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Lst>
  <p:notesMasterIdLst>
    <p:notesMasterId r:id="rId75"/>
  </p:notesMasterIdLst>
  <p:sldIdLst>
    <p:sldId id="798" r:id="rId2"/>
    <p:sldId id="894" r:id="rId3"/>
    <p:sldId id="868" r:id="rId4"/>
    <p:sldId id="876" r:id="rId5"/>
    <p:sldId id="865" r:id="rId6"/>
    <p:sldId id="791" r:id="rId7"/>
    <p:sldId id="395" r:id="rId8"/>
    <p:sldId id="878" r:id="rId9"/>
    <p:sldId id="339" r:id="rId10"/>
    <p:sldId id="341" r:id="rId11"/>
    <p:sldId id="366" r:id="rId12"/>
    <p:sldId id="340" r:id="rId13"/>
    <p:sldId id="342" r:id="rId14"/>
    <p:sldId id="343" r:id="rId15"/>
    <p:sldId id="361" r:id="rId16"/>
    <p:sldId id="392" r:id="rId17"/>
    <p:sldId id="879" r:id="rId18"/>
    <p:sldId id="880" r:id="rId19"/>
    <p:sldId id="877" r:id="rId20"/>
    <p:sldId id="273" r:id="rId21"/>
    <p:sldId id="799" r:id="rId22"/>
    <p:sldId id="881" r:id="rId23"/>
    <p:sldId id="780" r:id="rId24"/>
    <p:sldId id="774" r:id="rId25"/>
    <p:sldId id="773" r:id="rId26"/>
    <p:sldId id="766" r:id="rId27"/>
    <p:sldId id="369" r:id="rId28"/>
    <p:sldId id="298" r:id="rId29"/>
    <p:sldId id="401" r:id="rId30"/>
    <p:sldId id="295" r:id="rId31"/>
    <p:sldId id="402" r:id="rId32"/>
    <p:sldId id="296" r:id="rId33"/>
    <p:sldId id="297" r:id="rId34"/>
    <p:sldId id="301" r:id="rId35"/>
    <p:sldId id="299" r:id="rId36"/>
    <p:sldId id="300" r:id="rId37"/>
    <p:sldId id="795" r:id="rId38"/>
    <p:sldId id="399" r:id="rId39"/>
    <p:sldId id="885" r:id="rId40"/>
    <p:sldId id="891" r:id="rId41"/>
    <p:sldId id="370" r:id="rId42"/>
    <p:sldId id="335" r:id="rId43"/>
    <p:sldId id="303" r:id="rId44"/>
    <p:sldId id="864" r:id="rId45"/>
    <p:sldId id="305" r:id="rId46"/>
    <p:sldId id="306" r:id="rId47"/>
    <p:sldId id="771" r:id="rId48"/>
    <p:sldId id="770" r:id="rId49"/>
    <p:sldId id="307" r:id="rId50"/>
    <p:sldId id="308" r:id="rId51"/>
    <p:sldId id="309" r:id="rId52"/>
    <p:sldId id="310" r:id="rId53"/>
    <p:sldId id="329" r:id="rId54"/>
    <p:sldId id="312" r:id="rId55"/>
    <p:sldId id="772" r:id="rId56"/>
    <p:sldId id="768" r:id="rId57"/>
    <p:sldId id="769" r:id="rId58"/>
    <p:sldId id="783" r:id="rId59"/>
    <p:sldId id="870" r:id="rId60"/>
    <p:sldId id="357" r:id="rId61"/>
    <p:sldId id="892" r:id="rId62"/>
    <p:sldId id="883" r:id="rId63"/>
    <p:sldId id="887" r:id="rId64"/>
    <p:sldId id="375" r:id="rId65"/>
    <p:sldId id="886" r:id="rId66"/>
    <p:sldId id="888" r:id="rId67"/>
    <p:sldId id="890" r:id="rId68"/>
    <p:sldId id="889" r:id="rId69"/>
    <p:sldId id="893" r:id="rId70"/>
    <p:sldId id="373" r:id="rId71"/>
    <p:sldId id="782" r:id="rId72"/>
    <p:sldId id="869" r:id="rId73"/>
    <p:sldId id="794" r:id="rId74"/>
  </p:sldIdLst>
  <p:sldSz cx="9144000" cy="6858000" type="screen4x3"/>
  <p:notesSz cx="6985000" cy="9283700"/>
  <p:embeddedFontLst>
    <p:embeddedFont>
      <p:font typeface="Arial Black" panose="020B0A04020102020204" pitchFamily="34" charset="0"/>
      <p:bold r:id="rId76"/>
    </p:embeddedFont>
    <p:embeddedFont>
      <p:font typeface="Calibri" panose="020F0502020204030204" pitchFamily="34" charset="0"/>
      <p:regular r:id="rId77"/>
      <p:bold r:id="rId78"/>
      <p:italic r:id="rId79"/>
      <p:boldItalic r:id="rId80"/>
    </p:embeddedFont>
    <p:embeddedFont>
      <p:font typeface="Cambria Math" panose="02040503050406030204" pitchFamily="18" charset="0"/>
      <p:regular r:id="rId81"/>
    </p:embeddedFont>
    <p:embeddedFont>
      <p:font typeface="Georgia" panose="02040502050405020303" pitchFamily="18" charset="0"/>
      <p:regular r:id="rId82"/>
      <p:bold r:id="rId83"/>
      <p:italic r:id="rId84"/>
      <p:boldItalic r:id="rId85"/>
    </p:embeddedFont>
    <p:embeddedFont>
      <p:font typeface="Lucida Calligraphy" panose="03010101010101010101" pitchFamily="66" charset="0"/>
      <p:regular r:id="rId8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3DDE08E-9907-43A1-9DCA-5F71AFCDFE4C}">
          <p14:sldIdLst>
            <p14:sldId id="798"/>
            <p14:sldId id="894"/>
            <p14:sldId id="868"/>
            <p14:sldId id="876"/>
            <p14:sldId id="865"/>
            <p14:sldId id="791"/>
            <p14:sldId id="395"/>
            <p14:sldId id="878"/>
            <p14:sldId id="339"/>
            <p14:sldId id="341"/>
            <p14:sldId id="366"/>
            <p14:sldId id="340"/>
            <p14:sldId id="342"/>
            <p14:sldId id="343"/>
            <p14:sldId id="361"/>
            <p14:sldId id="392"/>
            <p14:sldId id="879"/>
            <p14:sldId id="880"/>
            <p14:sldId id="877"/>
            <p14:sldId id="273"/>
            <p14:sldId id="799"/>
            <p14:sldId id="881"/>
            <p14:sldId id="780"/>
            <p14:sldId id="774"/>
            <p14:sldId id="773"/>
            <p14:sldId id="766"/>
          </p14:sldIdLst>
        </p14:section>
        <p14:section name="NPA - Esparza" id="{DADB7D52-AE59-4CE0-AF85-8C3F1812D597}">
          <p14:sldIdLst>
            <p14:sldId id="369"/>
            <p14:sldId id="298"/>
            <p14:sldId id="401"/>
            <p14:sldId id="295"/>
            <p14:sldId id="402"/>
            <p14:sldId id="296"/>
            <p14:sldId id="297"/>
            <p14:sldId id="301"/>
            <p14:sldId id="299"/>
            <p14:sldId id="300"/>
            <p14:sldId id="795"/>
            <p14:sldId id="399"/>
            <p14:sldId id="885"/>
            <p14:sldId id="891"/>
          </p14:sldIdLst>
        </p14:section>
        <p14:section name="NPA-TP" id="{BCB45DCD-E824-4587-A039-5839C5AA731C}">
          <p14:sldIdLst>
            <p14:sldId id="370"/>
            <p14:sldId id="335"/>
          </p14:sldIdLst>
        </p14:section>
        <p14:section name="NPA-TP: A Misconception on My Part" id="{2F9E7950-DE49-4547-88A1-A1AF6A96D0B2}">
          <p14:sldIdLst>
            <p14:sldId id="303"/>
            <p14:sldId id="864"/>
            <p14:sldId id="305"/>
            <p14:sldId id="306"/>
            <p14:sldId id="771"/>
            <p14:sldId id="770"/>
          </p14:sldIdLst>
        </p14:section>
        <p14:section name="NPA-TP: A promising step: Pairing" id="{C175703F-9F42-4F19-878D-19077ADADC4C}">
          <p14:sldIdLst>
            <p14:sldId id="307"/>
            <p14:sldId id="308"/>
            <p14:sldId id="309"/>
          </p14:sldIdLst>
        </p14:section>
        <p14:section name="NPA-TP: Pairing fails to deliver" id="{AB7AA43C-C04A-45E8-AAF0-27618C7D615C}">
          <p14:sldIdLst>
            <p14:sldId id="310"/>
            <p14:sldId id="329"/>
            <p14:sldId id="312"/>
            <p14:sldId id="772"/>
          </p14:sldIdLst>
        </p14:section>
        <p14:section name="NPA-TP: A different kind of pairing" id="{E2F72E70-9B7D-44A7-A0C8-B760C070A414}">
          <p14:sldIdLst>
            <p14:sldId id="768"/>
            <p14:sldId id="769"/>
            <p14:sldId id="783"/>
            <p14:sldId id="870"/>
            <p14:sldId id="357"/>
            <p14:sldId id="892"/>
            <p14:sldId id="883"/>
            <p14:sldId id="887"/>
            <p14:sldId id="375"/>
            <p14:sldId id="886"/>
            <p14:sldId id="888"/>
            <p14:sldId id="890"/>
            <p14:sldId id="889"/>
            <p14:sldId id="893"/>
            <p14:sldId id="373"/>
            <p14:sldId id="782"/>
            <p14:sldId id="869"/>
            <p14:sldId id="794"/>
          </p14:sldIdLst>
        </p14:section>
        <p14:section name="NPA-TP: Wrap-up" id="{6F4A5E44-2BFC-4BF9-A42F-15BD770942D8}">
          <p14:sldIdLst/>
        </p14:section>
        <p14:section name="Miscellaneous" id="{71AD613E-3FCE-4C5B-B18F-C6031F284C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33CC"/>
    <a:srgbClr val="0000FF"/>
    <a:srgbClr val="FF9393"/>
    <a:srgbClr val="FF8181"/>
    <a:srgbClr val="5C5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1" autoAdjust="0"/>
    <p:restoredTop sz="81744" autoAdjust="0"/>
  </p:normalViewPr>
  <p:slideViewPr>
    <p:cSldViewPr snapToGrid="0" snapToObjects="1">
      <p:cViewPr varScale="1">
        <p:scale>
          <a:sx n="69" d="100"/>
          <a:sy n="69" d="100"/>
        </p:scale>
        <p:origin x="2040" y="48"/>
      </p:cViewPr>
      <p:guideLst>
        <p:guide orient="horz" pos="2160"/>
        <p:guide pos="2880"/>
      </p:guideLst>
    </p:cSldViewPr>
  </p:slideViewPr>
  <p:outlineViewPr>
    <p:cViewPr>
      <p:scale>
        <a:sx n="33" d="100"/>
        <a:sy n="33" d="100"/>
      </p:scale>
      <p:origin x="0" y="-2851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2884DC-C8C1-4C47-B66B-B6D88F1739E9}" type="datetimeFigureOut">
              <a:rPr lang="en-US" smtClean="0"/>
              <a:t>7/19/2021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E40C6E2-70C1-443C-BB08-BC593A738F75}" type="slidenum">
              <a:rPr lang="en-US" smtClean="0"/>
              <a:t>‹#›</a:t>
            </a:fld>
            <a:endParaRPr lang="en-US"/>
          </a:p>
        </p:txBody>
      </p:sp>
    </p:spTree>
    <p:extLst>
      <p:ext uri="{BB962C8B-B14F-4D97-AF65-F5344CB8AC3E}">
        <p14:creationId xmlns:p14="http://schemas.microsoft.com/office/powerpoint/2010/main" val="172635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1</a:t>
            </a:fld>
            <a:endParaRPr lang="en-US"/>
          </a:p>
        </p:txBody>
      </p:sp>
    </p:spTree>
    <p:extLst>
      <p:ext uri="{BB962C8B-B14F-4D97-AF65-F5344CB8AC3E}">
        <p14:creationId xmlns:p14="http://schemas.microsoft.com/office/powerpoint/2010/main" val="276111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approach also works for recursive programs: introduce summary edges labeled with the procedure summaries, and remove Out edges.</a:t>
                </a:r>
              </a:p>
              <a:p>
                <a:endParaRPr lang="en-US" dirty="0"/>
              </a:p>
              <a:p>
                <a:r>
                  <a:rPr lang="en-US" dirty="0"/>
                  <a:t>Note that there are now two kinds of “loops”: ordinary loops &lt;CLICK&gt;, and loops due to recursion &lt;CLICK&gt;.  Because we have converted the analysis problem to one on a graph (or equation system) that looks just like an intraprocedural-analysis problem, when we create the set of regular expressions to use in algebraic program analysis, both kinds of loops would correspond to occurrence of a *, and both would be handled via the </a:t>
                </a:r>
                <a14:m>
                  <m:oMath xmlns:m="http://schemas.openxmlformats.org/officeDocument/2006/math">
                    <m:r>
                      <a:rPr lang="en-US" i="1" smtClean="0">
                        <a:latin typeface="Cambria Math" panose="02040503050406030204" pitchFamily="18" charset="0"/>
                      </a:rPr>
                      <m:t>⊛</m:t>
                    </m:r>
                  </m:oMath>
                </a14:m>
                <a:r>
                  <a:rPr lang="en-US" dirty="0"/>
                  <a:t> operator used to interpret *.</a:t>
                </a:r>
              </a:p>
            </p:txBody>
          </p:sp>
        </mc:Choice>
        <mc:Fallback xmlns="">
          <p:sp>
            <p:nvSpPr>
              <p:cNvPr id="3" name="Notes Placeholder 2"/>
              <p:cNvSpPr>
                <a:spLocks noGrp="1"/>
              </p:cNvSpPr>
              <p:nvPr>
                <p:ph type="body" idx="1"/>
              </p:nvPr>
            </p:nvSpPr>
            <p:spPr/>
            <p:txBody>
              <a:bodyPr/>
              <a:lstStyle/>
              <a:p>
                <a:r>
                  <a:rPr lang="en-US" dirty="0"/>
                  <a:t>This approach also works for recursive programs: introduce summary edges labeled with the procedure summaries, and remove Out edges.</a:t>
                </a:r>
              </a:p>
              <a:p>
                <a:endParaRPr lang="en-US" dirty="0"/>
              </a:p>
              <a:p>
                <a:r>
                  <a:rPr lang="en-US" dirty="0"/>
                  <a:t>Note that there are now two kinds of “loops”: ordinary loops &lt;CLICK&gt;, and loops due to recursion &lt;CLICK&gt;.  Because we have converted the analysis problem to one on a graph (or equation system) that looks just like an intraprocedural-analysis problem, when we create the set of regular expressions to use in algebraic program analysis, both kinds of loops would correspond to occurrence of a *, and would be interpreted according to the </a:t>
                </a:r>
                <a:r>
                  <a:rPr lang="en-US" i="0">
                    <a:latin typeface="Cambria Math" panose="02040503050406030204" pitchFamily="18" charset="0"/>
                  </a:rPr>
                  <a:t>⊛</a:t>
                </a:r>
                <a:r>
                  <a:rPr lang="en-US" dirty="0"/>
                  <a:t> operator used to interpret it.</a:t>
                </a:r>
              </a:p>
            </p:txBody>
          </p:sp>
        </mc:Fallback>
      </mc:AlternateContent>
      <p:sp>
        <p:nvSpPr>
          <p:cNvPr id="4" name="Slide Number Placeholder 3"/>
          <p:cNvSpPr>
            <a:spLocks noGrp="1"/>
          </p:cNvSpPr>
          <p:nvPr>
            <p:ph type="sldNum" sz="quarter" idx="5"/>
          </p:nvPr>
        </p:nvSpPr>
        <p:spPr/>
        <p:txBody>
          <a:bodyPr/>
          <a:lstStyle/>
          <a:p>
            <a:fld id="{5E40C6E2-70C1-443C-BB08-BC593A738F75}" type="slidenum">
              <a:rPr lang="en-US" smtClean="0"/>
              <a:t>18</a:t>
            </a:fld>
            <a:endParaRPr lang="en-US"/>
          </a:p>
        </p:txBody>
      </p:sp>
    </p:spTree>
    <p:extLst>
      <p:ext uri="{BB962C8B-B14F-4D97-AF65-F5344CB8AC3E}">
        <p14:creationId xmlns:p14="http://schemas.microsoft.com/office/powerpoint/2010/main" val="295556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19</a:t>
            </a:fld>
            <a:endParaRPr lang="en-US"/>
          </a:p>
        </p:txBody>
      </p:sp>
    </p:spTree>
    <p:extLst>
      <p:ext uri="{BB962C8B-B14F-4D97-AF65-F5344CB8AC3E}">
        <p14:creationId xmlns:p14="http://schemas.microsoft.com/office/powerpoint/2010/main" val="138699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highlighted the new elements that we need in order to handle procedure calls for Phase I.  There is an additional kind of equation, which is illustrated in the diagram in the lower right.  I’ve split the call site into two nodes, c (for call) and r (for return – where the call comes back to). To get the contribution to phi[</a:t>
            </a:r>
            <a:r>
              <a:rPr lang="en-US" dirty="0" err="1"/>
              <a:t>s,r</a:t>
            </a:r>
            <a:r>
              <a:rPr lang="en-US" dirty="0"/>
              <a:t>], you have to follow the path from s to c, into the call at s’, through the called procedure from s’ to x’, and back out from x’ to r.</a:t>
            </a:r>
          </a:p>
        </p:txBody>
      </p:sp>
      <p:sp>
        <p:nvSpPr>
          <p:cNvPr id="4" name="Slide Number Placeholder 3"/>
          <p:cNvSpPr>
            <a:spLocks noGrp="1"/>
          </p:cNvSpPr>
          <p:nvPr>
            <p:ph type="sldNum" sz="quarter" idx="5"/>
          </p:nvPr>
        </p:nvSpPr>
        <p:spPr/>
        <p:txBody>
          <a:bodyPr/>
          <a:lstStyle/>
          <a:p>
            <a:fld id="{5E40C6E2-70C1-443C-BB08-BC593A738F75}" type="slidenum">
              <a:rPr lang="en-US" smtClean="0"/>
              <a:t>20</a:t>
            </a:fld>
            <a:endParaRPr lang="en-US"/>
          </a:p>
        </p:txBody>
      </p:sp>
    </p:spTree>
    <p:extLst>
      <p:ext uri="{BB962C8B-B14F-4D97-AF65-F5344CB8AC3E}">
        <p14:creationId xmlns:p14="http://schemas.microsoft.com/office/powerpoint/2010/main" val="219821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conventional approach to Phase I of </a:t>
            </a:r>
            <a:r>
              <a:rPr lang="en-US" dirty="0" err="1"/>
              <a:t>interprocedural</a:t>
            </a:r>
            <a:r>
              <a:rPr lang="en-US" dirty="0"/>
              <a:t> analysis is to set up an equation system, and then the procedure summaries are a subset of the phi functions that one computes as the system is solved.  The solving itself is a conventional successive-approximation method &lt;CLICK&gt;</a:t>
            </a:r>
          </a:p>
        </p:txBody>
      </p:sp>
      <p:sp>
        <p:nvSpPr>
          <p:cNvPr id="4" name="Slide Number Placeholder 3"/>
          <p:cNvSpPr>
            <a:spLocks noGrp="1"/>
          </p:cNvSpPr>
          <p:nvPr>
            <p:ph type="sldNum" sz="quarter" idx="5"/>
          </p:nvPr>
        </p:nvSpPr>
        <p:spPr/>
        <p:txBody>
          <a:bodyPr/>
          <a:lstStyle/>
          <a:p>
            <a:fld id="{5E40C6E2-70C1-443C-BB08-BC593A738F75}" type="slidenum">
              <a:rPr lang="en-US" smtClean="0"/>
              <a:t>21</a:t>
            </a:fld>
            <a:endParaRPr lang="en-US"/>
          </a:p>
        </p:txBody>
      </p:sp>
    </p:spTree>
    <p:extLst>
      <p:ext uri="{BB962C8B-B14F-4D97-AF65-F5344CB8AC3E}">
        <p14:creationId xmlns:p14="http://schemas.microsoft.com/office/powerpoint/2010/main" val="185751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make use of 4 pieces of general CS knowledge, which you would have learned about in the first few weeks of an undergraduate theory class.</a:t>
            </a:r>
          </a:p>
          <a:p>
            <a:r>
              <a:rPr lang="en-US" dirty="0"/>
              <a:t>&lt;Explain slide&gt;</a:t>
            </a:r>
          </a:p>
        </p:txBody>
      </p:sp>
      <p:sp>
        <p:nvSpPr>
          <p:cNvPr id="4" name="Slide Number Placeholder 3"/>
          <p:cNvSpPr>
            <a:spLocks noGrp="1"/>
          </p:cNvSpPr>
          <p:nvPr>
            <p:ph type="sldNum" sz="quarter" idx="5"/>
          </p:nvPr>
        </p:nvSpPr>
        <p:spPr/>
        <p:txBody>
          <a:bodyPr/>
          <a:lstStyle/>
          <a:p>
            <a:fld id="{5E40C6E2-70C1-443C-BB08-BC593A738F75}" type="slidenum">
              <a:rPr lang="en-US" smtClean="0"/>
              <a:t>23</a:t>
            </a:fld>
            <a:endParaRPr lang="en-US"/>
          </a:p>
        </p:txBody>
      </p:sp>
    </p:spTree>
    <p:extLst>
      <p:ext uri="{BB962C8B-B14F-4D97-AF65-F5344CB8AC3E}">
        <p14:creationId xmlns:p14="http://schemas.microsoft.com/office/powerpoint/2010/main" val="230779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ingredient of the story is that the linear CFLs, such as </a:t>
            </a:r>
            <a:r>
              <a:rPr lang="en-US" dirty="0" err="1"/>
              <a:t>a^i</a:t>
            </a:r>
            <a:r>
              <a:rPr lang="en-US" dirty="0"/>
              <a:t> </a:t>
            </a:r>
            <a:r>
              <a:rPr lang="en-US" dirty="0" err="1"/>
              <a:t>b^i</a:t>
            </a:r>
            <a:r>
              <a:rPr lang="en-US" dirty="0"/>
              <a:t>, are a strictly larger set of languages than the regular languages.</a:t>
            </a:r>
          </a:p>
          <a:p>
            <a:endParaRPr lang="en-US" dirty="0"/>
          </a:p>
          <a:p>
            <a:r>
              <a:rPr lang="en-US" dirty="0"/>
              <a:t>Surprisingly, both Newton and Leibniz will play a role in the story.</a:t>
            </a:r>
          </a:p>
        </p:txBody>
      </p:sp>
      <p:sp>
        <p:nvSpPr>
          <p:cNvPr id="4" name="Slide Number Placeholder 3"/>
          <p:cNvSpPr>
            <a:spLocks noGrp="1"/>
          </p:cNvSpPr>
          <p:nvPr>
            <p:ph type="sldNum" sz="quarter" idx="5"/>
          </p:nvPr>
        </p:nvSpPr>
        <p:spPr/>
        <p:txBody>
          <a:bodyPr/>
          <a:lstStyle/>
          <a:p>
            <a:fld id="{5E40C6E2-70C1-443C-BB08-BC593A738F75}" type="slidenum">
              <a:rPr lang="en-US" smtClean="0"/>
              <a:t>24</a:t>
            </a:fld>
            <a:endParaRPr lang="en-US"/>
          </a:p>
        </p:txBody>
      </p:sp>
    </p:spTree>
    <p:extLst>
      <p:ext uri="{BB962C8B-B14F-4D97-AF65-F5344CB8AC3E}">
        <p14:creationId xmlns:p14="http://schemas.microsoft.com/office/powerpoint/2010/main" val="180627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starts in 1981 with </a:t>
            </a:r>
            <a:r>
              <a:rPr lang="en-US" dirty="0" err="1"/>
              <a:t>Tarjan’s</a:t>
            </a:r>
            <a:r>
              <a:rPr lang="en-US" dirty="0"/>
              <a:t> method for solving linear systems of dataflow equations, material that Zak covered in Parts 1 and 2.  He may not have used the term “linear” in that talk, but I will say more about that as we go along.</a:t>
            </a:r>
          </a:p>
          <a:p>
            <a:endParaRPr lang="en-US" dirty="0"/>
          </a:p>
          <a:p>
            <a:r>
              <a:rPr lang="en-US" dirty="0"/>
              <a:t>In 2008 &lt;read slide&gt;</a:t>
            </a:r>
          </a:p>
          <a:p>
            <a:endParaRPr lang="en-US" dirty="0"/>
          </a:p>
          <a:p>
            <a:r>
              <a:rPr lang="en-US" dirty="0"/>
              <a:t>But the Esparza work and the </a:t>
            </a:r>
            <a:r>
              <a:rPr lang="en-US" dirty="0" err="1"/>
              <a:t>Tarjan</a:t>
            </a:r>
            <a:r>
              <a:rPr lang="en-US" dirty="0"/>
              <a:t> work do not create the same type of linear system, and it looks like they are fundamentally incompatible</a:t>
            </a:r>
          </a:p>
          <a:p>
            <a:endParaRPr lang="en-US" dirty="0"/>
          </a:p>
          <a:p>
            <a:r>
              <a:rPr lang="en-US" dirty="0"/>
              <a:t>We found a way around this difficulty. Our</a:t>
            </a:r>
            <a:r>
              <a:rPr lang="en-US" baseline="0" dirty="0"/>
              <a:t> result is surprising because a reasonable-sounding sanity check suggests that what we were trying to do was impossible!  One take-away is that sometimes a sanity check is only a plausible argument, but not the final story.</a:t>
            </a:r>
          </a:p>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25</a:t>
            </a:fld>
            <a:endParaRPr lang="en-US"/>
          </a:p>
        </p:txBody>
      </p:sp>
    </p:spTree>
    <p:extLst>
      <p:ext uri="{BB962C8B-B14F-4D97-AF65-F5344CB8AC3E}">
        <p14:creationId xmlns:p14="http://schemas.microsoft.com/office/powerpoint/2010/main" val="84975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has two parts.  Let’s get started!</a:t>
            </a:r>
          </a:p>
        </p:txBody>
      </p:sp>
      <p:sp>
        <p:nvSpPr>
          <p:cNvPr id="4" name="Slide Number Placeholder 3"/>
          <p:cNvSpPr>
            <a:spLocks noGrp="1"/>
          </p:cNvSpPr>
          <p:nvPr>
            <p:ph type="sldNum" sz="quarter" idx="5"/>
          </p:nvPr>
        </p:nvSpPr>
        <p:spPr/>
        <p:txBody>
          <a:bodyPr/>
          <a:lstStyle/>
          <a:p>
            <a:fld id="{5E40C6E2-70C1-443C-BB08-BC593A738F75}" type="slidenum">
              <a:rPr lang="en-US" smtClean="0"/>
              <a:t>27</a:t>
            </a:fld>
            <a:endParaRPr lang="en-US"/>
          </a:p>
        </p:txBody>
      </p:sp>
    </p:spTree>
    <p:extLst>
      <p:ext uri="{BB962C8B-B14F-4D97-AF65-F5344CB8AC3E}">
        <p14:creationId xmlns:p14="http://schemas.microsoft.com/office/powerpoint/2010/main" val="46862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numerical analysis, Newton’s Method is a tool for finding roots by successive approximation.</a:t>
            </a:r>
          </a:p>
          <a:p>
            <a:endParaRPr lang="en-US" dirty="0"/>
          </a:p>
          <a:p>
            <a:r>
              <a:rPr lang="en-US" dirty="0"/>
              <a:t>Basically, you create a linear model of the function – expressed in terms of the function’s derivative – and use the linear model to find the next approximation of the root.  It doesn’t always converge, but when it does, it generally does so very quickly.</a:t>
            </a:r>
          </a:p>
          <a:p>
            <a:endParaRPr lang="en-US" baseline="0" dirty="0"/>
          </a:p>
          <a:p>
            <a:r>
              <a:rPr lang="en-US" baseline="0" dirty="0"/>
              <a:t>The reason for reviewing this material is that it motivates why it is proper to call the method of Esparza et al. a variation on Newton’s method.  While they don’t use tangents, they showed that for program analysis the same general idea applies, namely, repeatedly creating and solving a linear model allows you to converge on the desired solution.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28</a:t>
            </a:fld>
            <a:endParaRPr lang="en-US"/>
          </a:p>
        </p:txBody>
      </p:sp>
    </p:spTree>
    <p:extLst>
      <p:ext uri="{BB962C8B-B14F-4D97-AF65-F5344CB8AC3E}">
        <p14:creationId xmlns:p14="http://schemas.microsoft.com/office/powerpoint/2010/main" val="41732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program analysis,</a:t>
            </a:r>
            <a:r>
              <a:rPr lang="en-US" baseline="0" dirty="0"/>
              <a:t> we typically use iterative algorithms, such as Kleene iteration, which works up a lattice to find a fixed point. What this picture shows is that you can think of Newtonian Program Analysis as being similar to Kleene iteration, except that there is an adjustment made each round in the form of some linear correction term, which has the effect of boosting you toward the correct solution in a reduced number of iterations.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29</a:t>
            </a:fld>
            <a:endParaRPr lang="en-US"/>
          </a:p>
        </p:txBody>
      </p:sp>
    </p:spTree>
    <p:extLst>
      <p:ext uri="{BB962C8B-B14F-4D97-AF65-F5344CB8AC3E}">
        <p14:creationId xmlns:p14="http://schemas.microsoft.com/office/powerpoint/2010/main" val="214185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part, I describe some work we did on an alternative solver for </a:t>
            </a:r>
            <a:r>
              <a:rPr lang="en-US" dirty="0" err="1"/>
              <a:t>interprocedural</a:t>
            </a:r>
            <a:r>
              <a:rPr lang="en-US" dirty="0"/>
              <a:t> analysis, specifically for the phase of computing procedure summaries.  I’ll start by explaining what procedure summaries are, and the role they play in an </a:t>
            </a:r>
            <a:r>
              <a:rPr lang="en-US" dirty="0" err="1"/>
              <a:t>interprocedural</a:t>
            </a:r>
            <a:r>
              <a:rPr lang="en-US" dirty="0"/>
              <a:t> analysis.</a:t>
            </a:r>
          </a:p>
        </p:txBody>
      </p:sp>
      <p:sp>
        <p:nvSpPr>
          <p:cNvPr id="4" name="Slide Number Placeholder 3"/>
          <p:cNvSpPr>
            <a:spLocks noGrp="1"/>
          </p:cNvSpPr>
          <p:nvPr>
            <p:ph type="sldNum" sz="quarter" idx="10"/>
          </p:nvPr>
        </p:nvSpPr>
        <p:spPr/>
        <p:txBody>
          <a:bodyPr/>
          <a:lstStyle/>
          <a:p>
            <a:fld id="{A653C67F-5F47-4676-8317-6D98E8EDA3D3}" type="slidenum">
              <a:rPr lang="en-US" smtClean="0"/>
              <a:t>3</a:t>
            </a:fld>
            <a:endParaRPr lang="en-US"/>
          </a:p>
        </p:txBody>
      </p:sp>
    </p:spTree>
    <p:extLst>
      <p:ext uri="{BB962C8B-B14F-4D97-AF65-F5344CB8AC3E}">
        <p14:creationId xmlns:p14="http://schemas.microsoft.com/office/powerpoint/2010/main" val="150358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this direction occurred in 1999, by Mark Hopkins and Dexter Kozen, who considered non-numeric equations, but assumed that the formal multiplication operation was commutative.  For most program-analysis problems, the multiplication operation models function composition, so we do not have commutativity.</a:t>
            </a:r>
          </a:p>
          <a:p>
            <a:endParaRPr lang="en-US" dirty="0"/>
          </a:p>
          <a:p>
            <a:r>
              <a:rPr lang="en-US" dirty="0"/>
              <a:t>About ten years later, </a:t>
            </a:r>
            <a:r>
              <a:rPr lang="en-US" dirty="0" err="1"/>
              <a:t>Etessami</a:t>
            </a:r>
            <a:r>
              <a:rPr lang="en-US" dirty="0"/>
              <a:t> and </a:t>
            </a:r>
            <a:r>
              <a:rPr lang="en-US" dirty="0" err="1"/>
              <a:t>Yannakakis</a:t>
            </a:r>
            <a:r>
              <a:rPr lang="en-US" dirty="0"/>
              <a:t> used Newton’s method to solve numeric equations that came from probabilistic programs.  Because these were numeric equations, it is maybe not so surprising that they could be addressed by Newton’s method.</a:t>
            </a:r>
          </a:p>
        </p:txBody>
      </p:sp>
      <p:sp>
        <p:nvSpPr>
          <p:cNvPr id="4" name="Slide Number Placeholder 3"/>
          <p:cNvSpPr>
            <a:spLocks noGrp="1"/>
          </p:cNvSpPr>
          <p:nvPr>
            <p:ph type="sldNum" sz="quarter" idx="10"/>
          </p:nvPr>
        </p:nvSpPr>
        <p:spPr/>
        <p:txBody>
          <a:bodyPr/>
          <a:lstStyle/>
          <a:p>
            <a:fld id="{A653C67F-5F47-4676-8317-6D98E8EDA3D3}" type="slidenum">
              <a:rPr lang="en-US" smtClean="0"/>
              <a:t>30</a:t>
            </a:fld>
            <a:endParaRPr lang="en-US"/>
          </a:p>
        </p:txBody>
      </p:sp>
    </p:spTree>
    <p:extLst>
      <p:ext uri="{BB962C8B-B14F-4D97-AF65-F5344CB8AC3E}">
        <p14:creationId xmlns:p14="http://schemas.microsoft.com/office/powerpoint/2010/main" val="190582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surprising development was made by Esparza, </a:t>
            </a:r>
            <a:r>
              <a:rPr lang="en-US" dirty="0" err="1"/>
              <a:t>Luttenberger</a:t>
            </a:r>
            <a:r>
              <a:rPr lang="en-US" dirty="0"/>
              <a:t>, and Kiefer, who applied Newton’s Method to non-numeric equations with </a:t>
            </a:r>
            <a:r>
              <a:rPr lang="en-US" b="1" dirty="0"/>
              <a:t>non-commutative</a:t>
            </a:r>
            <a:r>
              <a:rPr lang="en-US" dirty="0"/>
              <a:t> multiplication.</a:t>
            </a:r>
          </a:p>
        </p:txBody>
      </p:sp>
      <p:sp>
        <p:nvSpPr>
          <p:cNvPr id="4" name="Slide Number Placeholder 3"/>
          <p:cNvSpPr>
            <a:spLocks noGrp="1"/>
          </p:cNvSpPr>
          <p:nvPr>
            <p:ph type="sldNum" sz="quarter" idx="10"/>
          </p:nvPr>
        </p:nvSpPr>
        <p:spPr/>
        <p:txBody>
          <a:bodyPr/>
          <a:lstStyle/>
          <a:p>
            <a:fld id="{A653C67F-5F47-4676-8317-6D98E8EDA3D3}" type="slidenum">
              <a:rPr lang="en-US" smtClean="0"/>
              <a:t>31</a:t>
            </a:fld>
            <a:endParaRPr lang="en-US"/>
          </a:p>
        </p:txBody>
      </p:sp>
    </p:spTree>
    <p:extLst>
      <p:ext uri="{BB962C8B-B14F-4D97-AF65-F5344CB8AC3E}">
        <p14:creationId xmlns:p14="http://schemas.microsoft.com/office/powerpoint/2010/main" val="281057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analogy is based on the semiring formulation of dataflow-analysis, where t</a:t>
            </a:r>
            <a:r>
              <a:rPr lang="en-US" baseline="0" dirty="0"/>
              <a:t>he semiring values are abstractions of the transition relations for statements or basic blocks; multiplication is over-approximates function composition; and addition over-approximates union of transition relations.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32</a:t>
            </a:fld>
            <a:endParaRPr lang="en-US"/>
          </a:p>
        </p:txBody>
      </p:sp>
    </p:spTree>
    <p:extLst>
      <p:ext uri="{BB962C8B-B14F-4D97-AF65-F5344CB8AC3E}">
        <p14:creationId xmlns:p14="http://schemas.microsoft.com/office/powerpoint/2010/main" val="120565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program that I’ll use as a running example.</a:t>
            </a:r>
          </a:p>
          <a:p>
            <a:r>
              <a:rPr lang="en-US" baseline="0" dirty="0"/>
              <a:t>Each summand represents a path in the (acyclic) control-flow graph.</a:t>
            </a:r>
          </a:p>
          <a:p>
            <a:endParaRPr lang="en-US" baseline="0" dirty="0"/>
          </a:p>
          <a:p>
            <a:r>
              <a:rPr lang="en-US" baseline="0" dirty="0"/>
              <a:t>By the way, Esparza et al. handle loops by assuming that all loops have been converted to calls on tail-recursive procedures. That way they only have to deal with recursive, but loop-free procedures.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33</a:t>
            </a:fld>
            <a:endParaRPr lang="en-US"/>
          </a:p>
        </p:txBody>
      </p:sp>
    </p:spTree>
    <p:extLst>
      <p:ext uri="{BB962C8B-B14F-4D97-AF65-F5344CB8AC3E}">
        <p14:creationId xmlns:p14="http://schemas.microsoft.com/office/powerpoint/2010/main" val="241602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each equation has a polynomial on the right-hand side.  For instance, in this example the right-hand side of X</a:t>
            </a:r>
            <a:r>
              <a:rPr lang="en-US" baseline="-25000" dirty="0"/>
              <a:t>2</a:t>
            </a:r>
            <a:r>
              <a:rPr lang="en-US" baseline="0" dirty="0"/>
              <a:t> has a quadratic term because of the two calls along one branch of procedure X</a:t>
            </a:r>
            <a:r>
              <a:rPr lang="en-US" baseline="-25000" dirty="0"/>
              <a:t>2</a:t>
            </a:r>
          </a:p>
        </p:txBody>
      </p:sp>
      <p:sp>
        <p:nvSpPr>
          <p:cNvPr id="4" name="Slide Number Placeholder 3"/>
          <p:cNvSpPr>
            <a:spLocks noGrp="1"/>
          </p:cNvSpPr>
          <p:nvPr>
            <p:ph type="sldNum" sz="quarter" idx="10"/>
          </p:nvPr>
        </p:nvSpPr>
        <p:spPr/>
        <p:txBody>
          <a:bodyPr/>
          <a:lstStyle/>
          <a:p>
            <a:fld id="{A653C67F-5F47-4676-8317-6D98E8EDA3D3}" type="slidenum">
              <a:rPr lang="en-US" smtClean="0"/>
              <a:t>34</a:t>
            </a:fld>
            <a:endParaRPr lang="en-US"/>
          </a:p>
        </p:txBody>
      </p:sp>
    </p:spTree>
    <p:extLst>
      <p:ext uri="{BB962C8B-B14F-4D97-AF65-F5344CB8AC3E}">
        <p14:creationId xmlns:p14="http://schemas.microsoft.com/office/powerpoint/2010/main" val="162967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Esparza et al. had to finesse a couple of problems.</a:t>
            </a:r>
          </a:p>
          <a:p>
            <a:r>
              <a:rPr lang="en-US" dirty="0"/>
              <a:t>For instance, we are interested in finding a fixpoint, whereas Newton’s Method is for root-finding.</a:t>
            </a:r>
          </a:p>
          <a:p>
            <a:r>
              <a:rPr lang="en-US" dirty="0"/>
              <a:t>We might</a:t>
            </a:r>
            <a:r>
              <a:rPr lang="en-US" baseline="0" dirty="0"/>
              <a:t> try to convert our problem to a root-finding problem merely by subtracting x from both sides;</a:t>
            </a:r>
          </a:p>
          <a:p>
            <a:r>
              <a:rPr lang="en-US" baseline="0" dirty="0"/>
              <a:t>however, this approach is a non-starter because we have no minus operation in dataflow analysis</a:t>
            </a:r>
          </a:p>
          <a:p>
            <a:r>
              <a:rPr lang="en-US" baseline="0" dirty="0"/>
              <a:t>Then if you look at the iteration step, it has a derivative in it.  What the heck do we do about that?</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35</a:t>
            </a:fld>
            <a:endParaRPr lang="en-US"/>
          </a:p>
        </p:txBody>
      </p:sp>
    </p:spTree>
    <p:extLst>
      <p:ext uri="{BB962C8B-B14F-4D97-AF65-F5344CB8AC3E}">
        <p14:creationId xmlns:p14="http://schemas.microsoft.com/office/powerpoint/2010/main" val="4144558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resolved the derivative question by fiat: they took the Leibniz product rule as a definition.  &lt;CLICK&gt;  There are no questions of limits as delta-x approaches 0; you can just consider procedures as polynomials, and perform syntax-directed rewriting to create derivatives.</a:t>
            </a:r>
          </a:p>
          <a:p>
            <a:r>
              <a:rPr lang="en-US" dirty="0"/>
              <a:t>&lt;CLICK&gt;</a:t>
            </a:r>
          </a:p>
          <a:p>
            <a:r>
              <a:rPr lang="en-US" dirty="0"/>
              <a:t>The derivatives are used as a kind of linear correction term</a:t>
            </a:r>
          </a:p>
          <a:p>
            <a:r>
              <a:rPr lang="en-US" dirty="0"/>
              <a:t>&lt;CLICK&gt;</a:t>
            </a:r>
          </a:p>
          <a:p>
            <a:r>
              <a:rPr lang="en-US" dirty="0"/>
              <a:t>Technically, we are creating differentials: Normally, a differential is created from a derivative by using the derivative as the coefficient of the differential’s independent variable: lambda Y . f’(v) x Y, but here multiplication is non-commutative, so the independent variable shouldn’t always be on the right.  The solution is to use a version of the product rule that preserves the order of factors of a product.</a:t>
            </a:r>
          </a:p>
        </p:txBody>
      </p:sp>
      <p:sp>
        <p:nvSpPr>
          <p:cNvPr id="4" name="Slide Number Placeholder 3"/>
          <p:cNvSpPr>
            <a:spLocks noGrp="1"/>
          </p:cNvSpPr>
          <p:nvPr>
            <p:ph type="sldNum" sz="quarter" idx="5"/>
          </p:nvPr>
        </p:nvSpPr>
        <p:spPr/>
        <p:txBody>
          <a:bodyPr/>
          <a:lstStyle/>
          <a:p>
            <a:fld id="{5E40C6E2-70C1-443C-BB08-BC593A738F75}" type="slidenum">
              <a:rPr lang="en-US" smtClean="0"/>
              <a:t>36</a:t>
            </a:fld>
            <a:endParaRPr lang="en-US"/>
          </a:p>
        </p:txBody>
      </p:sp>
    </p:spTree>
    <p:extLst>
      <p:ext uri="{BB962C8B-B14F-4D97-AF65-F5344CB8AC3E}">
        <p14:creationId xmlns:p14="http://schemas.microsoft.com/office/powerpoint/2010/main" val="298362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worked things out for the running example.</a:t>
            </a:r>
          </a:p>
          <a:p>
            <a:r>
              <a:rPr lang="en-US" dirty="0"/>
              <a:t>We apply the linearization operator to get a new system of equations over Y variables.  Note that each little-y is a value from the prior Newton round.  The key thing is that each summand now only has at most one capital-Y variable.  In other words, the system is linear.</a:t>
            </a:r>
          </a:p>
          <a:p>
            <a:endParaRPr lang="en-US" dirty="0"/>
          </a:p>
          <a:p>
            <a:r>
              <a:rPr lang="en-US" dirty="0"/>
              <a:t>One can make an analogy with numerical Newton’s method.  The summands of the linearized system that have no capital-Y variables corresponds to f(</a:t>
            </a:r>
            <a:r>
              <a:rPr lang="en-US" dirty="0" err="1"/>
              <a:t>x_i</a:t>
            </a:r>
            <a:r>
              <a:rPr lang="en-US" dirty="0"/>
              <a:t>); the summands with one capital-Y each are a bit like the tangent line.</a:t>
            </a:r>
          </a:p>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37</a:t>
            </a:fld>
            <a:endParaRPr lang="en-US"/>
          </a:p>
        </p:txBody>
      </p:sp>
    </p:spTree>
    <p:extLst>
      <p:ext uri="{BB962C8B-B14F-4D97-AF65-F5344CB8AC3E}">
        <p14:creationId xmlns:p14="http://schemas.microsoft.com/office/powerpoint/2010/main" val="2701707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think of the linearization operation as performing a source-to-source transformation.  Here, I’ve shown the control-flow graph of the linearized system.</a:t>
            </a:r>
          </a:p>
          <a:p>
            <a:endParaRPr lang="en-US" dirty="0"/>
          </a:p>
          <a:p>
            <a:r>
              <a:rPr lang="en-US" dirty="0"/>
              <a:t>There is also an operational interpretation &lt;READ SLIDE&gt;</a:t>
            </a:r>
          </a:p>
        </p:txBody>
      </p:sp>
      <p:sp>
        <p:nvSpPr>
          <p:cNvPr id="4" name="Slide Number Placeholder 3"/>
          <p:cNvSpPr>
            <a:spLocks noGrp="1"/>
          </p:cNvSpPr>
          <p:nvPr>
            <p:ph type="sldNum" sz="quarter" idx="5"/>
          </p:nvPr>
        </p:nvSpPr>
        <p:spPr/>
        <p:txBody>
          <a:bodyPr/>
          <a:lstStyle/>
          <a:p>
            <a:fld id="{5E40C6E2-70C1-443C-BB08-BC593A738F75}" type="slidenum">
              <a:rPr lang="en-US" smtClean="0"/>
              <a:t>38</a:t>
            </a:fld>
            <a:endParaRPr lang="en-US"/>
          </a:p>
        </p:txBody>
      </p:sp>
    </p:spTree>
    <p:extLst>
      <p:ext uri="{BB962C8B-B14F-4D97-AF65-F5344CB8AC3E}">
        <p14:creationId xmlns:p14="http://schemas.microsoft.com/office/powerpoint/2010/main" val="136448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now is “How do we solve linear equations precisely”.</a:t>
            </a:r>
          </a:p>
          <a:p>
            <a:r>
              <a:rPr lang="en-US" dirty="0"/>
              <a:t>Note that all right-hand-side summands involve the matching of a pre-call action with a post-call action – a kind of Mirrored Symmetry.</a:t>
            </a:r>
          </a:p>
          <a:p>
            <a:r>
              <a:rPr lang="en-US" dirty="0"/>
              <a:t>The question is whether algebraic program analysis can provide any help for this problem.</a:t>
            </a:r>
          </a:p>
          <a:p>
            <a:endParaRPr lang="en-US" dirty="0"/>
          </a:p>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39</a:t>
            </a:fld>
            <a:endParaRPr lang="en-US"/>
          </a:p>
        </p:txBody>
      </p:sp>
    </p:spTree>
    <p:extLst>
      <p:ext uri="{BB962C8B-B14F-4D97-AF65-F5344CB8AC3E}">
        <p14:creationId xmlns:p14="http://schemas.microsoft.com/office/powerpoint/2010/main" val="3183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Here is a</a:t>
                </a:r>
                <a:r>
                  <a:rPr lang="en-US" baseline="0" dirty="0"/>
                  <a:t>n</a:t>
                </a:r>
                <a:r>
                  <a:rPr lang="en-US" dirty="0"/>
                  <a:t> equational semantics of the kind used in algebraic program analysis, where we have a </a:t>
                </a:r>
                <a14:m>
                  <m:oMath xmlns:m="http://schemas.openxmlformats.org/officeDocument/2006/math">
                    <m:r>
                      <a:rPr lang="en-US" b="0" i="1" smtClean="0">
                        <a:latin typeface="Cambria Math" panose="02040503050406030204" pitchFamily="18" charset="0"/>
                      </a:rPr>
                      <m:t>⋅</m:t>
                    </m:r>
                  </m:oMath>
                </a14:m>
                <a:r>
                  <a:rPr lang="en-US" dirty="0"/>
                  <a:t> operator and a + operator.</a:t>
                </a:r>
              </a:p>
              <a:p>
                <a:endParaRPr lang="en-US" dirty="0"/>
              </a:p>
              <a:p>
                <a:r>
                  <a:rPr lang="en-US" dirty="0"/>
                  <a:t>Note that it is a left-linear system of equations, and hence regular.</a:t>
                </a:r>
              </a:p>
            </p:txBody>
          </p:sp>
        </mc:Choice>
        <mc:Fallback xmlns="">
          <p:sp>
            <p:nvSpPr>
              <p:cNvPr id="3" name="Notes Placeholder 2"/>
              <p:cNvSpPr>
                <a:spLocks noGrp="1"/>
              </p:cNvSpPr>
              <p:nvPr>
                <p:ph type="body" idx="1"/>
              </p:nvPr>
            </p:nvSpPr>
            <p:spPr/>
            <p:txBody>
              <a:bodyPr/>
              <a:lstStyle/>
              <a:p>
                <a:r>
                  <a:rPr lang="en-US" dirty="0"/>
                  <a:t>Here are equational semantics that are the kind used in algebraic program analysis, where we have a </a:t>
                </a:r>
                <a:r>
                  <a:rPr lang="en-US" b="0" i="0">
                    <a:latin typeface="Cambria Math" panose="02040503050406030204" pitchFamily="18" charset="0"/>
                  </a:rPr>
                  <a:t>⋅</a:t>
                </a:r>
                <a:r>
                  <a:rPr lang="en-US" dirty="0"/>
                  <a:t> operator and a + operator</a:t>
                </a:r>
              </a:p>
            </p:txBody>
          </p:sp>
        </mc:Fallback>
      </mc:AlternateContent>
      <p:sp>
        <p:nvSpPr>
          <p:cNvPr id="4" name="Slide Number Placeholder 3"/>
          <p:cNvSpPr>
            <a:spLocks noGrp="1"/>
          </p:cNvSpPr>
          <p:nvPr>
            <p:ph type="sldNum" sz="quarter" idx="5"/>
          </p:nvPr>
        </p:nvSpPr>
        <p:spPr/>
        <p:txBody>
          <a:bodyPr/>
          <a:lstStyle/>
          <a:p>
            <a:fld id="{5E40C6E2-70C1-443C-BB08-BC593A738F75}" type="slidenum">
              <a:rPr lang="en-US" smtClean="0"/>
              <a:t>4</a:t>
            </a:fld>
            <a:endParaRPr lang="en-US"/>
          </a:p>
        </p:txBody>
      </p:sp>
    </p:spTree>
    <p:extLst>
      <p:ext uri="{BB962C8B-B14F-4D97-AF65-F5344CB8AC3E}">
        <p14:creationId xmlns:p14="http://schemas.microsoft.com/office/powerpoint/2010/main" val="2385019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things in source-level terms, and to give the simplest example possible, on each round of Newtonian Program Analysis, we need to analyze programs like the one shown on the slide. We’ll return to this program toward the end of Part 3 of the Tutorial.</a:t>
            </a:r>
          </a:p>
          <a:p>
            <a:endParaRPr lang="en-US" dirty="0"/>
          </a:p>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40</a:t>
            </a:fld>
            <a:endParaRPr lang="en-US"/>
          </a:p>
        </p:txBody>
      </p:sp>
    </p:spTree>
    <p:extLst>
      <p:ext uri="{BB962C8B-B14F-4D97-AF65-F5344CB8AC3E}">
        <p14:creationId xmlns:p14="http://schemas.microsoft.com/office/powerpoint/2010/main" val="1172503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but that brings us to the second part of the story, with a method that my collaborators and I called Newtonian program analysis via tensor product.</a:t>
            </a:r>
          </a:p>
        </p:txBody>
      </p:sp>
      <p:sp>
        <p:nvSpPr>
          <p:cNvPr id="4" name="Slide Number Placeholder 3"/>
          <p:cNvSpPr>
            <a:spLocks noGrp="1"/>
          </p:cNvSpPr>
          <p:nvPr>
            <p:ph type="sldNum" sz="quarter" idx="5"/>
          </p:nvPr>
        </p:nvSpPr>
        <p:spPr/>
        <p:txBody>
          <a:bodyPr/>
          <a:lstStyle/>
          <a:p>
            <a:fld id="{5E40C6E2-70C1-443C-BB08-BC593A738F75}" type="slidenum">
              <a:rPr lang="en-US" smtClean="0"/>
              <a:t>41</a:t>
            </a:fld>
            <a:endParaRPr lang="en-US"/>
          </a:p>
        </p:txBody>
      </p:sp>
    </p:spTree>
    <p:extLst>
      <p:ext uri="{BB962C8B-B14F-4D97-AF65-F5344CB8AC3E}">
        <p14:creationId xmlns:p14="http://schemas.microsoft.com/office/powerpoint/2010/main" val="2552399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essence, what we did was to combine Esparza’s method with </a:t>
            </a:r>
            <a:r>
              <a:rPr lang="en-US" baseline="0" dirty="0" err="1"/>
              <a:t>Tarjan’s</a:t>
            </a:r>
            <a:r>
              <a:rPr lang="en-US" baseline="0" dirty="0"/>
              <a:t> method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42</a:t>
            </a:fld>
            <a:endParaRPr lang="en-US"/>
          </a:p>
        </p:txBody>
      </p:sp>
    </p:spTree>
    <p:extLst>
      <p:ext uri="{BB962C8B-B14F-4D97-AF65-F5344CB8AC3E}">
        <p14:creationId xmlns:p14="http://schemas.microsoft.com/office/powerpoint/2010/main" val="158213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got started due to a misconception on</a:t>
            </a:r>
            <a:r>
              <a:rPr lang="en-US" baseline="0" dirty="0"/>
              <a:t> my part. We tried out Newtonian Program Analysis, and found that although it was true that there were very few Newton rounds, each round took quite a long time performing Kleene iteration on each linear problem. I asked why we couldn’t use </a:t>
            </a:r>
            <a:r>
              <a:rPr lang="en-US" baseline="0" dirty="0" err="1"/>
              <a:t>Tarjan’s</a:t>
            </a:r>
            <a:r>
              <a:rPr lang="en-US" baseline="0" dirty="0"/>
              <a:t> path-expression method.  I was surprised by my student’s answer, which was that there was an essential mismatch that prevented us from applying </a:t>
            </a:r>
            <a:r>
              <a:rPr lang="en-US" baseline="0" dirty="0" err="1"/>
              <a:t>Tarjan’s</a:t>
            </a:r>
            <a:r>
              <a:rPr lang="en-US" baseline="0" dirty="0"/>
              <a:t> method.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know from Parts 1 and 2, </a:t>
            </a:r>
            <a:r>
              <a:rPr lang="en-US" dirty="0" err="1"/>
              <a:t>Tarjan’s</a:t>
            </a:r>
            <a:r>
              <a:rPr lang="en-US" dirty="0"/>
              <a:t> method constructs a regular expression for each program point, and then each client analysis reinterprets the +, dot, and * operators appropriately.  But the key point is that it expresses all languages of paths via regular expressions.</a:t>
            </a:r>
          </a:p>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43</a:t>
            </a:fld>
            <a:endParaRPr lang="en-US"/>
          </a:p>
        </p:txBody>
      </p:sp>
    </p:spTree>
    <p:extLst>
      <p:ext uri="{BB962C8B-B14F-4D97-AF65-F5344CB8AC3E}">
        <p14:creationId xmlns:p14="http://schemas.microsoft.com/office/powerpoint/2010/main" val="2614832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clear, my question was whether we could use </a:t>
            </a:r>
            <a:r>
              <a:rPr lang="en-US" dirty="0" err="1"/>
              <a:t>Tarjan’s</a:t>
            </a:r>
            <a:r>
              <a:rPr lang="en-US" dirty="0"/>
              <a:t> method for the inner fixpoint computation.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know from Parts 1 and 2, </a:t>
            </a:r>
            <a:r>
              <a:rPr lang="en-US" dirty="0" err="1"/>
              <a:t>Tarjan’s</a:t>
            </a:r>
            <a:r>
              <a:rPr lang="en-US" dirty="0"/>
              <a:t> method constructs a regular expression for each program point, and then each client analysis reinterprets the +, dot, and * operators appropriately.  But the key point is that it expresses all languages of paths via regular expressions.</a:t>
            </a:r>
          </a:p>
        </p:txBody>
      </p:sp>
      <p:sp>
        <p:nvSpPr>
          <p:cNvPr id="4" name="Slide Number Placeholder 3"/>
          <p:cNvSpPr>
            <a:spLocks noGrp="1"/>
          </p:cNvSpPr>
          <p:nvPr>
            <p:ph type="sldNum" sz="quarter" idx="5"/>
          </p:nvPr>
        </p:nvSpPr>
        <p:spPr/>
        <p:txBody>
          <a:bodyPr/>
          <a:lstStyle/>
          <a:p>
            <a:fld id="{5E40C6E2-70C1-443C-BB08-BC593A738F75}" type="slidenum">
              <a:rPr lang="en-US" smtClean="0"/>
              <a:t>44</a:t>
            </a:fld>
            <a:endParaRPr lang="en-US"/>
          </a:p>
        </p:txBody>
      </p:sp>
    </p:spTree>
    <p:extLst>
      <p:ext uri="{BB962C8B-B14F-4D97-AF65-F5344CB8AC3E}">
        <p14:creationId xmlns:p14="http://schemas.microsoft.com/office/powerpoint/2010/main" val="611463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looks problematic because the extend operation (which abstracts function composition) is not, in general, commutative.</a:t>
            </a:r>
          </a:p>
          <a:p>
            <a:endParaRPr lang="en-US" dirty="0"/>
          </a:p>
          <a:p>
            <a:r>
              <a:rPr lang="en-US" dirty="0"/>
              <a:t>In calculus, one has a commutative multiplication.  Thus, if you apply our differential-creation rules, you can collect terms and get 2nuY (or 2 X </a:t>
            </a:r>
            <a:r>
              <a:rPr lang="en-US" dirty="0" err="1"/>
              <a:t>dX</a:t>
            </a:r>
            <a:r>
              <a:rPr lang="en-US" dirty="0"/>
              <a:t> in more conventional notation).</a:t>
            </a:r>
          </a:p>
          <a:p>
            <a:endParaRPr lang="en-US" dirty="0"/>
          </a:p>
          <a:p>
            <a:r>
              <a:rPr lang="en-US" dirty="0"/>
              <a:t>But for NPA, you cannot collect term in that way</a:t>
            </a:r>
          </a:p>
          <a:p>
            <a:r>
              <a:rPr lang="en-US" dirty="0"/>
              <a:t>&lt;CLICK&gt;  Thus Esparza’s linear equations are truly linear, not left-linear or right-linear, which </a:t>
            </a:r>
            <a:r>
              <a:rPr lang="en-US" dirty="0" err="1"/>
              <a:t>Tarjan</a:t>
            </a:r>
            <a:r>
              <a:rPr lang="en-US" dirty="0"/>
              <a:t> requires.</a:t>
            </a:r>
          </a:p>
        </p:txBody>
      </p:sp>
      <p:sp>
        <p:nvSpPr>
          <p:cNvPr id="4" name="Slide Number Placeholder 3"/>
          <p:cNvSpPr>
            <a:spLocks noGrp="1"/>
          </p:cNvSpPr>
          <p:nvPr>
            <p:ph type="sldNum" sz="quarter" idx="5"/>
          </p:nvPr>
        </p:nvSpPr>
        <p:spPr/>
        <p:txBody>
          <a:bodyPr/>
          <a:lstStyle/>
          <a:p>
            <a:fld id="{5E40C6E2-70C1-443C-BB08-BC593A738F75}" type="slidenum">
              <a:rPr lang="en-US" smtClean="0"/>
              <a:t>45</a:t>
            </a:fld>
            <a:endParaRPr lang="en-US"/>
          </a:p>
        </p:txBody>
      </p:sp>
    </p:spTree>
    <p:extLst>
      <p:ext uri="{BB962C8B-B14F-4D97-AF65-F5344CB8AC3E}">
        <p14:creationId xmlns:p14="http://schemas.microsoft.com/office/powerpoint/2010/main" val="356584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maybe we are out of luck.  Especially if you think of the equations as being like a grammar, you can see that we have a linear context-free grammar.  One of the things that you learn early on in a formal-language course is that a linear CFL such as </a:t>
            </a:r>
            <a:r>
              <a:rPr lang="en-US" dirty="0" err="1"/>
              <a:t>a^i</a:t>
            </a:r>
            <a:r>
              <a:rPr lang="en-US" dirty="0"/>
              <a:t> </a:t>
            </a:r>
            <a:r>
              <a:rPr lang="en-US" dirty="0" err="1"/>
              <a:t>b^i</a:t>
            </a:r>
            <a:r>
              <a:rPr lang="en-US" dirty="0"/>
              <a:t> is not a regular language.</a:t>
            </a:r>
          </a:p>
          <a:p>
            <a:endParaRPr lang="en-US" dirty="0"/>
          </a:p>
          <a:p>
            <a:r>
              <a:rPr lang="en-US" dirty="0"/>
              <a:t>The Esparza equations have this kind of Mirrored Symmetry, which suggests that we are barking up the wrong tree.</a:t>
            </a:r>
          </a:p>
        </p:txBody>
      </p:sp>
      <p:sp>
        <p:nvSpPr>
          <p:cNvPr id="4" name="Slide Number Placeholder 3"/>
          <p:cNvSpPr>
            <a:spLocks noGrp="1"/>
          </p:cNvSpPr>
          <p:nvPr>
            <p:ph type="sldNum" sz="quarter" idx="10"/>
          </p:nvPr>
        </p:nvSpPr>
        <p:spPr/>
        <p:txBody>
          <a:bodyPr/>
          <a:lstStyle/>
          <a:p>
            <a:fld id="{A653C67F-5F47-4676-8317-6D98E8EDA3D3}" type="slidenum">
              <a:rPr lang="en-US" smtClean="0"/>
              <a:t>46</a:t>
            </a:fld>
            <a:endParaRPr lang="en-US"/>
          </a:p>
        </p:txBody>
      </p:sp>
    </p:spTree>
    <p:extLst>
      <p:ext uri="{BB962C8B-B14F-4D97-AF65-F5344CB8AC3E}">
        <p14:creationId xmlns:p14="http://schemas.microsoft.com/office/powerpoint/2010/main" val="3089024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friend who comes and tells you “I’m trying to address a problem that is inherently LCFL with tools for regular languages,” an easy sanity check – formal language theory – might cause you to tell your friend “that is an inherently dumb idea.”</a:t>
            </a:r>
          </a:p>
        </p:txBody>
      </p:sp>
      <p:sp>
        <p:nvSpPr>
          <p:cNvPr id="4" name="Slide Number Placeholder 3"/>
          <p:cNvSpPr>
            <a:spLocks noGrp="1"/>
          </p:cNvSpPr>
          <p:nvPr>
            <p:ph type="sldNum" sz="quarter" idx="5"/>
          </p:nvPr>
        </p:nvSpPr>
        <p:spPr/>
        <p:txBody>
          <a:bodyPr/>
          <a:lstStyle/>
          <a:p>
            <a:fld id="{5E40C6E2-70C1-443C-BB08-BC593A738F75}" type="slidenum">
              <a:rPr lang="en-US" smtClean="0"/>
              <a:t>47</a:t>
            </a:fld>
            <a:endParaRPr lang="en-US"/>
          </a:p>
        </p:txBody>
      </p:sp>
    </p:spTree>
    <p:extLst>
      <p:ext uri="{BB962C8B-B14F-4D97-AF65-F5344CB8AC3E}">
        <p14:creationId xmlns:p14="http://schemas.microsoft.com/office/powerpoint/2010/main" val="1889793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turns out that in some situations we can side-step the issue with some magic from algebra.</a:t>
            </a:r>
          </a:p>
        </p:txBody>
      </p:sp>
      <p:sp>
        <p:nvSpPr>
          <p:cNvPr id="4" name="Slide Number Placeholder 3"/>
          <p:cNvSpPr>
            <a:spLocks noGrp="1"/>
          </p:cNvSpPr>
          <p:nvPr>
            <p:ph type="sldNum" sz="quarter" idx="10"/>
          </p:nvPr>
        </p:nvSpPr>
        <p:spPr/>
        <p:txBody>
          <a:bodyPr/>
          <a:lstStyle/>
          <a:p>
            <a:fld id="{A653C67F-5F47-4676-8317-6D98E8EDA3D3}" type="slidenum">
              <a:rPr lang="en-US" smtClean="0"/>
              <a:t>48</a:t>
            </a:fld>
            <a:endParaRPr lang="en-US"/>
          </a:p>
        </p:txBody>
      </p:sp>
    </p:spTree>
    <p:extLst>
      <p:ext uri="{BB962C8B-B14F-4D97-AF65-F5344CB8AC3E}">
        <p14:creationId xmlns:p14="http://schemas.microsoft.com/office/powerpoint/2010/main" val="1078296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accumulate matching quantities, which suggests using pairs of values.</a:t>
            </a:r>
          </a:p>
          <a:p>
            <a:r>
              <a:rPr lang="en-US" dirty="0"/>
              <a:t>&lt;Explain Slide&gt;</a:t>
            </a:r>
          </a:p>
        </p:txBody>
      </p:sp>
      <p:sp>
        <p:nvSpPr>
          <p:cNvPr id="4" name="Slide Number Placeholder 3"/>
          <p:cNvSpPr>
            <a:spLocks noGrp="1"/>
          </p:cNvSpPr>
          <p:nvPr>
            <p:ph type="sldNum" sz="quarter" idx="10"/>
          </p:nvPr>
        </p:nvSpPr>
        <p:spPr/>
        <p:txBody>
          <a:bodyPr/>
          <a:lstStyle/>
          <a:p>
            <a:fld id="{A653C67F-5F47-4676-8317-6D98E8EDA3D3}" type="slidenum">
              <a:rPr lang="en-US" smtClean="0"/>
              <a:t>49</a:t>
            </a:fld>
            <a:endParaRPr lang="en-US"/>
          </a:p>
        </p:txBody>
      </p:sp>
    </p:spTree>
    <p:extLst>
      <p:ext uri="{BB962C8B-B14F-4D97-AF65-F5344CB8AC3E}">
        <p14:creationId xmlns:p14="http://schemas.microsoft.com/office/powerpoint/2010/main" val="108425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Now consider the case when node n is x – the exit node of the procedure.</a:t>
                </a:r>
              </a:p>
              <a:p>
                <a:endParaRPr lang="en-US" dirty="0"/>
              </a:p>
              <a:p>
                <a:r>
                  <a:rPr lang="en-US" dirty="0"/>
                  <a:t>Here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a procedure summary: the </a:t>
                </a:r>
                <a14:m>
                  <m:oMath xmlns:m="http://schemas.openxmlformats.org/officeDocument/2006/math">
                    <m:r>
                      <a:rPr lang="en-US" b="0" i="1" smtClean="0">
                        <a:latin typeface="Cambria Math" panose="02040503050406030204" pitchFamily="18" charset="0"/>
                      </a:rPr>
                      <m:t>𝜑</m:t>
                    </m:r>
                  </m:oMath>
                </a14:m>
                <a:r>
                  <a:rPr lang="en-US" dirty="0"/>
                  <a:t> function annotating the exit node captures the behavior from s</a:t>
                </a:r>
                <a:r>
                  <a:rPr lang="en-US" baseline="0" dirty="0"/>
                  <a:t> to x</a:t>
                </a:r>
                <a:r>
                  <a:rPr lang="en-US" dirty="0"/>
                  <a:t> along every path through the control-flow graph.</a:t>
                </a:r>
              </a:p>
              <a:p>
                <a:endParaRPr lang="en-US" dirty="0"/>
              </a:p>
              <a:p>
                <a:r>
                  <a:rPr lang="en-US" dirty="0"/>
                  <a:t>As we will see, the ability to obtain procedure summaries is something that we can take advantage of to extend algebraic program analysis to handle procedure calls.</a:t>
                </a:r>
              </a:p>
              <a:p>
                <a:endParaRPr lang="en-US" dirty="0"/>
              </a:p>
            </p:txBody>
          </p:sp>
        </mc:Choice>
        <mc:Fallback xmlns="">
          <p:sp>
            <p:nvSpPr>
              <p:cNvPr id="3" name="Notes Placeholder 2"/>
              <p:cNvSpPr>
                <a:spLocks noGrp="1"/>
              </p:cNvSpPr>
              <p:nvPr>
                <p:ph type="body" idx="1"/>
              </p:nvPr>
            </p:nvSpPr>
            <p:spPr/>
            <p:txBody>
              <a:bodyPr/>
              <a:lstStyle/>
              <a:p>
                <a:r>
                  <a:rPr lang="en-US" dirty="0"/>
                  <a:t>Now consider the case when node n is x – the exit node of the procedure.</a:t>
                </a:r>
              </a:p>
              <a:p>
                <a:endParaRPr lang="en-US" dirty="0"/>
              </a:p>
              <a:p>
                <a:r>
                  <a:rPr lang="en-US" dirty="0"/>
                  <a:t>Here </a:t>
                </a:r>
                <a:r>
                  <a:rPr lang="en-US" b="0" i="0">
                    <a:latin typeface="Cambria Math" panose="02040503050406030204" pitchFamily="18" charset="0"/>
                  </a:rPr>
                  <a:t>𝜑[𝑠,𝑥]</a:t>
                </a:r>
                <a:r>
                  <a:rPr lang="en-US" dirty="0"/>
                  <a:t> is a procedure summary: the </a:t>
                </a:r>
                <a:r>
                  <a:rPr lang="en-US" b="0" i="0">
                    <a:latin typeface="Cambria Math" panose="02040503050406030204" pitchFamily="18" charset="0"/>
                  </a:rPr>
                  <a:t>𝜑</a:t>
                </a:r>
                <a:r>
                  <a:rPr lang="en-US" dirty="0"/>
                  <a:t> function annotating the exit node captures the behavior from s</a:t>
                </a:r>
                <a:r>
                  <a:rPr lang="en-US" baseline="0" dirty="0"/>
                  <a:t> to x</a:t>
                </a:r>
                <a:r>
                  <a:rPr lang="en-US" dirty="0"/>
                  <a:t> along every path through the control-flow graph.</a:t>
                </a:r>
              </a:p>
              <a:p>
                <a:endParaRPr lang="en-US" dirty="0"/>
              </a:p>
              <a:p>
                <a:r>
                  <a:rPr lang="en-US" dirty="0"/>
                  <a:t>As we will see, the ability to obtain procedure summaries is something that we can take advantage of to extend our analysis to handle procedure calls.</a:t>
                </a:r>
              </a:p>
              <a:p>
                <a:endParaRPr lang="en-US" dirty="0"/>
              </a:p>
            </p:txBody>
          </p:sp>
        </mc:Fallback>
      </mc:AlternateContent>
      <p:sp>
        <p:nvSpPr>
          <p:cNvPr id="4" name="Slide Number Placeholder 3"/>
          <p:cNvSpPr>
            <a:spLocks noGrp="1"/>
          </p:cNvSpPr>
          <p:nvPr>
            <p:ph type="sldNum" sz="quarter" idx="5"/>
          </p:nvPr>
        </p:nvSpPr>
        <p:spPr/>
        <p:txBody>
          <a:bodyPr/>
          <a:lstStyle/>
          <a:p>
            <a:fld id="{5E40C6E2-70C1-443C-BB08-BC593A738F75}" type="slidenum">
              <a:rPr lang="en-US" smtClean="0"/>
              <a:t>5</a:t>
            </a:fld>
            <a:endParaRPr lang="en-US"/>
          </a:p>
        </p:txBody>
      </p:sp>
    </p:spTree>
    <p:extLst>
      <p:ext uri="{BB962C8B-B14F-4D97-AF65-F5344CB8AC3E}">
        <p14:creationId xmlns:p14="http://schemas.microsoft.com/office/powerpoint/2010/main" val="4104158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 &lt;Reversal in the paired multiplication operator&gt;</a:t>
            </a:r>
            <a:r>
              <a:rPr lang="en-US" baseline="0" dirty="0"/>
              <a:t> . . .</a:t>
            </a:r>
          </a:p>
          <a:p>
            <a:r>
              <a:rPr lang="en-US" baseline="0" dirty="0"/>
              <a:t>. . . &lt;Readout multiplies the two components&gt; . . .</a:t>
            </a:r>
            <a:endParaRPr lang="en-US" dirty="0"/>
          </a:p>
          <a:p>
            <a:r>
              <a:rPr lang="en-US" dirty="0"/>
              <a:t>. . . &lt;Mirrored Symmetry&gt; . . .</a:t>
            </a:r>
          </a:p>
        </p:txBody>
      </p:sp>
      <p:sp>
        <p:nvSpPr>
          <p:cNvPr id="4" name="Slide Number Placeholder 3"/>
          <p:cNvSpPr>
            <a:spLocks noGrp="1"/>
          </p:cNvSpPr>
          <p:nvPr>
            <p:ph type="sldNum" sz="quarter" idx="10"/>
          </p:nvPr>
        </p:nvSpPr>
        <p:spPr/>
        <p:txBody>
          <a:bodyPr/>
          <a:lstStyle/>
          <a:p>
            <a:fld id="{A653C67F-5F47-4676-8317-6D98E8EDA3D3}" type="slidenum">
              <a:rPr lang="en-US" smtClean="0"/>
              <a:t>50</a:t>
            </a:fld>
            <a:endParaRPr lang="en-US"/>
          </a:p>
        </p:txBody>
      </p:sp>
    </p:spTree>
    <p:extLst>
      <p:ext uri="{BB962C8B-B14F-4D97-AF65-F5344CB8AC3E}">
        <p14:creationId xmlns:p14="http://schemas.microsoft.com/office/powerpoint/2010/main" val="3771868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how the paired system simulates the computations of the original system</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51</a:t>
            </a:fld>
            <a:endParaRPr lang="en-US"/>
          </a:p>
        </p:txBody>
      </p:sp>
    </p:spTree>
    <p:extLst>
      <p:ext uri="{BB962C8B-B14F-4D97-AF65-F5344CB8AC3E}">
        <p14:creationId xmlns:p14="http://schemas.microsoft.com/office/powerpoint/2010/main" val="3048212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seems promising; however, it doesn’t work! Here is a very simple example that fails, which has exactly two paths.</a:t>
            </a:r>
          </a:p>
          <a:p>
            <a:r>
              <a:rPr lang="en-US" dirty="0"/>
              <a:t>The solution in the Y system is a1b1 + a2b2</a:t>
            </a:r>
          </a:p>
          <a:p>
            <a:r>
              <a:rPr lang="en-US" dirty="0"/>
              <a:t>In the Z system, after you add the paired values and then apply readout, you get cross-terms.</a:t>
            </a:r>
          </a:p>
          <a:p>
            <a:r>
              <a:rPr lang="en-US" dirty="0"/>
              <a:t>Thus, the answer is conservative, but loses precision.  You can think of the cross-terms as non-sensical paths that take wild jumps to other parts of the graph.</a:t>
            </a:r>
          </a:p>
        </p:txBody>
      </p:sp>
      <p:sp>
        <p:nvSpPr>
          <p:cNvPr id="4" name="Slide Number Placeholder 3"/>
          <p:cNvSpPr>
            <a:spLocks noGrp="1"/>
          </p:cNvSpPr>
          <p:nvPr>
            <p:ph type="sldNum" sz="quarter" idx="5"/>
          </p:nvPr>
        </p:nvSpPr>
        <p:spPr/>
        <p:txBody>
          <a:bodyPr/>
          <a:lstStyle/>
          <a:p>
            <a:fld id="{5E40C6E2-70C1-443C-BB08-BC593A738F75}" type="slidenum">
              <a:rPr lang="en-US" smtClean="0"/>
              <a:t>52</a:t>
            </a:fld>
            <a:endParaRPr lang="en-US"/>
          </a:p>
        </p:txBody>
      </p:sp>
    </p:spTree>
    <p:extLst>
      <p:ext uri="{BB962C8B-B14F-4D97-AF65-F5344CB8AC3E}">
        <p14:creationId xmlns:p14="http://schemas.microsoft.com/office/powerpoint/2010/main" val="2128061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maybe we should file this idea away as a failure?</a:t>
            </a:r>
          </a:p>
        </p:txBody>
      </p:sp>
      <p:sp>
        <p:nvSpPr>
          <p:cNvPr id="4" name="Slide Number Placeholder 3"/>
          <p:cNvSpPr>
            <a:spLocks noGrp="1"/>
          </p:cNvSpPr>
          <p:nvPr>
            <p:ph type="sldNum" sz="quarter" idx="10"/>
          </p:nvPr>
        </p:nvSpPr>
        <p:spPr/>
        <p:txBody>
          <a:bodyPr/>
          <a:lstStyle/>
          <a:p>
            <a:fld id="{A653C67F-5F47-4676-8317-6D98E8EDA3D3}" type="slidenum">
              <a:rPr lang="en-US" smtClean="0"/>
              <a:t>53</a:t>
            </a:fld>
            <a:endParaRPr lang="en-US"/>
          </a:p>
        </p:txBody>
      </p:sp>
    </p:spTree>
    <p:extLst>
      <p:ext uri="{BB962C8B-B14F-4D97-AF65-F5344CB8AC3E}">
        <p14:creationId xmlns:p14="http://schemas.microsoft.com/office/powerpoint/2010/main" val="2083409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there is one glimmer of hope.  We are not actually forced to use </a:t>
            </a:r>
            <a:r>
              <a:rPr lang="en-US" u="sng" baseline="0" dirty="0"/>
              <a:t>pairing</a:t>
            </a:r>
            <a:r>
              <a:rPr lang="en-US" baseline="0" dirty="0"/>
              <a:t> per se.  We need to produce some kind of coupled value; however, the property of pairing is that one can recover each individual argument from the pair, and we never have to do that.</a:t>
            </a:r>
          </a:p>
          <a:p>
            <a:endParaRPr lang="en-US" baseline="0" dirty="0"/>
          </a:p>
          <a:p>
            <a:r>
              <a:rPr lang="en-US" baseline="0" dirty="0"/>
              <a:t>You can t</a:t>
            </a:r>
            <a:r>
              <a:rPr lang="en-US" dirty="0"/>
              <a:t>hink of a coupled value c as some kind of blending of a and b.  It just has to be a blending from which we can recover</a:t>
            </a:r>
            <a:r>
              <a:rPr lang="en-US" baseline="0" dirty="0"/>
              <a:t> “a extend b” later, if we so choose.  [One analogy is RSA public keys: the public key is a blending of two primes.  In that case, you can extract the arguments, but not without doing a lot of work.]</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54</a:t>
            </a:fld>
            <a:endParaRPr lang="en-US"/>
          </a:p>
        </p:txBody>
      </p:sp>
    </p:spTree>
    <p:extLst>
      <p:ext uri="{BB962C8B-B14F-4D97-AF65-F5344CB8AC3E}">
        <p14:creationId xmlns:p14="http://schemas.microsoft.com/office/powerpoint/2010/main" val="1036328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of blending is the Kronecker product of two matrices.  In general, after you have put two matrices together via Kronecker product, you cannot extract either matrix by itself.</a:t>
            </a:r>
          </a:p>
        </p:txBody>
      </p:sp>
      <p:sp>
        <p:nvSpPr>
          <p:cNvPr id="4" name="Slide Number Placeholder 3"/>
          <p:cNvSpPr>
            <a:spLocks noGrp="1"/>
          </p:cNvSpPr>
          <p:nvPr>
            <p:ph type="sldNum" sz="quarter" idx="5"/>
          </p:nvPr>
        </p:nvSpPr>
        <p:spPr/>
        <p:txBody>
          <a:bodyPr/>
          <a:lstStyle/>
          <a:p>
            <a:fld id="{5E40C6E2-70C1-443C-BB08-BC593A738F75}" type="slidenum">
              <a:rPr lang="en-US" smtClean="0"/>
              <a:t>55</a:t>
            </a:fld>
            <a:endParaRPr lang="en-US"/>
          </a:p>
        </p:txBody>
      </p:sp>
    </p:spTree>
    <p:extLst>
      <p:ext uri="{BB962C8B-B14F-4D97-AF65-F5344CB8AC3E}">
        <p14:creationId xmlns:p14="http://schemas.microsoft.com/office/powerpoint/2010/main" val="423032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previous work with students and collaborators, we had already devised such a magic pairing operator.</a:t>
            </a:r>
          </a:p>
          <a:p>
            <a:endParaRPr lang="en-US" dirty="0"/>
          </a:p>
          <a:p>
            <a:r>
              <a:rPr lang="en-US" dirty="0"/>
              <a:t>It did a flip of the first component for multiplication, and the key thing was that the readout operation distributed over the plus operation..</a:t>
            </a:r>
          </a:p>
          <a:p>
            <a:endParaRPr lang="en-US" dirty="0"/>
          </a:p>
          <a:p>
            <a:r>
              <a:rPr lang="en-US" dirty="0"/>
              <a:t>With this kind of pseudo-pairing, readout does not introduce cross-terms</a:t>
            </a:r>
          </a:p>
        </p:txBody>
      </p:sp>
      <p:sp>
        <p:nvSpPr>
          <p:cNvPr id="4" name="Slide Number Placeholder 3"/>
          <p:cNvSpPr>
            <a:spLocks noGrp="1"/>
          </p:cNvSpPr>
          <p:nvPr>
            <p:ph type="sldNum" sz="quarter" idx="10"/>
          </p:nvPr>
        </p:nvSpPr>
        <p:spPr/>
        <p:txBody>
          <a:bodyPr/>
          <a:lstStyle/>
          <a:p>
            <a:fld id="{5E40C6E2-70C1-443C-BB08-BC593A738F75}" type="slidenum">
              <a:rPr lang="en-US" smtClean="0"/>
              <a:t>56</a:t>
            </a:fld>
            <a:endParaRPr lang="en-US"/>
          </a:p>
        </p:txBody>
      </p:sp>
    </p:spTree>
    <p:extLst>
      <p:ext uri="{BB962C8B-B14F-4D97-AF65-F5344CB8AC3E}">
        <p14:creationId xmlns:p14="http://schemas.microsoft.com/office/powerpoint/2010/main" val="2778848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more concrete, for predicate abstraction (or Boolean programs), all transformers are square Boolean matrices, and you get the desired properties by coupling a and by via “transpose(a) Kronecker b”</a:t>
            </a:r>
          </a:p>
          <a:p>
            <a:endParaRPr lang="en-US" dirty="0"/>
          </a:p>
          <a:p>
            <a:r>
              <a:rPr lang="en-US" dirty="0"/>
              <a:t>This approach makes us work with larger matrices, but it converts linear context-free equations into ones that are left-linear and hence regular.</a:t>
            </a:r>
          </a:p>
        </p:txBody>
      </p:sp>
      <p:sp>
        <p:nvSpPr>
          <p:cNvPr id="4" name="Slide Number Placeholder 3"/>
          <p:cNvSpPr>
            <a:spLocks noGrp="1"/>
          </p:cNvSpPr>
          <p:nvPr>
            <p:ph type="sldNum" sz="quarter" idx="10"/>
          </p:nvPr>
        </p:nvSpPr>
        <p:spPr/>
        <p:txBody>
          <a:bodyPr/>
          <a:lstStyle/>
          <a:p>
            <a:fld id="{5E40C6E2-70C1-443C-BB08-BC593A738F75}" type="slidenum">
              <a:rPr lang="en-US" smtClean="0"/>
              <a:t>57</a:t>
            </a:fld>
            <a:endParaRPr lang="en-US"/>
          </a:p>
        </p:txBody>
      </p:sp>
    </p:spTree>
    <p:extLst>
      <p:ext uri="{BB962C8B-B14F-4D97-AF65-F5344CB8AC3E}">
        <p14:creationId xmlns:p14="http://schemas.microsoft.com/office/powerpoint/2010/main" val="1131570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key intuition:</a:t>
            </a:r>
          </a:p>
          <a:p>
            <a:r>
              <a:rPr lang="en-US" dirty="0"/>
              <a:t>Couple</a:t>
            </a:r>
          </a:p>
          <a:p>
            <a:r>
              <a:rPr lang="en-US" dirty="0"/>
              <a:t>Kronecker product has the magic property of working “component-wise” in its interaction with matrix multiplication</a:t>
            </a:r>
          </a:p>
          <a:p>
            <a:r>
              <a:rPr lang="en-US" dirty="0"/>
              <a:t>The reversal in the first component comes from the properties of transpose</a:t>
            </a:r>
          </a:p>
          <a:p>
            <a:r>
              <a:rPr lang="en-US" dirty="0"/>
              <a:t>Readout multiplies the two components, and you get the desired mirrored symmetry</a:t>
            </a:r>
          </a:p>
        </p:txBody>
      </p:sp>
      <p:sp>
        <p:nvSpPr>
          <p:cNvPr id="4" name="Slide Number Placeholder 3"/>
          <p:cNvSpPr>
            <a:spLocks noGrp="1"/>
          </p:cNvSpPr>
          <p:nvPr>
            <p:ph type="sldNum" sz="quarter" idx="10"/>
          </p:nvPr>
        </p:nvSpPr>
        <p:spPr/>
        <p:txBody>
          <a:bodyPr/>
          <a:lstStyle/>
          <a:p>
            <a:fld id="{5E40C6E2-70C1-443C-BB08-BC593A738F75}" type="slidenum">
              <a:rPr lang="en-US" smtClean="0"/>
              <a:t>58</a:t>
            </a:fld>
            <a:endParaRPr lang="en-US"/>
          </a:p>
        </p:txBody>
      </p:sp>
    </p:spTree>
    <p:extLst>
      <p:ext uri="{BB962C8B-B14F-4D97-AF65-F5344CB8AC3E}">
        <p14:creationId xmlns:p14="http://schemas.microsoft.com/office/powerpoint/2010/main" val="2824075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problematic example for pairs, the fact that readout distributes across combine allows it to avoid introducing cross-terms, and to compute a precise solution.</a:t>
            </a:r>
          </a:p>
        </p:txBody>
      </p:sp>
      <p:sp>
        <p:nvSpPr>
          <p:cNvPr id="4" name="Slide Number Placeholder 3"/>
          <p:cNvSpPr>
            <a:spLocks noGrp="1"/>
          </p:cNvSpPr>
          <p:nvPr>
            <p:ph type="sldNum" sz="quarter" idx="5"/>
          </p:nvPr>
        </p:nvSpPr>
        <p:spPr/>
        <p:txBody>
          <a:bodyPr/>
          <a:lstStyle/>
          <a:p>
            <a:fld id="{5E40C6E2-70C1-443C-BB08-BC593A738F75}" type="slidenum">
              <a:rPr lang="en-US" smtClean="0"/>
              <a:t>59</a:t>
            </a:fld>
            <a:endParaRPr lang="en-US"/>
          </a:p>
        </p:txBody>
      </p:sp>
    </p:spTree>
    <p:extLst>
      <p:ext uri="{BB962C8B-B14F-4D97-AF65-F5344CB8AC3E}">
        <p14:creationId xmlns:p14="http://schemas.microsoft.com/office/powerpoint/2010/main" val="304969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that, let’s just see a particular summary for a version of a swap procedure.  This procedure </a:t>
            </a:r>
            <a:r>
              <a:rPr lang="en-US" dirty="0" err="1"/>
              <a:t>nondeterministically</a:t>
            </a:r>
            <a:r>
              <a:rPr lang="en-US" dirty="0"/>
              <a:t> chooses between performing a swap using the temporary variable t in a straightforward way, using no temporary variable by performing three </a:t>
            </a:r>
            <a:r>
              <a:rPr lang="en-US" dirty="0" err="1"/>
              <a:t>xor</a:t>
            </a:r>
            <a:r>
              <a:rPr lang="en-US" dirty="0"/>
              <a:t> computations.</a:t>
            </a:r>
          </a:p>
        </p:txBody>
      </p:sp>
      <p:sp>
        <p:nvSpPr>
          <p:cNvPr id="4" name="Slide Number Placeholder 3"/>
          <p:cNvSpPr>
            <a:spLocks noGrp="1"/>
          </p:cNvSpPr>
          <p:nvPr>
            <p:ph type="sldNum" sz="quarter" idx="10"/>
          </p:nvPr>
        </p:nvSpPr>
        <p:spPr/>
        <p:txBody>
          <a:bodyPr/>
          <a:lstStyle/>
          <a:p>
            <a:fld id="{5E40C6E2-70C1-443C-BB08-BC593A738F75}" type="slidenum">
              <a:rPr lang="en-US" smtClean="0"/>
              <a:t>6</a:t>
            </a:fld>
            <a:endParaRPr lang="en-US"/>
          </a:p>
        </p:txBody>
      </p:sp>
    </p:spTree>
    <p:extLst>
      <p:ext uri="{BB962C8B-B14F-4D97-AF65-F5344CB8AC3E}">
        <p14:creationId xmlns:p14="http://schemas.microsoft.com/office/powerpoint/2010/main" val="3878395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call this transformation the “regularization transformation” because it creates a left-linear, and hence regular system of equations.  Moreover, we can solve for the Z values using algebraic program analysis, and obtain the Y values we want by applying </a:t>
            </a:r>
            <a:r>
              <a:rPr lang="en-US" dirty="0" err="1"/>
              <a:t>detensor</a:t>
            </a:r>
            <a:r>
              <a:rPr lang="en-US" dirty="0"/>
              <a:t> to the Z values.</a:t>
            </a:r>
          </a:p>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61</a:t>
            </a:fld>
            <a:endParaRPr lang="en-US"/>
          </a:p>
        </p:txBody>
      </p:sp>
    </p:spTree>
    <p:extLst>
      <p:ext uri="{BB962C8B-B14F-4D97-AF65-F5344CB8AC3E}">
        <p14:creationId xmlns:p14="http://schemas.microsoft.com/office/powerpoint/2010/main" val="3344779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Here is how things work for our running example.  We started with the X system, which is converted to the Y system by the NPA linearization transformation.  The Y system is converted to the Z system by our regularization transformation.  But the Z system is in some sense, no more complicated than an intraprocedural-analysis problem, and &lt;CLICK&gt; we can even show that “intraprocedural-like” system in graphical form. The start node</a:t>
                </a:r>
                <a:r>
                  <a:rPr lang="en-US" baseline="0" dirty="0"/>
                  <a:t> is the one on the left, whose outgoing edges are labeled by the constant terms in the equation system.  C</a:t>
                </a:r>
                <a:r>
                  <a:rPr lang="en-US" dirty="0"/>
                  <a:t>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oMath>
                </a14:m>
                <a:r>
                  <a:rPr lang="en-US" dirty="0"/>
                  <a:t>: You can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oMath>
                </a14:m>
                <a:r>
                  <a:rPr lang="en-US" dirty="0"/>
                  <a:t> from the</a:t>
                </a:r>
                <a:r>
                  <a:rPr lang="en-US" baseline="0" dirty="0"/>
                  <a:t> start node by following the lower edge, and then going some number of times around the self-loop.  So the regular expression for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𝑍</m:t>
                        </m:r>
                      </m:e>
                      <m:sub>
                        <m:r>
                          <a:rPr lang="en-US" b="0" i="1" baseline="0" smtClean="0">
                            <a:latin typeface="Cambria Math" panose="02040503050406030204" pitchFamily="18" charset="0"/>
                          </a:rPr>
                          <m:t>2</m:t>
                        </m:r>
                      </m:sub>
                    </m:sSub>
                  </m:oMath>
                </a14:m>
                <a:r>
                  <a:rPr lang="en-US" dirty="0"/>
                  <a:t> is first-edge followed by second-edge*.</a:t>
                </a:r>
                <a:r>
                  <a:rPr lang="en-US" baseline="0" dirty="0"/>
                  <a:t>  The paths to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𝑍</m:t>
                        </m:r>
                      </m:e>
                      <m:sub>
                        <m:r>
                          <a:rPr lang="en-US" b="0" i="1" baseline="0" smtClean="0">
                            <a:latin typeface="Cambria Math" panose="02040503050406030204" pitchFamily="18" charset="0"/>
                          </a:rPr>
                          <m:t>1</m:t>
                        </m:r>
                      </m:sub>
                    </m:sSub>
                  </m:oMath>
                </a14:m>
                <a:r>
                  <a:rPr lang="en-US" dirty="0"/>
                  <a:t> are (i) go straight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oMath>
                </a14:m>
                <a:r>
                  <a:rPr lang="en-US" dirty="0"/>
                  <a:t> from start, or first go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oMath>
                </a14:m>
                <a:r>
                  <a:rPr lang="en-US" dirty="0"/>
                  <a:t> and then finish with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1</m:t>
                        </m:r>
                      </m:sub>
                    </m:sSub>
                  </m:oMath>
                </a14:m>
                <a:r>
                  <a:rPr lang="en-US" dirty="0"/>
                  <a:t> edge.  &lt;CLICK&gt; We can now</a:t>
                </a:r>
                <a:r>
                  <a:rPr lang="en-US" baseline="0" dirty="0"/>
                  <a:t> express the NPA iteration sequence using these regular expressions.</a:t>
                </a:r>
              </a:p>
            </p:txBody>
          </p:sp>
        </mc:Choice>
        <mc:Fallback xmlns="">
          <p:sp>
            <p:nvSpPr>
              <p:cNvPr id="3" name="Notes Placeholder 2"/>
              <p:cNvSpPr>
                <a:spLocks noGrp="1"/>
              </p:cNvSpPr>
              <p:nvPr>
                <p:ph type="body" idx="1"/>
              </p:nvPr>
            </p:nvSpPr>
            <p:spPr/>
            <p:txBody>
              <a:bodyPr/>
              <a:lstStyle/>
              <a:p>
                <a:r>
                  <a:rPr lang="en-US" dirty="0"/>
                  <a:t>Here is how things work for our running example.  We started with the X system, which is converted to the Y system by the NPA linearization transformation.  The Y system is converted to the Z system by our regularization transformation.  But the Z system is in some sense, no more complicated than an intraprocedural-analysis problem, and &lt;CLICK&gt; we can even show that “intraprocedural-like” system in graphical form. The start node</a:t>
                </a:r>
                <a:r>
                  <a:rPr lang="en-US" baseline="0" dirty="0"/>
                  <a:t> is the one on the left, whose outgoing edges are labeled by the constant terms in the equation system.  C</a:t>
                </a:r>
                <a:r>
                  <a:rPr lang="en-US" dirty="0"/>
                  <a:t>onsider </a:t>
                </a:r>
                <a:r>
                  <a:rPr lang="en-US" b="0" i="0">
                    <a:latin typeface="Cambria Math" panose="02040503050406030204" pitchFamily="18" charset="0"/>
                  </a:rPr>
                  <a:t>𝑍_2</a:t>
                </a:r>
                <a:r>
                  <a:rPr lang="en-US" dirty="0"/>
                  <a:t>: You can get to </a:t>
                </a:r>
                <a:r>
                  <a:rPr lang="en-US" b="0" i="0">
                    <a:latin typeface="Cambria Math" panose="02040503050406030204" pitchFamily="18" charset="0"/>
                  </a:rPr>
                  <a:t>𝑍_2</a:t>
                </a:r>
                <a:r>
                  <a:rPr lang="en-US" dirty="0"/>
                  <a:t> from the</a:t>
                </a:r>
                <a:r>
                  <a:rPr lang="en-US" baseline="0" dirty="0"/>
                  <a:t> start node by following the lower edge, and then going some number of times around the self-loop.  So the regular expression for </a:t>
                </a:r>
                <a:r>
                  <a:rPr lang="en-US" b="0" i="0" baseline="0">
                    <a:latin typeface="Cambria Math" panose="02040503050406030204" pitchFamily="18" charset="0"/>
                  </a:rPr>
                  <a:t>𝑍_2</a:t>
                </a:r>
                <a:r>
                  <a:rPr lang="en-US" dirty="0"/>
                  <a:t> is first-edge followed by second-edge*.</a:t>
                </a:r>
                <a:r>
                  <a:rPr lang="en-US" baseline="0" dirty="0"/>
                  <a:t>  The paths to </a:t>
                </a:r>
                <a:r>
                  <a:rPr lang="en-US" b="0" i="0" baseline="0">
                    <a:latin typeface="Cambria Math" panose="02040503050406030204" pitchFamily="18" charset="0"/>
                  </a:rPr>
                  <a:t>𝑍_1</a:t>
                </a:r>
                <a:r>
                  <a:rPr lang="en-US" dirty="0"/>
                  <a:t> are (i) go straight to </a:t>
                </a:r>
                <a:r>
                  <a:rPr lang="en-US" b="0" i="0">
                    <a:latin typeface="Cambria Math" panose="02040503050406030204" pitchFamily="18" charset="0"/>
                  </a:rPr>
                  <a:t>𝑍_1</a:t>
                </a:r>
                <a:r>
                  <a:rPr lang="en-US" dirty="0"/>
                  <a:t> from start, or first go to </a:t>
                </a:r>
                <a:r>
                  <a:rPr lang="en-US" b="0" i="0">
                    <a:latin typeface="Cambria Math" panose="02040503050406030204" pitchFamily="18" charset="0"/>
                  </a:rPr>
                  <a:t>𝑍_2</a:t>
                </a:r>
                <a:r>
                  <a:rPr lang="en-US" dirty="0"/>
                  <a:t> and then finish with the </a:t>
                </a:r>
                <a:r>
                  <a:rPr lang="en-US" b="0" i="0">
                    <a:latin typeface="Cambria Math" panose="02040503050406030204" pitchFamily="18" charset="0"/>
                  </a:rPr>
                  <a:t>𝑍_2→𝑍_1</a:t>
                </a:r>
                <a:r>
                  <a:rPr lang="en-US" dirty="0"/>
                  <a:t> edge.  &lt;CLICK&gt; We can now</a:t>
                </a:r>
                <a:r>
                  <a:rPr lang="en-US" baseline="0" dirty="0"/>
                  <a:t> express the NPA iteration sequence using these regular expressions.</a:t>
                </a:r>
              </a:p>
            </p:txBody>
          </p:sp>
        </mc:Fallback>
      </mc:AlternateContent>
      <p:sp>
        <p:nvSpPr>
          <p:cNvPr id="4" name="Slide Number Placeholder 3"/>
          <p:cNvSpPr>
            <a:spLocks noGrp="1"/>
          </p:cNvSpPr>
          <p:nvPr>
            <p:ph type="sldNum" sz="quarter" idx="10"/>
          </p:nvPr>
        </p:nvSpPr>
        <p:spPr/>
        <p:txBody>
          <a:bodyPr/>
          <a:lstStyle/>
          <a:p>
            <a:fld id="{A653C67F-5F47-4676-8317-6D98E8EDA3D3}" type="slidenum">
              <a:rPr lang="en-US" smtClean="0"/>
              <a:t>62</a:t>
            </a:fld>
            <a:endParaRPr lang="en-US"/>
          </a:p>
        </p:txBody>
      </p:sp>
    </p:spTree>
    <p:extLst>
      <p:ext uri="{BB962C8B-B14F-4D97-AF65-F5344CB8AC3E}">
        <p14:creationId xmlns:p14="http://schemas.microsoft.com/office/powerpoint/2010/main" val="3743222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what we’ve done is to introduce a formalism of “</a:t>
            </a:r>
            <a:r>
              <a:rPr lang="en-US" dirty="0" err="1"/>
              <a:t>tensored</a:t>
            </a:r>
            <a:r>
              <a:rPr lang="en-US" dirty="0"/>
              <a:t> regular expressions” &lt;EXPLAIN&gt; along with an algebra discussed in the paper, which we call Kronecker algebra, for giving interpretations of </a:t>
            </a:r>
            <a:r>
              <a:rPr lang="en-US" dirty="0" err="1"/>
              <a:t>tensored</a:t>
            </a:r>
            <a:r>
              <a:rPr lang="en-US" dirty="0"/>
              <a:t> regular expressions.</a:t>
            </a:r>
          </a:p>
        </p:txBody>
      </p:sp>
      <p:sp>
        <p:nvSpPr>
          <p:cNvPr id="4" name="Slide Number Placeholder 3"/>
          <p:cNvSpPr>
            <a:spLocks noGrp="1"/>
          </p:cNvSpPr>
          <p:nvPr>
            <p:ph type="sldNum" sz="quarter" idx="5"/>
          </p:nvPr>
        </p:nvSpPr>
        <p:spPr/>
        <p:txBody>
          <a:bodyPr/>
          <a:lstStyle/>
          <a:p>
            <a:fld id="{5E40C6E2-70C1-443C-BB08-BC593A738F75}" type="slidenum">
              <a:rPr lang="en-US" smtClean="0"/>
              <a:t>63</a:t>
            </a:fld>
            <a:endParaRPr lang="en-US"/>
          </a:p>
        </p:txBody>
      </p:sp>
    </p:spTree>
    <p:extLst>
      <p:ext uri="{BB962C8B-B14F-4D97-AF65-F5344CB8AC3E}">
        <p14:creationId xmlns:p14="http://schemas.microsoft.com/office/powerpoint/2010/main" val="17625244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of thinking about Kronecker product is that it keeps around extra values, which are discarded when </a:t>
            </a:r>
            <a:r>
              <a:rPr lang="en-US" dirty="0" err="1"/>
              <a:t>detensor</a:t>
            </a:r>
            <a:r>
              <a:rPr lang="en-US" dirty="0"/>
              <a:t>/readout folds a coupled value into a product.</a:t>
            </a:r>
          </a:p>
        </p:txBody>
      </p:sp>
      <p:sp>
        <p:nvSpPr>
          <p:cNvPr id="4" name="Slide Number Placeholder 3"/>
          <p:cNvSpPr>
            <a:spLocks noGrp="1"/>
          </p:cNvSpPr>
          <p:nvPr>
            <p:ph type="sldNum" sz="quarter" idx="5"/>
          </p:nvPr>
        </p:nvSpPr>
        <p:spPr/>
        <p:txBody>
          <a:bodyPr/>
          <a:lstStyle/>
          <a:p>
            <a:fld id="{5E40C6E2-70C1-443C-BB08-BC593A738F75}" type="slidenum">
              <a:rPr lang="en-US" smtClean="0"/>
              <a:t>64</a:t>
            </a:fld>
            <a:endParaRPr lang="en-US"/>
          </a:p>
        </p:txBody>
      </p:sp>
    </p:spTree>
    <p:extLst>
      <p:ext uri="{BB962C8B-B14F-4D97-AF65-F5344CB8AC3E}">
        <p14:creationId xmlns:p14="http://schemas.microsoft.com/office/powerpoint/2010/main" val="1265514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65</a:t>
            </a:fld>
            <a:endParaRPr lang="en-US"/>
          </a:p>
        </p:txBody>
      </p:sp>
    </p:spTree>
    <p:extLst>
      <p:ext uri="{BB962C8B-B14F-4D97-AF65-F5344CB8AC3E}">
        <p14:creationId xmlns:p14="http://schemas.microsoft.com/office/powerpoint/2010/main" val="3303819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66</a:t>
            </a:fld>
            <a:endParaRPr lang="en-US"/>
          </a:p>
        </p:txBody>
      </p:sp>
    </p:spTree>
    <p:extLst>
      <p:ext uri="{BB962C8B-B14F-4D97-AF65-F5344CB8AC3E}">
        <p14:creationId xmlns:p14="http://schemas.microsoft.com/office/powerpoint/2010/main" val="3537948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go back to the linearly recursive procedure foo that I gave earlier in the talk, and see how things work out with </a:t>
            </a:r>
            <a:r>
              <a:rPr lang="en-US" dirty="0" err="1"/>
              <a:t>tensored</a:t>
            </a:r>
            <a:r>
              <a:rPr lang="en-US" dirty="0"/>
              <a:t> transition relations, and the kind of linear-arithmetic operations that Zak talked about in Parts 1 and 2.  &lt;EXPLAIN&gt;</a:t>
            </a:r>
          </a:p>
        </p:txBody>
      </p:sp>
      <p:sp>
        <p:nvSpPr>
          <p:cNvPr id="4" name="Slide Number Placeholder 3"/>
          <p:cNvSpPr>
            <a:spLocks noGrp="1"/>
          </p:cNvSpPr>
          <p:nvPr>
            <p:ph type="sldNum" sz="quarter" idx="5"/>
          </p:nvPr>
        </p:nvSpPr>
        <p:spPr/>
        <p:txBody>
          <a:bodyPr/>
          <a:lstStyle/>
          <a:p>
            <a:fld id="{5E40C6E2-70C1-443C-BB08-BC593A738F75}" type="slidenum">
              <a:rPr lang="en-US" smtClean="0"/>
              <a:t>67</a:t>
            </a:fld>
            <a:endParaRPr lang="en-US"/>
          </a:p>
        </p:txBody>
      </p:sp>
    </p:spTree>
    <p:extLst>
      <p:ext uri="{BB962C8B-B14F-4D97-AF65-F5344CB8AC3E}">
        <p14:creationId xmlns:p14="http://schemas.microsoft.com/office/powerpoint/2010/main" val="850233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68</a:t>
            </a:fld>
            <a:endParaRPr lang="en-US"/>
          </a:p>
        </p:txBody>
      </p:sp>
    </p:spTree>
    <p:extLst>
      <p:ext uri="{BB962C8B-B14F-4D97-AF65-F5344CB8AC3E}">
        <p14:creationId xmlns:p14="http://schemas.microsoft.com/office/powerpoint/2010/main" val="2147006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there are three take-aways</a:t>
            </a:r>
          </a:p>
          <a:p>
            <a:r>
              <a:rPr lang="en-US" dirty="0"/>
              <a:t>One is the specific CFL to Regular-language transformation via the linearization and regularization transformations, which allows us to apply algebraic-program-analysis techniques.</a:t>
            </a:r>
          </a:p>
          <a:p>
            <a:r>
              <a:rPr lang="en-US" dirty="0"/>
              <a:t>The second is “Beware of sanity checks!”  Sometimes there is a work-around!</a:t>
            </a:r>
          </a:p>
          <a:p>
            <a:r>
              <a:rPr lang="en-US" dirty="0"/>
              <a:t>The third is the observation that in some sense, our solution involved breaking an abstraction.  That is, in Kleene algebra, the product operation is something that is abstract.  However, by thinking about the specific case of transition relations for Boolean program, it was apparent that product involved three operations, and they could be sequenced into Kronecker product, which did only the first, and </a:t>
            </a:r>
            <a:r>
              <a:rPr lang="en-US" dirty="0" err="1"/>
              <a:t>detensor</a:t>
            </a:r>
            <a:r>
              <a:rPr lang="en-US" dirty="0"/>
              <a:t> that finished up with the remaining two.  It turned out that this idea could be generalized into what we’ve dubbed Kronecker algebra, and the ideas are applicable in broader contexts than the original one.</a:t>
            </a:r>
          </a:p>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70</a:t>
            </a:fld>
            <a:endParaRPr lang="en-US"/>
          </a:p>
        </p:txBody>
      </p:sp>
    </p:spTree>
    <p:extLst>
      <p:ext uri="{BB962C8B-B14F-4D97-AF65-F5344CB8AC3E}">
        <p14:creationId xmlns:p14="http://schemas.microsoft.com/office/powerpoint/2010/main" val="4189039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That brings me to the end of our story, and the long chain of the people whose ideas we’ve used today.</a:t>
            </a:r>
          </a:p>
          <a:p>
            <a:r>
              <a:rPr lang="en-US" baseline="0" dirty="0"/>
              <a:t>Along the way, we attempted to use formal-language theory as a sanity check, which suggested</a:t>
            </a:r>
          </a:p>
          <a:p>
            <a:r>
              <a:rPr lang="en-US" baseline="0" dirty="0"/>
              <a:t>that we give up. But a little algebra magic rescued us.</a:t>
            </a:r>
          </a:p>
          <a:p>
            <a:endParaRPr lang="en-US" baseline="0" dirty="0"/>
          </a:p>
          <a:p>
            <a:r>
              <a:rPr lang="en-US" baseline="0" dirty="0"/>
              <a:t>I hope that you enjoyed hearing about </a:t>
            </a:r>
            <a:r>
              <a:rPr lang="en-US" baseline="0"/>
              <a:t>this result, and thanks </a:t>
            </a:r>
            <a:r>
              <a:rPr lang="en-US" baseline="0" dirty="0"/>
              <a:t>for listening!</a:t>
            </a:r>
          </a:p>
        </p:txBody>
      </p:sp>
      <p:sp>
        <p:nvSpPr>
          <p:cNvPr id="4" name="Slide Number Placeholder 3"/>
          <p:cNvSpPr>
            <a:spLocks noGrp="1"/>
          </p:cNvSpPr>
          <p:nvPr>
            <p:ph type="sldNum" sz="quarter" idx="10"/>
          </p:nvPr>
        </p:nvSpPr>
        <p:spPr/>
        <p:txBody>
          <a:bodyPr/>
          <a:lstStyle/>
          <a:p>
            <a:fld id="{A653C67F-5F47-4676-8317-6D98E8EDA3D3}" type="slidenum">
              <a:rPr lang="en-US" smtClean="0"/>
              <a:t>71</a:t>
            </a:fld>
            <a:endParaRPr lang="en-US"/>
          </a:p>
        </p:txBody>
      </p:sp>
    </p:spTree>
    <p:extLst>
      <p:ext uri="{BB962C8B-B14F-4D97-AF65-F5344CB8AC3E}">
        <p14:creationId xmlns:p14="http://schemas.microsoft.com/office/powerpoint/2010/main" val="345150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fact to review has to do with three ways of looking at the composition of relations: from a logical perspective, a graphical, and the specific algebraic operation of matrix multiplication</a:t>
            </a:r>
          </a:p>
        </p:txBody>
      </p:sp>
      <p:sp>
        <p:nvSpPr>
          <p:cNvPr id="4" name="Slide Number Placeholder 3"/>
          <p:cNvSpPr>
            <a:spLocks noGrp="1"/>
          </p:cNvSpPr>
          <p:nvPr>
            <p:ph type="sldNum" sz="quarter" idx="5"/>
          </p:nvPr>
        </p:nvSpPr>
        <p:spPr/>
        <p:txBody>
          <a:bodyPr/>
          <a:lstStyle/>
          <a:p>
            <a:fld id="{5E40C6E2-70C1-443C-BB08-BC593A738F75}" type="slidenum">
              <a:rPr lang="en-US" smtClean="0"/>
              <a:t>8</a:t>
            </a:fld>
            <a:endParaRPr lang="en-US"/>
          </a:p>
        </p:txBody>
      </p:sp>
    </p:spTree>
    <p:extLst>
      <p:ext uri="{BB962C8B-B14F-4D97-AF65-F5344CB8AC3E}">
        <p14:creationId xmlns:p14="http://schemas.microsoft.com/office/powerpoint/2010/main" val="1803232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summer of 2015, we had submitted the paper about this work, when I got an e-mail Google Scholar alert about Zak Kincaid’s work on compositional recurrence analysis.  I realized that this was a match made in Heaven: Zak had an interesting technique for solving left-linear equations, and we had a way of solving </a:t>
            </a:r>
            <a:r>
              <a:rPr lang="en-US" dirty="0" err="1"/>
              <a:t>interprocedural</a:t>
            </a:r>
            <a:r>
              <a:rPr lang="en-US" dirty="0"/>
              <a:t>-analysis problems via a sequence of left-linear equations.</a:t>
            </a:r>
          </a:p>
          <a:p>
            <a:endParaRPr lang="en-US" dirty="0"/>
          </a:p>
          <a:p>
            <a:r>
              <a:rPr lang="en-US" dirty="0"/>
              <a:t>So that is what we’ve been exploring for the last 5 and a half years.</a:t>
            </a:r>
          </a:p>
        </p:txBody>
      </p:sp>
      <p:sp>
        <p:nvSpPr>
          <p:cNvPr id="4" name="Slide Number Placeholder 3"/>
          <p:cNvSpPr>
            <a:spLocks noGrp="1"/>
          </p:cNvSpPr>
          <p:nvPr>
            <p:ph type="sldNum" sz="quarter" idx="5"/>
          </p:nvPr>
        </p:nvSpPr>
        <p:spPr/>
        <p:txBody>
          <a:bodyPr/>
          <a:lstStyle/>
          <a:p>
            <a:fld id="{5E40C6E2-70C1-443C-BB08-BC593A738F75}" type="slidenum">
              <a:rPr lang="en-US" smtClean="0"/>
              <a:t>73</a:t>
            </a:fld>
            <a:endParaRPr lang="en-US"/>
          </a:p>
        </p:txBody>
      </p:sp>
    </p:spTree>
    <p:extLst>
      <p:ext uri="{BB962C8B-B14F-4D97-AF65-F5344CB8AC3E}">
        <p14:creationId xmlns:p14="http://schemas.microsoft.com/office/powerpoint/2010/main" val="424310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0C6E2-70C1-443C-BB08-BC593A738F75}" type="slidenum">
              <a:rPr lang="en-US" smtClean="0"/>
              <a:t>15</a:t>
            </a:fld>
            <a:endParaRPr lang="en-US"/>
          </a:p>
        </p:txBody>
      </p:sp>
    </p:spTree>
    <p:extLst>
      <p:ext uri="{BB962C8B-B14F-4D97-AF65-F5344CB8AC3E}">
        <p14:creationId xmlns:p14="http://schemas.microsoft.com/office/powerpoint/2010/main" val="29004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emphasizing summary functions is that, once we have summaries in hand, the rest of the analysis is equivalent to solving an “</a:t>
            </a:r>
            <a:r>
              <a:rPr lang="en-US" dirty="0" err="1"/>
              <a:t>intra”procedural</a:t>
            </a:r>
            <a:r>
              <a:rPr lang="en-US" dirty="0"/>
              <a:t> problems – i.e., one that has no calls.</a:t>
            </a:r>
          </a:p>
        </p:txBody>
      </p:sp>
      <p:sp>
        <p:nvSpPr>
          <p:cNvPr id="4" name="Slide Number Placeholder 3"/>
          <p:cNvSpPr>
            <a:spLocks noGrp="1"/>
          </p:cNvSpPr>
          <p:nvPr>
            <p:ph type="sldNum" sz="quarter" idx="5"/>
          </p:nvPr>
        </p:nvSpPr>
        <p:spPr/>
        <p:txBody>
          <a:bodyPr/>
          <a:lstStyle/>
          <a:p>
            <a:fld id="{5E40C6E2-70C1-443C-BB08-BC593A738F75}" type="slidenum">
              <a:rPr lang="en-US" smtClean="0"/>
              <a:t>16</a:t>
            </a:fld>
            <a:endParaRPr lang="en-US"/>
          </a:p>
        </p:txBody>
      </p:sp>
    </p:spTree>
    <p:extLst>
      <p:ext uri="{BB962C8B-B14F-4D97-AF65-F5344CB8AC3E}">
        <p14:creationId xmlns:p14="http://schemas.microsoft.com/office/powerpoint/2010/main" val="136439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accomplish this is to put in the call-site summaries into the graph on edges that connect c-r pairs, and then remove all the Out edges, in this case from x’ to r1 and x’ to r2.</a:t>
            </a:r>
          </a:p>
          <a:p>
            <a:endParaRPr lang="en-US" dirty="0"/>
          </a:p>
          <a:p>
            <a:r>
              <a:rPr lang="en-US" dirty="0"/>
              <a:t>Now we have no procedure calls, and we can account for all paths from the start node of the main procedure: at a call site, we have a transformer to go across the call, and we have what we need to get from a call node into the called procedure.</a:t>
            </a:r>
          </a:p>
        </p:txBody>
      </p:sp>
      <p:sp>
        <p:nvSpPr>
          <p:cNvPr id="4" name="Slide Number Placeholder 3"/>
          <p:cNvSpPr>
            <a:spLocks noGrp="1"/>
          </p:cNvSpPr>
          <p:nvPr>
            <p:ph type="sldNum" sz="quarter" idx="5"/>
          </p:nvPr>
        </p:nvSpPr>
        <p:spPr/>
        <p:txBody>
          <a:bodyPr/>
          <a:lstStyle/>
          <a:p>
            <a:fld id="{5E40C6E2-70C1-443C-BB08-BC593A738F75}" type="slidenum">
              <a:rPr lang="en-US" smtClean="0"/>
              <a:t>17</a:t>
            </a:fld>
            <a:endParaRPr lang="en-US"/>
          </a:p>
        </p:txBody>
      </p:sp>
    </p:spTree>
    <p:extLst>
      <p:ext uri="{BB962C8B-B14F-4D97-AF65-F5344CB8AC3E}">
        <p14:creationId xmlns:p14="http://schemas.microsoft.com/office/powerpoint/2010/main" val="308598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5" name="Rectangle 3"/>
          <p:cNvSpPr>
            <a:spLocks noGrp="1" noChangeArrowheads="1"/>
          </p:cNvSpPr>
          <p:nvPr>
            <p:ph type="ctrTitle"/>
          </p:nvPr>
        </p:nvSpPr>
        <p:spPr>
          <a:xfrm>
            <a:off x="457200" y="1981200"/>
            <a:ext cx="8229600" cy="685800"/>
          </a:xfrm>
        </p:spPr>
        <p:txBody>
          <a:bodyPr/>
          <a:lstStyle>
            <a:lvl1pPr>
              <a:defRPr sz="3200"/>
            </a:lvl1pPr>
          </a:lstStyle>
          <a:p>
            <a:r>
              <a:rPr lang="en-US"/>
              <a:t>Click to edit Master title style</a:t>
            </a:r>
            <a:endParaRPr lang="en-US" dirty="0"/>
          </a:p>
        </p:txBody>
      </p:sp>
      <p:sp>
        <p:nvSpPr>
          <p:cNvPr id="525316" name="Rectangle 4"/>
          <p:cNvSpPr>
            <a:spLocks noGrp="1" noChangeArrowheads="1"/>
          </p:cNvSpPr>
          <p:nvPr>
            <p:ph type="subTitle" idx="1"/>
          </p:nvPr>
        </p:nvSpPr>
        <p:spPr>
          <a:xfrm>
            <a:off x="457200" y="2514600"/>
            <a:ext cx="8229600" cy="533400"/>
          </a:xfrm>
          <a:ln>
            <a:noFill/>
          </a:ln>
        </p:spPr>
        <p:txBody>
          <a:bodyPr wrap="none"/>
          <a:lstStyle>
            <a:lvl1pPr marL="0" indent="0">
              <a:buFont typeface="Wingdings" pitchFamily="2" charset="2"/>
              <a:buNone/>
              <a:defRPr sz="2000" b="1">
                <a:solidFill>
                  <a:srgbClr val="11242F"/>
                </a:solidFill>
              </a:defRPr>
            </a:lvl1pPr>
          </a:lstStyle>
          <a:p>
            <a:r>
              <a:rPr lang="en-US"/>
              <a:t>Click to edit Master subtitle style</a:t>
            </a:r>
          </a:p>
        </p:txBody>
      </p:sp>
    </p:spTree>
    <p:extLst>
      <p:ext uri="{BB962C8B-B14F-4D97-AF65-F5344CB8AC3E}">
        <p14:creationId xmlns:p14="http://schemas.microsoft.com/office/powerpoint/2010/main" val="11377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04800" y="6400800"/>
            <a:ext cx="304800" cy="304800"/>
          </a:xfrm>
        </p:spPr>
        <p:txBody>
          <a:bodyPr/>
          <a:lstStyle>
            <a:lvl1pPr>
              <a:defRPr/>
            </a:lvl1pPr>
          </a:lstStyle>
          <a:p>
            <a:fld id="{60AD1266-7CE3-2146-B859-359ABF1E0203}" type="slidenum">
              <a:rPr lang="en-US" smtClean="0"/>
              <a:t>‹#›</a:t>
            </a:fld>
            <a:endParaRPr lang="en-US"/>
          </a:p>
        </p:txBody>
      </p:sp>
    </p:spTree>
    <p:extLst>
      <p:ext uri="{BB962C8B-B14F-4D97-AF65-F5344CB8AC3E}">
        <p14:creationId xmlns:p14="http://schemas.microsoft.com/office/powerpoint/2010/main" val="245319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2806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55893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4953000"/>
          </a:xfrm>
          <a:prstGeom prst="rect">
            <a:avLst/>
          </a:prstGeom>
          <a:noFill/>
          <a:ln w="635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4293" name="Rectangle 5"/>
          <p:cNvSpPr>
            <a:spLocks noGrp="1" noChangeArrowheads="1"/>
          </p:cNvSpPr>
          <p:nvPr>
            <p:ph type="sldNum" sz="quarter" idx="4"/>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lvl1pPr algn="r" eaLnBrk="0" fontAlgn="auto" hangingPunct="0">
              <a:spcBef>
                <a:spcPts val="0"/>
              </a:spcBef>
              <a:spcAft>
                <a:spcPts val="0"/>
              </a:spcAft>
              <a:defRPr sz="800">
                <a:solidFill>
                  <a:schemeClr val="tx1">
                    <a:lumMod val="65000"/>
                    <a:lumOff val="35000"/>
                  </a:schemeClr>
                </a:solidFill>
                <a:latin typeface="+mn-lt"/>
              </a:defRPr>
            </a:lvl1pPr>
          </a:lstStyle>
          <a:p>
            <a:fld id="{D91041AE-F0CF-4FE6-90EC-654C4BA75C7A}" type="slidenum">
              <a:rPr lang="en-US" smtClean="0"/>
              <a:pPr/>
              <a:t>‹#›</a:t>
            </a:fld>
            <a:endParaRPr lang="en-US" dirty="0"/>
          </a:p>
        </p:txBody>
      </p:sp>
      <p:sp>
        <p:nvSpPr>
          <p:cNvPr id="1029" name="Line 6"/>
          <p:cNvSpPr>
            <a:spLocks noChangeShapeType="1"/>
          </p:cNvSpPr>
          <p:nvPr/>
        </p:nvSpPr>
        <p:spPr bwMode="auto">
          <a:xfrm>
            <a:off x="914400" y="6446838"/>
            <a:ext cx="0" cy="182562"/>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188031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p:titleStyle>
    <p:body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File:Princeton_logo.sv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3.png"/><Relationship Id="rId2" Type="http://schemas.openxmlformats.org/officeDocument/2006/relationships/image" Target="../media/image702.png"/><Relationship Id="rId1" Type="http://schemas.openxmlformats.org/officeDocument/2006/relationships/slideLayout" Target="../slideLayouts/slideLayout3.xml"/><Relationship Id="rId6" Type="http://schemas.openxmlformats.org/officeDocument/2006/relationships/image" Target="../media/image241.png"/><Relationship Id="rId11" Type="http://schemas.openxmlformats.org/officeDocument/2006/relationships/image" Target="../media/image81.png"/><Relationship Id="rId5" Type="http://schemas.openxmlformats.org/officeDocument/2006/relationships/image" Target="../media/image731.png"/><Relationship Id="rId10" Type="http://schemas.openxmlformats.org/officeDocument/2006/relationships/image" Target="../media/image80.png"/><Relationship Id="rId4" Type="http://schemas.openxmlformats.org/officeDocument/2006/relationships/image" Target="../media/image722.png"/><Relationship Id="rId9" Type="http://schemas.openxmlformats.org/officeDocument/2006/relationships/image" Target="../media/image771.png"/></Relationships>
</file>

<file path=ppt/slides/_rels/slide11.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990.png"/><Relationship Id="rId7" Type="http://schemas.openxmlformats.org/officeDocument/2006/relationships/image" Target="../media/image1030.png"/><Relationship Id="rId2" Type="http://schemas.openxmlformats.org/officeDocument/2006/relationships/image" Target="../media/image980.png"/><Relationship Id="rId1" Type="http://schemas.openxmlformats.org/officeDocument/2006/relationships/slideLayout" Target="../slideLayouts/slideLayout3.xml"/><Relationship Id="rId6" Type="http://schemas.openxmlformats.org/officeDocument/2006/relationships/image" Target="../media/image1021.png"/><Relationship Id="rId5" Type="http://schemas.openxmlformats.org/officeDocument/2006/relationships/image" Target="../media/image1010.png"/><Relationship Id="rId4" Type="http://schemas.openxmlformats.org/officeDocument/2006/relationships/image" Target="../media/image1000.png"/><Relationship Id="rId9" Type="http://schemas.openxmlformats.org/officeDocument/2006/relationships/image" Target="../media/image1050.png"/></Relationships>
</file>

<file path=ppt/slides/_rels/slide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030.png"/><Relationship Id="rId3" Type="http://schemas.openxmlformats.org/officeDocument/2006/relationships/image" Target="../media/image980.png"/><Relationship Id="rId7" Type="http://schemas.openxmlformats.org/officeDocument/2006/relationships/image" Target="../media/image1021.png"/><Relationship Id="rId12" Type="http://schemas.openxmlformats.org/officeDocument/2006/relationships/image" Target="../media/image78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10.png"/><Relationship Id="rId11" Type="http://schemas.openxmlformats.org/officeDocument/2006/relationships/image" Target="../media/image15.png"/><Relationship Id="rId5" Type="http://schemas.openxmlformats.org/officeDocument/2006/relationships/image" Target="../media/image1000.png"/><Relationship Id="rId10" Type="http://schemas.openxmlformats.org/officeDocument/2006/relationships/image" Target="../media/image1050.png"/><Relationship Id="rId4" Type="http://schemas.openxmlformats.org/officeDocument/2006/relationships/image" Target="../media/image990.png"/><Relationship Id="rId9" Type="http://schemas.openxmlformats.org/officeDocument/2006/relationships/image" Target="../media/image1040.png"/></Relationships>
</file>

<file path=ppt/slides/_rels/slide16.xml.rels><?xml version="1.0" encoding="UTF-8" standalone="yes"?>
<Relationships xmlns="http://schemas.openxmlformats.org/package/2006/relationships"><Relationship Id="rId8" Type="http://schemas.openxmlformats.org/officeDocument/2006/relationships/image" Target="../media/image1070.png"/><Relationship Id="rId13" Type="http://schemas.openxmlformats.org/officeDocument/2006/relationships/image" Target="../media/image1120.png"/><Relationship Id="rId3" Type="http://schemas.openxmlformats.org/officeDocument/2006/relationships/image" Target="../media/image1020.png"/><Relationship Id="rId7" Type="http://schemas.openxmlformats.org/officeDocument/2006/relationships/image" Target="../media/image1060.png"/><Relationship Id="rId12" Type="http://schemas.openxmlformats.org/officeDocument/2006/relationships/image" Target="../media/image11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51.png"/><Relationship Id="rId11" Type="http://schemas.openxmlformats.org/officeDocument/2006/relationships/image" Target="../media/image1510.png"/><Relationship Id="rId5" Type="http://schemas.openxmlformats.org/officeDocument/2006/relationships/image" Target="../media/image6.png"/><Relationship Id="rId10" Type="http://schemas.openxmlformats.org/officeDocument/2006/relationships/image" Target="../media/image1090.png"/><Relationship Id="rId4" Type="http://schemas.openxmlformats.org/officeDocument/2006/relationships/image" Target="../media/image1031.png"/><Relationship Id="rId9" Type="http://schemas.openxmlformats.org/officeDocument/2006/relationships/image" Target="../media/image108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37.png"/><Relationship Id="rId10"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image" Target="../media/image21.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360.png"/><Relationship Id="rId3" Type="http://schemas.openxmlformats.org/officeDocument/2006/relationships/image" Target="../media/image590.png"/><Relationship Id="rId7" Type="http://schemas.openxmlformats.org/officeDocument/2006/relationships/image" Target="../media/image620.png"/><Relationship Id="rId12" Type="http://schemas.openxmlformats.org/officeDocument/2006/relationships/image" Target="../media/image350.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610.png"/><Relationship Id="rId11" Type="http://schemas.openxmlformats.org/officeDocument/2006/relationships/image" Target="../media/image660.png"/><Relationship Id="rId5" Type="http://schemas.openxmlformats.org/officeDocument/2006/relationships/image" Target="../media/image600.png"/><Relationship Id="rId15" Type="http://schemas.openxmlformats.org/officeDocument/2006/relationships/image" Target="../media/image612.png"/><Relationship Id="rId10" Type="http://schemas.openxmlformats.org/officeDocument/2006/relationships/image" Target="../media/image650.png"/><Relationship Id="rId4" Type="http://schemas.openxmlformats.org/officeDocument/2006/relationships/image" Target="../media/image601.png"/><Relationship Id="rId9" Type="http://schemas.openxmlformats.org/officeDocument/2006/relationships/image" Target="../media/image640.png"/><Relationship Id="rId14"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585.png"/><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5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3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155.png"/><Relationship Id="rId9" Type="http://schemas.openxmlformats.org/officeDocument/2006/relationships/image" Target="../media/image50.jp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55.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32.png"/><Relationship Id="rId4" Type="http://schemas.openxmlformats.org/officeDocument/2006/relationships/image" Target="../media/image1211.png"/></Relationships>
</file>

<file path=ppt/slides/_rels/slide3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3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45.jp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00.png"/><Relationship Id="rId11" Type="http://schemas.openxmlformats.org/officeDocument/2006/relationships/image" Target="../media/image77.png"/><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8.png"/><Relationship Id="rId7"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00.png"/><Relationship Id="rId5" Type="http://schemas.openxmlformats.org/officeDocument/2006/relationships/image" Target="../media/image72.png"/><Relationship Id="rId10" Type="http://schemas.openxmlformats.org/officeDocument/2006/relationships/image" Target="../media/image97.png"/><Relationship Id="rId4" Type="http://schemas.openxmlformats.org/officeDocument/2006/relationships/image" Target="../media/image79.png"/><Relationship Id="rId9"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67.png"/><Relationship Id="rId12" Type="http://schemas.openxmlformats.org/officeDocument/2006/relationships/image" Target="../media/image360.png"/><Relationship Id="rId17" Type="http://schemas.openxmlformats.org/officeDocument/2006/relationships/image" Target="../media/image5.jpg"/><Relationship Id="rId2" Type="http://schemas.openxmlformats.org/officeDocument/2006/relationships/notesSlide" Target="../notesSlides/notesSlide3.xml"/><Relationship Id="rId16" Type="http://schemas.openxmlformats.org/officeDocument/2006/relationships/image" Target="../media/image4.jpg"/><Relationship Id="rId1" Type="http://schemas.openxmlformats.org/officeDocument/2006/relationships/slideLayout" Target="../slideLayouts/slideLayout3.xml"/><Relationship Id="rId11" Type="http://schemas.openxmlformats.org/officeDocument/2006/relationships/image" Target="../media/image350.png"/><Relationship Id="rId15" Type="http://schemas.openxmlformats.org/officeDocument/2006/relationships/image" Target="../media/image41.png"/><Relationship Id="rId14" Type="http://schemas.openxmlformats.org/officeDocument/2006/relationships/image" Target="../media/image6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6.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1571.png"/><Relationship Id="rId4" Type="http://schemas.openxmlformats.org/officeDocument/2006/relationships/image" Target="../media/image1280.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64.png"/></Relationships>
</file>

<file path=ppt/slides/_rels/slide48.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270.png"/><Relationship Id="rId4" Type="http://schemas.openxmlformats.org/officeDocument/2006/relationships/image" Target="../media/image1280.png"/></Relationships>
</file>

<file path=ppt/slides/_rels/slide4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11.png"/><Relationship Id="rId7" Type="http://schemas.openxmlformats.org/officeDocument/2006/relationships/image" Target="../media/image66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52.png"/><Relationship Id="rId5" Type="http://schemas.openxmlformats.org/officeDocument/2006/relationships/image" Target="../media/image642.png"/><Relationship Id="rId4" Type="http://schemas.openxmlformats.org/officeDocument/2006/relationships/image" Target="../media/image621.png"/></Relationships>
</file>

<file path=ppt/slides/_rels/slide50.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320.png"/><Relationship Id="rId7" Type="http://schemas.openxmlformats.org/officeDocument/2006/relationships/image" Target="../media/image1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66.png"/><Relationship Id="rId4" Type="http://schemas.openxmlformats.org/officeDocument/2006/relationships/image" Target="../media/image123.png"/></Relationships>
</file>

<file path=ppt/slides/_rels/slide53.xml.rels><?xml version="1.0" encoding="UTF-8" standalone="yes"?>
<Relationships xmlns="http://schemas.openxmlformats.org/package/2006/relationships"><Relationship Id="rId3" Type="http://schemas.openxmlformats.org/officeDocument/2006/relationships/image" Target="../media/image1270.png"/><Relationship Id="rId7"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1280.png"/></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60.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14.jpeg"/></Relationships>
</file>

<file path=ppt/slides/_rels/slide5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15.jpeg"/><Relationship Id="rId7"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17.jpeg"/><Relationship Id="rId4" Type="http://schemas.openxmlformats.org/officeDocument/2006/relationships/image" Target="../media/image1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5.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9" Type="http://schemas.openxmlformats.org/officeDocument/2006/relationships/image" Target="../media/image145.png"/></Relationships>
</file>

<file path=ppt/slides/_rels/slide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6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xml"/><Relationship Id="rId5" Type="http://schemas.openxmlformats.org/officeDocument/2006/relationships/image" Target="../media/image148.png"/><Relationship Id="rId4" Type="http://schemas.openxmlformats.org/officeDocument/2006/relationships/image" Target="../media/image45.jpg"/></Relationships>
</file>

<file path=ppt/slides/_rels/slide6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0.png"/><Relationship Id="rId7" Type="http://schemas.openxmlformats.org/officeDocument/2006/relationships/image" Target="../media/image152.png"/><Relationship Id="rId12" Type="http://schemas.openxmlformats.org/officeDocument/2006/relationships/image" Target="../media/image15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157.png"/><Relationship Id="rId5" Type="http://schemas.openxmlformats.org/officeDocument/2006/relationships/image" Target="../media/image710.png"/><Relationship Id="rId10" Type="http://schemas.openxmlformats.org/officeDocument/2006/relationships/image" Target="../media/image156.png"/><Relationship Id="rId4" Type="http://schemas.openxmlformats.org/officeDocument/2006/relationships/image" Target="../media/image700.png"/><Relationship Id="rId9" Type="http://schemas.openxmlformats.org/officeDocument/2006/relationships/image" Target="../media/image154.png"/></Relationships>
</file>

<file path=ppt/slides/_rels/slide6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64.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6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3.png"/><Relationship Id="rId4" Type="http://schemas.openxmlformats.org/officeDocument/2006/relationships/image" Target="../media/image114.jpeg"/></Relationships>
</file>

<file path=ppt/slides/_rels/slide6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2.png"/><Relationship Id="rId7" Type="http://schemas.openxmlformats.org/officeDocument/2006/relationships/image" Target="../media/image169.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3.png"/><Relationship Id="rId4" Type="http://schemas.openxmlformats.org/officeDocument/2006/relationships/image" Target="../media/image114.jpeg"/><Relationship Id="rId9" Type="http://schemas.openxmlformats.org/officeDocument/2006/relationships/image" Target="../media/image171.png"/></Relationships>
</file>

<file path=ppt/slides/_rels/slide6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2.png"/></Relationships>
</file>

<file path=ppt/slides/_rels/slide67.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75.png"/><Relationship Id="rId4" Type="http://schemas.openxmlformats.org/officeDocument/2006/relationships/image" Target="../media/image174.png"/></Relationships>
</file>

<file path=ppt/slides/_rels/slide6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6.png"/><Relationship Id="rId4" Type="http://schemas.openxmlformats.org/officeDocument/2006/relationships/image" Target="../media/image16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81.png"/></Relationships>
</file>

<file path=ppt/slides/_rels/slide71.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jpg"/><Relationship Id="rId18" Type="http://schemas.openxmlformats.org/officeDocument/2006/relationships/image" Target="../media/image117.jpeg"/><Relationship Id="rId26" Type="http://schemas.openxmlformats.org/officeDocument/2006/relationships/image" Target="../media/image40.png"/><Relationship Id="rId3" Type="http://schemas.openxmlformats.org/officeDocument/2006/relationships/image" Target="../media/image51.jpeg"/><Relationship Id="rId21" Type="http://schemas.openxmlformats.org/officeDocument/2006/relationships/image" Target="../media/image54.jpeg"/><Relationship Id="rId7" Type="http://schemas.openxmlformats.org/officeDocument/2006/relationships/image" Target="../media/image114.jpeg"/><Relationship Id="rId12" Type="http://schemas.openxmlformats.org/officeDocument/2006/relationships/image" Target="../media/image4.jpg"/><Relationship Id="rId17" Type="http://schemas.openxmlformats.org/officeDocument/2006/relationships/image" Target="../media/image116.jpeg"/><Relationship Id="rId25" Type="http://schemas.openxmlformats.org/officeDocument/2006/relationships/image" Target="../media/image6.jpeg"/><Relationship Id="rId2" Type="http://schemas.openxmlformats.org/officeDocument/2006/relationships/notesSlide" Target="../notesSlides/notesSlide59.xml"/><Relationship Id="rId16" Type="http://schemas.openxmlformats.org/officeDocument/2006/relationships/image" Target="../media/image115.jpeg"/><Relationship Id="rId20" Type="http://schemas.openxmlformats.org/officeDocument/2006/relationships/image" Target="../media/image120.jpeg"/><Relationship Id="rId1" Type="http://schemas.openxmlformats.org/officeDocument/2006/relationships/slideLayout" Target="../slideLayouts/slideLayout4.xml"/><Relationship Id="rId6" Type="http://schemas.openxmlformats.org/officeDocument/2006/relationships/image" Target="../media/image118.jpeg"/><Relationship Id="rId11" Type="http://schemas.openxmlformats.org/officeDocument/2006/relationships/image" Target="../media/image48.jpg"/><Relationship Id="rId24" Type="http://schemas.openxmlformats.org/officeDocument/2006/relationships/image" Target="../media/image123.jpg"/><Relationship Id="rId5" Type="http://schemas.openxmlformats.org/officeDocument/2006/relationships/image" Target="../media/image53.jpeg"/><Relationship Id="rId15" Type="http://schemas.openxmlformats.org/officeDocument/2006/relationships/image" Target="../media/image50.jpg"/><Relationship Id="rId23" Type="http://schemas.openxmlformats.org/officeDocument/2006/relationships/image" Target="../media/image122.jpeg"/><Relationship Id="rId28" Type="http://schemas.openxmlformats.org/officeDocument/2006/relationships/image" Target="../media/image7.jpeg"/><Relationship Id="rId10" Type="http://schemas.openxmlformats.org/officeDocument/2006/relationships/image" Target="../media/image47.jpg"/><Relationship Id="rId19" Type="http://schemas.openxmlformats.org/officeDocument/2006/relationships/image" Target="../media/image119.jpeg"/><Relationship Id="rId4" Type="http://schemas.openxmlformats.org/officeDocument/2006/relationships/image" Target="../media/image52.jpeg"/><Relationship Id="rId9" Type="http://schemas.openxmlformats.org/officeDocument/2006/relationships/image" Target="../media/image46.jpeg"/><Relationship Id="rId14" Type="http://schemas.openxmlformats.org/officeDocument/2006/relationships/image" Target="../media/image49.jpg"/><Relationship Id="rId22" Type="http://schemas.openxmlformats.org/officeDocument/2006/relationships/image" Target="../media/image121.jpg"/><Relationship Id="rId27" Type="http://schemas.openxmlformats.org/officeDocument/2006/relationships/image" Target="../media/image4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761.png"/><Relationship Id="rId3" Type="http://schemas.openxmlformats.org/officeDocument/2006/relationships/image" Target="../media/image713.png"/><Relationship Id="rId2" Type="http://schemas.openxmlformats.org/officeDocument/2006/relationships/image" Target="../media/image702.png"/><Relationship Id="rId1" Type="http://schemas.openxmlformats.org/officeDocument/2006/relationships/slideLayout" Target="../slideLayouts/slideLayout3.xml"/><Relationship Id="rId11" Type="http://schemas.openxmlformats.org/officeDocument/2006/relationships/image" Target="../media/image57.png"/><Relationship Id="rId5" Type="http://schemas.openxmlformats.org/officeDocument/2006/relationships/image" Target="../media/image731.png"/><Relationship Id="rId10" Type="http://schemas.openxmlformats.org/officeDocument/2006/relationships/image" Target="../media/image56.png"/><Relationship Id="rId4" Type="http://schemas.openxmlformats.org/officeDocument/2006/relationships/image" Target="../media/image722.png"/><Relationship Id="rId9" Type="http://schemas.openxmlformats.org/officeDocument/2006/relationships/image" Target="../media/image7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E8D7-D6B1-42A4-8A2E-7892F1CCC704}"/>
              </a:ext>
            </a:extLst>
          </p:cNvPr>
          <p:cNvSpPr>
            <a:spLocks noGrp="1"/>
          </p:cNvSpPr>
          <p:nvPr>
            <p:ph type="ctrTitle"/>
          </p:nvPr>
        </p:nvSpPr>
        <p:spPr>
          <a:xfrm>
            <a:off x="0" y="1700642"/>
            <a:ext cx="9144000" cy="1125685"/>
          </a:xfrm>
        </p:spPr>
        <p:txBody>
          <a:bodyPr/>
          <a:lstStyle/>
          <a:p>
            <a:pPr algn="ctr"/>
            <a:r>
              <a:rPr lang="en-US" sz="2800" dirty="0">
                <a:solidFill>
                  <a:srgbClr val="C00000"/>
                </a:solidFill>
              </a:rPr>
              <a:t>2021 CAV Tutorial</a:t>
            </a:r>
            <a:br>
              <a:rPr lang="en-US" sz="2800" dirty="0">
                <a:solidFill>
                  <a:srgbClr val="C00000"/>
                </a:solidFill>
              </a:rPr>
            </a:br>
            <a:r>
              <a:rPr lang="en-US" sz="2800" dirty="0">
                <a:solidFill>
                  <a:srgbClr val="C00000"/>
                </a:solidFill>
              </a:rPr>
              <a:t>Introduction to Algebraic Program Analysis</a:t>
            </a:r>
            <a:br>
              <a:rPr lang="en-US" sz="2800" dirty="0">
                <a:solidFill>
                  <a:srgbClr val="C00000"/>
                </a:solidFill>
              </a:rPr>
            </a:br>
            <a:endParaRPr lang="en-US" sz="2800" b="1" dirty="0">
              <a:solidFill>
                <a:srgbClr val="C00000"/>
              </a:solidFill>
            </a:endParaRPr>
          </a:p>
        </p:txBody>
      </p:sp>
      <p:sp>
        <p:nvSpPr>
          <p:cNvPr id="3" name="Subtitle 2">
            <a:extLst>
              <a:ext uri="{FF2B5EF4-FFF2-40B4-BE49-F238E27FC236}">
                <a16:creationId xmlns:a16="http://schemas.microsoft.com/office/drawing/2014/main" id="{006A2807-77E4-4197-B6CA-9F30EEF58AFF}"/>
              </a:ext>
            </a:extLst>
          </p:cNvPr>
          <p:cNvSpPr>
            <a:spLocks noGrp="1"/>
          </p:cNvSpPr>
          <p:nvPr>
            <p:ph type="subTitle" idx="1"/>
          </p:nvPr>
        </p:nvSpPr>
        <p:spPr>
          <a:xfrm>
            <a:off x="457200" y="3334463"/>
            <a:ext cx="8229600" cy="1923335"/>
          </a:xfrm>
        </p:spPr>
        <p:txBody>
          <a:bodyPr/>
          <a:lstStyle/>
          <a:p>
            <a:pPr algn="ctr"/>
            <a:r>
              <a:rPr lang="en-US" dirty="0"/>
              <a:t>Zachary Kincaid</a:t>
            </a:r>
          </a:p>
          <a:p>
            <a:pPr algn="ctr"/>
            <a:r>
              <a:rPr lang="en-US" dirty="0"/>
              <a:t>Princeton University</a:t>
            </a:r>
          </a:p>
          <a:p>
            <a:pPr algn="ctr"/>
            <a:endParaRPr lang="en-US" dirty="0"/>
          </a:p>
          <a:p>
            <a:pPr algn="ctr"/>
            <a:r>
              <a:rPr lang="en-US" dirty="0"/>
              <a:t>Thomas Reps</a:t>
            </a:r>
            <a:br>
              <a:rPr lang="en-US" dirty="0"/>
            </a:br>
            <a:r>
              <a:rPr lang="en-US" dirty="0"/>
              <a:t>University of Wisconsin</a:t>
            </a:r>
          </a:p>
        </p:txBody>
      </p:sp>
      <p:grpSp>
        <p:nvGrpSpPr>
          <p:cNvPr id="4" name="Group 3">
            <a:extLst>
              <a:ext uri="{FF2B5EF4-FFF2-40B4-BE49-F238E27FC236}">
                <a16:creationId xmlns:a16="http://schemas.microsoft.com/office/drawing/2014/main" id="{A494B667-A3E1-4570-8686-9ACAFF8D57E1}"/>
              </a:ext>
            </a:extLst>
          </p:cNvPr>
          <p:cNvGrpSpPr/>
          <p:nvPr/>
        </p:nvGrpSpPr>
        <p:grpSpPr>
          <a:xfrm>
            <a:off x="1774223" y="6150733"/>
            <a:ext cx="5595554" cy="548640"/>
            <a:chOff x="697667" y="6150733"/>
            <a:chExt cx="5595554" cy="548640"/>
          </a:xfrm>
        </p:grpSpPr>
        <p:grpSp>
          <p:nvGrpSpPr>
            <p:cNvPr id="11" name="Group 10">
              <a:extLst>
                <a:ext uri="{FF2B5EF4-FFF2-40B4-BE49-F238E27FC236}">
                  <a16:creationId xmlns:a16="http://schemas.microsoft.com/office/drawing/2014/main" id="{13867991-DA23-42B1-9D77-02BB7FA4B096}"/>
                </a:ext>
              </a:extLst>
            </p:cNvPr>
            <p:cNvGrpSpPr/>
            <p:nvPr/>
          </p:nvGrpSpPr>
          <p:grpSpPr>
            <a:xfrm>
              <a:off x="2850779" y="6150733"/>
              <a:ext cx="3442442" cy="548640"/>
              <a:chOff x="1556369" y="6137763"/>
              <a:chExt cx="3442442" cy="548640"/>
            </a:xfrm>
          </p:grpSpPr>
          <p:pic>
            <p:nvPicPr>
              <p:cNvPr id="5" name="Picture 4">
                <a:extLst>
                  <a:ext uri="{FF2B5EF4-FFF2-40B4-BE49-F238E27FC236}">
                    <a16:creationId xmlns:a16="http://schemas.microsoft.com/office/drawing/2014/main" id="{9FE81CFE-11F7-469E-81A4-878AC8F37248}"/>
                  </a:ext>
                </a:extLst>
              </p:cNvPr>
              <p:cNvPicPr>
                <a:picLocks noChangeAspect="1"/>
              </p:cNvPicPr>
              <p:nvPr/>
            </p:nvPicPr>
            <p:blipFill>
              <a:blip r:embed="rId3"/>
              <a:stretch>
                <a:fillRect/>
              </a:stretch>
            </p:blipFill>
            <p:spPr>
              <a:xfrm>
                <a:off x="3604789" y="6192627"/>
                <a:ext cx="1394022" cy="438912"/>
              </a:xfrm>
              <a:prstGeom prst="rect">
                <a:avLst/>
              </a:prstGeom>
            </p:spPr>
          </p:pic>
          <p:pic>
            <p:nvPicPr>
              <p:cNvPr id="10" name="Picture 9">
                <a:extLst>
                  <a:ext uri="{FF2B5EF4-FFF2-40B4-BE49-F238E27FC236}">
                    <a16:creationId xmlns:a16="http://schemas.microsoft.com/office/drawing/2014/main" id="{9D8E8614-2CCA-4469-B6BD-B028CFE6D4A0}"/>
                  </a:ext>
                </a:extLst>
              </p:cNvPr>
              <p:cNvPicPr>
                <a:picLocks noChangeAspect="1"/>
              </p:cNvPicPr>
              <p:nvPr/>
            </p:nvPicPr>
            <p:blipFill>
              <a:blip r:embed="rId4"/>
              <a:stretch>
                <a:fillRect/>
              </a:stretch>
            </p:blipFill>
            <p:spPr>
              <a:xfrm>
                <a:off x="1556369" y="6137763"/>
                <a:ext cx="1604038" cy="548640"/>
              </a:xfrm>
              <a:prstGeom prst="rect">
                <a:avLst/>
              </a:prstGeom>
            </p:spPr>
          </p:pic>
        </p:grpSp>
        <p:pic>
          <p:nvPicPr>
            <p:cNvPr id="7" name="Picture 6">
              <a:extLst>
                <a:ext uri="{FF2B5EF4-FFF2-40B4-BE49-F238E27FC236}">
                  <a16:creationId xmlns:a16="http://schemas.microsoft.com/office/drawing/2014/main" id="{BCC6DC94-B182-4305-9110-072C8EA9BB5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7667" y="6205597"/>
              <a:ext cx="1708730" cy="488924"/>
            </a:xfrm>
            <a:prstGeom prst="rect">
              <a:avLst/>
            </a:prstGeom>
          </p:spPr>
        </p:pic>
      </p:grpSp>
    </p:spTree>
    <p:extLst>
      <p:ext uri="{BB962C8B-B14F-4D97-AF65-F5344CB8AC3E}">
        <p14:creationId xmlns:p14="http://schemas.microsoft.com/office/powerpoint/2010/main" val="343204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10</a:t>
            </a:fld>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5357"/>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5357"/>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7" name="Group 6">
            <a:extLst>
              <a:ext uri="{FF2B5EF4-FFF2-40B4-BE49-F238E27FC236}">
                <a16:creationId xmlns:a16="http://schemas.microsoft.com/office/drawing/2014/main" id="{D262C96C-5384-45A6-A274-239A02CA4371}"/>
              </a:ext>
            </a:extLst>
          </p:cNvPr>
          <p:cNvGrpSpPr/>
          <p:nvPr/>
        </p:nvGrpSpPr>
        <p:grpSpPr>
          <a:xfrm>
            <a:off x="7014093" y="1201051"/>
            <a:ext cx="1636336" cy="1613971"/>
            <a:chOff x="7014093" y="1201051"/>
            <a:chExt cx="1636336" cy="1613971"/>
          </a:xfrm>
        </p:grpSpPr>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3916EAB1-07A2-4F27-A4BF-06CD7A4526DB}"/>
                    </a:ext>
                  </a:extLst>
                </p:cNvPr>
                <p:cNvSpPr txBox="1"/>
                <p:nvPr/>
              </p:nvSpPr>
              <p:spPr>
                <a:xfrm>
                  <a:off x="7176716" y="2476468"/>
                  <a:ext cx="136511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𝑠𝑤𝑎𝑝</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oMath>
                    </m:oMathPara>
                  </a14:m>
                  <a:endParaRPr lang="en-US" sz="1600" dirty="0"/>
                </a:p>
              </p:txBody>
            </p:sp>
          </mc:Choice>
          <mc:Fallback xmlns="">
            <p:sp>
              <p:nvSpPr>
                <p:cNvPr id="161" name="TextBox 160">
                  <a:extLst>
                    <a:ext uri="{FF2B5EF4-FFF2-40B4-BE49-F238E27FC236}">
                      <a16:creationId xmlns:a16="http://schemas.microsoft.com/office/drawing/2014/main" id="{3916EAB1-07A2-4F27-A4BF-06CD7A4526DB}"/>
                    </a:ext>
                  </a:extLst>
                </p:cNvPr>
                <p:cNvSpPr txBox="1">
                  <a:spLocks noRot="1" noChangeAspect="1" noMove="1" noResize="1" noEditPoints="1" noAdjustHandles="1" noChangeArrowheads="1" noChangeShapeType="1" noTextEdit="1"/>
                </p:cNvSpPr>
                <p:nvPr/>
              </p:nvSpPr>
              <p:spPr>
                <a:xfrm>
                  <a:off x="7176716" y="2476468"/>
                  <a:ext cx="1365117" cy="338554"/>
                </a:xfrm>
                <a:prstGeom prst="rect">
                  <a:avLst/>
                </a:prstGeom>
                <a:blipFill>
                  <a:blip r:embed="rId6"/>
                  <a:stretch>
                    <a:fillRect b="-10714"/>
                  </a:stretch>
                </a:blipFill>
              </p:spPr>
              <p:txBody>
                <a:bodyPr/>
                <a:lstStyle/>
                <a:p>
                  <a:r>
                    <a:rPr lang="en-US">
                      <a:noFill/>
                    </a:rPr>
                    <a:t> </a:t>
                  </a:r>
                </a:p>
              </p:txBody>
            </p:sp>
          </mc:Fallback>
        </mc:AlternateContent>
        <p:grpSp>
          <p:nvGrpSpPr>
            <p:cNvPr id="162" name="Group 161">
              <a:extLst>
                <a:ext uri="{FF2B5EF4-FFF2-40B4-BE49-F238E27FC236}">
                  <a16:creationId xmlns:a16="http://schemas.microsoft.com/office/drawing/2014/main" id="{B4D4055C-AEAA-42E8-AC46-862EA3EADB9D}"/>
                </a:ext>
              </a:extLst>
            </p:cNvPr>
            <p:cNvGrpSpPr/>
            <p:nvPr/>
          </p:nvGrpSpPr>
          <p:grpSpPr>
            <a:xfrm>
              <a:off x="7014093" y="1201051"/>
              <a:ext cx="1636336" cy="1288153"/>
              <a:chOff x="30081" y="1085380"/>
              <a:chExt cx="1636336" cy="1288153"/>
            </a:xfrm>
          </p:grpSpPr>
          <p:grpSp>
            <p:nvGrpSpPr>
              <p:cNvPr id="163" name="Group 162">
                <a:extLst>
                  <a:ext uri="{FF2B5EF4-FFF2-40B4-BE49-F238E27FC236}">
                    <a16:creationId xmlns:a16="http://schemas.microsoft.com/office/drawing/2014/main" id="{E5F17653-F1E3-4E49-9E89-F3641B5DFC09}"/>
                  </a:ext>
                </a:extLst>
              </p:cNvPr>
              <p:cNvGrpSpPr/>
              <p:nvPr/>
            </p:nvGrpSpPr>
            <p:grpSpPr>
              <a:xfrm>
                <a:off x="30081" y="1085380"/>
                <a:ext cx="1508107" cy="1160695"/>
                <a:chOff x="498372" y="1066801"/>
                <a:chExt cx="1508107" cy="1160695"/>
              </a:xfrm>
            </p:grpSpPr>
            <p:sp>
              <p:nvSpPr>
                <p:cNvPr id="165" name="Oval 164">
                  <a:extLst>
                    <a:ext uri="{FF2B5EF4-FFF2-40B4-BE49-F238E27FC236}">
                      <a16:creationId xmlns:a16="http://schemas.microsoft.com/office/drawing/2014/main" id="{5C084E6C-D68C-47DD-AE0C-96FC1A1BF8D9}"/>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AF18380C-4E0E-415A-8264-649D3EF0E9C8}"/>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D6E5BD36-8FC7-4F6D-B21F-57E3C3E14C8E}"/>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9C046D4A-03B9-4C8D-BD16-B721281D204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D531B02A-0E09-483F-905D-772CD0A648D1}"/>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EC810339-54B0-4BCB-B6BE-BD86CEFE13EE}"/>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CA1A5053-C38B-4C66-87B3-0FDFA24044FF}"/>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93B2AA71-304F-4D45-8C04-065125DBDC4A}"/>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A27EDA5-A5F3-4C87-BBA4-A22BD6FEB314}"/>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175" name="TextBox 174">
                  <a:extLst>
                    <a:ext uri="{FF2B5EF4-FFF2-40B4-BE49-F238E27FC236}">
                      <a16:creationId xmlns:a16="http://schemas.microsoft.com/office/drawing/2014/main" id="{26052AAD-B17B-40DC-A286-8444E834472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176" name="TextBox 175">
                  <a:extLst>
                    <a:ext uri="{FF2B5EF4-FFF2-40B4-BE49-F238E27FC236}">
                      <a16:creationId xmlns:a16="http://schemas.microsoft.com/office/drawing/2014/main" id="{6A7DCD0B-5544-4E39-BDF7-CCEFE469897A}"/>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186" name="TextBox 185">
                  <a:extLst>
                    <a:ext uri="{FF2B5EF4-FFF2-40B4-BE49-F238E27FC236}">
                      <a16:creationId xmlns:a16="http://schemas.microsoft.com/office/drawing/2014/main" id="{D321B2DA-CC77-453A-8619-E384E2BA4E52}"/>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187" name="TextBox 186">
                  <a:extLst>
                    <a:ext uri="{FF2B5EF4-FFF2-40B4-BE49-F238E27FC236}">
                      <a16:creationId xmlns:a16="http://schemas.microsoft.com/office/drawing/2014/main" id="{9D8080ED-89D4-4331-970D-896BFEEAC85A}"/>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188" name="TextBox 187">
                  <a:extLst>
                    <a:ext uri="{FF2B5EF4-FFF2-40B4-BE49-F238E27FC236}">
                      <a16:creationId xmlns:a16="http://schemas.microsoft.com/office/drawing/2014/main" id="{7F28C354-2CF2-409F-BFB4-84DB114D5B4C}"/>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189" name="TextBox 188">
                  <a:extLst>
                    <a:ext uri="{FF2B5EF4-FFF2-40B4-BE49-F238E27FC236}">
                      <a16:creationId xmlns:a16="http://schemas.microsoft.com/office/drawing/2014/main" id="{13017F07-DC8D-4244-A1BA-198769286793}"/>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190" name="TextBox 189">
                  <a:extLst>
                    <a:ext uri="{FF2B5EF4-FFF2-40B4-BE49-F238E27FC236}">
                      <a16:creationId xmlns:a16="http://schemas.microsoft.com/office/drawing/2014/main" id="{6B486D2C-C1E9-4963-A9A0-D7ACEE9C8189}"/>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64" name="Rectangle 163">
                <a:extLst>
                  <a:ext uri="{FF2B5EF4-FFF2-40B4-BE49-F238E27FC236}">
                    <a16:creationId xmlns:a16="http://schemas.microsoft.com/office/drawing/2014/main" id="{80079736-C454-448D-B003-2FD8EC61465A}"/>
                  </a:ext>
                </a:extLst>
              </p:cNvPr>
              <p:cNvSpPr/>
              <p:nvPr/>
            </p:nvSpPr>
            <p:spPr bwMode="auto">
              <a:xfrm>
                <a:off x="73739"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91" name="Straight Arrow Connector 190">
              <a:extLst>
                <a:ext uri="{FF2B5EF4-FFF2-40B4-BE49-F238E27FC236}">
                  <a16:creationId xmlns:a16="http://schemas.microsoft.com/office/drawing/2014/main" id="{B143DE6C-579B-404B-8208-EACFD4150D7D}"/>
                </a:ext>
              </a:extLst>
            </p:cNvPr>
            <p:cNvCxnSpPr>
              <a:cxnSpLocks/>
              <a:stCxn id="165" idx="6"/>
              <a:endCxn id="169" idx="2"/>
            </p:cNvCxnSpPr>
            <p:nvPr/>
          </p:nvCxnSpPr>
          <p:spPr bwMode="auto">
            <a:xfrm>
              <a:off x="7569736"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2" name="Straight Arrow Connector 191">
              <a:extLst>
                <a:ext uri="{FF2B5EF4-FFF2-40B4-BE49-F238E27FC236}">
                  <a16:creationId xmlns:a16="http://schemas.microsoft.com/office/drawing/2014/main" id="{AA40C509-FA0E-47AB-8C10-9FC9B7631E77}"/>
                </a:ext>
              </a:extLst>
            </p:cNvPr>
            <p:cNvCxnSpPr>
              <a:cxnSpLocks/>
              <a:stCxn id="167" idx="7"/>
              <a:endCxn id="170" idx="3"/>
            </p:cNvCxnSpPr>
            <p:nvPr/>
          </p:nvCxnSpPr>
          <p:spPr bwMode="auto">
            <a:xfrm flipV="1">
              <a:off x="7559382" y="1717603"/>
              <a:ext cx="565555"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3" name="Straight Arrow Connector 192">
              <a:extLst>
                <a:ext uri="{FF2B5EF4-FFF2-40B4-BE49-F238E27FC236}">
                  <a16:creationId xmlns:a16="http://schemas.microsoft.com/office/drawing/2014/main" id="{C90F84C4-9F85-4688-9779-7D5DCF9B5D30}"/>
                </a:ext>
              </a:extLst>
            </p:cNvPr>
            <p:cNvCxnSpPr>
              <a:cxnSpLocks/>
              <a:stCxn id="166" idx="5"/>
              <a:endCxn id="171" idx="1"/>
            </p:cNvCxnSpPr>
            <p:nvPr/>
          </p:nvCxnSpPr>
          <p:spPr bwMode="auto">
            <a:xfrm>
              <a:off x="7561911" y="1717603"/>
              <a:ext cx="560497"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4" name="Straight Arrow Connector 193">
              <a:extLst>
                <a:ext uri="{FF2B5EF4-FFF2-40B4-BE49-F238E27FC236}">
                  <a16:creationId xmlns:a16="http://schemas.microsoft.com/office/drawing/2014/main" id="{F89AE400-4D3D-4D8B-A4AD-F562572A19D0}"/>
                </a:ext>
              </a:extLst>
            </p:cNvPr>
            <p:cNvCxnSpPr>
              <a:cxnSpLocks/>
              <a:stCxn id="168" idx="6"/>
              <a:endCxn id="173" idx="2"/>
            </p:cNvCxnSpPr>
            <p:nvPr/>
          </p:nvCxnSpPr>
          <p:spPr bwMode="auto">
            <a:xfrm>
              <a:off x="7567207" y="2328582"/>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8"/>
                <a:stretch>
                  <a:fillRect b="-5357"/>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9"/>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56" name="Oval 255">
            <a:extLst>
              <a:ext uri="{FF2B5EF4-FFF2-40B4-BE49-F238E27FC236}">
                <a16:creationId xmlns:a16="http://schemas.microsoft.com/office/drawing/2014/main" id="{BCBAFA21-0192-4AAC-ACFF-E40705BF29E5}"/>
              </a:ext>
            </a:extLst>
          </p:cNvPr>
          <p:cNvSpPr/>
          <p:nvPr/>
        </p:nvSpPr>
        <p:spPr>
          <a:xfrm>
            <a:off x="1060126"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F86D6BF-521A-4400-8B1F-50DBBED01A5E}"/>
              </a:ext>
            </a:extLst>
          </p:cNvPr>
          <p:cNvSpPr/>
          <p:nvPr/>
        </p:nvSpPr>
        <p:spPr>
          <a:xfrm>
            <a:off x="1060126"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7B347581-6E5A-4097-8FC2-321A328A32B3}"/>
              </a:ext>
            </a:extLst>
          </p:cNvPr>
          <p:cNvSpPr/>
          <p:nvPr/>
        </p:nvSpPr>
        <p:spPr>
          <a:xfrm>
            <a:off x="1057597"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80EECAF2-DFFD-44BC-A0B5-796DB59F2F2F}"/>
              </a:ext>
            </a:extLst>
          </p:cNvPr>
          <p:cNvSpPr/>
          <p:nvPr/>
        </p:nvSpPr>
        <p:spPr>
          <a:xfrm>
            <a:off x="1057597"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61E6FF3F-D455-4459-93AA-1A4A808AF7D3}"/>
              </a:ext>
            </a:extLst>
          </p:cNvPr>
          <p:cNvSpPr/>
          <p:nvPr/>
        </p:nvSpPr>
        <p:spPr>
          <a:xfrm>
            <a:off x="5951637"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57FC5A70-5D48-4537-B3BF-3C42C8621AEF}"/>
              </a:ext>
            </a:extLst>
          </p:cNvPr>
          <p:cNvSpPr/>
          <p:nvPr/>
        </p:nvSpPr>
        <p:spPr>
          <a:xfrm>
            <a:off x="5951637"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926B6277-FFF9-468B-961F-4D1D060D18C5}"/>
              </a:ext>
            </a:extLst>
          </p:cNvPr>
          <p:cNvSpPr/>
          <p:nvPr/>
        </p:nvSpPr>
        <p:spPr>
          <a:xfrm>
            <a:off x="5949108"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F5A9288-7BEC-4821-A1B4-687851DE9F4A}"/>
              </a:ext>
            </a:extLst>
          </p:cNvPr>
          <p:cNvSpPr/>
          <p:nvPr/>
        </p:nvSpPr>
        <p:spPr>
          <a:xfrm>
            <a:off x="5949108"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064E35ED-3548-4C58-87BE-E134E8E90A71}"/>
              </a:ext>
            </a:extLst>
          </p:cNvPr>
          <p:cNvSpPr txBox="1"/>
          <p:nvPr/>
        </p:nvSpPr>
        <p:spPr>
          <a:xfrm>
            <a:off x="568895" y="4102512"/>
            <a:ext cx="363311" cy="218182"/>
          </a:xfrm>
          <a:prstGeom prst="rect">
            <a:avLst/>
          </a:prstGeom>
          <a:noFill/>
        </p:spPr>
        <p:txBody>
          <a:bodyPr wrap="none" rtlCol="0">
            <a:spAutoFit/>
          </a:bodyPr>
          <a:lstStyle/>
          <a:p>
            <a:pPr algn="just"/>
            <a:r>
              <a:rPr lang="en-US" sz="1600" dirty="0">
                <a:sym typeface="Webdings"/>
              </a:rPr>
              <a:t>(00)</a:t>
            </a:r>
          </a:p>
        </p:txBody>
      </p:sp>
      <p:sp>
        <p:nvSpPr>
          <p:cNvPr id="265" name="TextBox 264">
            <a:extLst>
              <a:ext uri="{FF2B5EF4-FFF2-40B4-BE49-F238E27FC236}">
                <a16:creationId xmlns:a16="http://schemas.microsoft.com/office/drawing/2014/main" id="{5B93BC0A-13B5-4112-8883-29F8D70E28A8}"/>
              </a:ext>
            </a:extLst>
          </p:cNvPr>
          <p:cNvSpPr txBox="1"/>
          <p:nvPr/>
        </p:nvSpPr>
        <p:spPr>
          <a:xfrm>
            <a:off x="557918" y="4416683"/>
            <a:ext cx="363311" cy="218182"/>
          </a:xfrm>
          <a:prstGeom prst="rect">
            <a:avLst/>
          </a:prstGeom>
          <a:noFill/>
        </p:spPr>
        <p:txBody>
          <a:bodyPr wrap="none" rtlCol="0">
            <a:spAutoFit/>
          </a:bodyPr>
          <a:lstStyle/>
          <a:p>
            <a:pPr algn="just"/>
            <a:r>
              <a:rPr lang="en-US" sz="1600" dirty="0">
                <a:sym typeface="Webdings"/>
              </a:rPr>
              <a:t>(01)</a:t>
            </a:r>
          </a:p>
        </p:txBody>
      </p:sp>
      <p:sp>
        <p:nvSpPr>
          <p:cNvPr id="266" name="TextBox 265">
            <a:extLst>
              <a:ext uri="{FF2B5EF4-FFF2-40B4-BE49-F238E27FC236}">
                <a16:creationId xmlns:a16="http://schemas.microsoft.com/office/drawing/2014/main" id="{1F401461-5A45-4B59-92CE-F8AF20C1F671}"/>
              </a:ext>
            </a:extLst>
          </p:cNvPr>
          <p:cNvSpPr txBox="1"/>
          <p:nvPr/>
        </p:nvSpPr>
        <p:spPr>
          <a:xfrm>
            <a:off x="557918" y="4728628"/>
            <a:ext cx="363311" cy="218182"/>
          </a:xfrm>
          <a:prstGeom prst="rect">
            <a:avLst/>
          </a:prstGeom>
          <a:noFill/>
        </p:spPr>
        <p:txBody>
          <a:bodyPr wrap="none" rtlCol="0">
            <a:spAutoFit/>
          </a:bodyPr>
          <a:lstStyle/>
          <a:p>
            <a:pPr algn="just"/>
            <a:r>
              <a:rPr lang="en-US" sz="1600" dirty="0">
                <a:sym typeface="Webdings"/>
              </a:rPr>
              <a:t>(10)</a:t>
            </a:r>
          </a:p>
        </p:txBody>
      </p:sp>
      <p:sp>
        <p:nvSpPr>
          <p:cNvPr id="267" name="TextBox 266">
            <a:extLst>
              <a:ext uri="{FF2B5EF4-FFF2-40B4-BE49-F238E27FC236}">
                <a16:creationId xmlns:a16="http://schemas.microsoft.com/office/drawing/2014/main" id="{721AEA8B-B5B2-4E1E-9F65-71F5753A5DD8}"/>
              </a:ext>
            </a:extLst>
          </p:cNvPr>
          <p:cNvSpPr txBox="1"/>
          <p:nvPr/>
        </p:nvSpPr>
        <p:spPr>
          <a:xfrm>
            <a:off x="557918" y="5045025"/>
            <a:ext cx="363311" cy="218182"/>
          </a:xfrm>
          <a:prstGeom prst="rect">
            <a:avLst/>
          </a:prstGeom>
          <a:noFill/>
        </p:spPr>
        <p:txBody>
          <a:bodyPr wrap="none" rtlCol="0">
            <a:spAutoFit/>
          </a:bodyPr>
          <a:lstStyle/>
          <a:p>
            <a:pPr algn="just"/>
            <a:r>
              <a:rPr lang="en-US" sz="1600" dirty="0">
                <a:sym typeface="Webdings"/>
              </a:rPr>
              <a:t>(11)</a:t>
            </a:r>
          </a:p>
        </p:txBody>
      </p:sp>
      <p:sp>
        <p:nvSpPr>
          <p:cNvPr id="268" name="TextBox 267">
            <a:extLst>
              <a:ext uri="{FF2B5EF4-FFF2-40B4-BE49-F238E27FC236}">
                <a16:creationId xmlns:a16="http://schemas.microsoft.com/office/drawing/2014/main" id="{82596743-8173-4060-9B03-B8749A2F1FD3}"/>
              </a:ext>
            </a:extLst>
          </p:cNvPr>
          <p:cNvSpPr txBox="1"/>
          <p:nvPr/>
        </p:nvSpPr>
        <p:spPr>
          <a:xfrm>
            <a:off x="5993414" y="4102512"/>
            <a:ext cx="363311" cy="218182"/>
          </a:xfrm>
          <a:prstGeom prst="rect">
            <a:avLst/>
          </a:prstGeom>
          <a:noFill/>
        </p:spPr>
        <p:txBody>
          <a:bodyPr wrap="none" rtlCol="0">
            <a:spAutoFit/>
          </a:bodyPr>
          <a:lstStyle/>
          <a:p>
            <a:pPr algn="just"/>
            <a:r>
              <a:rPr lang="en-US" sz="1600" dirty="0">
                <a:sym typeface="Webdings"/>
              </a:rPr>
              <a:t>(00)</a:t>
            </a:r>
          </a:p>
        </p:txBody>
      </p:sp>
      <p:sp>
        <p:nvSpPr>
          <p:cNvPr id="269" name="TextBox 268">
            <a:extLst>
              <a:ext uri="{FF2B5EF4-FFF2-40B4-BE49-F238E27FC236}">
                <a16:creationId xmlns:a16="http://schemas.microsoft.com/office/drawing/2014/main" id="{6EF742CF-3046-414A-85F0-468D972F8409}"/>
              </a:ext>
            </a:extLst>
          </p:cNvPr>
          <p:cNvSpPr txBox="1"/>
          <p:nvPr/>
        </p:nvSpPr>
        <p:spPr>
          <a:xfrm>
            <a:off x="5993414" y="4416683"/>
            <a:ext cx="363311" cy="218182"/>
          </a:xfrm>
          <a:prstGeom prst="rect">
            <a:avLst/>
          </a:prstGeom>
          <a:noFill/>
        </p:spPr>
        <p:txBody>
          <a:bodyPr wrap="none" rtlCol="0">
            <a:spAutoFit/>
          </a:bodyPr>
          <a:lstStyle/>
          <a:p>
            <a:pPr algn="just"/>
            <a:r>
              <a:rPr lang="en-US" sz="1600" dirty="0">
                <a:sym typeface="Webdings"/>
              </a:rPr>
              <a:t>(01)</a:t>
            </a:r>
          </a:p>
        </p:txBody>
      </p:sp>
      <p:sp>
        <p:nvSpPr>
          <p:cNvPr id="270" name="TextBox 269">
            <a:extLst>
              <a:ext uri="{FF2B5EF4-FFF2-40B4-BE49-F238E27FC236}">
                <a16:creationId xmlns:a16="http://schemas.microsoft.com/office/drawing/2014/main" id="{5B406A30-FA6E-44F3-AB75-7EBF35463088}"/>
              </a:ext>
            </a:extLst>
          </p:cNvPr>
          <p:cNvSpPr txBox="1"/>
          <p:nvPr/>
        </p:nvSpPr>
        <p:spPr>
          <a:xfrm>
            <a:off x="5993414" y="4728628"/>
            <a:ext cx="363311" cy="218182"/>
          </a:xfrm>
          <a:prstGeom prst="rect">
            <a:avLst/>
          </a:prstGeom>
          <a:noFill/>
        </p:spPr>
        <p:txBody>
          <a:bodyPr wrap="none" rtlCol="0">
            <a:spAutoFit/>
          </a:bodyPr>
          <a:lstStyle/>
          <a:p>
            <a:pPr algn="just"/>
            <a:r>
              <a:rPr lang="en-US" sz="1600" dirty="0">
                <a:sym typeface="Webdings"/>
              </a:rPr>
              <a:t>(10)</a:t>
            </a:r>
          </a:p>
        </p:txBody>
      </p:sp>
      <p:sp>
        <p:nvSpPr>
          <p:cNvPr id="271" name="TextBox 270">
            <a:extLst>
              <a:ext uri="{FF2B5EF4-FFF2-40B4-BE49-F238E27FC236}">
                <a16:creationId xmlns:a16="http://schemas.microsoft.com/office/drawing/2014/main" id="{DA224EEA-1534-4177-9773-66E148A8F2A2}"/>
              </a:ext>
            </a:extLst>
          </p:cNvPr>
          <p:cNvSpPr txBox="1"/>
          <p:nvPr/>
        </p:nvSpPr>
        <p:spPr>
          <a:xfrm>
            <a:off x="5993414" y="5045025"/>
            <a:ext cx="363311" cy="218182"/>
          </a:xfrm>
          <a:prstGeom prst="rect">
            <a:avLst/>
          </a:prstGeom>
          <a:noFill/>
        </p:spPr>
        <p:txBody>
          <a:bodyPr wrap="none" rtlCol="0">
            <a:spAutoFit/>
          </a:bodyPr>
          <a:lstStyle/>
          <a:p>
            <a:pPr algn="just"/>
            <a:r>
              <a:rPr lang="en-US" sz="1600" dirty="0">
                <a:sym typeface="Webdings"/>
              </a:rPr>
              <a:t>(11)</a:t>
            </a:r>
          </a:p>
        </p:txBody>
      </p:sp>
      <p:cxnSp>
        <p:nvCxnSpPr>
          <p:cNvPr id="272" name="Straight Arrow Connector 271">
            <a:extLst>
              <a:ext uri="{FF2B5EF4-FFF2-40B4-BE49-F238E27FC236}">
                <a16:creationId xmlns:a16="http://schemas.microsoft.com/office/drawing/2014/main" id="{E509CDE2-5E6C-4992-AC10-342BC9E9C174}"/>
              </a:ext>
            </a:extLst>
          </p:cNvPr>
          <p:cNvCxnSpPr>
            <a:cxnSpLocks/>
            <a:stCxn id="256" idx="6"/>
            <a:endCxn id="260" idx="2"/>
          </p:cNvCxnSpPr>
          <p:nvPr/>
        </p:nvCxnSpPr>
        <p:spPr bwMode="auto">
          <a:xfrm>
            <a:off x="1113561" y="4287531"/>
            <a:ext cx="48380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3" name="Straight Arrow Connector 272">
            <a:extLst>
              <a:ext uri="{FF2B5EF4-FFF2-40B4-BE49-F238E27FC236}">
                <a16:creationId xmlns:a16="http://schemas.microsoft.com/office/drawing/2014/main" id="{003FF5B7-722D-45CA-94FF-814D290D64D8}"/>
              </a:ext>
            </a:extLst>
          </p:cNvPr>
          <p:cNvCxnSpPr>
            <a:cxnSpLocks/>
            <a:stCxn id="257" idx="5"/>
            <a:endCxn id="262" idx="1"/>
          </p:cNvCxnSpPr>
          <p:nvPr/>
        </p:nvCxnSpPr>
        <p:spPr bwMode="auto">
          <a:xfrm>
            <a:off x="1105736" y="4619064"/>
            <a:ext cx="4851197"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C74B7809-4971-465A-8D6F-44569496FE0D}"/>
                  </a:ext>
                </a:extLst>
              </p:cNvPr>
              <p:cNvSpPr txBox="1"/>
              <p:nvPr/>
            </p:nvSpPr>
            <p:spPr>
              <a:xfrm>
                <a:off x="1408338" y="5377929"/>
                <a:ext cx="43328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252" name="TextBox 251">
                <a:extLst>
                  <a:ext uri="{FF2B5EF4-FFF2-40B4-BE49-F238E27FC236}">
                    <a16:creationId xmlns:a16="http://schemas.microsoft.com/office/drawing/2014/main" id="{C74B7809-4971-465A-8D6F-44569496FE0D}"/>
                  </a:ext>
                </a:extLst>
              </p:cNvPr>
              <p:cNvSpPr txBox="1">
                <a:spLocks noRot="1" noChangeAspect="1" noMove="1" noResize="1" noEditPoints="1" noAdjustHandles="1" noChangeArrowheads="1" noChangeShapeType="1" noTextEdit="1"/>
              </p:cNvSpPr>
              <p:nvPr/>
            </p:nvSpPr>
            <p:spPr>
              <a:xfrm>
                <a:off x="1408338" y="5377929"/>
                <a:ext cx="4332853" cy="338554"/>
              </a:xfrm>
              <a:prstGeom prst="rect">
                <a:avLst/>
              </a:prstGeom>
              <a:blipFill>
                <a:blip r:embed="rId10"/>
                <a:stretch>
                  <a:fillRect b="-5357"/>
                </a:stretch>
              </a:blipFill>
            </p:spPr>
            <p:txBody>
              <a:bodyPr/>
              <a:lstStyle/>
              <a:p>
                <a:r>
                  <a:rPr lang="en-US">
                    <a:noFill/>
                  </a:rPr>
                  <a:t> </a:t>
                </a:r>
              </a:p>
            </p:txBody>
          </p:sp>
        </mc:Fallback>
      </mc:AlternateContent>
      <p:sp>
        <p:nvSpPr>
          <p:cNvPr id="255" name="Rectangle 254">
            <a:extLst>
              <a:ext uri="{FF2B5EF4-FFF2-40B4-BE49-F238E27FC236}">
                <a16:creationId xmlns:a16="http://schemas.microsoft.com/office/drawing/2014/main" id="{66240E43-1499-43E0-9E36-83F83134F06F}"/>
              </a:ext>
            </a:extLst>
          </p:cNvPr>
          <p:cNvSpPr/>
          <p:nvPr/>
        </p:nvSpPr>
        <p:spPr bwMode="auto">
          <a:xfrm>
            <a:off x="623434" y="4118883"/>
            <a:ext cx="5873007"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482BC8F5-3FEB-4189-94FC-3666D1347310}"/>
                  </a:ext>
                </a:extLst>
              </p:cNvPr>
              <p:cNvSpPr txBox="1"/>
              <p:nvPr/>
            </p:nvSpPr>
            <p:spPr>
              <a:xfrm>
                <a:off x="2928822" y="57691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
                        </m:e>
                      </m:d>
                    </m:oMath>
                  </m:oMathPara>
                </a14:m>
                <a:endParaRPr lang="en-US" sz="1600" dirty="0"/>
              </a:p>
            </p:txBody>
          </p:sp>
        </mc:Choice>
        <mc:Fallback xmlns="">
          <p:sp>
            <p:nvSpPr>
              <p:cNvPr id="274" name="TextBox 273">
                <a:extLst>
                  <a:ext uri="{FF2B5EF4-FFF2-40B4-BE49-F238E27FC236}">
                    <a16:creationId xmlns:a16="http://schemas.microsoft.com/office/drawing/2014/main" id="{482BC8F5-3FEB-4189-94FC-3666D1347310}"/>
                  </a:ext>
                </a:extLst>
              </p:cNvPr>
              <p:cNvSpPr txBox="1">
                <a:spLocks noRot="1" noChangeAspect="1" noMove="1" noResize="1" noEditPoints="1" noAdjustHandles="1" noChangeArrowheads="1" noChangeShapeType="1" noTextEdit="1"/>
              </p:cNvSpPr>
              <p:nvPr/>
            </p:nvSpPr>
            <p:spPr>
              <a:xfrm>
                <a:off x="2928822" y="5769167"/>
                <a:ext cx="1486048" cy="999441"/>
              </a:xfrm>
              <a:prstGeom prst="rect">
                <a:avLst/>
              </a:prstGeom>
              <a:blipFill>
                <a:blip r:embed="rId11"/>
                <a:stretch>
                  <a:fillRect/>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71F9DECF-601E-4C8E-B824-95C08857DD15}"/>
              </a:ext>
            </a:extLst>
          </p:cNvPr>
          <p:cNvCxnSpPr>
            <a:cxnSpLocks/>
            <a:stCxn id="258" idx="6"/>
            <a:endCxn id="261" idx="3"/>
          </p:cNvCxnSpPr>
          <p:nvPr/>
        </p:nvCxnSpPr>
        <p:spPr bwMode="auto">
          <a:xfrm flipV="1">
            <a:off x="1111032" y="4619064"/>
            <a:ext cx="4848430" cy="29680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6" name="Straight Arrow Connector 275">
            <a:extLst>
              <a:ext uri="{FF2B5EF4-FFF2-40B4-BE49-F238E27FC236}">
                <a16:creationId xmlns:a16="http://schemas.microsoft.com/office/drawing/2014/main" id="{4308DE29-F4B5-4F1E-B92E-D91E2803EE4D}"/>
              </a:ext>
            </a:extLst>
          </p:cNvPr>
          <p:cNvCxnSpPr>
            <a:cxnSpLocks/>
            <a:stCxn id="259" idx="6"/>
            <a:endCxn id="263" idx="2"/>
          </p:cNvCxnSpPr>
          <p:nvPr/>
        </p:nvCxnSpPr>
        <p:spPr bwMode="auto">
          <a:xfrm>
            <a:off x="1111032" y="5230043"/>
            <a:ext cx="48380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13" name="Freeform: Shape 12">
            <a:extLst>
              <a:ext uri="{FF2B5EF4-FFF2-40B4-BE49-F238E27FC236}">
                <a16:creationId xmlns:a16="http://schemas.microsoft.com/office/drawing/2014/main" id="{820805FD-A822-4F28-89CA-4A8FFA91A7B5}"/>
              </a:ext>
            </a:extLst>
          </p:cNvPr>
          <p:cNvSpPr/>
          <p:nvPr/>
        </p:nvSpPr>
        <p:spPr bwMode="auto">
          <a:xfrm>
            <a:off x="4291248" y="2810748"/>
            <a:ext cx="3516062" cy="3510595"/>
          </a:xfrm>
          <a:custGeom>
            <a:avLst/>
            <a:gdLst>
              <a:gd name="connsiteX0" fmla="*/ 0 w 3590192"/>
              <a:gd name="connsiteY0" fmla="*/ 2329961 h 2342825"/>
              <a:gd name="connsiteX1" fmla="*/ 586154 w 3590192"/>
              <a:gd name="connsiteY1" fmla="*/ 2306515 h 2342825"/>
              <a:gd name="connsiteX2" fmla="*/ 1673469 w 3590192"/>
              <a:gd name="connsiteY2" fmla="*/ 2022231 h 2342825"/>
              <a:gd name="connsiteX3" fmla="*/ 2960077 w 3590192"/>
              <a:gd name="connsiteY3" fmla="*/ 1280746 h 2342825"/>
              <a:gd name="connsiteX4" fmla="*/ 3590192 w 3590192"/>
              <a:gd name="connsiteY4" fmla="*/ 0 h 2342825"/>
              <a:gd name="connsiteX0" fmla="*/ 0 w 3590192"/>
              <a:gd name="connsiteY0" fmla="*/ 2329961 h 2349625"/>
              <a:gd name="connsiteX1" fmla="*/ 586154 w 3590192"/>
              <a:gd name="connsiteY1" fmla="*/ 2306515 h 2349625"/>
              <a:gd name="connsiteX2" fmla="*/ 1986620 w 3590192"/>
              <a:gd name="connsiteY2" fmla="*/ 1912628 h 2349625"/>
              <a:gd name="connsiteX3" fmla="*/ 2960077 w 3590192"/>
              <a:gd name="connsiteY3" fmla="*/ 1280746 h 2349625"/>
              <a:gd name="connsiteX4" fmla="*/ 3590192 w 3590192"/>
              <a:gd name="connsiteY4" fmla="*/ 0 h 2349625"/>
              <a:gd name="connsiteX0" fmla="*/ 0 w 3590192"/>
              <a:gd name="connsiteY0" fmla="*/ 2329961 h 2349625"/>
              <a:gd name="connsiteX1" fmla="*/ 586154 w 3590192"/>
              <a:gd name="connsiteY1" fmla="*/ 2306515 h 2349625"/>
              <a:gd name="connsiteX2" fmla="*/ 1986620 w 3590192"/>
              <a:gd name="connsiteY2" fmla="*/ 1912628 h 2349625"/>
              <a:gd name="connsiteX3" fmla="*/ 3132310 w 3590192"/>
              <a:gd name="connsiteY3" fmla="*/ 1092856 h 2349625"/>
              <a:gd name="connsiteX4" fmla="*/ 3590192 w 3590192"/>
              <a:gd name="connsiteY4" fmla="*/ 0 h 2349625"/>
              <a:gd name="connsiteX0" fmla="*/ 0 w 3590192"/>
              <a:gd name="connsiteY0" fmla="*/ 2329961 h 2336132"/>
              <a:gd name="connsiteX1" fmla="*/ 830412 w 3590192"/>
              <a:gd name="connsiteY1" fmla="*/ 2268937 h 2336132"/>
              <a:gd name="connsiteX2" fmla="*/ 1986620 w 3590192"/>
              <a:gd name="connsiteY2" fmla="*/ 1912628 h 2336132"/>
              <a:gd name="connsiteX3" fmla="*/ 3132310 w 3590192"/>
              <a:gd name="connsiteY3" fmla="*/ 1092856 h 2336132"/>
              <a:gd name="connsiteX4" fmla="*/ 3590192 w 3590192"/>
              <a:gd name="connsiteY4" fmla="*/ 0 h 2336132"/>
              <a:gd name="connsiteX0" fmla="*/ 0 w 3590192"/>
              <a:gd name="connsiteY0" fmla="*/ 2329961 h 2342315"/>
              <a:gd name="connsiteX1" fmla="*/ 861727 w 3590192"/>
              <a:gd name="connsiteY1" fmla="*/ 2290857 h 2342315"/>
              <a:gd name="connsiteX2" fmla="*/ 1986620 w 3590192"/>
              <a:gd name="connsiteY2" fmla="*/ 1912628 h 2342315"/>
              <a:gd name="connsiteX3" fmla="*/ 3132310 w 3590192"/>
              <a:gd name="connsiteY3" fmla="*/ 1092856 h 2342315"/>
              <a:gd name="connsiteX4" fmla="*/ 3590192 w 3590192"/>
              <a:gd name="connsiteY4" fmla="*/ 0 h 2342315"/>
              <a:gd name="connsiteX0" fmla="*/ 0 w 3590192"/>
              <a:gd name="connsiteY0" fmla="*/ 2329961 h 2337438"/>
              <a:gd name="connsiteX1" fmla="*/ 955672 w 3590192"/>
              <a:gd name="connsiteY1" fmla="*/ 2275200 h 2337438"/>
              <a:gd name="connsiteX2" fmla="*/ 1986620 w 3590192"/>
              <a:gd name="connsiteY2" fmla="*/ 1912628 h 2337438"/>
              <a:gd name="connsiteX3" fmla="*/ 3132310 w 3590192"/>
              <a:gd name="connsiteY3" fmla="*/ 1092856 h 2337438"/>
              <a:gd name="connsiteX4" fmla="*/ 3590192 w 3590192"/>
              <a:gd name="connsiteY4" fmla="*/ 0 h 2337438"/>
              <a:gd name="connsiteX0" fmla="*/ 0 w 3590192"/>
              <a:gd name="connsiteY0" fmla="*/ 2329961 h 2339584"/>
              <a:gd name="connsiteX1" fmla="*/ 955672 w 3590192"/>
              <a:gd name="connsiteY1" fmla="*/ 2275200 h 2339584"/>
              <a:gd name="connsiteX2" fmla="*/ 2158853 w 3590192"/>
              <a:gd name="connsiteY2" fmla="*/ 1856261 h 2339584"/>
              <a:gd name="connsiteX3" fmla="*/ 3132310 w 3590192"/>
              <a:gd name="connsiteY3" fmla="*/ 1092856 h 2339584"/>
              <a:gd name="connsiteX4" fmla="*/ 3590192 w 3590192"/>
              <a:gd name="connsiteY4" fmla="*/ 0 h 2339584"/>
              <a:gd name="connsiteX0" fmla="*/ 0 w 3590192"/>
              <a:gd name="connsiteY0" fmla="*/ 2329961 h 2339584"/>
              <a:gd name="connsiteX1" fmla="*/ 955672 w 3590192"/>
              <a:gd name="connsiteY1" fmla="*/ 2275200 h 2339584"/>
              <a:gd name="connsiteX2" fmla="*/ 2158853 w 3590192"/>
              <a:gd name="connsiteY2" fmla="*/ 1856261 h 2339584"/>
              <a:gd name="connsiteX3" fmla="*/ 3194940 w 3590192"/>
              <a:gd name="connsiteY3" fmla="*/ 983253 h 2339584"/>
              <a:gd name="connsiteX4" fmla="*/ 3590192 w 3590192"/>
              <a:gd name="connsiteY4" fmla="*/ 0 h 2339584"/>
              <a:gd name="connsiteX0" fmla="*/ 0 w 3590192"/>
              <a:gd name="connsiteY0" fmla="*/ 2329961 h 2339584"/>
              <a:gd name="connsiteX1" fmla="*/ 955672 w 3590192"/>
              <a:gd name="connsiteY1" fmla="*/ 2275200 h 2339584"/>
              <a:gd name="connsiteX2" fmla="*/ 2158853 w 3590192"/>
              <a:gd name="connsiteY2" fmla="*/ 1856261 h 2339584"/>
              <a:gd name="connsiteX3" fmla="*/ 3194940 w 3590192"/>
              <a:gd name="connsiteY3" fmla="*/ 983253 h 2339584"/>
              <a:gd name="connsiteX4" fmla="*/ 3590192 w 3590192"/>
              <a:gd name="connsiteY4" fmla="*/ 0 h 2339584"/>
              <a:gd name="connsiteX0" fmla="*/ 0 w 3571403"/>
              <a:gd name="connsiteY0" fmla="*/ 2376934 h 2380267"/>
              <a:gd name="connsiteX1" fmla="*/ 936883 w 3571403"/>
              <a:gd name="connsiteY1" fmla="*/ 2275200 h 2380267"/>
              <a:gd name="connsiteX2" fmla="*/ 2140064 w 3571403"/>
              <a:gd name="connsiteY2" fmla="*/ 1856261 h 2380267"/>
              <a:gd name="connsiteX3" fmla="*/ 3176151 w 3571403"/>
              <a:gd name="connsiteY3" fmla="*/ 983253 h 2380267"/>
              <a:gd name="connsiteX4" fmla="*/ 3571403 w 3571403"/>
              <a:gd name="connsiteY4" fmla="*/ 0 h 2380267"/>
              <a:gd name="connsiteX0" fmla="*/ 0 w 3580798"/>
              <a:gd name="connsiteY0" fmla="*/ 2401986 h 2404298"/>
              <a:gd name="connsiteX1" fmla="*/ 946278 w 3580798"/>
              <a:gd name="connsiteY1" fmla="*/ 2275200 h 2404298"/>
              <a:gd name="connsiteX2" fmla="*/ 2149459 w 3580798"/>
              <a:gd name="connsiteY2" fmla="*/ 1856261 h 2404298"/>
              <a:gd name="connsiteX3" fmla="*/ 3185546 w 3580798"/>
              <a:gd name="connsiteY3" fmla="*/ 983253 h 2404298"/>
              <a:gd name="connsiteX4" fmla="*/ 3580798 w 3580798"/>
              <a:gd name="connsiteY4" fmla="*/ 0 h 2404298"/>
              <a:gd name="connsiteX0" fmla="*/ 0 w 3580798"/>
              <a:gd name="connsiteY0" fmla="*/ 2401986 h 2401986"/>
              <a:gd name="connsiteX1" fmla="*/ 946278 w 3580798"/>
              <a:gd name="connsiteY1" fmla="*/ 2275200 h 2401986"/>
              <a:gd name="connsiteX2" fmla="*/ 2149459 w 3580798"/>
              <a:gd name="connsiteY2" fmla="*/ 1856261 h 2401986"/>
              <a:gd name="connsiteX3" fmla="*/ 3185546 w 3580798"/>
              <a:gd name="connsiteY3" fmla="*/ 983253 h 2401986"/>
              <a:gd name="connsiteX4" fmla="*/ 3580798 w 3580798"/>
              <a:gd name="connsiteY4" fmla="*/ 0 h 2401986"/>
              <a:gd name="connsiteX0" fmla="*/ 0 w 3516062"/>
              <a:gd name="connsiteY0" fmla="*/ 3510595 h 3510595"/>
              <a:gd name="connsiteX1" fmla="*/ 946278 w 3516062"/>
              <a:gd name="connsiteY1" fmla="*/ 3383809 h 3510595"/>
              <a:gd name="connsiteX2" fmla="*/ 2149459 w 3516062"/>
              <a:gd name="connsiteY2" fmla="*/ 2964870 h 3510595"/>
              <a:gd name="connsiteX3" fmla="*/ 3185546 w 3516062"/>
              <a:gd name="connsiteY3" fmla="*/ 2091862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185546 w 3516062"/>
              <a:gd name="connsiteY3" fmla="*/ 2091862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46278 w 3516062"/>
              <a:gd name="connsiteY1" fmla="*/ 3383809 h 3510595"/>
              <a:gd name="connsiteX2" fmla="*/ 2149459 w 3516062"/>
              <a:gd name="connsiteY2" fmla="*/ 2964870 h 3510595"/>
              <a:gd name="connsiteX3" fmla="*/ 3258374 w 3516062"/>
              <a:gd name="connsiteY3" fmla="*/ 1946205 h 3510595"/>
              <a:gd name="connsiteX4" fmla="*/ 3516062 w 3516062"/>
              <a:gd name="connsiteY4" fmla="*/ 0 h 3510595"/>
              <a:gd name="connsiteX0" fmla="*/ 0 w 3516062"/>
              <a:gd name="connsiteY0" fmla="*/ 3510595 h 3510595"/>
              <a:gd name="connsiteX1" fmla="*/ 978646 w 3516062"/>
              <a:gd name="connsiteY1" fmla="*/ 3391901 h 3510595"/>
              <a:gd name="connsiteX2" fmla="*/ 2149459 w 3516062"/>
              <a:gd name="connsiteY2" fmla="*/ 2964870 h 3510595"/>
              <a:gd name="connsiteX3" fmla="*/ 3258374 w 3516062"/>
              <a:gd name="connsiteY3" fmla="*/ 1946205 h 3510595"/>
              <a:gd name="connsiteX4" fmla="*/ 3516062 w 3516062"/>
              <a:gd name="connsiteY4" fmla="*/ 0 h 351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062" h="3510595">
                <a:moveTo>
                  <a:pt x="0" y="3510595"/>
                </a:moveTo>
                <a:cubicBezTo>
                  <a:pt x="263224" y="3502595"/>
                  <a:pt x="620403" y="3482855"/>
                  <a:pt x="978646" y="3391901"/>
                </a:cubicBezTo>
                <a:cubicBezTo>
                  <a:pt x="1336889" y="3300947"/>
                  <a:pt x="1769504" y="3205819"/>
                  <a:pt x="2149459" y="2964870"/>
                </a:cubicBezTo>
                <a:cubicBezTo>
                  <a:pt x="2529414" y="2723921"/>
                  <a:pt x="3068370" y="2263674"/>
                  <a:pt x="3258374" y="1946205"/>
                </a:cubicBezTo>
                <a:cubicBezTo>
                  <a:pt x="3496930" y="1580184"/>
                  <a:pt x="3514203" y="506051"/>
                  <a:pt x="3516062"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130" name="Title 1">
            <a:extLst>
              <a:ext uri="{FF2B5EF4-FFF2-40B4-BE49-F238E27FC236}">
                <a16:creationId xmlns:a16="http://schemas.microsoft.com/office/drawing/2014/main" id="{7F3ECA58-F48B-44A8-AB5B-8C01DA7DE675}"/>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9472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11</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2"/>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4"/>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5"/>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6"/>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7"/>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64" name="Freeform: Shape 63">
            <a:extLst>
              <a:ext uri="{FF2B5EF4-FFF2-40B4-BE49-F238E27FC236}">
                <a16:creationId xmlns:a16="http://schemas.microsoft.com/office/drawing/2014/main" id="{0E02EE9A-5FC7-419E-872F-A0F2B0182356}"/>
              </a:ext>
            </a:extLst>
          </p:cNvPr>
          <p:cNvSpPr/>
          <p:nvPr/>
        </p:nvSpPr>
        <p:spPr bwMode="auto">
          <a:xfrm>
            <a:off x="5131725" y="460178"/>
            <a:ext cx="955884"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884" h="4563207">
                <a:moveTo>
                  <a:pt x="818139" y="0"/>
                </a:moveTo>
                <a:cubicBezTo>
                  <a:pt x="830106" y="222738"/>
                  <a:pt x="751709" y="454756"/>
                  <a:pt x="674532" y="618391"/>
                </a:cubicBezTo>
                <a:cubicBezTo>
                  <a:pt x="597355" y="782026"/>
                  <a:pt x="496364" y="809380"/>
                  <a:pt x="355077" y="981808"/>
                </a:cubicBezTo>
                <a:cubicBezTo>
                  <a:pt x="213790" y="1154236"/>
                  <a:pt x="-27982" y="1322179"/>
                  <a:pt x="2655" y="1688124"/>
                </a:cubicBezTo>
                <a:cubicBezTo>
                  <a:pt x="33292" y="2054070"/>
                  <a:pt x="-61542" y="3219488"/>
                  <a:pt x="93422" y="3725534"/>
                </a:cubicBezTo>
                <a:cubicBezTo>
                  <a:pt x="248386" y="4231580"/>
                  <a:pt x="713960" y="4387937"/>
                  <a:pt x="955884"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0" name="Freeform: Shape 69">
            <a:extLst>
              <a:ext uri="{FF2B5EF4-FFF2-40B4-BE49-F238E27FC236}">
                <a16:creationId xmlns:a16="http://schemas.microsoft.com/office/drawing/2014/main" id="{63BDC43D-C5EF-43C9-B043-74F2F039268D}"/>
              </a:ext>
            </a:extLst>
          </p:cNvPr>
          <p:cNvSpPr/>
          <p:nvPr/>
        </p:nvSpPr>
        <p:spPr bwMode="auto">
          <a:xfrm flipH="1">
            <a:off x="6417552" y="490011"/>
            <a:ext cx="1186876"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 name="connsiteX0" fmla="*/ 1015420 w 1153165"/>
              <a:gd name="connsiteY0" fmla="*/ 0 h 4563207"/>
              <a:gd name="connsiteX1" fmla="*/ 871813 w 1153165"/>
              <a:gd name="connsiteY1" fmla="*/ 618391 h 4563207"/>
              <a:gd name="connsiteX2" fmla="*/ 552358 w 1153165"/>
              <a:gd name="connsiteY2" fmla="*/ 981808 h 4563207"/>
              <a:gd name="connsiteX3" fmla="*/ 199936 w 1153165"/>
              <a:gd name="connsiteY3" fmla="*/ 1688124 h 4563207"/>
              <a:gd name="connsiteX4" fmla="*/ 40183 w 1153165"/>
              <a:gd name="connsiteY4" fmla="*/ 3734929 h 4563207"/>
              <a:gd name="connsiteX5" fmla="*/ 1153165 w 1153165"/>
              <a:gd name="connsiteY5" fmla="*/ 4563207 h 4563207"/>
              <a:gd name="connsiteX0" fmla="*/ 1049131 w 1186876"/>
              <a:gd name="connsiteY0" fmla="*/ 0 h 4563207"/>
              <a:gd name="connsiteX1" fmla="*/ 905524 w 1186876"/>
              <a:gd name="connsiteY1" fmla="*/ 618391 h 4563207"/>
              <a:gd name="connsiteX2" fmla="*/ 586069 w 1186876"/>
              <a:gd name="connsiteY2" fmla="*/ 981808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18391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76" h="4563207">
                <a:moveTo>
                  <a:pt x="1049131" y="0"/>
                </a:moveTo>
                <a:cubicBezTo>
                  <a:pt x="1061098" y="222738"/>
                  <a:pt x="994705" y="450059"/>
                  <a:pt x="905524" y="605865"/>
                </a:cubicBezTo>
                <a:cubicBezTo>
                  <a:pt x="816343" y="761671"/>
                  <a:pt x="675606" y="785775"/>
                  <a:pt x="514044" y="934836"/>
                </a:cubicBezTo>
                <a:cubicBezTo>
                  <a:pt x="352482" y="1083897"/>
                  <a:pt x="-538" y="1322179"/>
                  <a:pt x="30099" y="1688124"/>
                </a:cubicBezTo>
                <a:cubicBezTo>
                  <a:pt x="60736" y="2054070"/>
                  <a:pt x="-81070" y="3228883"/>
                  <a:pt x="73894" y="3734929"/>
                </a:cubicBezTo>
                <a:cubicBezTo>
                  <a:pt x="228858" y="4240975"/>
                  <a:pt x="944952" y="4387937"/>
                  <a:pt x="1186876"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227" name="Group 226">
            <a:extLst>
              <a:ext uri="{FF2B5EF4-FFF2-40B4-BE49-F238E27FC236}">
                <a16:creationId xmlns:a16="http://schemas.microsoft.com/office/drawing/2014/main" id="{39D46A61-F5CE-47BB-A488-CBA28F634136}"/>
              </a:ext>
            </a:extLst>
          </p:cNvPr>
          <p:cNvGrpSpPr/>
          <p:nvPr/>
        </p:nvGrpSpPr>
        <p:grpSpPr>
          <a:xfrm>
            <a:off x="7792299" y="4386876"/>
            <a:ext cx="1301628" cy="1177158"/>
            <a:chOff x="4047079" y="4748651"/>
            <a:chExt cx="1301628" cy="1177158"/>
          </a:xfrm>
        </p:grpSpPr>
        <p:grpSp>
          <p:nvGrpSpPr>
            <p:cNvPr id="228" name="Group 227">
              <a:extLst>
                <a:ext uri="{FF2B5EF4-FFF2-40B4-BE49-F238E27FC236}">
                  <a16:creationId xmlns:a16="http://schemas.microsoft.com/office/drawing/2014/main" id="{C8C9694A-C2C2-4D1A-B7E2-8BD01AF77D9B}"/>
                </a:ext>
              </a:extLst>
            </p:cNvPr>
            <p:cNvGrpSpPr/>
            <p:nvPr/>
          </p:nvGrpSpPr>
          <p:grpSpPr>
            <a:xfrm>
              <a:off x="4047079" y="4748651"/>
              <a:ext cx="1301628" cy="1177158"/>
              <a:chOff x="4047079" y="4748651"/>
              <a:chExt cx="1301628" cy="1177158"/>
            </a:xfrm>
          </p:grpSpPr>
          <p:grpSp>
            <p:nvGrpSpPr>
              <p:cNvPr id="234" name="Group 233">
                <a:extLst>
                  <a:ext uri="{FF2B5EF4-FFF2-40B4-BE49-F238E27FC236}">
                    <a16:creationId xmlns:a16="http://schemas.microsoft.com/office/drawing/2014/main" id="{624517BC-D261-4397-AFC1-7B848F9B9C59}"/>
                  </a:ext>
                </a:extLst>
              </p:cNvPr>
              <p:cNvGrpSpPr/>
              <p:nvPr/>
            </p:nvGrpSpPr>
            <p:grpSpPr>
              <a:xfrm>
                <a:off x="4047079" y="4748651"/>
                <a:ext cx="1301628" cy="1177158"/>
                <a:chOff x="4047079" y="4748651"/>
                <a:chExt cx="1301628" cy="1177158"/>
              </a:xfrm>
            </p:grpSpPr>
            <p:sp>
              <p:nvSpPr>
                <p:cNvPr id="236" name="Oval 235">
                  <a:extLst>
                    <a:ext uri="{FF2B5EF4-FFF2-40B4-BE49-F238E27FC236}">
                      <a16:creationId xmlns:a16="http://schemas.microsoft.com/office/drawing/2014/main" id="{53173A98-8FE9-4420-AA52-F57CECD60F64}"/>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7" name="Oval 236">
                  <a:extLst>
                    <a:ext uri="{FF2B5EF4-FFF2-40B4-BE49-F238E27FC236}">
                      <a16:creationId xmlns:a16="http://schemas.microsoft.com/office/drawing/2014/main" id="{E4220688-C23A-4D59-97AA-DDA0ED4D0843}"/>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8" name="Oval 237">
                  <a:extLst>
                    <a:ext uri="{FF2B5EF4-FFF2-40B4-BE49-F238E27FC236}">
                      <a16:creationId xmlns:a16="http://schemas.microsoft.com/office/drawing/2014/main" id="{988CFF4D-81EF-4B81-BC56-1EFBC62A4DCD}"/>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9" name="Oval 238">
                  <a:extLst>
                    <a:ext uri="{FF2B5EF4-FFF2-40B4-BE49-F238E27FC236}">
                      <a16:creationId xmlns:a16="http://schemas.microsoft.com/office/drawing/2014/main" id="{09F0B9E3-5551-4780-8125-9F0B26C634B0}"/>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0" name="Oval 239">
                  <a:extLst>
                    <a:ext uri="{FF2B5EF4-FFF2-40B4-BE49-F238E27FC236}">
                      <a16:creationId xmlns:a16="http://schemas.microsoft.com/office/drawing/2014/main" id="{553DE0BD-62F7-4E7E-A59F-FB14A33AA02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1" name="Oval 240">
                  <a:extLst>
                    <a:ext uri="{FF2B5EF4-FFF2-40B4-BE49-F238E27FC236}">
                      <a16:creationId xmlns:a16="http://schemas.microsoft.com/office/drawing/2014/main" id="{3EDF9AD7-FF27-4797-89CA-1D88D6039B5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2" name="Oval 241">
                  <a:extLst>
                    <a:ext uri="{FF2B5EF4-FFF2-40B4-BE49-F238E27FC236}">
                      <a16:creationId xmlns:a16="http://schemas.microsoft.com/office/drawing/2014/main" id="{0A2A373E-91CF-49C4-87B7-E972246C8492}"/>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3" name="Oval 242">
                  <a:extLst>
                    <a:ext uri="{FF2B5EF4-FFF2-40B4-BE49-F238E27FC236}">
                      <a16:creationId xmlns:a16="http://schemas.microsoft.com/office/drawing/2014/main" id="{64F0A8C8-CCF6-4D40-B7D6-37091972A9F6}"/>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4" name="TextBox 243">
                  <a:extLst>
                    <a:ext uri="{FF2B5EF4-FFF2-40B4-BE49-F238E27FC236}">
                      <a16:creationId xmlns:a16="http://schemas.microsoft.com/office/drawing/2014/main" id="{59875E7C-0B68-4686-AA93-A59DD0F873F5}"/>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5" name="TextBox 244">
                  <a:extLst>
                    <a:ext uri="{FF2B5EF4-FFF2-40B4-BE49-F238E27FC236}">
                      <a16:creationId xmlns:a16="http://schemas.microsoft.com/office/drawing/2014/main" id="{09AA7E3F-E49B-4918-84BE-9259BF4501D6}"/>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46" name="TextBox 245">
                  <a:extLst>
                    <a:ext uri="{FF2B5EF4-FFF2-40B4-BE49-F238E27FC236}">
                      <a16:creationId xmlns:a16="http://schemas.microsoft.com/office/drawing/2014/main" id="{6726B653-6E74-463E-B5EB-395F951CCAFC}"/>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47" name="TextBox 246">
                  <a:extLst>
                    <a:ext uri="{FF2B5EF4-FFF2-40B4-BE49-F238E27FC236}">
                      <a16:creationId xmlns:a16="http://schemas.microsoft.com/office/drawing/2014/main" id="{366C9A80-700B-4567-9236-29F23FF115FC}"/>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48" name="TextBox 247">
                  <a:extLst>
                    <a:ext uri="{FF2B5EF4-FFF2-40B4-BE49-F238E27FC236}">
                      <a16:creationId xmlns:a16="http://schemas.microsoft.com/office/drawing/2014/main" id="{6901265F-B343-4D54-84A6-BE03424F93A7}"/>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9" name="TextBox 248">
                  <a:extLst>
                    <a:ext uri="{FF2B5EF4-FFF2-40B4-BE49-F238E27FC236}">
                      <a16:creationId xmlns:a16="http://schemas.microsoft.com/office/drawing/2014/main" id="{A0EBE46E-CA5E-413C-BCCD-F0A34C489E6C}"/>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50" name="TextBox 249">
                  <a:extLst>
                    <a:ext uri="{FF2B5EF4-FFF2-40B4-BE49-F238E27FC236}">
                      <a16:creationId xmlns:a16="http://schemas.microsoft.com/office/drawing/2014/main" id="{04056F33-4AE0-4982-BDC9-B8FDE395D2B4}"/>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51" name="TextBox 250">
                  <a:extLst>
                    <a:ext uri="{FF2B5EF4-FFF2-40B4-BE49-F238E27FC236}">
                      <a16:creationId xmlns:a16="http://schemas.microsoft.com/office/drawing/2014/main" id="{4E60F33D-4519-46C3-A9D7-441867A69596}"/>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35" name="Rectangle 234">
                <a:extLst>
                  <a:ext uri="{FF2B5EF4-FFF2-40B4-BE49-F238E27FC236}">
                    <a16:creationId xmlns:a16="http://schemas.microsoft.com/office/drawing/2014/main" id="{A444C5B8-3C29-44BC-A611-36097CCEA3C5}"/>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9" name="Group 228">
              <a:extLst>
                <a:ext uri="{FF2B5EF4-FFF2-40B4-BE49-F238E27FC236}">
                  <a16:creationId xmlns:a16="http://schemas.microsoft.com/office/drawing/2014/main" id="{6D5BC35B-3FB2-4CB2-AA69-2759D26D2343}"/>
                </a:ext>
              </a:extLst>
            </p:cNvPr>
            <p:cNvGrpSpPr/>
            <p:nvPr/>
          </p:nvGrpSpPr>
          <p:grpSpPr>
            <a:xfrm>
              <a:off x="4494429" y="4891764"/>
              <a:ext cx="412897" cy="900159"/>
              <a:chOff x="4494429" y="4891764"/>
              <a:chExt cx="412897" cy="900159"/>
            </a:xfrm>
          </p:grpSpPr>
          <p:cxnSp>
            <p:nvCxnSpPr>
              <p:cNvPr id="230" name="Straight Arrow Connector 229">
                <a:extLst>
                  <a:ext uri="{FF2B5EF4-FFF2-40B4-BE49-F238E27FC236}">
                    <a16:creationId xmlns:a16="http://schemas.microsoft.com/office/drawing/2014/main" id="{C5858F92-C870-4136-913A-A82ABB44BBDD}"/>
                  </a:ext>
                </a:extLst>
              </p:cNvPr>
              <p:cNvCxnSpPr>
                <a:cxnSpLocks/>
                <a:stCxn id="236" idx="6"/>
                <a:endCxn id="240"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1" name="Straight Arrow Connector 230">
                <a:extLst>
                  <a:ext uri="{FF2B5EF4-FFF2-40B4-BE49-F238E27FC236}">
                    <a16:creationId xmlns:a16="http://schemas.microsoft.com/office/drawing/2014/main" id="{DBA777DD-0269-47CD-B912-39E9939F2F9D}"/>
                  </a:ext>
                </a:extLst>
              </p:cNvPr>
              <p:cNvCxnSpPr>
                <a:cxnSpLocks/>
                <a:stCxn id="238" idx="7"/>
                <a:endCxn id="241"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2" name="Straight Arrow Connector 231">
                <a:extLst>
                  <a:ext uri="{FF2B5EF4-FFF2-40B4-BE49-F238E27FC236}">
                    <a16:creationId xmlns:a16="http://schemas.microsoft.com/office/drawing/2014/main" id="{9049ABA3-FFD3-41A7-A88F-AAB2100231AF}"/>
                  </a:ext>
                </a:extLst>
              </p:cNvPr>
              <p:cNvCxnSpPr>
                <a:cxnSpLocks/>
                <a:stCxn id="237" idx="5"/>
                <a:endCxn id="242"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3" name="Straight Arrow Connector 232">
                <a:extLst>
                  <a:ext uri="{FF2B5EF4-FFF2-40B4-BE49-F238E27FC236}">
                    <a16:creationId xmlns:a16="http://schemas.microsoft.com/office/drawing/2014/main" id="{34F94E34-C081-4510-BE3C-BDBCDB2505F0}"/>
                  </a:ext>
                </a:extLst>
              </p:cNvPr>
              <p:cNvCxnSpPr>
                <a:cxnSpLocks/>
                <a:stCxn id="239" idx="6"/>
                <a:endCxn id="243"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sp>
        <p:nvSpPr>
          <p:cNvPr id="253" name="Freeform: Shape 252">
            <a:extLst>
              <a:ext uri="{FF2B5EF4-FFF2-40B4-BE49-F238E27FC236}">
                <a16:creationId xmlns:a16="http://schemas.microsoft.com/office/drawing/2014/main" id="{3EAC8525-4228-4728-889D-C69ED282966F}"/>
              </a:ext>
            </a:extLst>
          </p:cNvPr>
          <p:cNvSpPr/>
          <p:nvPr/>
        </p:nvSpPr>
        <p:spPr bwMode="auto">
          <a:xfrm flipH="1">
            <a:off x="7142629" y="469574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13" name="Group 12">
            <a:extLst>
              <a:ext uri="{FF2B5EF4-FFF2-40B4-BE49-F238E27FC236}">
                <a16:creationId xmlns:a16="http://schemas.microsoft.com/office/drawing/2014/main" id="{8BC579F1-5B91-440B-B41E-0810696B667C}"/>
              </a:ext>
            </a:extLst>
          </p:cNvPr>
          <p:cNvGrpSpPr/>
          <p:nvPr/>
        </p:nvGrpSpPr>
        <p:grpSpPr>
          <a:xfrm>
            <a:off x="4381629" y="4586174"/>
            <a:ext cx="1062583" cy="520899"/>
            <a:chOff x="3544047" y="3673707"/>
            <a:chExt cx="1062583" cy="520899"/>
          </a:xfrm>
        </p:grpSpPr>
        <p:sp>
          <p:nvSpPr>
            <p:cNvPr id="51" name="Freeform: Shape 50">
              <a:extLst>
                <a:ext uri="{FF2B5EF4-FFF2-40B4-BE49-F238E27FC236}">
                  <a16:creationId xmlns:a16="http://schemas.microsoft.com/office/drawing/2014/main" id="{8A7697D5-242D-452E-A072-B21B63AF34F9}"/>
                </a:ext>
              </a:extLst>
            </p:cNvPr>
            <p:cNvSpPr/>
            <p:nvPr/>
          </p:nvSpPr>
          <p:spPr bwMode="auto">
            <a:xfrm>
              <a:off x="3886383" y="367370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 name="TextBox 6">
              <a:extLst>
                <a:ext uri="{FF2B5EF4-FFF2-40B4-BE49-F238E27FC236}">
                  <a16:creationId xmlns:a16="http://schemas.microsoft.com/office/drawing/2014/main" id="{5631FE48-C4F0-4FCA-98AE-081CEFE030EF}"/>
                </a:ext>
              </a:extLst>
            </p:cNvPr>
            <p:cNvSpPr txBox="1"/>
            <p:nvPr/>
          </p:nvSpPr>
          <p:spPr>
            <a:xfrm>
              <a:off x="3544047" y="3732941"/>
              <a:ext cx="356188" cy="461665"/>
            </a:xfrm>
            <a:prstGeom prst="rect">
              <a:avLst/>
            </a:prstGeom>
            <a:noFill/>
          </p:spPr>
          <p:txBody>
            <a:bodyPr wrap="none" rtlCol="0">
              <a:spAutoFit/>
            </a:bodyPr>
            <a:lstStyle/>
            <a:p>
              <a:r>
                <a:rPr lang="en-US" sz="2400" dirty="0">
                  <a:solidFill>
                    <a:srgbClr val="C00000"/>
                  </a:solidFill>
                </a:rPr>
                <a:t>?</a:t>
              </a:r>
              <a:endParaRPr lang="en-US" dirty="0">
                <a:solidFill>
                  <a:srgbClr val="C00000"/>
                </a:solidFill>
              </a:endParaRPr>
            </a:p>
          </p:txBody>
        </p:sp>
      </p:grpSp>
    </p:spTree>
    <p:extLst>
      <p:ext uri="{BB962C8B-B14F-4D97-AF65-F5344CB8AC3E}">
        <p14:creationId xmlns:p14="http://schemas.microsoft.com/office/powerpoint/2010/main" val="8193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1000"/>
                                        <p:tgtEl>
                                          <p:spTgt spid="6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12</a:t>
            </a:fld>
            <a:endParaRPr lang="en-US"/>
          </a:p>
        </p:txBody>
      </p:sp>
      <p:grpSp>
        <p:nvGrpSpPr>
          <p:cNvPr id="524" name="Group 523">
            <a:extLst>
              <a:ext uri="{FF2B5EF4-FFF2-40B4-BE49-F238E27FC236}">
                <a16:creationId xmlns:a16="http://schemas.microsoft.com/office/drawing/2014/main" id="{14F9472E-C253-4A26-9F24-F416B8C3103A}"/>
              </a:ext>
            </a:extLst>
          </p:cNvPr>
          <p:cNvGrpSpPr/>
          <p:nvPr/>
        </p:nvGrpSpPr>
        <p:grpSpPr>
          <a:xfrm>
            <a:off x="483935" y="849382"/>
            <a:ext cx="2012468" cy="4810342"/>
            <a:chOff x="199628" y="849382"/>
            <a:chExt cx="2012468" cy="4810342"/>
          </a:xfrm>
        </p:grpSpPr>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425587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425587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795846" y="3734381"/>
                  <a:ext cx="8200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i="1" smtClean="0">
                            <a:latin typeface="Cambria Math" panose="02040503050406030204" pitchFamily="18" charset="0"/>
                          </a:rPr>
                          <m:t>t</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oMath>
                    </m:oMathPara>
                  </a14:m>
                  <a:endParaRPr lang="en-US" sz="16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795846" y="3734381"/>
                  <a:ext cx="820032" cy="338554"/>
                </a:xfrm>
                <a:prstGeom prst="rect">
                  <a:avLst/>
                </a:prstGeom>
                <a:blipFill>
                  <a:blip r:embed="rId3"/>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23A5C0EC-5741-4AAB-9445-2D055048FC70}"/>
                    </a:ext>
                  </a:extLst>
                </p:cNvPr>
                <p:cNvSpPr txBox="1"/>
                <p:nvPr/>
              </p:nvSpPr>
              <p:spPr>
                <a:xfrm>
                  <a:off x="248025" y="849382"/>
                  <a:ext cx="968535" cy="646331"/>
                </a:xfrm>
                <a:prstGeom prst="rect">
                  <a:avLst/>
                </a:prstGeom>
                <a:noFill/>
              </p:spPr>
              <p:txBody>
                <a:bodyPr wrap="none" rtlCol="0">
                  <a:spAutoFit/>
                </a:bodyPr>
                <a:lstStyle/>
                <a:p>
                  <a:pPr algn="ctr"/>
                  <a:r>
                    <a:rPr lang="en-US" sz="1200" dirty="0"/>
                    <a:t>pre-state</a:t>
                  </a:r>
                </a:p>
                <a:p>
                  <a:pPr algn="ctr"/>
                  <a:r>
                    <a:rPr lang="en-US" sz="1200" dirty="0"/>
                    <a:t>assignment</a:t>
                  </a:r>
                </a:p>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𝑝</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𝑝</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262" name="TextBox 261">
                  <a:extLst>
                    <a:ext uri="{FF2B5EF4-FFF2-40B4-BE49-F238E27FC236}">
                      <a16:creationId xmlns:a16="http://schemas.microsoft.com/office/drawing/2014/main" id="{23A5C0EC-5741-4AAB-9445-2D055048FC70}"/>
                    </a:ext>
                  </a:extLst>
                </p:cNvPr>
                <p:cNvSpPr txBox="1">
                  <a:spLocks noRot="1" noChangeAspect="1" noMove="1" noResize="1" noEditPoints="1" noAdjustHandles="1" noChangeArrowheads="1" noChangeShapeType="1" noTextEdit="1"/>
                </p:cNvSpPr>
                <p:nvPr/>
              </p:nvSpPr>
              <p:spPr>
                <a:xfrm>
                  <a:off x="248025" y="849382"/>
                  <a:ext cx="968535" cy="646331"/>
                </a:xfrm>
                <a:prstGeom prst="rect">
                  <a:avLst/>
                </a:prstGeom>
                <a:blipFill>
                  <a:blip r:embed="rId4"/>
                  <a:stretch>
                    <a:fillRect t="-943" r="-1258"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B242A773-18D3-4DC6-8C06-5F142DF74B70}"/>
                    </a:ext>
                  </a:extLst>
                </p:cNvPr>
                <p:cNvSpPr txBox="1"/>
                <p:nvPr/>
              </p:nvSpPr>
              <p:spPr>
                <a:xfrm>
                  <a:off x="1203709" y="849382"/>
                  <a:ext cx="968535" cy="646331"/>
                </a:xfrm>
                <a:prstGeom prst="rect">
                  <a:avLst/>
                </a:prstGeom>
                <a:noFill/>
              </p:spPr>
              <p:txBody>
                <a:bodyPr wrap="none" rtlCol="0">
                  <a:spAutoFit/>
                </a:bodyPr>
                <a:lstStyle/>
                <a:p>
                  <a:pPr algn="ctr"/>
                  <a:r>
                    <a:rPr lang="en-US" sz="1200" dirty="0"/>
                    <a:t>post-state</a:t>
                  </a:r>
                </a:p>
                <a:p>
                  <a:pPr algn="ctr"/>
                  <a:r>
                    <a:rPr lang="en-US" sz="1200" dirty="0"/>
                    <a:t>assignment</a:t>
                  </a:r>
                </a:p>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𝑝</m:t>
                            </m:r>
                          </m:e>
                          <m:sub>
                            <m:r>
                              <a:rPr lang="en-US" sz="1200" b="0" i="1" smtClean="0">
                                <a:latin typeface="Cambria Math" panose="02040503050406030204" pitchFamily="18" charset="0"/>
                              </a:rPr>
                              <m:t>1</m:t>
                            </m:r>
                          </m:sub>
                          <m:sup>
                            <m:r>
                              <a:rPr lang="en-US" sz="1200" b="0" i="1" smtClean="0">
                                <a:latin typeface="Cambria Math" panose="02040503050406030204" pitchFamily="18" charset="0"/>
                              </a:rPr>
                              <m:t>′</m:t>
                            </m:r>
                          </m:sup>
                        </m:sSubSup>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𝑝</m:t>
                            </m:r>
                          </m:e>
                          <m:sub>
                            <m:r>
                              <a:rPr lang="en-US" sz="1200" b="0" i="1" smtClean="0">
                                <a:latin typeface="Cambria Math" panose="02040503050406030204" pitchFamily="18" charset="0"/>
                              </a:rPr>
                              <m:t>2</m:t>
                            </m:r>
                          </m:sub>
                          <m:sup>
                            <m:r>
                              <a:rPr lang="en-US" sz="1200" b="0" i="1" smtClean="0">
                                <a:latin typeface="Cambria Math" panose="02040503050406030204" pitchFamily="18" charset="0"/>
                              </a:rPr>
                              <m:t>′</m:t>
                            </m:r>
                          </m:sup>
                        </m:sSubSup>
                        <m:r>
                          <a:rPr lang="en-US" sz="1200" b="0" i="1" smtClean="0">
                            <a:latin typeface="Cambria Math" panose="02040503050406030204" pitchFamily="18" charset="0"/>
                          </a:rPr>
                          <m:t>,</m:t>
                        </m:r>
                        <m:r>
                          <a:rPr lang="en-US" sz="1200" b="0" i="1" smtClean="0">
                            <a:latin typeface="Cambria Math" panose="02040503050406030204" pitchFamily="18" charset="0"/>
                          </a:rPr>
                          <m:t>𝑡</m:t>
                        </m:r>
                        <m:r>
                          <a:rPr lang="en-US" sz="1200" b="0" i="1" smtClean="0">
                            <a:latin typeface="Cambria Math" panose="02040503050406030204" pitchFamily="18" charset="0"/>
                          </a:rPr>
                          <m:t>′)</m:t>
                        </m:r>
                      </m:oMath>
                    </m:oMathPara>
                  </a14:m>
                  <a:endParaRPr lang="en-US" sz="1200" dirty="0"/>
                </a:p>
              </p:txBody>
            </p:sp>
          </mc:Choice>
          <mc:Fallback xmlns="">
            <p:sp>
              <p:nvSpPr>
                <p:cNvPr id="263" name="TextBox 262">
                  <a:extLst>
                    <a:ext uri="{FF2B5EF4-FFF2-40B4-BE49-F238E27FC236}">
                      <a16:creationId xmlns:a16="http://schemas.microsoft.com/office/drawing/2014/main" id="{B242A773-18D3-4DC6-8C06-5F142DF74B70}"/>
                    </a:ext>
                  </a:extLst>
                </p:cNvPr>
                <p:cNvSpPr txBox="1">
                  <a:spLocks noRot="1" noChangeAspect="1" noMove="1" noResize="1" noEditPoints="1" noAdjustHandles="1" noChangeArrowheads="1" noChangeShapeType="1" noTextEdit="1"/>
                </p:cNvSpPr>
                <p:nvPr/>
              </p:nvSpPr>
              <p:spPr>
                <a:xfrm>
                  <a:off x="1203709" y="849382"/>
                  <a:ext cx="968535" cy="646331"/>
                </a:xfrm>
                <a:prstGeom prst="rect">
                  <a:avLst/>
                </a:prstGeom>
                <a:blipFill>
                  <a:blip r:embed="rId5"/>
                  <a:stretch>
                    <a:fillRect t="-943" r="-1258" b="-3774"/>
                  </a:stretch>
                </a:blipFill>
              </p:spPr>
              <p:txBody>
                <a:bodyPr/>
                <a:lstStyle/>
                <a:p>
                  <a:r>
                    <a:rPr lang="en-US">
                      <a:noFill/>
                    </a:rPr>
                    <a:t> </a:t>
                  </a:r>
                </a:p>
              </p:txBody>
            </p:sp>
          </mc:Fallback>
        </mc:AlternateContent>
        <p:cxnSp>
          <p:nvCxnSpPr>
            <p:cNvPr id="264" name="Straight Arrow Connector 263">
              <a:extLst>
                <a:ext uri="{FF2B5EF4-FFF2-40B4-BE49-F238E27FC236}">
                  <a16:creationId xmlns:a16="http://schemas.microsoft.com/office/drawing/2014/main" id="{EF71827B-F9E2-4CAC-8330-A38DD833A517}"/>
                </a:ext>
              </a:extLst>
            </p:cNvPr>
            <p:cNvCxnSpPr>
              <a:cxnSpLocks/>
              <a:stCxn id="262" idx="2"/>
              <a:endCxn id="323" idx="0"/>
            </p:cNvCxnSpPr>
            <p:nvPr/>
          </p:nvCxnSpPr>
          <p:spPr bwMode="auto">
            <a:xfrm flipH="1">
              <a:off x="731725" y="1495713"/>
              <a:ext cx="568" cy="29257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5" name="Straight Arrow Connector 264">
              <a:extLst>
                <a:ext uri="{FF2B5EF4-FFF2-40B4-BE49-F238E27FC236}">
                  <a16:creationId xmlns:a16="http://schemas.microsoft.com/office/drawing/2014/main" id="{CD68DCDB-323B-4D27-9282-8C8B968A6D77}"/>
                </a:ext>
              </a:extLst>
            </p:cNvPr>
            <p:cNvCxnSpPr>
              <a:cxnSpLocks/>
              <a:stCxn id="263" idx="2"/>
              <a:endCxn id="327" idx="0"/>
            </p:cNvCxnSpPr>
            <p:nvPr/>
          </p:nvCxnSpPr>
          <p:spPr bwMode="auto">
            <a:xfrm>
              <a:off x="1687977" y="1495713"/>
              <a:ext cx="3130" cy="27618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314" name="Group 313">
              <a:extLst>
                <a:ext uri="{FF2B5EF4-FFF2-40B4-BE49-F238E27FC236}">
                  <a16:creationId xmlns:a16="http://schemas.microsoft.com/office/drawing/2014/main" id="{66D7C8C2-62E4-4A23-87F4-98024D39179E}"/>
                </a:ext>
              </a:extLst>
            </p:cNvPr>
            <p:cNvGrpSpPr/>
            <p:nvPr/>
          </p:nvGrpSpPr>
          <p:grpSpPr>
            <a:xfrm>
              <a:off x="449550" y="1771898"/>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2388658"/>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840799"/>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523" name="Group 522">
            <a:extLst>
              <a:ext uri="{FF2B5EF4-FFF2-40B4-BE49-F238E27FC236}">
                <a16:creationId xmlns:a16="http://schemas.microsoft.com/office/drawing/2014/main" id="{9206AACA-439D-48A8-8CBE-34BD3854A345}"/>
              </a:ext>
            </a:extLst>
          </p:cNvPr>
          <p:cNvGrpSpPr/>
          <p:nvPr/>
        </p:nvGrpSpPr>
        <p:grpSpPr>
          <a:xfrm>
            <a:off x="3497908" y="1720585"/>
            <a:ext cx="2012468" cy="3939139"/>
            <a:chOff x="2442802" y="1720585"/>
            <a:chExt cx="2012468" cy="3939139"/>
          </a:xfrm>
        </p:grpSpPr>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425587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4255878"/>
                  <a:ext cx="2012468" cy="1403846"/>
                </a:xfrm>
                <a:prstGeom prst="rect">
                  <a:avLst/>
                </a:prstGeom>
                <a:blipFill>
                  <a:blip r:embed="rId6"/>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1720585"/>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2962800" y="3734381"/>
                  <a:ext cx="94872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2962800" y="3734381"/>
                  <a:ext cx="948721" cy="338554"/>
                </a:xfrm>
                <a:prstGeom prst="rect">
                  <a:avLst/>
                </a:prstGeom>
                <a:blipFill>
                  <a:blip r:embed="rId7"/>
                  <a:stretch>
                    <a:fillRect b="-5455"/>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2570597"/>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870841"/>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522" name="Group 521">
            <a:extLst>
              <a:ext uri="{FF2B5EF4-FFF2-40B4-BE49-F238E27FC236}">
                <a16:creationId xmlns:a16="http://schemas.microsoft.com/office/drawing/2014/main" id="{AFD0F10B-3AB0-46E2-821B-7BD06689EA09}"/>
              </a:ext>
            </a:extLst>
          </p:cNvPr>
          <p:cNvGrpSpPr/>
          <p:nvPr/>
        </p:nvGrpSpPr>
        <p:grpSpPr>
          <a:xfrm>
            <a:off x="6511881" y="1748720"/>
            <a:ext cx="2046071" cy="3911004"/>
            <a:chOff x="4685976" y="1748720"/>
            <a:chExt cx="2046071" cy="3911004"/>
          </a:xfrm>
        </p:grpSpPr>
        <p:grpSp>
          <p:nvGrpSpPr>
            <p:cNvPr id="171" name="Group 170">
              <a:extLst>
                <a:ext uri="{FF2B5EF4-FFF2-40B4-BE49-F238E27FC236}">
                  <a16:creationId xmlns:a16="http://schemas.microsoft.com/office/drawing/2014/main" id="{9FA0F557-6ADD-4131-A7F5-A78D138D733B}"/>
                </a:ext>
              </a:extLst>
            </p:cNvPr>
            <p:cNvGrpSpPr/>
            <p:nvPr/>
          </p:nvGrpSpPr>
          <p:grpSpPr>
            <a:xfrm>
              <a:off x="4952699" y="1748720"/>
              <a:ext cx="1512625" cy="1907157"/>
              <a:chOff x="1814543" y="1655365"/>
              <a:chExt cx="1995595" cy="2568778"/>
            </a:xfrm>
          </p:grpSpPr>
          <p:sp>
            <p:nvSpPr>
              <p:cNvPr id="216" name="TextBox 215">
                <a:extLst>
                  <a:ext uri="{FF2B5EF4-FFF2-40B4-BE49-F238E27FC236}">
                    <a16:creationId xmlns:a16="http://schemas.microsoft.com/office/drawing/2014/main" id="{135166C6-C7D6-457E-811E-866E0DE7D7D4}"/>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194" name="TextBox 193">
                <a:extLst>
                  <a:ext uri="{FF2B5EF4-FFF2-40B4-BE49-F238E27FC236}">
                    <a16:creationId xmlns:a16="http://schemas.microsoft.com/office/drawing/2014/main" id="{E681F356-FFB8-48FA-AD72-83637F73F45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195" name="TextBox 194">
                <a:extLst>
                  <a:ext uri="{FF2B5EF4-FFF2-40B4-BE49-F238E27FC236}">
                    <a16:creationId xmlns:a16="http://schemas.microsoft.com/office/drawing/2014/main" id="{DC3E3B83-142E-4D81-8657-7308F0738936}"/>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196" name="TextBox 195">
                <a:extLst>
                  <a:ext uri="{FF2B5EF4-FFF2-40B4-BE49-F238E27FC236}">
                    <a16:creationId xmlns:a16="http://schemas.microsoft.com/office/drawing/2014/main" id="{AC7B558D-8252-468E-978B-9E2B6FE4AF1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197" name="TextBox 196">
                <a:extLst>
                  <a:ext uri="{FF2B5EF4-FFF2-40B4-BE49-F238E27FC236}">
                    <a16:creationId xmlns:a16="http://schemas.microsoft.com/office/drawing/2014/main" id="{F88F0C71-FEBA-4EC2-BDD0-2643CFC475C2}"/>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14" name="TextBox 213">
                <a:extLst>
                  <a:ext uri="{FF2B5EF4-FFF2-40B4-BE49-F238E27FC236}">
                    <a16:creationId xmlns:a16="http://schemas.microsoft.com/office/drawing/2014/main" id="{E1A4DF39-F247-4D2F-AC5C-9A10CB0CA3F8}"/>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15" name="TextBox 214">
                <a:extLst>
                  <a:ext uri="{FF2B5EF4-FFF2-40B4-BE49-F238E27FC236}">
                    <a16:creationId xmlns:a16="http://schemas.microsoft.com/office/drawing/2014/main" id="{988C4DDD-E916-4B7F-82BB-58EA34216841}"/>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17" name="TextBox 216">
                <a:extLst>
                  <a:ext uri="{FF2B5EF4-FFF2-40B4-BE49-F238E27FC236}">
                    <a16:creationId xmlns:a16="http://schemas.microsoft.com/office/drawing/2014/main" id="{05DAB6F1-B02C-4309-B533-506458A31870}"/>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190" name="TextBox 189">
                <a:extLst>
                  <a:ext uri="{FF2B5EF4-FFF2-40B4-BE49-F238E27FC236}">
                    <a16:creationId xmlns:a16="http://schemas.microsoft.com/office/drawing/2014/main" id="{1427E7EF-577A-4DE3-A2E0-E5E781A99E11}"/>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191" name="TextBox 190">
                <a:extLst>
                  <a:ext uri="{FF2B5EF4-FFF2-40B4-BE49-F238E27FC236}">
                    <a16:creationId xmlns:a16="http://schemas.microsoft.com/office/drawing/2014/main" id="{B7993AE4-98A7-4FE0-91E6-674D8BF26C07}"/>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192" name="TextBox 191">
                <a:extLst>
                  <a:ext uri="{FF2B5EF4-FFF2-40B4-BE49-F238E27FC236}">
                    <a16:creationId xmlns:a16="http://schemas.microsoft.com/office/drawing/2014/main" id="{4F1AF072-9DE8-44E3-B010-E381D9F1DF8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193" name="TextBox 192">
                <a:extLst>
                  <a:ext uri="{FF2B5EF4-FFF2-40B4-BE49-F238E27FC236}">
                    <a16:creationId xmlns:a16="http://schemas.microsoft.com/office/drawing/2014/main" id="{CD5E74AE-7AB3-4F64-9542-45FC9090E90E}"/>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210" name="TextBox 209">
                <a:extLst>
                  <a:ext uri="{FF2B5EF4-FFF2-40B4-BE49-F238E27FC236}">
                    <a16:creationId xmlns:a16="http://schemas.microsoft.com/office/drawing/2014/main" id="{C7E76EF1-D3F0-49C1-B724-B38C649C687B}"/>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211" name="TextBox 210">
                <a:extLst>
                  <a:ext uri="{FF2B5EF4-FFF2-40B4-BE49-F238E27FC236}">
                    <a16:creationId xmlns:a16="http://schemas.microsoft.com/office/drawing/2014/main" id="{9FE38DE7-3BF9-448B-9AF2-6882F23FE7F6}"/>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212" name="TextBox 211">
                <a:extLst>
                  <a:ext uri="{FF2B5EF4-FFF2-40B4-BE49-F238E27FC236}">
                    <a16:creationId xmlns:a16="http://schemas.microsoft.com/office/drawing/2014/main" id="{8FB1CAE6-41B7-4B9D-8A8A-E8B753155D58}"/>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213" name="TextBox 212">
                <a:extLst>
                  <a:ext uri="{FF2B5EF4-FFF2-40B4-BE49-F238E27FC236}">
                    <a16:creationId xmlns:a16="http://schemas.microsoft.com/office/drawing/2014/main" id="{BC894965-B97C-454D-B99C-D2FF0F4E7571}"/>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173" name="Oval 172">
                <a:extLst>
                  <a:ext uri="{FF2B5EF4-FFF2-40B4-BE49-F238E27FC236}">
                    <a16:creationId xmlns:a16="http://schemas.microsoft.com/office/drawing/2014/main" id="{564C0343-5EE5-441C-972C-91C853DC0055}"/>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4" name="Oval 173">
                <a:extLst>
                  <a:ext uri="{FF2B5EF4-FFF2-40B4-BE49-F238E27FC236}">
                    <a16:creationId xmlns:a16="http://schemas.microsoft.com/office/drawing/2014/main" id="{D34F31FC-9F9C-4F10-AB8D-3D74055E21AF}"/>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Oval 174">
                <a:extLst>
                  <a:ext uri="{FF2B5EF4-FFF2-40B4-BE49-F238E27FC236}">
                    <a16:creationId xmlns:a16="http://schemas.microsoft.com/office/drawing/2014/main" id="{14FF25F6-DEEB-442E-B03B-5AFDD17B5083}"/>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Oval 175">
                <a:extLst>
                  <a:ext uri="{FF2B5EF4-FFF2-40B4-BE49-F238E27FC236}">
                    <a16:creationId xmlns:a16="http://schemas.microsoft.com/office/drawing/2014/main" id="{B14C6FFB-F65E-48C5-9986-551FAEF506B5}"/>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881787E0-327D-4F1F-829A-CFE101078C63}"/>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Oval 186">
                <a:extLst>
                  <a:ext uri="{FF2B5EF4-FFF2-40B4-BE49-F238E27FC236}">
                    <a16:creationId xmlns:a16="http://schemas.microsoft.com/office/drawing/2014/main" id="{4A644F09-4661-448C-8892-B6C6FE9AC87A}"/>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Oval 187">
                <a:extLst>
                  <a:ext uri="{FF2B5EF4-FFF2-40B4-BE49-F238E27FC236}">
                    <a16:creationId xmlns:a16="http://schemas.microsoft.com/office/drawing/2014/main" id="{08468E36-3C58-4C48-B0C7-11DE991FD35C}"/>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9" name="Oval 188">
                <a:extLst>
                  <a:ext uri="{FF2B5EF4-FFF2-40B4-BE49-F238E27FC236}">
                    <a16:creationId xmlns:a16="http://schemas.microsoft.com/office/drawing/2014/main" id="{D5797664-6F15-4940-A8EE-4C460B2D17F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8" name="Rectangle 197">
                <a:extLst>
                  <a:ext uri="{FF2B5EF4-FFF2-40B4-BE49-F238E27FC236}">
                    <a16:creationId xmlns:a16="http://schemas.microsoft.com/office/drawing/2014/main" id="{9B217CDC-C5BF-47B2-A021-C6142FB1DF47}"/>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199" name="Straight Arrow Connector 198">
                <a:extLst>
                  <a:ext uri="{FF2B5EF4-FFF2-40B4-BE49-F238E27FC236}">
                    <a16:creationId xmlns:a16="http://schemas.microsoft.com/office/drawing/2014/main" id="{8746037A-783E-4F58-90DF-CB431C39CF49}"/>
                  </a:ext>
                </a:extLst>
              </p:cNvPr>
              <p:cNvCxnSpPr>
                <a:cxnSpLocks/>
                <a:stCxn id="173" idx="6"/>
                <a:endCxn id="186"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0" name="Straight Arrow Connector 199">
                <a:extLst>
                  <a:ext uri="{FF2B5EF4-FFF2-40B4-BE49-F238E27FC236}">
                    <a16:creationId xmlns:a16="http://schemas.microsoft.com/office/drawing/2014/main" id="{79B66A1D-3D65-483A-B048-60CB7B4552FC}"/>
                  </a:ext>
                </a:extLst>
              </p:cNvPr>
              <p:cNvCxnSpPr>
                <a:cxnSpLocks/>
                <a:stCxn id="174" idx="5"/>
                <a:endCxn id="189" idx="1"/>
              </p:cNvCxnSpPr>
              <p:nvPr/>
            </p:nvCxnSpPr>
            <p:spPr bwMode="auto">
              <a:xfrm>
                <a:off x="2541998" y="2171919"/>
                <a:ext cx="560499" cy="59361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AB850411-3BC9-49BA-B680-60B53F568D7C}"/>
                  </a:ext>
                </a:extLst>
              </p:cNvPr>
              <p:cNvCxnSpPr>
                <a:cxnSpLocks/>
                <a:stCxn id="175" idx="7"/>
                <a:endCxn id="186"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02" name="Oval 201">
                <a:extLst>
                  <a:ext uri="{FF2B5EF4-FFF2-40B4-BE49-F238E27FC236}">
                    <a16:creationId xmlns:a16="http://schemas.microsoft.com/office/drawing/2014/main" id="{E7877D00-1E97-4955-9F5B-CFDBC3B630ED}"/>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3" name="Oval 202">
                <a:extLst>
                  <a:ext uri="{FF2B5EF4-FFF2-40B4-BE49-F238E27FC236}">
                    <a16:creationId xmlns:a16="http://schemas.microsoft.com/office/drawing/2014/main" id="{3BB5EAFE-B02A-4B40-9735-7CD82AF28E7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4" name="Oval 203">
                <a:extLst>
                  <a:ext uri="{FF2B5EF4-FFF2-40B4-BE49-F238E27FC236}">
                    <a16:creationId xmlns:a16="http://schemas.microsoft.com/office/drawing/2014/main" id="{293D1ABA-E4E0-4165-9CF3-FF9BF571B2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5" name="Oval 204">
                <a:extLst>
                  <a:ext uri="{FF2B5EF4-FFF2-40B4-BE49-F238E27FC236}">
                    <a16:creationId xmlns:a16="http://schemas.microsoft.com/office/drawing/2014/main" id="{FC6BDE23-3649-4514-9F53-76F0EF7F3C07}"/>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6" name="Oval 205">
                <a:extLst>
                  <a:ext uri="{FF2B5EF4-FFF2-40B4-BE49-F238E27FC236}">
                    <a16:creationId xmlns:a16="http://schemas.microsoft.com/office/drawing/2014/main" id="{4E2C1124-1209-49F9-896F-5DDCBD13BE99}"/>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7" name="Oval 206">
                <a:extLst>
                  <a:ext uri="{FF2B5EF4-FFF2-40B4-BE49-F238E27FC236}">
                    <a16:creationId xmlns:a16="http://schemas.microsoft.com/office/drawing/2014/main" id="{B649351A-99ED-4E71-843F-74A5F0EADE92}"/>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Oval 207">
                <a:extLst>
                  <a:ext uri="{FF2B5EF4-FFF2-40B4-BE49-F238E27FC236}">
                    <a16:creationId xmlns:a16="http://schemas.microsoft.com/office/drawing/2014/main" id="{ADE46AA0-DB9A-49AD-9C87-053F8F2F10F0}"/>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Oval 208">
                <a:extLst>
                  <a:ext uri="{FF2B5EF4-FFF2-40B4-BE49-F238E27FC236}">
                    <a16:creationId xmlns:a16="http://schemas.microsoft.com/office/drawing/2014/main" id="{385EAA1E-4DAF-464E-BBEC-BCD3A4743688}"/>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 name="Straight Arrow Connector 217">
                <a:extLst>
                  <a:ext uri="{FF2B5EF4-FFF2-40B4-BE49-F238E27FC236}">
                    <a16:creationId xmlns:a16="http://schemas.microsoft.com/office/drawing/2014/main" id="{691E59F1-A9E9-4CA8-B661-CE24A8E0E8B7}"/>
                  </a:ext>
                </a:extLst>
              </p:cNvPr>
              <p:cNvCxnSpPr>
                <a:cxnSpLocks/>
                <a:stCxn id="205" idx="6"/>
                <a:endCxn id="209"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19" name="Straight Arrow Connector 218">
                <a:extLst>
                  <a:ext uri="{FF2B5EF4-FFF2-40B4-BE49-F238E27FC236}">
                    <a16:creationId xmlns:a16="http://schemas.microsoft.com/office/drawing/2014/main" id="{E52DB412-BEBA-447B-94AC-4636AEE4EC14}"/>
                  </a:ext>
                </a:extLst>
              </p:cNvPr>
              <p:cNvCxnSpPr>
                <a:cxnSpLocks/>
                <a:stCxn id="203" idx="5"/>
                <a:endCxn id="209"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20" name="Straight Arrow Connector 219">
                <a:extLst>
                  <a:ext uri="{FF2B5EF4-FFF2-40B4-BE49-F238E27FC236}">
                    <a16:creationId xmlns:a16="http://schemas.microsoft.com/office/drawing/2014/main" id="{17F3297B-7CBD-46BF-9BA1-35D0327E065D}"/>
                  </a:ext>
                </a:extLst>
              </p:cNvPr>
              <p:cNvCxnSpPr>
                <a:cxnSpLocks/>
                <a:stCxn id="204" idx="7"/>
                <a:endCxn id="214" idx="1"/>
              </p:cNvCxnSpPr>
              <p:nvPr/>
            </p:nvCxnSpPr>
            <p:spPr bwMode="auto">
              <a:xfrm flipV="1">
                <a:off x="2535794" y="3095084"/>
                <a:ext cx="555433" cy="60944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7FD2BBB0-E714-4BF6-9E28-668E4B954686}"/>
                    </a:ext>
                  </a:extLst>
                </p:cNvPr>
                <p:cNvSpPr txBox="1"/>
                <p:nvPr/>
              </p:nvSpPr>
              <p:spPr>
                <a:xfrm>
                  <a:off x="5293271" y="3734381"/>
                  <a:ext cx="83785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r>
                          <a:rPr lang="en-US" sz="1600" b="0" i="1" smtClean="0">
                            <a:latin typeface="Cambria Math" panose="02040503050406030204" pitchFamily="18" charset="0"/>
                          </a:rPr>
                          <m:t>𝑡</m:t>
                        </m:r>
                      </m:oMath>
                    </m:oMathPara>
                  </a14:m>
                  <a:endParaRPr lang="en-US" sz="1600" dirty="0"/>
                </a:p>
              </p:txBody>
            </p:sp>
          </mc:Choice>
          <mc:Fallback xmlns="">
            <p:sp>
              <p:nvSpPr>
                <p:cNvPr id="355" name="TextBox 354">
                  <a:extLst>
                    <a:ext uri="{FF2B5EF4-FFF2-40B4-BE49-F238E27FC236}">
                      <a16:creationId xmlns:a16="http://schemas.microsoft.com/office/drawing/2014/main" id="{7FD2BBB0-E714-4BF6-9E28-668E4B954686}"/>
                    </a:ext>
                  </a:extLst>
                </p:cNvPr>
                <p:cNvSpPr txBox="1">
                  <a:spLocks noRot="1" noChangeAspect="1" noMove="1" noResize="1" noEditPoints="1" noAdjustHandles="1" noChangeArrowheads="1" noChangeShapeType="1" noTextEdit="1"/>
                </p:cNvSpPr>
                <p:nvPr/>
              </p:nvSpPr>
              <p:spPr>
                <a:xfrm>
                  <a:off x="5293271" y="3734381"/>
                  <a:ext cx="837857" cy="338554"/>
                </a:xfrm>
                <a:prstGeom prst="rect">
                  <a:avLst/>
                </a:prstGeom>
                <a:blipFill>
                  <a:blip r:embed="rId8"/>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7A183F2C-3633-4966-9461-EE8D00EE6887}"/>
                    </a:ext>
                  </a:extLst>
                </p:cNvPr>
                <p:cNvSpPr txBox="1"/>
                <p:nvPr/>
              </p:nvSpPr>
              <p:spPr>
                <a:xfrm>
                  <a:off x="4685976" y="425587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9" name="TextBox 358">
                  <a:extLst>
                    <a:ext uri="{FF2B5EF4-FFF2-40B4-BE49-F238E27FC236}">
                      <a16:creationId xmlns:a16="http://schemas.microsoft.com/office/drawing/2014/main" id="{7A183F2C-3633-4966-9461-EE8D00EE6887}"/>
                    </a:ext>
                  </a:extLst>
                </p:cNvPr>
                <p:cNvSpPr txBox="1">
                  <a:spLocks noRot="1" noChangeAspect="1" noMove="1" noResize="1" noEditPoints="1" noAdjustHandles="1" noChangeArrowheads="1" noChangeShapeType="1" noTextEdit="1"/>
                </p:cNvSpPr>
                <p:nvPr/>
              </p:nvSpPr>
              <p:spPr>
                <a:xfrm>
                  <a:off x="4685976" y="4255878"/>
                  <a:ext cx="2046071" cy="1403846"/>
                </a:xfrm>
                <a:prstGeom prst="rect">
                  <a:avLst/>
                </a:prstGeom>
                <a:blipFill>
                  <a:blip r:embed="rId9"/>
                  <a:stretch>
                    <a:fillRect/>
                  </a:stretch>
                </a:blipFill>
              </p:spPr>
              <p:txBody>
                <a:bodyPr/>
                <a:lstStyle/>
                <a:p>
                  <a:r>
                    <a:rPr lang="en-US">
                      <a:noFill/>
                    </a:rPr>
                    <a:t> </a:t>
                  </a:r>
                </a:p>
              </p:txBody>
            </p:sp>
          </mc:Fallback>
        </mc:AlternateContent>
        <p:cxnSp>
          <p:nvCxnSpPr>
            <p:cNvPr id="439" name="Straight Arrow Connector 438">
              <a:extLst>
                <a:ext uri="{FF2B5EF4-FFF2-40B4-BE49-F238E27FC236}">
                  <a16:creationId xmlns:a16="http://schemas.microsoft.com/office/drawing/2014/main" id="{CF4BFA4C-ED5D-494A-B15F-48150A0A2A30}"/>
                </a:ext>
              </a:extLst>
            </p:cNvPr>
            <p:cNvCxnSpPr>
              <a:cxnSpLocks/>
              <a:stCxn id="176" idx="6"/>
              <a:endCxn id="189" idx="2"/>
            </p:cNvCxnSpPr>
            <p:nvPr/>
          </p:nvCxnSpPr>
          <p:spPr bwMode="auto">
            <a:xfrm>
              <a:off x="5508112" y="2585841"/>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42" name="Straight Arrow Connector 441">
              <a:extLst>
                <a:ext uri="{FF2B5EF4-FFF2-40B4-BE49-F238E27FC236}">
                  <a16:creationId xmlns:a16="http://schemas.microsoft.com/office/drawing/2014/main" id="{1E270822-D4C0-4C33-AA15-F271B7093788}"/>
                </a:ext>
              </a:extLst>
            </p:cNvPr>
            <p:cNvCxnSpPr>
              <a:cxnSpLocks/>
              <a:stCxn id="202" idx="6"/>
              <a:endCxn id="206" idx="3"/>
            </p:cNvCxnSpPr>
            <p:nvPr/>
          </p:nvCxnSpPr>
          <p:spPr bwMode="auto">
            <a:xfrm>
              <a:off x="5507243" y="2816486"/>
              <a:ext cx="420833" cy="1289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45" name="Title 1">
            <a:extLst>
              <a:ext uri="{FF2B5EF4-FFF2-40B4-BE49-F238E27FC236}">
                <a16:creationId xmlns:a16="http://schemas.microsoft.com/office/drawing/2014/main" id="{69A2477D-3467-449A-BC01-7EBB75AB35D9}"/>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16777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13</a:t>
            </a:fld>
            <a:endParaRPr lang="en-US"/>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312161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816363" y="2837517"/>
                <a:ext cx="73565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i="1" smtClean="0">
                          <a:latin typeface="Cambria Math" panose="02040503050406030204" pitchFamily="18" charset="0"/>
                        </a:rPr>
                        <m:t>t</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sz="14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816363" y="2837517"/>
                <a:ext cx="735650" cy="307777"/>
              </a:xfrm>
              <a:prstGeom prst="rect">
                <a:avLst/>
              </a:prstGeom>
              <a:blipFill>
                <a:blip r:embed="rId3"/>
                <a:stretch>
                  <a:fillRect b="-1961"/>
                </a:stretch>
              </a:blipFill>
            </p:spPr>
            <p:txBody>
              <a:bodyPr/>
              <a:lstStyle/>
              <a:p>
                <a:r>
                  <a:rPr lang="en-US">
                    <a:noFill/>
                  </a:rPr>
                  <a:t> </a:t>
                </a:r>
              </a:p>
            </p:txBody>
          </p:sp>
        </mc:Fallback>
      </mc:AlternateContent>
      <p:grpSp>
        <p:nvGrpSpPr>
          <p:cNvPr id="314" name="Group 313">
            <a:extLst>
              <a:ext uri="{FF2B5EF4-FFF2-40B4-BE49-F238E27FC236}">
                <a16:creationId xmlns:a16="http://schemas.microsoft.com/office/drawing/2014/main" id="{66D7C8C2-62E4-4A23-87F4-98024D39179E}"/>
              </a:ext>
            </a:extLst>
          </p:cNvPr>
          <p:cNvGrpSpPr/>
          <p:nvPr/>
        </p:nvGrpSpPr>
        <p:grpSpPr>
          <a:xfrm>
            <a:off x="449550" y="983459"/>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1600219"/>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052360"/>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3121618"/>
                <a:ext cx="2012468" cy="1403846"/>
              </a:xfrm>
              <a:prstGeom prst="rect">
                <a:avLst/>
              </a:prstGeom>
              <a:blipFill>
                <a:blip r:embed="rId4"/>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932146"/>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3006765" y="2837517"/>
                <a:ext cx="8511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oMath>
                  </m:oMathPara>
                </a14:m>
                <a:endParaRPr lang="en-US" sz="14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3006765" y="2837517"/>
                <a:ext cx="851194" cy="307777"/>
              </a:xfrm>
              <a:prstGeom prst="rect">
                <a:avLst/>
              </a:prstGeom>
              <a:blipFill>
                <a:blip r:embed="rId5"/>
                <a:stretch>
                  <a:fillRect b="-1961"/>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1782158"/>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082402"/>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171" name="Group 170">
            <a:extLst>
              <a:ext uri="{FF2B5EF4-FFF2-40B4-BE49-F238E27FC236}">
                <a16:creationId xmlns:a16="http://schemas.microsoft.com/office/drawing/2014/main" id="{9FA0F557-6ADD-4131-A7F5-A78D138D733B}"/>
              </a:ext>
            </a:extLst>
          </p:cNvPr>
          <p:cNvGrpSpPr/>
          <p:nvPr/>
        </p:nvGrpSpPr>
        <p:grpSpPr>
          <a:xfrm>
            <a:off x="4952699" y="960281"/>
            <a:ext cx="1512625" cy="1907157"/>
            <a:chOff x="1814543" y="1655365"/>
            <a:chExt cx="1995595" cy="2568778"/>
          </a:xfrm>
        </p:grpSpPr>
        <p:sp>
          <p:nvSpPr>
            <p:cNvPr id="216" name="TextBox 215">
              <a:extLst>
                <a:ext uri="{FF2B5EF4-FFF2-40B4-BE49-F238E27FC236}">
                  <a16:creationId xmlns:a16="http://schemas.microsoft.com/office/drawing/2014/main" id="{135166C6-C7D6-457E-811E-866E0DE7D7D4}"/>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194" name="TextBox 193">
              <a:extLst>
                <a:ext uri="{FF2B5EF4-FFF2-40B4-BE49-F238E27FC236}">
                  <a16:creationId xmlns:a16="http://schemas.microsoft.com/office/drawing/2014/main" id="{E681F356-FFB8-48FA-AD72-83637F73F45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195" name="TextBox 194">
              <a:extLst>
                <a:ext uri="{FF2B5EF4-FFF2-40B4-BE49-F238E27FC236}">
                  <a16:creationId xmlns:a16="http://schemas.microsoft.com/office/drawing/2014/main" id="{DC3E3B83-142E-4D81-8657-7308F0738936}"/>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196" name="TextBox 195">
              <a:extLst>
                <a:ext uri="{FF2B5EF4-FFF2-40B4-BE49-F238E27FC236}">
                  <a16:creationId xmlns:a16="http://schemas.microsoft.com/office/drawing/2014/main" id="{AC7B558D-8252-468E-978B-9E2B6FE4AF1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197" name="TextBox 196">
              <a:extLst>
                <a:ext uri="{FF2B5EF4-FFF2-40B4-BE49-F238E27FC236}">
                  <a16:creationId xmlns:a16="http://schemas.microsoft.com/office/drawing/2014/main" id="{F88F0C71-FEBA-4EC2-BDD0-2643CFC475C2}"/>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14" name="TextBox 213">
              <a:extLst>
                <a:ext uri="{FF2B5EF4-FFF2-40B4-BE49-F238E27FC236}">
                  <a16:creationId xmlns:a16="http://schemas.microsoft.com/office/drawing/2014/main" id="{E1A4DF39-F247-4D2F-AC5C-9A10CB0CA3F8}"/>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15" name="TextBox 214">
              <a:extLst>
                <a:ext uri="{FF2B5EF4-FFF2-40B4-BE49-F238E27FC236}">
                  <a16:creationId xmlns:a16="http://schemas.microsoft.com/office/drawing/2014/main" id="{988C4DDD-E916-4B7F-82BB-58EA34216841}"/>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17" name="TextBox 216">
              <a:extLst>
                <a:ext uri="{FF2B5EF4-FFF2-40B4-BE49-F238E27FC236}">
                  <a16:creationId xmlns:a16="http://schemas.microsoft.com/office/drawing/2014/main" id="{05DAB6F1-B02C-4309-B533-506458A31870}"/>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190" name="TextBox 189">
              <a:extLst>
                <a:ext uri="{FF2B5EF4-FFF2-40B4-BE49-F238E27FC236}">
                  <a16:creationId xmlns:a16="http://schemas.microsoft.com/office/drawing/2014/main" id="{1427E7EF-577A-4DE3-A2E0-E5E781A99E11}"/>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191" name="TextBox 190">
              <a:extLst>
                <a:ext uri="{FF2B5EF4-FFF2-40B4-BE49-F238E27FC236}">
                  <a16:creationId xmlns:a16="http://schemas.microsoft.com/office/drawing/2014/main" id="{B7993AE4-98A7-4FE0-91E6-674D8BF26C07}"/>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192" name="TextBox 191">
              <a:extLst>
                <a:ext uri="{FF2B5EF4-FFF2-40B4-BE49-F238E27FC236}">
                  <a16:creationId xmlns:a16="http://schemas.microsoft.com/office/drawing/2014/main" id="{4F1AF072-9DE8-44E3-B010-E381D9F1DF8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193" name="TextBox 192">
              <a:extLst>
                <a:ext uri="{FF2B5EF4-FFF2-40B4-BE49-F238E27FC236}">
                  <a16:creationId xmlns:a16="http://schemas.microsoft.com/office/drawing/2014/main" id="{CD5E74AE-7AB3-4F64-9542-45FC9090E90E}"/>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210" name="TextBox 209">
              <a:extLst>
                <a:ext uri="{FF2B5EF4-FFF2-40B4-BE49-F238E27FC236}">
                  <a16:creationId xmlns:a16="http://schemas.microsoft.com/office/drawing/2014/main" id="{C7E76EF1-D3F0-49C1-B724-B38C649C687B}"/>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211" name="TextBox 210">
              <a:extLst>
                <a:ext uri="{FF2B5EF4-FFF2-40B4-BE49-F238E27FC236}">
                  <a16:creationId xmlns:a16="http://schemas.microsoft.com/office/drawing/2014/main" id="{9FE38DE7-3BF9-448B-9AF2-6882F23FE7F6}"/>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212" name="TextBox 211">
              <a:extLst>
                <a:ext uri="{FF2B5EF4-FFF2-40B4-BE49-F238E27FC236}">
                  <a16:creationId xmlns:a16="http://schemas.microsoft.com/office/drawing/2014/main" id="{8FB1CAE6-41B7-4B9D-8A8A-E8B753155D58}"/>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213" name="TextBox 212">
              <a:extLst>
                <a:ext uri="{FF2B5EF4-FFF2-40B4-BE49-F238E27FC236}">
                  <a16:creationId xmlns:a16="http://schemas.microsoft.com/office/drawing/2014/main" id="{BC894965-B97C-454D-B99C-D2FF0F4E7571}"/>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173" name="Oval 172">
              <a:extLst>
                <a:ext uri="{FF2B5EF4-FFF2-40B4-BE49-F238E27FC236}">
                  <a16:creationId xmlns:a16="http://schemas.microsoft.com/office/drawing/2014/main" id="{564C0343-5EE5-441C-972C-91C853DC0055}"/>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4" name="Oval 173">
              <a:extLst>
                <a:ext uri="{FF2B5EF4-FFF2-40B4-BE49-F238E27FC236}">
                  <a16:creationId xmlns:a16="http://schemas.microsoft.com/office/drawing/2014/main" id="{D34F31FC-9F9C-4F10-AB8D-3D74055E21AF}"/>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Oval 174">
              <a:extLst>
                <a:ext uri="{FF2B5EF4-FFF2-40B4-BE49-F238E27FC236}">
                  <a16:creationId xmlns:a16="http://schemas.microsoft.com/office/drawing/2014/main" id="{14FF25F6-DEEB-442E-B03B-5AFDD17B5083}"/>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Oval 175">
              <a:extLst>
                <a:ext uri="{FF2B5EF4-FFF2-40B4-BE49-F238E27FC236}">
                  <a16:creationId xmlns:a16="http://schemas.microsoft.com/office/drawing/2014/main" id="{B14C6FFB-F65E-48C5-9986-551FAEF506B5}"/>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881787E0-327D-4F1F-829A-CFE101078C63}"/>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Oval 186">
              <a:extLst>
                <a:ext uri="{FF2B5EF4-FFF2-40B4-BE49-F238E27FC236}">
                  <a16:creationId xmlns:a16="http://schemas.microsoft.com/office/drawing/2014/main" id="{4A644F09-4661-448C-8892-B6C6FE9AC87A}"/>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Oval 187">
              <a:extLst>
                <a:ext uri="{FF2B5EF4-FFF2-40B4-BE49-F238E27FC236}">
                  <a16:creationId xmlns:a16="http://schemas.microsoft.com/office/drawing/2014/main" id="{08468E36-3C58-4C48-B0C7-11DE991FD35C}"/>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9" name="Oval 188">
              <a:extLst>
                <a:ext uri="{FF2B5EF4-FFF2-40B4-BE49-F238E27FC236}">
                  <a16:creationId xmlns:a16="http://schemas.microsoft.com/office/drawing/2014/main" id="{D5797664-6F15-4940-A8EE-4C460B2D17F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8" name="Rectangle 197">
              <a:extLst>
                <a:ext uri="{FF2B5EF4-FFF2-40B4-BE49-F238E27FC236}">
                  <a16:creationId xmlns:a16="http://schemas.microsoft.com/office/drawing/2014/main" id="{9B217CDC-C5BF-47B2-A021-C6142FB1DF47}"/>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199" name="Straight Arrow Connector 198">
              <a:extLst>
                <a:ext uri="{FF2B5EF4-FFF2-40B4-BE49-F238E27FC236}">
                  <a16:creationId xmlns:a16="http://schemas.microsoft.com/office/drawing/2014/main" id="{8746037A-783E-4F58-90DF-CB431C39CF49}"/>
                </a:ext>
              </a:extLst>
            </p:cNvPr>
            <p:cNvCxnSpPr>
              <a:cxnSpLocks/>
              <a:stCxn id="173" idx="6"/>
              <a:endCxn id="186"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0" name="Straight Arrow Connector 199">
              <a:extLst>
                <a:ext uri="{FF2B5EF4-FFF2-40B4-BE49-F238E27FC236}">
                  <a16:creationId xmlns:a16="http://schemas.microsoft.com/office/drawing/2014/main" id="{79B66A1D-3D65-483A-B048-60CB7B4552FC}"/>
                </a:ext>
              </a:extLst>
            </p:cNvPr>
            <p:cNvCxnSpPr>
              <a:cxnSpLocks/>
              <a:stCxn id="174" idx="5"/>
              <a:endCxn id="189" idx="0"/>
            </p:cNvCxnSpPr>
            <p:nvPr/>
          </p:nvCxnSpPr>
          <p:spPr bwMode="auto">
            <a:xfrm>
              <a:off x="2541998" y="2171919"/>
              <a:ext cx="579391" cy="58642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AB850411-3BC9-49BA-B680-60B53F568D7C}"/>
                </a:ext>
              </a:extLst>
            </p:cNvPr>
            <p:cNvCxnSpPr>
              <a:cxnSpLocks/>
              <a:stCxn id="175" idx="7"/>
              <a:endCxn id="186"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02" name="Oval 201">
              <a:extLst>
                <a:ext uri="{FF2B5EF4-FFF2-40B4-BE49-F238E27FC236}">
                  <a16:creationId xmlns:a16="http://schemas.microsoft.com/office/drawing/2014/main" id="{E7877D00-1E97-4955-9F5B-CFDBC3B630ED}"/>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3" name="Oval 202">
              <a:extLst>
                <a:ext uri="{FF2B5EF4-FFF2-40B4-BE49-F238E27FC236}">
                  <a16:creationId xmlns:a16="http://schemas.microsoft.com/office/drawing/2014/main" id="{3BB5EAFE-B02A-4B40-9735-7CD82AF28E7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4" name="Oval 203">
              <a:extLst>
                <a:ext uri="{FF2B5EF4-FFF2-40B4-BE49-F238E27FC236}">
                  <a16:creationId xmlns:a16="http://schemas.microsoft.com/office/drawing/2014/main" id="{293D1ABA-E4E0-4165-9CF3-FF9BF571B2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5" name="Oval 204">
              <a:extLst>
                <a:ext uri="{FF2B5EF4-FFF2-40B4-BE49-F238E27FC236}">
                  <a16:creationId xmlns:a16="http://schemas.microsoft.com/office/drawing/2014/main" id="{FC6BDE23-3649-4514-9F53-76F0EF7F3C07}"/>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6" name="Oval 205">
              <a:extLst>
                <a:ext uri="{FF2B5EF4-FFF2-40B4-BE49-F238E27FC236}">
                  <a16:creationId xmlns:a16="http://schemas.microsoft.com/office/drawing/2014/main" id="{4E2C1124-1209-49F9-896F-5DDCBD13BE99}"/>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7" name="Oval 206">
              <a:extLst>
                <a:ext uri="{FF2B5EF4-FFF2-40B4-BE49-F238E27FC236}">
                  <a16:creationId xmlns:a16="http://schemas.microsoft.com/office/drawing/2014/main" id="{B649351A-99ED-4E71-843F-74A5F0EADE92}"/>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Oval 207">
              <a:extLst>
                <a:ext uri="{FF2B5EF4-FFF2-40B4-BE49-F238E27FC236}">
                  <a16:creationId xmlns:a16="http://schemas.microsoft.com/office/drawing/2014/main" id="{ADE46AA0-DB9A-49AD-9C87-053F8F2F10F0}"/>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Oval 208">
              <a:extLst>
                <a:ext uri="{FF2B5EF4-FFF2-40B4-BE49-F238E27FC236}">
                  <a16:creationId xmlns:a16="http://schemas.microsoft.com/office/drawing/2014/main" id="{385EAA1E-4DAF-464E-BBEC-BCD3A4743688}"/>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 name="Straight Arrow Connector 217">
              <a:extLst>
                <a:ext uri="{FF2B5EF4-FFF2-40B4-BE49-F238E27FC236}">
                  <a16:creationId xmlns:a16="http://schemas.microsoft.com/office/drawing/2014/main" id="{691E59F1-A9E9-4CA8-B661-CE24A8E0E8B7}"/>
                </a:ext>
              </a:extLst>
            </p:cNvPr>
            <p:cNvCxnSpPr>
              <a:cxnSpLocks/>
              <a:stCxn id="205" idx="6"/>
              <a:endCxn id="209"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19" name="Straight Arrow Connector 218">
              <a:extLst>
                <a:ext uri="{FF2B5EF4-FFF2-40B4-BE49-F238E27FC236}">
                  <a16:creationId xmlns:a16="http://schemas.microsoft.com/office/drawing/2014/main" id="{E52DB412-BEBA-447B-94AC-4636AEE4EC14}"/>
                </a:ext>
              </a:extLst>
            </p:cNvPr>
            <p:cNvCxnSpPr>
              <a:cxnSpLocks/>
              <a:stCxn id="203" idx="5"/>
              <a:endCxn id="209"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20" name="Straight Arrow Connector 219">
              <a:extLst>
                <a:ext uri="{FF2B5EF4-FFF2-40B4-BE49-F238E27FC236}">
                  <a16:creationId xmlns:a16="http://schemas.microsoft.com/office/drawing/2014/main" id="{17F3297B-7CBD-46BF-9BA1-35D0327E065D}"/>
                </a:ext>
              </a:extLst>
            </p:cNvPr>
            <p:cNvCxnSpPr>
              <a:cxnSpLocks/>
              <a:stCxn id="204" idx="7"/>
              <a:endCxn id="206" idx="3"/>
            </p:cNvCxnSpPr>
            <p:nvPr/>
          </p:nvCxnSpPr>
          <p:spPr bwMode="auto">
            <a:xfrm flipV="1">
              <a:off x="2535794" y="3110918"/>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7FD2BBB0-E714-4BF6-9E28-668E4B954686}"/>
                  </a:ext>
                </a:extLst>
              </p:cNvPr>
              <p:cNvSpPr txBox="1"/>
              <p:nvPr/>
            </p:nvSpPr>
            <p:spPr>
              <a:xfrm>
                <a:off x="5322581" y="2837517"/>
                <a:ext cx="7537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355" name="TextBox 354">
                <a:extLst>
                  <a:ext uri="{FF2B5EF4-FFF2-40B4-BE49-F238E27FC236}">
                    <a16:creationId xmlns:a16="http://schemas.microsoft.com/office/drawing/2014/main" id="{7FD2BBB0-E714-4BF6-9E28-668E4B954686}"/>
                  </a:ext>
                </a:extLst>
              </p:cNvPr>
              <p:cNvSpPr txBox="1">
                <a:spLocks noRot="1" noChangeAspect="1" noMove="1" noResize="1" noEditPoints="1" noAdjustHandles="1" noChangeArrowheads="1" noChangeShapeType="1" noTextEdit="1"/>
              </p:cNvSpPr>
              <p:nvPr/>
            </p:nvSpPr>
            <p:spPr>
              <a:xfrm>
                <a:off x="5322581" y="2837517"/>
                <a:ext cx="753796" cy="307777"/>
              </a:xfrm>
              <a:prstGeom prst="rect">
                <a:avLst/>
              </a:prstGeom>
              <a:blipFill>
                <a:blip r:embed="rId6"/>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TextBox 358">
                <a:extLst>
                  <a:ext uri="{FF2B5EF4-FFF2-40B4-BE49-F238E27FC236}">
                    <a16:creationId xmlns:a16="http://schemas.microsoft.com/office/drawing/2014/main" id="{7A183F2C-3633-4966-9461-EE8D00EE6887}"/>
                  </a:ext>
                </a:extLst>
              </p:cNvPr>
              <p:cNvSpPr txBox="1"/>
              <p:nvPr/>
            </p:nvSpPr>
            <p:spPr>
              <a:xfrm>
                <a:off x="4685976" y="312161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9" name="TextBox 358">
                <a:extLst>
                  <a:ext uri="{FF2B5EF4-FFF2-40B4-BE49-F238E27FC236}">
                    <a16:creationId xmlns:a16="http://schemas.microsoft.com/office/drawing/2014/main" id="{7A183F2C-3633-4966-9461-EE8D00EE6887}"/>
                  </a:ext>
                </a:extLst>
              </p:cNvPr>
              <p:cNvSpPr txBox="1">
                <a:spLocks noRot="1" noChangeAspect="1" noMove="1" noResize="1" noEditPoints="1" noAdjustHandles="1" noChangeArrowheads="1" noChangeShapeType="1" noTextEdit="1"/>
              </p:cNvSpPr>
              <p:nvPr/>
            </p:nvSpPr>
            <p:spPr>
              <a:xfrm>
                <a:off x="4685976" y="3121618"/>
                <a:ext cx="2046071" cy="1403846"/>
              </a:xfrm>
              <a:prstGeom prst="rect">
                <a:avLst/>
              </a:prstGeom>
              <a:blipFill>
                <a:blip r:embed="rId7"/>
                <a:stretch>
                  <a:fillRect/>
                </a:stretch>
              </a:blipFill>
            </p:spPr>
            <p:txBody>
              <a:bodyPr/>
              <a:lstStyle/>
              <a:p>
                <a:r>
                  <a:rPr lang="en-US">
                    <a:noFill/>
                  </a:rPr>
                  <a:t> </a:t>
                </a:r>
              </a:p>
            </p:txBody>
          </p:sp>
        </mc:Fallback>
      </mc:AlternateContent>
      <p:cxnSp>
        <p:nvCxnSpPr>
          <p:cNvPr id="439" name="Straight Arrow Connector 438">
            <a:extLst>
              <a:ext uri="{FF2B5EF4-FFF2-40B4-BE49-F238E27FC236}">
                <a16:creationId xmlns:a16="http://schemas.microsoft.com/office/drawing/2014/main" id="{CF4BFA4C-ED5D-494A-B15F-48150A0A2A30}"/>
              </a:ext>
            </a:extLst>
          </p:cNvPr>
          <p:cNvCxnSpPr>
            <a:cxnSpLocks/>
            <a:stCxn id="176" idx="6"/>
            <a:endCxn id="189" idx="2"/>
          </p:cNvCxnSpPr>
          <p:nvPr/>
        </p:nvCxnSpPr>
        <p:spPr bwMode="auto">
          <a:xfrm>
            <a:off x="5508112" y="1797402"/>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42" name="Straight Arrow Connector 441">
            <a:extLst>
              <a:ext uri="{FF2B5EF4-FFF2-40B4-BE49-F238E27FC236}">
                <a16:creationId xmlns:a16="http://schemas.microsoft.com/office/drawing/2014/main" id="{1E270822-D4C0-4C33-AA15-F271B7093788}"/>
              </a:ext>
            </a:extLst>
          </p:cNvPr>
          <p:cNvCxnSpPr>
            <a:cxnSpLocks/>
            <a:stCxn id="202" idx="6"/>
            <a:endCxn id="214" idx="1"/>
          </p:cNvCxnSpPr>
          <p:nvPr/>
        </p:nvCxnSpPr>
        <p:spPr bwMode="auto">
          <a:xfrm>
            <a:off x="5507243" y="2028047"/>
            <a:ext cx="413159" cy="113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6" name="Group 5">
            <a:extLst>
              <a:ext uri="{FF2B5EF4-FFF2-40B4-BE49-F238E27FC236}">
                <a16:creationId xmlns:a16="http://schemas.microsoft.com/office/drawing/2014/main" id="{14C71C07-B9C4-449B-840C-0BD52DD95E0C}"/>
              </a:ext>
            </a:extLst>
          </p:cNvPr>
          <p:cNvGrpSpPr/>
          <p:nvPr/>
        </p:nvGrpSpPr>
        <p:grpSpPr>
          <a:xfrm>
            <a:off x="502869" y="4647254"/>
            <a:ext cx="3681413" cy="1907157"/>
            <a:chOff x="502869" y="4647254"/>
            <a:chExt cx="3681413" cy="1907157"/>
          </a:xfrm>
        </p:grpSpPr>
        <p:sp>
          <p:nvSpPr>
            <p:cNvPr id="185" name="TextBox 184">
              <a:extLst>
                <a:ext uri="{FF2B5EF4-FFF2-40B4-BE49-F238E27FC236}">
                  <a16:creationId xmlns:a16="http://schemas.microsoft.com/office/drawing/2014/main" id="{5848D716-5681-441F-8852-BE5753B2FF52}"/>
                </a:ext>
              </a:extLst>
            </p:cNvPr>
            <p:cNvSpPr txBox="1"/>
            <p:nvPr/>
          </p:nvSpPr>
          <p:spPr>
            <a:xfrm>
              <a:off x="3642146" y="5112106"/>
              <a:ext cx="542136" cy="276999"/>
            </a:xfrm>
            <a:prstGeom prst="rect">
              <a:avLst/>
            </a:prstGeom>
            <a:noFill/>
          </p:spPr>
          <p:txBody>
            <a:bodyPr wrap="none" rtlCol="0">
              <a:spAutoFit/>
            </a:bodyPr>
            <a:lstStyle/>
            <a:p>
              <a:pPr algn="just"/>
              <a:r>
                <a:rPr lang="en-US" sz="1200" dirty="0">
                  <a:sym typeface="Webdings"/>
                </a:rPr>
                <a:t>(010)</a:t>
              </a:r>
            </a:p>
          </p:txBody>
        </p:sp>
        <p:sp>
          <p:nvSpPr>
            <p:cNvPr id="221" name="TextBox 220">
              <a:extLst>
                <a:ext uri="{FF2B5EF4-FFF2-40B4-BE49-F238E27FC236}">
                  <a16:creationId xmlns:a16="http://schemas.microsoft.com/office/drawing/2014/main" id="{8242ED55-699D-4208-B923-D3C177CFE6DA}"/>
                </a:ext>
              </a:extLst>
            </p:cNvPr>
            <p:cNvSpPr txBox="1"/>
            <p:nvPr/>
          </p:nvSpPr>
          <p:spPr>
            <a:xfrm>
              <a:off x="3642146" y="4647254"/>
              <a:ext cx="542136" cy="276999"/>
            </a:xfrm>
            <a:prstGeom prst="rect">
              <a:avLst/>
            </a:prstGeom>
            <a:noFill/>
          </p:spPr>
          <p:txBody>
            <a:bodyPr wrap="none" rtlCol="0">
              <a:spAutoFit/>
            </a:bodyPr>
            <a:lstStyle/>
            <a:p>
              <a:pPr algn="just"/>
              <a:r>
                <a:rPr lang="en-US" sz="1200" dirty="0">
                  <a:sym typeface="Webdings"/>
                </a:rPr>
                <a:t>(000)</a:t>
              </a:r>
            </a:p>
          </p:txBody>
        </p:sp>
        <p:sp>
          <p:nvSpPr>
            <p:cNvPr id="222" name="TextBox 221">
              <a:extLst>
                <a:ext uri="{FF2B5EF4-FFF2-40B4-BE49-F238E27FC236}">
                  <a16:creationId xmlns:a16="http://schemas.microsoft.com/office/drawing/2014/main" id="{CB38881F-9B9E-4C71-882F-241EE3D9FFCE}"/>
                </a:ext>
              </a:extLst>
            </p:cNvPr>
            <p:cNvSpPr txBox="1"/>
            <p:nvPr/>
          </p:nvSpPr>
          <p:spPr>
            <a:xfrm>
              <a:off x="3642146" y="4880506"/>
              <a:ext cx="542136" cy="276999"/>
            </a:xfrm>
            <a:prstGeom prst="rect">
              <a:avLst/>
            </a:prstGeom>
            <a:noFill/>
          </p:spPr>
          <p:txBody>
            <a:bodyPr wrap="none" rtlCol="0">
              <a:spAutoFit/>
            </a:bodyPr>
            <a:lstStyle/>
            <a:p>
              <a:pPr algn="just"/>
              <a:r>
                <a:rPr lang="en-US" sz="1200" dirty="0">
                  <a:sym typeface="Webdings"/>
                </a:rPr>
                <a:t>(001)</a:t>
              </a:r>
            </a:p>
          </p:txBody>
        </p:sp>
        <p:sp>
          <p:nvSpPr>
            <p:cNvPr id="223" name="TextBox 222">
              <a:extLst>
                <a:ext uri="{FF2B5EF4-FFF2-40B4-BE49-F238E27FC236}">
                  <a16:creationId xmlns:a16="http://schemas.microsoft.com/office/drawing/2014/main" id="{C9757A71-8B98-41C3-A9DC-E2E42DC29894}"/>
                </a:ext>
              </a:extLst>
            </p:cNvPr>
            <p:cNvSpPr txBox="1"/>
            <p:nvPr/>
          </p:nvSpPr>
          <p:spPr>
            <a:xfrm>
              <a:off x="3647852" y="5347011"/>
              <a:ext cx="530722" cy="276999"/>
            </a:xfrm>
            <a:prstGeom prst="rect">
              <a:avLst/>
            </a:prstGeom>
            <a:noFill/>
          </p:spPr>
          <p:txBody>
            <a:bodyPr wrap="none" rtlCol="0">
              <a:spAutoFit/>
            </a:bodyPr>
            <a:lstStyle/>
            <a:p>
              <a:pPr algn="just"/>
              <a:r>
                <a:rPr lang="en-US" sz="1200" dirty="0">
                  <a:sym typeface="Webdings"/>
                </a:rPr>
                <a:t>(011)</a:t>
              </a:r>
            </a:p>
          </p:txBody>
        </p:sp>
        <p:sp>
          <p:nvSpPr>
            <p:cNvPr id="224" name="TextBox 223">
              <a:extLst>
                <a:ext uri="{FF2B5EF4-FFF2-40B4-BE49-F238E27FC236}">
                  <a16:creationId xmlns:a16="http://schemas.microsoft.com/office/drawing/2014/main" id="{F84ECA1E-3BCF-493F-84A3-C445C6BF9ABD}"/>
                </a:ext>
              </a:extLst>
            </p:cNvPr>
            <p:cNvSpPr txBox="1"/>
            <p:nvPr/>
          </p:nvSpPr>
          <p:spPr>
            <a:xfrm>
              <a:off x="3639360" y="5577655"/>
              <a:ext cx="542136" cy="276999"/>
            </a:xfrm>
            <a:prstGeom prst="rect">
              <a:avLst/>
            </a:prstGeom>
            <a:noFill/>
          </p:spPr>
          <p:txBody>
            <a:bodyPr wrap="none" rtlCol="0">
              <a:spAutoFit/>
            </a:bodyPr>
            <a:lstStyle/>
            <a:p>
              <a:pPr algn="just"/>
              <a:r>
                <a:rPr lang="en-US" sz="1200" dirty="0">
                  <a:sym typeface="Webdings"/>
                </a:rPr>
                <a:t>(100)</a:t>
              </a:r>
            </a:p>
          </p:txBody>
        </p:sp>
        <p:sp>
          <p:nvSpPr>
            <p:cNvPr id="225" name="TextBox 224">
              <a:extLst>
                <a:ext uri="{FF2B5EF4-FFF2-40B4-BE49-F238E27FC236}">
                  <a16:creationId xmlns:a16="http://schemas.microsoft.com/office/drawing/2014/main" id="{26A3140A-9052-4D2D-AFA4-8A8054B7E984}"/>
                </a:ext>
              </a:extLst>
            </p:cNvPr>
            <p:cNvSpPr txBox="1"/>
            <p:nvPr/>
          </p:nvSpPr>
          <p:spPr>
            <a:xfrm>
              <a:off x="3639360" y="5810908"/>
              <a:ext cx="542136" cy="276999"/>
            </a:xfrm>
            <a:prstGeom prst="rect">
              <a:avLst/>
            </a:prstGeom>
            <a:noFill/>
          </p:spPr>
          <p:txBody>
            <a:bodyPr wrap="none" rtlCol="0">
              <a:spAutoFit/>
            </a:bodyPr>
            <a:lstStyle/>
            <a:p>
              <a:pPr algn="just"/>
              <a:r>
                <a:rPr lang="en-US" sz="1200" dirty="0">
                  <a:sym typeface="Webdings"/>
                </a:rPr>
                <a:t>(101)</a:t>
              </a:r>
            </a:p>
          </p:txBody>
        </p:sp>
        <p:sp>
          <p:nvSpPr>
            <p:cNvPr id="226" name="TextBox 225">
              <a:extLst>
                <a:ext uri="{FF2B5EF4-FFF2-40B4-BE49-F238E27FC236}">
                  <a16:creationId xmlns:a16="http://schemas.microsoft.com/office/drawing/2014/main" id="{E20D6212-8B78-4310-8833-0B9B0F97C0E4}"/>
                </a:ext>
              </a:extLst>
            </p:cNvPr>
            <p:cNvSpPr txBox="1"/>
            <p:nvPr/>
          </p:nvSpPr>
          <p:spPr>
            <a:xfrm>
              <a:off x="3645066" y="6042507"/>
              <a:ext cx="530723" cy="276999"/>
            </a:xfrm>
            <a:prstGeom prst="rect">
              <a:avLst/>
            </a:prstGeom>
            <a:noFill/>
          </p:spPr>
          <p:txBody>
            <a:bodyPr wrap="none" rtlCol="0">
              <a:spAutoFit/>
            </a:bodyPr>
            <a:lstStyle/>
            <a:p>
              <a:pPr algn="just"/>
              <a:r>
                <a:rPr lang="en-US" sz="1200" dirty="0">
                  <a:sym typeface="Webdings"/>
                </a:rPr>
                <a:t>(110)</a:t>
              </a:r>
            </a:p>
          </p:txBody>
        </p:sp>
        <p:sp>
          <p:nvSpPr>
            <p:cNvPr id="227" name="TextBox 226">
              <a:extLst>
                <a:ext uri="{FF2B5EF4-FFF2-40B4-BE49-F238E27FC236}">
                  <a16:creationId xmlns:a16="http://schemas.microsoft.com/office/drawing/2014/main" id="{ED8FF147-21A3-4095-91C3-F90BAD20954B}"/>
                </a:ext>
              </a:extLst>
            </p:cNvPr>
            <p:cNvSpPr txBox="1"/>
            <p:nvPr/>
          </p:nvSpPr>
          <p:spPr>
            <a:xfrm>
              <a:off x="3650774" y="6277412"/>
              <a:ext cx="519309" cy="276999"/>
            </a:xfrm>
            <a:prstGeom prst="rect">
              <a:avLst/>
            </a:prstGeom>
            <a:noFill/>
          </p:spPr>
          <p:txBody>
            <a:bodyPr wrap="none" rtlCol="0">
              <a:spAutoFit/>
            </a:bodyPr>
            <a:lstStyle/>
            <a:p>
              <a:pPr algn="just"/>
              <a:r>
                <a:rPr lang="en-US" sz="1200" dirty="0">
                  <a:sym typeface="Webdings"/>
                </a:rPr>
                <a:t>(111)</a:t>
              </a:r>
            </a:p>
          </p:txBody>
        </p:sp>
        <p:sp>
          <p:nvSpPr>
            <p:cNvPr id="228" name="TextBox 227">
              <a:extLst>
                <a:ext uri="{FF2B5EF4-FFF2-40B4-BE49-F238E27FC236}">
                  <a16:creationId xmlns:a16="http://schemas.microsoft.com/office/drawing/2014/main" id="{E8CED170-3E12-4716-999B-C86A6095A41C}"/>
                </a:ext>
              </a:extLst>
            </p:cNvPr>
            <p:cNvSpPr txBox="1"/>
            <p:nvPr/>
          </p:nvSpPr>
          <p:spPr>
            <a:xfrm>
              <a:off x="513976" y="4663642"/>
              <a:ext cx="542136" cy="276999"/>
            </a:xfrm>
            <a:prstGeom prst="rect">
              <a:avLst/>
            </a:prstGeom>
            <a:noFill/>
          </p:spPr>
          <p:txBody>
            <a:bodyPr wrap="none" rtlCol="0">
              <a:spAutoFit/>
            </a:bodyPr>
            <a:lstStyle/>
            <a:p>
              <a:pPr algn="just"/>
              <a:r>
                <a:rPr lang="en-US" sz="1200" dirty="0">
                  <a:sym typeface="Webdings"/>
                </a:rPr>
                <a:t>(000)</a:t>
              </a:r>
            </a:p>
          </p:txBody>
        </p:sp>
        <p:sp>
          <p:nvSpPr>
            <p:cNvPr id="229" name="TextBox 228">
              <a:extLst>
                <a:ext uri="{FF2B5EF4-FFF2-40B4-BE49-F238E27FC236}">
                  <a16:creationId xmlns:a16="http://schemas.microsoft.com/office/drawing/2014/main" id="{5B7B5BB7-A4E2-43EC-B3DC-9E3F84CF45EF}"/>
                </a:ext>
              </a:extLst>
            </p:cNvPr>
            <p:cNvSpPr txBox="1"/>
            <p:nvPr/>
          </p:nvSpPr>
          <p:spPr>
            <a:xfrm>
              <a:off x="505655" y="4896894"/>
              <a:ext cx="542136" cy="276999"/>
            </a:xfrm>
            <a:prstGeom prst="rect">
              <a:avLst/>
            </a:prstGeom>
            <a:noFill/>
          </p:spPr>
          <p:txBody>
            <a:bodyPr wrap="none" rtlCol="0">
              <a:spAutoFit/>
            </a:bodyPr>
            <a:lstStyle/>
            <a:p>
              <a:pPr algn="just"/>
              <a:r>
                <a:rPr lang="en-US" sz="1200" dirty="0">
                  <a:sym typeface="Webdings"/>
                </a:rPr>
                <a:t>(001)</a:t>
              </a:r>
            </a:p>
          </p:txBody>
        </p:sp>
        <p:sp>
          <p:nvSpPr>
            <p:cNvPr id="230" name="TextBox 229">
              <a:extLst>
                <a:ext uri="{FF2B5EF4-FFF2-40B4-BE49-F238E27FC236}">
                  <a16:creationId xmlns:a16="http://schemas.microsoft.com/office/drawing/2014/main" id="{4E3606B6-E056-4AC8-A2B8-113D77708DEE}"/>
                </a:ext>
              </a:extLst>
            </p:cNvPr>
            <p:cNvSpPr txBox="1"/>
            <p:nvPr/>
          </p:nvSpPr>
          <p:spPr>
            <a:xfrm>
              <a:off x="505655" y="5112106"/>
              <a:ext cx="542136" cy="276999"/>
            </a:xfrm>
            <a:prstGeom prst="rect">
              <a:avLst/>
            </a:prstGeom>
            <a:noFill/>
          </p:spPr>
          <p:txBody>
            <a:bodyPr wrap="none" rtlCol="0">
              <a:spAutoFit/>
            </a:bodyPr>
            <a:lstStyle/>
            <a:p>
              <a:pPr algn="just"/>
              <a:r>
                <a:rPr lang="en-US" sz="1200" dirty="0">
                  <a:sym typeface="Webdings"/>
                </a:rPr>
                <a:t>(010)</a:t>
              </a:r>
            </a:p>
          </p:txBody>
        </p:sp>
        <p:sp>
          <p:nvSpPr>
            <p:cNvPr id="231" name="TextBox 230">
              <a:extLst>
                <a:ext uri="{FF2B5EF4-FFF2-40B4-BE49-F238E27FC236}">
                  <a16:creationId xmlns:a16="http://schemas.microsoft.com/office/drawing/2014/main" id="{271E62EF-7E0F-487A-8637-C8DB5AE1A1A5}"/>
                </a:ext>
              </a:extLst>
            </p:cNvPr>
            <p:cNvSpPr txBox="1"/>
            <p:nvPr/>
          </p:nvSpPr>
          <p:spPr>
            <a:xfrm>
              <a:off x="511361" y="5347011"/>
              <a:ext cx="530723" cy="276999"/>
            </a:xfrm>
            <a:prstGeom prst="rect">
              <a:avLst/>
            </a:prstGeom>
            <a:noFill/>
          </p:spPr>
          <p:txBody>
            <a:bodyPr wrap="none" rtlCol="0">
              <a:spAutoFit/>
            </a:bodyPr>
            <a:lstStyle/>
            <a:p>
              <a:pPr algn="just"/>
              <a:r>
                <a:rPr lang="en-US" sz="1200" dirty="0">
                  <a:sym typeface="Webdings"/>
                </a:rPr>
                <a:t>(011)</a:t>
              </a:r>
            </a:p>
          </p:txBody>
        </p:sp>
        <p:sp>
          <p:nvSpPr>
            <p:cNvPr id="232" name="TextBox 231">
              <a:extLst>
                <a:ext uri="{FF2B5EF4-FFF2-40B4-BE49-F238E27FC236}">
                  <a16:creationId xmlns:a16="http://schemas.microsoft.com/office/drawing/2014/main" id="{1D2550B1-BE59-4E37-810B-3DA72B7D411D}"/>
                </a:ext>
              </a:extLst>
            </p:cNvPr>
            <p:cNvSpPr txBox="1"/>
            <p:nvPr/>
          </p:nvSpPr>
          <p:spPr>
            <a:xfrm>
              <a:off x="511189" y="5577655"/>
              <a:ext cx="542136" cy="276999"/>
            </a:xfrm>
            <a:prstGeom prst="rect">
              <a:avLst/>
            </a:prstGeom>
            <a:noFill/>
          </p:spPr>
          <p:txBody>
            <a:bodyPr wrap="none" rtlCol="0">
              <a:spAutoFit/>
            </a:bodyPr>
            <a:lstStyle/>
            <a:p>
              <a:pPr algn="just"/>
              <a:r>
                <a:rPr lang="en-US" sz="1200" dirty="0">
                  <a:sym typeface="Webdings"/>
                </a:rPr>
                <a:t>(100)</a:t>
              </a:r>
            </a:p>
          </p:txBody>
        </p:sp>
        <p:sp>
          <p:nvSpPr>
            <p:cNvPr id="233" name="TextBox 232">
              <a:extLst>
                <a:ext uri="{FF2B5EF4-FFF2-40B4-BE49-F238E27FC236}">
                  <a16:creationId xmlns:a16="http://schemas.microsoft.com/office/drawing/2014/main" id="{7D94BCF0-1EC9-429B-BF23-8AFD231DC17E}"/>
                </a:ext>
              </a:extLst>
            </p:cNvPr>
            <p:cNvSpPr txBox="1"/>
            <p:nvPr/>
          </p:nvSpPr>
          <p:spPr>
            <a:xfrm>
              <a:off x="502869" y="5810908"/>
              <a:ext cx="542136" cy="276999"/>
            </a:xfrm>
            <a:prstGeom prst="rect">
              <a:avLst/>
            </a:prstGeom>
            <a:noFill/>
          </p:spPr>
          <p:txBody>
            <a:bodyPr wrap="none" rtlCol="0">
              <a:spAutoFit/>
            </a:bodyPr>
            <a:lstStyle/>
            <a:p>
              <a:pPr algn="just"/>
              <a:r>
                <a:rPr lang="en-US" sz="1200" dirty="0">
                  <a:sym typeface="Webdings"/>
                </a:rPr>
                <a:t>(101)</a:t>
              </a:r>
            </a:p>
          </p:txBody>
        </p:sp>
        <p:sp>
          <p:nvSpPr>
            <p:cNvPr id="234" name="TextBox 233">
              <a:extLst>
                <a:ext uri="{FF2B5EF4-FFF2-40B4-BE49-F238E27FC236}">
                  <a16:creationId xmlns:a16="http://schemas.microsoft.com/office/drawing/2014/main" id="{245BD1A9-86DC-4EE3-B80A-B19993C63AC8}"/>
                </a:ext>
              </a:extLst>
            </p:cNvPr>
            <p:cNvSpPr txBox="1"/>
            <p:nvPr/>
          </p:nvSpPr>
          <p:spPr>
            <a:xfrm>
              <a:off x="508574" y="6042507"/>
              <a:ext cx="530722" cy="276999"/>
            </a:xfrm>
            <a:prstGeom prst="rect">
              <a:avLst/>
            </a:prstGeom>
            <a:noFill/>
          </p:spPr>
          <p:txBody>
            <a:bodyPr wrap="none" rtlCol="0">
              <a:spAutoFit/>
            </a:bodyPr>
            <a:lstStyle/>
            <a:p>
              <a:pPr algn="just"/>
              <a:r>
                <a:rPr lang="en-US" sz="1200" dirty="0">
                  <a:sym typeface="Webdings"/>
                </a:rPr>
                <a:t>(110)</a:t>
              </a:r>
            </a:p>
          </p:txBody>
        </p:sp>
        <p:sp>
          <p:nvSpPr>
            <p:cNvPr id="235" name="TextBox 234">
              <a:extLst>
                <a:ext uri="{FF2B5EF4-FFF2-40B4-BE49-F238E27FC236}">
                  <a16:creationId xmlns:a16="http://schemas.microsoft.com/office/drawing/2014/main" id="{12508210-5666-4AB4-B397-1109FC0DB0B2}"/>
                </a:ext>
              </a:extLst>
            </p:cNvPr>
            <p:cNvSpPr txBox="1"/>
            <p:nvPr/>
          </p:nvSpPr>
          <p:spPr>
            <a:xfrm>
              <a:off x="514283" y="6277412"/>
              <a:ext cx="519309" cy="276999"/>
            </a:xfrm>
            <a:prstGeom prst="rect">
              <a:avLst/>
            </a:prstGeom>
            <a:noFill/>
          </p:spPr>
          <p:txBody>
            <a:bodyPr wrap="none" rtlCol="0">
              <a:spAutoFit/>
            </a:bodyPr>
            <a:lstStyle/>
            <a:p>
              <a:pPr algn="just"/>
              <a:r>
                <a:rPr lang="en-US" sz="1200" dirty="0">
                  <a:sym typeface="Webdings"/>
                </a:rPr>
                <a:t>(111)</a:t>
              </a:r>
            </a:p>
          </p:txBody>
        </p:sp>
        <p:sp>
          <p:nvSpPr>
            <p:cNvPr id="236" name="Oval 235">
              <a:extLst>
                <a:ext uri="{FF2B5EF4-FFF2-40B4-BE49-F238E27FC236}">
                  <a16:creationId xmlns:a16="http://schemas.microsoft.com/office/drawing/2014/main" id="{3552BE70-C4DD-450E-81D7-E1FB749A7D42}"/>
                </a:ext>
              </a:extLst>
            </p:cNvPr>
            <p:cNvSpPr/>
            <p:nvPr/>
          </p:nvSpPr>
          <p:spPr>
            <a:xfrm>
              <a:off x="1019696"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Oval 236">
              <a:extLst>
                <a:ext uri="{FF2B5EF4-FFF2-40B4-BE49-F238E27FC236}">
                  <a16:creationId xmlns:a16="http://schemas.microsoft.com/office/drawing/2014/main" id="{FA40E23F-885A-4DFE-9770-92D3479A0D0F}"/>
                </a:ext>
              </a:extLst>
            </p:cNvPr>
            <p:cNvSpPr/>
            <p:nvPr/>
          </p:nvSpPr>
          <p:spPr>
            <a:xfrm>
              <a:off x="1019696"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8" name="Oval 237">
              <a:extLst>
                <a:ext uri="{FF2B5EF4-FFF2-40B4-BE49-F238E27FC236}">
                  <a16:creationId xmlns:a16="http://schemas.microsoft.com/office/drawing/2014/main" id="{290A9C3B-1717-49A4-8E2D-06C20F9CA974}"/>
                </a:ext>
              </a:extLst>
            </p:cNvPr>
            <p:cNvSpPr/>
            <p:nvPr/>
          </p:nvSpPr>
          <p:spPr>
            <a:xfrm>
              <a:off x="1017779"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9" name="Oval 238">
              <a:extLst>
                <a:ext uri="{FF2B5EF4-FFF2-40B4-BE49-F238E27FC236}">
                  <a16:creationId xmlns:a16="http://schemas.microsoft.com/office/drawing/2014/main" id="{BD8A5151-81E6-424E-802C-2BE2AAB356EB}"/>
                </a:ext>
              </a:extLst>
            </p:cNvPr>
            <p:cNvSpPr/>
            <p:nvPr/>
          </p:nvSpPr>
          <p:spPr>
            <a:xfrm>
              <a:off x="1017779"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Oval 239">
              <a:extLst>
                <a:ext uri="{FF2B5EF4-FFF2-40B4-BE49-F238E27FC236}">
                  <a16:creationId xmlns:a16="http://schemas.microsoft.com/office/drawing/2014/main" id="{AB625A16-818E-4CD9-A09E-F5F99231F85D}"/>
                </a:ext>
              </a:extLst>
            </p:cNvPr>
            <p:cNvSpPr/>
            <p:nvPr/>
          </p:nvSpPr>
          <p:spPr>
            <a:xfrm>
              <a:off x="3643888"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1" name="Oval 240">
              <a:extLst>
                <a:ext uri="{FF2B5EF4-FFF2-40B4-BE49-F238E27FC236}">
                  <a16:creationId xmlns:a16="http://schemas.microsoft.com/office/drawing/2014/main" id="{3621524A-1937-406E-9BEB-578986DC3726}"/>
                </a:ext>
              </a:extLst>
            </p:cNvPr>
            <p:cNvSpPr/>
            <p:nvPr/>
          </p:nvSpPr>
          <p:spPr>
            <a:xfrm>
              <a:off x="3643888"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2" name="Oval 241">
              <a:extLst>
                <a:ext uri="{FF2B5EF4-FFF2-40B4-BE49-F238E27FC236}">
                  <a16:creationId xmlns:a16="http://schemas.microsoft.com/office/drawing/2014/main" id="{430A65AD-EB1C-4C63-B3E0-7BA7E7F4DDDA}"/>
                </a:ext>
              </a:extLst>
            </p:cNvPr>
            <p:cNvSpPr/>
            <p:nvPr/>
          </p:nvSpPr>
          <p:spPr>
            <a:xfrm>
              <a:off x="3641971"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3" name="Oval 242">
              <a:extLst>
                <a:ext uri="{FF2B5EF4-FFF2-40B4-BE49-F238E27FC236}">
                  <a16:creationId xmlns:a16="http://schemas.microsoft.com/office/drawing/2014/main" id="{E594F8EC-0504-4CEF-87DA-D84A6A086CAF}"/>
                </a:ext>
              </a:extLst>
            </p:cNvPr>
            <p:cNvSpPr/>
            <p:nvPr/>
          </p:nvSpPr>
          <p:spPr>
            <a:xfrm>
              <a:off x="3641971"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4" name="Rectangle 243">
              <a:extLst>
                <a:ext uri="{FF2B5EF4-FFF2-40B4-BE49-F238E27FC236}">
                  <a16:creationId xmlns:a16="http://schemas.microsoft.com/office/drawing/2014/main" id="{37924B17-CB5A-4BC5-8D66-D264D4CF8DEA}"/>
                </a:ext>
              </a:extLst>
            </p:cNvPr>
            <p:cNvSpPr/>
            <p:nvPr/>
          </p:nvSpPr>
          <p:spPr bwMode="auto">
            <a:xfrm>
              <a:off x="556188" y="4648042"/>
              <a:ext cx="3589078" cy="18671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45" name="Straight Arrow Connector 244">
              <a:extLst>
                <a:ext uri="{FF2B5EF4-FFF2-40B4-BE49-F238E27FC236}">
                  <a16:creationId xmlns:a16="http://schemas.microsoft.com/office/drawing/2014/main" id="{BB2B1D45-5378-4C7C-871A-58DED11B0A21}"/>
                </a:ext>
              </a:extLst>
            </p:cNvPr>
            <p:cNvCxnSpPr>
              <a:cxnSpLocks/>
              <a:stCxn id="236" idx="6"/>
              <a:endCxn id="240" idx="2"/>
            </p:cNvCxnSpPr>
            <p:nvPr/>
          </p:nvCxnSpPr>
          <p:spPr bwMode="auto">
            <a:xfrm>
              <a:off x="1060199" y="4784619"/>
              <a:ext cx="258368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6" name="Straight Arrow Connector 245">
              <a:extLst>
                <a:ext uri="{FF2B5EF4-FFF2-40B4-BE49-F238E27FC236}">
                  <a16:creationId xmlns:a16="http://schemas.microsoft.com/office/drawing/2014/main" id="{2D14B3CF-0E6E-4CC7-B15D-CE9BFBF3FBC4}"/>
                </a:ext>
              </a:extLst>
            </p:cNvPr>
            <p:cNvCxnSpPr>
              <a:cxnSpLocks/>
              <a:stCxn id="237" idx="7"/>
              <a:endCxn id="221" idx="1"/>
            </p:cNvCxnSpPr>
            <p:nvPr/>
          </p:nvCxnSpPr>
          <p:spPr bwMode="auto">
            <a:xfrm flipV="1">
              <a:off x="1054267" y="4785754"/>
              <a:ext cx="2587879"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7" name="Straight Arrow Connector 246">
              <a:extLst>
                <a:ext uri="{FF2B5EF4-FFF2-40B4-BE49-F238E27FC236}">
                  <a16:creationId xmlns:a16="http://schemas.microsoft.com/office/drawing/2014/main" id="{578F5642-DE90-46AE-A7EB-2F3C016A8F80}"/>
                </a:ext>
              </a:extLst>
            </p:cNvPr>
            <p:cNvCxnSpPr>
              <a:cxnSpLocks/>
              <a:stCxn id="238" idx="5"/>
              <a:endCxn id="254" idx="2"/>
            </p:cNvCxnSpPr>
            <p:nvPr/>
          </p:nvCxnSpPr>
          <p:spPr bwMode="auto">
            <a:xfrm>
              <a:off x="1052350" y="5264014"/>
              <a:ext cx="2586835" cy="91751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48" name="Oval 247">
              <a:extLst>
                <a:ext uri="{FF2B5EF4-FFF2-40B4-BE49-F238E27FC236}">
                  <a16:creationId xmlns:a16="http://schemas.microsoft.com/office/drawing/2014/main" id="{C256DD88-A040-4407-84F7-67D1FF759CFF}"/>
                </a:ext>
              </a:extLst>
            </p:cNvPr>
            <p:cNvSpPr/>
            <p:nvPr/>
          </p:nvSpPr>
          <p:spPr>
            <a:xfrm>
              <a:off x="1016910"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9" name="Oval 248">
              <a:extLst>
                <a:ext uri="{FF2B5EF4-FFF2-40B4-BE49-F238E27FC236}">
                  <a16:creationId xmlns:a16="http://schemas.microsoft.com/office/drawing/2014/main" id="{291F0645-F9C3-4AAB-8D87-52D6991BD463}"/>
                </a:ext>
              </a:extLst>
            </p:cNvPr>
            <p:cNvSpPr/>
            <p:nvPr/>
          </p:nvSpPr>
          <p:spPr>
            <a:xfrm>
              <a:off x="1016910"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0" name="Oval 249">
              <a:extLst>
                <a:ext uri="{FF2B5EF4-FFF2-40B4-BE49-F238E27FC236}">
                  <a16:creationId xmlns:a16="http://schemas.microsoft.com/office/drawing/2014/main" id="{03F55AEA-B7CE-427D-B221-42BF1F30EC04}"/>
                </a:ext>
              </a:extLst>
            </p:cNvPr>
            <p:cNvSpPr/>
            <p:nvPr/>
          </p:nvSpPr>
          <p:spPr>
            <a:xfrm>
              <a:off x="1014993"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1" name="Oval 250">
              <a:extLst>
                <a:ext uri="{FF2B5EF4-FFF2-40B4-BE49-F238E27FC236}">
                  <a16:creationId xmlns:a16="http://schemas.microsoft.com/office/drawing/2014/main" id="{D8A41178-E29A-4782-B11D-3154B1C65AA8}"/>
                </a:ext>
              </a:extLst>
            </p:cNvPr>
            <p:cNvSpPr/>
            <p:nvPr/>
          </p:nvSpPr>
          <p:spPr>
            <a:xfrm>
              <a:off x="1014993"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2" name="Oval 251">
              <a:extLst>
                <a:ext uri="{FF2B5EF4-FFF2-40B4-BE49-F238E27FC236}">
                  <a16:creationId xmlns:a16="http://schemas.microsoft.com/office/drawing/2014/main" id="{EB224689-ED4B-400C-BB9A-5874F7EBD7F0}"/>
                </a:ext>
              </a:extLst>
            </p:cNvPr>
            <p:cNvSpPr/>
            <p:nvPr/>
          </p:nvSpPr>
          <p:spPr>
            <a:xfrm>
              <a:off x="3641102"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3" name="Oval 252">
              <a:extLst>
                <a:ext uri="{FF2B5EF4-FFF2-40B4-BE49-F238E27FC236}">
                  <a16:creationId xmlns:a16="http://schemas.microsoft.com/office/drawing/2014/main" id="{B524A946-1CE0-4580-9C06-0580949FA146}"/>
                </a:ext>
              </a:extLst>
            </p:cNvPr>
            <p:cNvSpPr/>
            <p:nvPr/>
          </p:nvSpPr>
          <p:spPr>
            <a:xfrm>
              <a:off x="3641102"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4" name="Oval 253">
              <a:extLst>
                <a:ext uri="{FF2B5EF4-FFF2-40B4-BE49-F238E27FC236}">
                  <a16:creationId xmlns:a16="http://schemas.microsoft.com/office/drawing/2014/main" id="{68B6CCE8-1FEE-4248-95AF-D96238BFE9FD}"/>
                </a:ext>
              </a:extLst>
            </p:cNvPr>
            <p:cNvSpPr/>
            <p:nvPr/>
          </p:nvSpPr>
          <p:spPr>
            <a:xfrm>
              <a:off x="3639185"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5" name="Oval 254">
              <a:extLst>
                <a:ext uri="{FF2B5EF4-FFF2-40B4-BE49-F238E27FC236}">
                  <a16:creationId xmlns:a16="http://schemas.microsoft.com/office/drawing/2014/main" id="{B61AC7AC-CBCB-432B-A6F9-59772F7A8C85}"/>
                </a:ext>
              </a:extLst>
            </p:cNvPr>
            <p:cNvSpPr/>
            <p:nvPr/>
          </p:nvSpPr>
          <p:spPr>
            <a:xfrm>
              <a:off x="3639185"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 name="Straight Arrow Connector 255">
              <a:extLst>
                <a:ext uri="{FF2B5EF4-FFF2-40B4-BE49-F238E27FC236}">
                  <a16:creationId xmlns:a16="http://schemas.microsoft.com/office/drawing/2014/main" id="{8EA5FA3B-3A06-4EC2-87AD-794693BFAE86}"/>
                </a:ext>
              </a:extLst>
            </p:cNvPr>
            <p:cNvCxnSpPr>
              <a:cxnSpLocks/>
              <a:stCxn id="251" idx="6"/>
              <a:endCxn id="255" idx="2"/>
            </p:cNvCxnSpPr>
            <p:nvPr/>
          </p:nvCxnSpPr>
          <p:spPr bwMode="auto">
            <a:xfrm>
              <a:off x="1055496" y="6414777"/>
              <a:ext cx="258368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7" name="Straight Arrow Connector 256">
              <a:extLst>
                <a:ext uri="{FF2B5EF4-FFF2-40B4-BE49-F238E27FC236}">
                  <a16:creationId xmlns:a16="http://schemas.microsoft.com/office/drawing/2014/main" id="{3A3F9867-8B9E-49A3-B47E-798F609796D3}"/>
                </a:ext>
              </a:extLst>
            </p:cNvPr>
            <p:cNvCxnSpPr>
              <a:cxnSpLocks/>
              <a:stCxn id="249" idx="6"/>
              <a:endCxn id="222" idx="1"/>
            </p:cNvCxnSpPr>
            <p:nvPr/>
          </p:nvCxnSpPr>
          <p:spPr bwMode="auto">
            <a:xfrm flipV="1">
              <a:off x="1057413" y="5019006"/>
              <a:ext cx="2584733" cy="92926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8" name="Straight Arrow Connector 257">
              <a:extLst>
                <a:ext uri="{FF2B5EF4-FFF2-40B4-BE49-F238E27FC236}">
                  <a16:creationId xmlns:a16="http://schemas.microsoft.com/office/drawing/2014/main" id="{1BAF4D6A-C919-4D7F-8B4F-5EA4C8AA0B64}"/>
                </a:ext>
              </a:extLst>
            </p:cNvPr>
            <p:cNvCxnSpPr>
              <a:cxnSpLocks/>
              <a:stCxn id="250" idx="5"/>
              <a:endCxn id="255" idx="1"/>
            </p:cNvCxnSpPr>
            <p:nvPr/>
          </p:nvCxnSpPr>
          <p:spPr bwMode="auto">
            <a:xfrm>
              <a:off x="1049564" y="6194415"/>
              <a:ext cx="2595553" cy="20747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EFAADB99-E3C0-43B1-8DB7-CD8C1BE2B6CF}"/>
                </a:ext>
              </a:extLst>
            </p:cNvPr>
            <p:cNvCxnSpPr>
              <a:cxnSpLocks/>
              <a:stCxn id="239" idx="5"/>
              <a:endCxn id="254" idx="2"/>
            </p:cNvCxnSpPr>
            <p:nvPr/>
          </p:nvCxnSpPr>
          <p:spPr bwMode="auto">
            <a:xfrm>
              <a:off x="1052350" y="5497266"/>
              <a:ext cx="2586835" cy="68425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098A9109-4246-4871-9657-86780E8F4B39}"/>
                </a:ext>
              </a:extLst>
            </p:cNvPr>
            <p:cNvCxnSpPr>
              <a:cxnSpLocks/>
              <a:stCxn id="248" idx="7"/>
            </p:cNvCxnSpPr>
            <p:nvPr/>
          </p:nvCxnSpPr>
          <p:spPr bwMode="auto">
            <a:xfrm flipV="1">
              <a:off x="1051481" y="5030763"/>
              <a:ext cx="2604271" cy="67136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262" name="Title 1">
            <a:extLst>
              <a:ext uri="{FF2B5EF4-FFF2-40B4-BE49-F238E27FC236}">
                <a16:creationId xmlns:a16="http://schemas.microsoft.com/office/drawing/2014/main" id="{99DFAAB3-B03C-4896-87C9-21D3B7918CA4}"/>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3548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a:extLst>
              <a:ext uri="{FF2B5EF4-FFF2-40B4-BE49-F238E27FC236}">
                <a16:creationId xmlns:a16="http://schemas.microsoft.com/office/drawing/2014/main" id="{37924B17-CB5A-4BC5-8D66-D264D4CF8DEA}"/>
              </a:ext>
            </a:extLst>
          </p:cNvPr>
          <p:cNvSpPr/>
          <p:nvPr/>
        </p:nvSpPr>
        <p:spPr bwMode="auto">
          <a:xfrm>
            <a:off x="556187" y="4648042"/>
            <a:ext cx="5849053" cy="18671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14</a:t>
            </a:fld>
            <a:endParaRPr lang="en-US"/>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F6103C8D-73BD-4E5D-B14F-6A3146B763FF}"/>
                  </a:ext>
                </a:extLst>
              </p:cNvPr>
              <p:cNvSpPr txBox="1"/>
              <p:nvPr/>
            </p:nvSpPr>
            <p:spPr>
              <a:xfrm>
                <a:off x="199628"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b="0" i="1" smtClean="0">
                                                <a:latin typeface="Cambria Math" panose="02040503050406030204" pitchFamily="18" charset="0"/>
                                              </a:rPr>
                                              <m:t>1</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179" name="TextBox 178">
                <a:extLst>
                  <a:ext uri="{FF2B5EF4-FFF2-40B4-BE49-F238E27FC236}">
                    <a16:creationId xmlns:a16="http://schemas.microsoft.com/office/drawing/2014/main" id="{F6103C8D-73BD-4E5D-B14F-6A3146B763FF}"/>
                  </a:ext>
                </a:extLst>
              </p:cNvPr>
              <p:cNvSpPr txBox="1">
                <a:spLocks noRot="1" noChangeAspect="1" noMove="1" noResize="1" noEditPoints="1" noAdjustHandles="1" noChangeArrowheads="1" noChangeShapeType="1" noTextEdit="1"/>
              </p:cNvSpPr>
              <p:nvPr/>
            </p:nvSpPr>
            <p:spPr>
              <a:xfrm>
                <a:off x="199628" y="3121618"/>
                <a:ext cx="2012468" cy="14038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1" name="TextBox 260">
                <a:extLst>
                  <a:ext uri="{FF2B5EF4-FFF2-40B4-BE49-F238E27FC236}">
                    <a16:creationId xmlns:a16="http://schemas.microsoft.com/office/drawing/2014/main" id="{679F6DCF-8AA2-48E6-B575-C6264A834FDA}"/>
                  </a:ext>
                </a:extLst>
              </p:cNvPr>
              <p:cNvSpPr txBox="1"/>
              <p:nvPr/>
            </p:nvSpPr>
            <p:spPr>
              <a:xfrm>
                <a:off x="816363" y="2837517"/>
                <a:ext cx="73565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400" i="1" smtClean="0">
                          <a:latin typeface="Cambria Math" panose="02040503050406030204" pitchFamily="18" charset="0"/>
                        </a:rPr>
                        <m:t>t</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oMath>
                  </m:oMathPara>
                </a14:m>
                <a:endParaRPr lang="en-US" sz="1400" dirty="0"/>
              </a:p>
            </p:txBody>
          </p:sp>
        </mc:Choice>
        <mc:Fallback xmlns="">
          <p:sp>
            <p:nvSpPr>
              <p:cNvPr id="261" name="TextBox 260">
                <a:extLst>
                  <a:ext uri="{FF2B5EF4-FFF2-40B4-BE49-F238E27FC236}">
                    <a16:creationId xmlns:a16="http://schemas.microsoft.com/office/drawing/2014/main" id="{679F6DCF-8AA2-48E6-B575-C6264A834FDA}"/>
                  </a:ext>
                </a:extLst>
              </p:cNvPr>
              <p:cNvSpPr txBox="1">
                <a:spLocks noRot="1" noChangeAspect="1" noMove="1" noResize="1" noEditPoints="1" noAdjustHandles="1" noChangeArrowheads="1" noChangeShapeType="1" noTextEdit="1"/>
              </p:cNvSpPr>
              <p:nvPr/>
            </p:nvSpPr>
            <p:spPr>
              <a:xfrm>
                <a:off x="816363" y="2837517"/>
                <a:ext cx="735650" cy="307777"/>
              </a:xfrm>
              <a:prstGeom prst="rect">
                <a:avLst/>
              </a:prstGeom>
              <a:blipFill>
                <a:blip r:embed="rId3"/>
                <a:stretch>
                  <a:fillRect b="-1961"/>
                </a:stretch>
              </a:blipFill>
            </p:spPr>
            <p:txBody>
              <a:bodyPr/>
              <a:lstStyle/>
              <a:p>
                <a:r>
                  <a:rPr lang="en-US">
                    <a:noFill/>
                  </a:rPr>
                  <a:t> </a:t>
                </a:r>
              </a:p>
            </p:txBody>
          </p:sp>
        </mc:Fallback>
      </mc:AlternateContent>
      <p:grpSp>
        <p:nvGrpSpPr>
          <p:cNvPr id="314" name="Group 313">
            <a:extLst>
              <a:ext uri="{FF2B5EF4-FFF2-40B4-BE49-F238E27FC236}">
                <a16:creationId xmlns:a16="http://schemas.microsoft.com/office/drawing/2014/main" id="{66D7C8C2-62E4-4A23-87F4-98024D39179E}"/>
              </a:ext>
            </a:extLst>
          </p:cNvPr>
          <p:cNvGrpSpPr/>
          <p:nvPr/>
        </p:nvGrpSpPr>
        <p:grpSpPr>
          <a:xfrm>
            <a:off x="449550" y="983459"/>
            <a:ext cx="1512625" cy="1907157"/>
            <a:chOff x="1814543" y="1655365"/>
            <a:chExt cx="1995595" cy="2568778"/>
          </a:xfrm>
        </p:grpSpPr>
        <p:sp>
          <p:nvSpPr>
            <p:cNvPr id="329" name="TextBox 328">
              <a:extLst>
                <a:ext uri="{FF2B5EF4-FFF2-40B4-BE49-F238E27FC236}">
                  <a16:creationId xmlns:a16="http://schemas.microsoft.com/office/drawing/2014/main" id="{81A355D8-6E88-492B-A799-136CAF8EFCD4}"/>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327" name="TextBox 326">
              <a:extLst>
                <a:ext uri="{FF2B5EF4-FFF2-40B4-BE49-F238E27FC236}">
                  <a16:creationId xmlns:a16="http://schemas.microsoft.com/office/drawing/2014/main" id="{4640E0D0-ECBD-4278-9395-E46C10D2D2C3}"/>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328" name="TextBox 327">
              <a:extLst>
                <a:ext uri="{FF2B5EF4-FFF2-40B4-BE49-F238E27FC236}">
                  <a16:creationId xmlns:a16="http://schemas.microsoft.com/office/drawing/2014/main" id="{2B6039EF-4139-4163-941D-D77B1B301165}"/>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330" name="TextBox 329">
              <a:extLst>
                <a:ext uri="{FF2B5EF4-FFF2-40B4-BE49-F238E27FC236}">
                  <a16:creationId xmlns:a16="http://schemas.microsoft.com/office/drawing/2014/main" id="{DB350C34-D5E3-46E7-A104-BAF2391AECB4}"/>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47" name="TextBox 346">
              <a:extLst>
                <a:ext uri="{FF2B5EF4-FFF2-40B4-BE49-F238E27FC236}">
                  <a16:creationId xmlns:a16="http://schemas.microsoft.com/office/drawing/2014/main" id="{CF9C794B-7E42-40E1-B440-3E6EE0B250A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48" name="TextBox 347">
              <a:extLst>
                <a:ext uri="{FF2B5EF4-FFF2-40B4-BE49-F238E27FC236}">
                  <a16:creationId xmlns:a16="http://schemas.microsoft.com/office/drawing/2014/main" id="{59643524-6CB4-4D7B-BC09-FBA4C145FA92}"/>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49" name="TextBox 348">
              <a:extLst>
                <a:ext uri="{FF2B5EF4-FFF2-40B4-BE49-F238E27FC236}">
                  <a16:creationId xmlns:a16="http://schemas.microsoft.com/office/drawing/2014/main" id="{5BFEC5E6-7D60-4F26-BBF8-A2DA87735C8B}"/>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50" name="TextBox 349">
              <a:extLst>
                <a:ext uri="{FF2B5EF4-FFF2-40B4-BE49-F238E27FC236}">
                  <a16:creationId xmlns:a16="http://schemas.microsoft.com/office/drawing/2014/main" id="{A4446975-8A19-459D-B686-481CF5AE72C7}"/>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323" name="TextBox 322">
              <a:extLst>
                <a:ext uri="{FF2B5EF4-FFF2-40B4-BE49-F238E27FC236}">
                  <a16:creationId xmlns:a16="http://schemas.microsoft.com/office/drawing/2014/main" id="{F3B72BFC-3585-498D-BFF1-7AE508C54CF6}"/>
                </a:ext>
              </a:extLst>
            </p:cNvPr>
            <p:cNvSpPr txBox="1"/>
            <p:nvPr/>
          </p:nvSpPr>
          <p:spPr>
            <a:xfrm>
              <a:off x="1829196" y="1677438"/>
              <a:ext cx="715236" cy="373094"/>
            </a:xfrm>
            <a:prstGeom prst="rect">
              <a:avLst/>
            </a:prstGeom>
            <a:noFill/>
          </p:spPr>
          <p:txBody>
            <a:bodyPr wrap="none" rtlCol="0">
              <a:spAutoFit/>
            </a:bodyPr>
            <a:lstStyle/>
            <a:p>
              <a:pPr algn="just"/>
              <a:r>
                <a:rPr lang="en-US" sz="1200" dirty="0">
                  <a:sym typeface="Webdings"/>
                </a:rPr>
                <a:t>(000)</a:t>
              </a:r>
            </a:p>
          </p:txBody>
        </p:sp>
        <p:sp>
          <p:nvSpPr>
            <p:cNvPr id="324" name="TextBox 323">
              <a:extLst>
                <a:ext uri="{FF2B5EF4-FFF2-40B4-BE49-F238E27FC236}">
                  <a16:creationId xmlns:a16="http://schemas.microsoft.com/office/drawing/2014/main" id="{8FBBA63F-CBEA-447D-8A06-67B6672A7407}"/>
                </a:ext>
              </a:extLst>
            </p:cNvPr>
            <p:cNvSpPr txBox="1"/>
            <p:nvPr/>
          </p:nvSpPr>
          <p:spPr>
            <a:xfrm>
              <a:off x="1818219" y="1991609"/>
              <a:ext cx="715236" cy="373094"/>
            </a:xfrm>
            <a:prstGeom prst="rect">
              <a:avLst/>
            </a:prstGeom>
            <a:noFill/>
          </p:spPr>
          <p:txBody>
            <a:bodyPr wrap="none" rtlCol="0">
              <a:spAutoFit/>
            </a:bodyPr>
            <a:lstStyle/>
            <a:p>
              <a:pPr algn="just"/>
              <a:r>
                <a:rPr lang="en-US" sz="1200" dirty="0">
                  <a:sym typeface="Webdings"/>
                </a:rPr>
                <a:t>(001)</a:t>
              </a:r>
            </a:p>
          </p:txBody>
        </p:sp>
        <p:sp>
          <p:nvSpPr>
            <p:cNvPr id="325" name="TextBox 324">
              <a:extLst>
                <a:ext uri="{FF2B5EF4-FFF2-40B4-BE49-F238E27FC236}">
                  <a16:creationId xmlns:a16="http://schemas.microsoft.com/office/drawing/2014/main" id="{795AD0D4-265D-4AD0-9F8A-10DE9D937CCE}"/>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26" name="TextBox 325">
              <a:extLst>
                <a:ext uri="{FF2B5EF4-FFF2-40B4-BE49-F238E27FC236}">
                  <a16:creationId xmlns:a16="http://schemas.microsoft.com/office/drawing/2014/main" id="{EFDE43B3-F166-4A53-BBB8-4E08B7EF1D40}"/>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43" name="TextBox 342">
              <a:extLst>
                <a:ext uri="{FF2B5EF4-FFF2-40B4-BE49-F238E27FC236}">
                  <a16:creationId xmlns:a16="http://schemas.microsoft.com/office/drawing/2014/main" id="{D48ECFF8-534B-473E-8DF7-8A9034E1D8DF}"/>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44" name="TextBox 343">
              <a:extLst>
                <a:ext uri="{FF2B5EF4-FFF2-40B4-BE49-F238E27FC236}">
                  <a16:creationId xmlns:a16="http://schemas.microsoft.com/office/drawing/2014/main" id="{6676BC9E-05FF-4EBF-B11C-06409D12B0D3}"/>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45" name="TextBox 344">
              <a:extLst>
                <a:ext uri="{FF2B5EF4-FFF2-40B4-BE49-F238E27FC236}">
                  <a16:creationId xmlns:a16="http://schemas.microsoft.com/office/drawing/2014/main" id="{E78A3750-6C42-489B-B519-10416895D074}"/>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46" name="TextBox 345">
              <a:extLst>
                <a:ext uri="{FF2B5EF4-FFF2-40B4-BE49-F238E27FC236}">
                  <a16:creationId xmlns:a16="http://schemas.microsoft.com/office/drawing/2014/main" id="{3E2A5C9A-F4C3-4699-ADEF-5635A6B87864}"/>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15" name="Oval 314">
              <a:extLst>
                <a:ext uri="{FF2B5EF4-FFF2-40B4-BE49-F238E27FC236}">
                  <a16:creationId xmlns:a16="http://schemas.microsoft.com/office/drawing/2014/main" id="{81A342D1-DD00-41E3-93A0-16F18AD3A55D}"/>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Oval 315">
              <a:extLst>
                <a:ext uri="{FF2B5EF4-FFF2-40B4-BE49-F238E27FC236}">
                  <a16:creationId xmlns:a16="http://schemas.microsoft.com/office/drawing/2014/main" id="{00C0A042-B297-40B0-8DAD-9ECEE632DE24}"/>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Oval 316">
              <a:extLst>
                <a:ext uri="{FF2B5EF4-FFF2-40B4-BE49-F238E27FC236}">
                  <a16:creationId xmlns:a16="http://schemas.microsoft.com/office/drawing/2014/main" id="{4DA3C7AD-9AF4-4305-B9AB-C139738C71FE}"/>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Oval 317">
              <a:extLst>
                <a:ext uri="{FF2B5EF4-FFF2-40B4-BE49-F238E27FC236}">
                  <a16:creationId xmlns:a16="http://schemas.microsoft.com/office/drawing/2014/main" id="{33EDD1D2-8772-43FC-830F-9347C35F5DBA}"/>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9" name="Oval 318">
              <a:extLst>
                <a:ext uri="{FF2B5EF4-FFF2-40B4-BE49-F238E27FC236}">
                  <a16:creationId xmlns:a16="http://schemas.microsoft.com/office/drawing/2014/main" id="{954A645A-7592-4261-B6A1-398CAEF1FE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0" name="Oval 319">
              <a:extLst>
                <a:ext uri="{FF2B5EF4-FFF2-40B4-BE49-F238E27FC236}">
                  <a16:creationId xmlns:a16="http://schemas.microsoft.com/office/drawing/2014/main" id="{B67E4CB5-B820-464C-875E-181399105732}"/>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1" name="Oval 320">
              <a:extLst>
                <a:ext uri="{FF2B5EF4-FFF2-40B4-BE49-F238E27FC236}">
                  <a16:creationId xmlns:a16="http://schemas.microsoft.com/office/drawing/2014/main" id="{CB373DC6-AF58-4F4A-947E-994CF56B6DC7}"/>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2" name="Oval 321">
              <a:extLst>
                <a:ext uri="{FF2B5EF4-FFF2-40B4-BE49-F238E27FC236}">
                  <a16:creationId xmlns:a16="http://schemas.microsoft.com/office/drawing/2014/main" id="{00BCADE6-921E-44E5-9988-FEA6F222F355}"/>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a:extLst>
                <a:ext uri="{FF2B5EF4-FFF2-40B4-BE49-F238E27FC236}">
                  <a16:creationId xmlns:a16="http://schemas.microsoft.com/office/drawing/2014/main" id="{39DBE868-06A3-4B80-84A0-DF8D7F1ED751}"/>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32" name="Straight Arrow Connector 331">
              <a:extLst>
                <a:ext uri="{FF2B5EF4-FFF2-40B4-BE49-F238E27FC236}">
                  <a16:creationId xmlns:a16="http://schemas.microsoft.com/office/drawing/2014/main" id="{F6BC6B8E-6391-489A-85D2-F524361EAE1C}"/>
                </a:ext>
              </a:extLst>
            </p:cNvPr>
            <p:cNvCxnSpPr>
              <a:cxnSpLocks/>
              <a:stCxn id="315" idx="6"/>
              <a:endCxn id="31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3" name="Straight Arrow Connector 332">
              <a:extLst>
                <a:ext uri="{FF2B5EF4-FFF2-40B4-BE49-F238E27FC236}">
                  <a16:creationId xmlns:a16="http://schemas.microsoft.com/office/drawing/2014/main" id="{3938DECC-2FFC-44DE-AB76-E10F1A254096}"/>
                </a:ext>
              </a:extLst>
            </p:cNvPr>
            <p:cNvCxnSpPr>
              <a:cxnSpLocks/>
              <a:stCxn id="316" idx="7"/>
              <a:endCxn id="327" idx="1"/>
            </p:cNvCxnSpPr>
            <p:nvPr/>
          </p:nvCxnSpPr>
          <p:spPr bwMode="auto">
            <a:xfrm flipV="1">
              <a:off x="2541998" y="1841913"/>
              <a:ext cx="552904" cy="2952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34" name="Straight Arrow Connector 333">
              <a:extLst>
                <a:ext uri="{FF2B5EF4-FFF2-40B4-BE49-F238E27FC236}">
                  <a16:creationId xmlns:a16="http://schemas.microsoft.com/office/drawing/2014/main" id="{CEF6F7AB-8BD7-4B77-9A1B-82389B17B6F3}"/>
                </a:ext>
              </a:extLst>
            </p:cNvPr>
            <p:cNvCxnSpPr>
              <a:cxnSpLocks/>
              <a:stCxn id="325" idx="3"/>
              <a:endCxn id="329" idx="1"/>
            </p:cNvCxnSpPr>
            <p:nvPr/>
          </p:nvCxnSpPr>
          <p:spPr bwMode="auto">
            <a:xfrm>
              <a:off x="2533455" y="2468029"/>
              <a:ext cx="56144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5" name="Oval 334">
              <a:extLst>
                <a:ext uri="{FF2B5EF4-FFF2-40B4-BE49-F238E27FC236}">
                  <a16:creationId xmlns:a16="http://schemas.microsoft.com/office/drawing/2014/main" id="{0A2019A6-6F6E-41F6-BAA4-6BE0018CB250}"/>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Oval 335">
              <a:extLst>
                <a:ext uri="{FF2B5EF4-FFF2-40B4-BE49-F238E27FC236}">
                  <a16:creationId xmlns:a16="http://schemas.microsoft.com/office/drawing/2014/main" id="{0ADC64D4-5558-4798-A6C7-6EDB6FF5A5B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Oval 336">
              <a:extLst>
                <a:ext uri="{FF2B5EF4-FFF2-40B4-BE49-F238E27FC236}">
                  <a16:creationId xmlns:a16="http://schemas.microsoft.com/office/drawing/2014/main" id="{29B35B03-BD15-4F83-8216-38C2BCA229CA}"/>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Oval 337">
              <a:extLst>
                <a:ext uri="{FF2B5EF4-FFF2-40B4-BE49-F238E27FC236}">
                  <a16:creationId xmlns:a16="http://schemas.microsoft.com/office/drawing/2014/main" id="{6503B68F-8D47-4059-9308-DF7399D4F364}"/>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Oval 338">
              <a:extLst>
                <a:ext uri="{FF2B5EF4-FFF2-40B4-BE49-F238E27FC236}">
                  <a16:creationId xmlns:a16="http://schemas.microsoft.com/office/drawing/2014/main" id="{B68F7B4B-255A-4CF2-BB15-1084A01A3D7B}"/>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Oval 339">
              <a:extLst>
                <a:ext uri="{FF2B5EF4-FFF2-40B4-BE49-F238E27FC236}">
                  <a16:creationId xmlns:a16="http://schemas.microsoft.com/office/drawing/2014/main" id="{F8DDE766-BF81-472C-A21A-A195E65AD7BA}"/>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Oval 340">
              <a:extLst>
                <a:ext uri="{FF2B5EF4-FFF2-40B4-BE49-F238E27FC236}">
                  <a16:creationId xmlns:a16="http://schemas.microsoft.com/office/drawing/2014/main" id="{92BDF129-1A59-4612-B873-D8A5403642E6}"/>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Oval 341">
              <a:extLst>
                <a:ext uri="{FF2B5EF4-FFF2-40B4-BE49-F238E27FC236}">
                  <a16:creationId xmlns:a16="http://schemas.microsoft.com/office/drawing/2014/main" id="{09E416B8-B8F2-4C4A-9DA5-1387EF1FC036}"/>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 name="Straight Arrow Connector 350">
              <a:extLst>
                <a:ext uri="{FF2B5EF4-FFF2-40B4-BE49-F238E27FC236}">
                  <a16:creationId xmlns:a16="http://schemas.microsoft.com/office/drawing/2014/main" id="{08755B4A-D7B3-4C4D-9D76-7A89A12123D3}"/>
                </a:ext>
              </a:extLst>
            </p:cNvPr>
            <p:cNvCxnSpPr>
              <a:cxnSpLocks/>
              <a:stCxn id="338" idx="6"/>
              <a:endCxn id="34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2" name="Straight Arrow Connector 351">
              <a:extLst>
                <a:ext uri="{FF2B5EF4-FFF2-40B4-BE49-F238E27FC236}">
                  <a16:creationId xmlns:a16="http://schemas.microsoft.com/office/drawing/2014/main" id="{81FAB4EA-077E-4C69-992A-6BB3EB3B1EA5}"/>
                </a:ext>
              </a:extLst>
            </p:cNvPr>
            <p:cNvCxnSpPr>
              <a:cxnSpLocks/>
              <a:stCxn id="336" idx="6"/>
              <a:endCxn id="340" idx="2"/>
            </p:cNvCxnSpPr>
            <p:nvPr/>
          </p:nvCxnSpPr>
          <p:spPr bwMode="auto">
            <a:xfrm>
              <a:off x="2546149" y="340772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53" name="Straight Arrow Connector 352">
              <a:extLst>
                <a:ext uri="{FF2B5EF4-FFF2-40B4-BE49-F238E27FC236}">
                  <a16:creationId xmlns:a16="http://schemas.microsoft.com/office/drawing/2014/main" id="{6E83E74B-3BF9-48B8-B0F1-4549E2771575}"/>
                </a:ext>
              </a:extLst>
            </p:cNvPr>
            <p:cNvCxnSpPr>
              <a:cxnSpLocks/>
              <a:stCxn id="337" idx="5"/>
              <a:endCxn id="342" idx="1"/>
            </p:cNvCxnSpPr>
            <p:nvPr/>
          </p:nvCxnSpPr>
          <p:spPr bwMode="auto">
            <a:xfrm>
              <a:off x="2535794" y="3739259"/>
              <a:ext cx="56302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cxnSp>
        <p:nvCxnSpPr>
          <p:cNvPr id="360" name="Straight Arrow Connector 359">
            <a:extLst>
              <a:ext uri="{FF2B5EF4-FFF2-40B4-BE49-F238E27FC236}">
                <a16:creationId xmlns:a16="http://schemas.microsoft.com/office/drawing/2014/main" id="{4A0EAB24-CCF4-4947-9F39-61FEFA662FEC}"/>
              </a:ext>
            </a:extLst>
          </p:cNvPr>
          <p:cNvCxnSpPr>
            <a:cxnSpLocks/>
            <a:stCxn id="318" idx="7"/>
            <a:endCxn id="321" idx="3"/>
          </p:cNvCxnSpPr>
          <p:nvPr/>
        </p:nvCxnSpPr>
        <p:spPr bwMode="auto">
          <a:xfrm flipV="1">
            <a:off x="999031" y="1600219"/>
            <a:ext cx="426765" cy="20747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61" name="Straight Arrow Connector 360">
            <a:extLst>
              <a:ext uri="{FF2B5EF4-FFF2-40B4-BE49-F238E27FC236}">
                <a16:creationId xmlns:a16="http://schemas.microsoft.com/office/drawing/2014/main" id="{315025A3-4A2E-4087-AF40-861E0330950F}"/>
              </a:ext>
            </a:extLst>
          </p:cNvPr>
          <p:cNvCxnSpPr>
            <a:cxnSpLocks/>
            <a:stCxn id="343" idx="3"/>
            <a:endCxn id="340" idx="1"/>
          </p:cNvCxnSpPr>
          <p:nvPr/>
        </p:nvCxnSpPr>
        <p:spPr bwMode="auto">
          <a:xfrm>
            <a:off x="1000006" y="2052360"/>
            <a:ext cx="424921" cy="21922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id="{EB14C361-5814-4A80-A943-92A270271506}"/>
                  </a:ext>
                </a:extLst>
              </p:cNvPr>
              <p:cNvSpPr txBox="1"/>
              <p:nvPr/>
            </p:nvSpPr>
            <p:spPr>
              <a:xfrm>
                <a:off x="2442802" y="3121618"/>
                <a:ext cx="2012468"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58" name="TextBox 357">
                <a:extLst>
                  <a:ext uri="{FF2B5EF4-FFF2-40B4-BE49-F238E27FC236}">
                    <a16:creationId xmlns:a16="http://schemas.microsoft.com/office/drawing/2014/main" id="{EB14C361-5814-4A80-A943-92A270271506}"/>
                  </a:ext>
                </a:extLst>
              </p:cNvPr>
              <p:cNvSpPr txBox="1">
                <a:spLocks noRot="1" noChangeAspect="1" noMove="1" noResize="1" noEditPoints="1" noAdjustHandles="1" noChangeArrowheads="1" noChangeShapeType="1" noTextEdit="1"/>
              </p:cNvSpPr>
              <p:nvPr/>
            </p:nvSpPr>
            <p:spPr>
              <a:xfrm>
                <a:off x="2442802" y="3121618"/>
                <a:ext cx="2012468" cy="1403846"/>
              </a:xfrm>
              <a:prstGeom prst="rect">
                <a:avLst/>
              </a:prstGeom>
              <a:blipFill>
                <a:blip r:embed="rId4"/>
                <a:stretch>
                  <a:fillRect/>
                </a:stretch>
              </a:blipFill>
            </p:spPr>
            <p:txBody>
              <a:bodyPr/>
              <a:lstStyle/>
              <a:p>
                <a:r>
                  <a:rPr lang="en-US">
                    <a:noFill/>
                  </a:rPr>
                  <a:t> </a:t>
                </a:r>
              </a:p>
            </p:txBody>
          </p:sp>
        </mc:Fallback>
      </mc:AlternateContent>
      <p:grpSp>
        <p:nvGrpSpPr>
          <p:cNvPr id="274" name="Group 273">
            <a:extLst>
              <a:ext uri="{FF2B5EF4-FFF2-40B4-BE49-F238E27FC236}">
                <a16:creationId xmlns:a16="http://schemas.microsoft.com/office/drawing/2014/main" id="{4BF0F0F7-9C0E-4DD4-94BB-A3D2BEB8DE1B}"/>
              </a:ext>
            </a:extLst>
          </p:cNvPr>
          <p:cNvGrpSpPr/>
          <p:nvPr/>
        </p:nvGrpSpPr>
        <p:grpSpPr>
          <a:xfrm>
            <a:off x="2692723" y="932146"/>
            <a:ext cx="1512627" cy="1907157"/>
            <a:chOff x="1814543" y="1655365"/>
            <a:chExt cx="1995595" cy="2568778"/>
          </a:xfrm>
        </p:grpSpPr>
        <p:sp>
          <p:nvSpPr>
            <p:cNvPr id="288" name="TextBox 287">
              <a:extLst>
                <a:ext uri="{FF2B5EF4-FFF2-40B4-BE49-F238E27FC236}">
                  <a16:creationId xmlns:a16="http://schemas.microsoft.com/office/drawing/2014/main" id="{25E59335-0425-4C4E-9674-D0D37E39A84B}"/>
                </a:ext>
              </a:extLst>
            </p:cNvPr>
            <p:cNvSpPr txBox="1"/>
            <p:nvPr/>
          </p:nvSpPr>
          <p:spPr>
            <a:xfrm>
              <a:off x="3094894" y="1952424"/>
              <a:ext cx="715235" cy="373094"/>
            </a:xfrm>
            <a:prstGeom prst="rect">
              <a:avLst/>
            </a:prstGeom>
            <a:noFill/>
          </p:spPr>
          <p:txBody>
            <a:bodyPr wrap="none" rtlCol="0">
              <a:spAutoFit/>
            </a:bodyPr>
            <a:lstStyle/>
            <a:p>
              <a:pPr algn="just"/>
              <a:r>
                <a:rPr lang="en-US" sz="1200" dirty="0">
                  <a:sym typeface="Webdings"/>
                </a:rPr>
                <a:t>(001)</a:t>
              </a:r>
            </a:p>
          </p:txBody>
        </p:sp>
        <p:sp>
          <p:nvSpPr>
            <p:cNvPr id="287" name="TextBox 286">
              <a:extLst>
                <a:ext uri="{FF2B5EF4-FFF2-40B4-BE49-F238E27FC236}">
                  <a16:creationId xmlns:a16="http://schemas.microsoft.com/office/drawing/2014/main" id="{93A8C405-E86E-4D69-B8FF-D4E2BD5EC26E}"/>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89" name="TextBox 288">
              <a:extLst>
                <a:ext uri="{FF2B5EF4-FFF2-40B4-BE49-F238E27FC236}">
                  <a16:creationId xmlns:a16="http://schemas.microsoft.com/office/drawing/2014/main" id="{652DCD3A-8E4B-4EFB-A09C-D9ACE4016881}"/>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90" name="TextBox 289">
              <a:extLst>
                <a:ext uri="{FF2B5EF4-FFF2-40B4-BE49-F238E27FC236}">
                  <a16:creationId xmlns:a16="http://schemas.microsoft.com/office/drawing/2014/main" id="{EF537230-BA61-45B0-98E8-14037ECC178A}"/>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307" name="TextBox 306">
              <a:extLst>
                <a:ext uri="{FF2B5EF4-FFF2-40B4-BE49-F238E27FC236}">
                  <a16:creationId xmlns:a16="http://schemas.microsoft.com/office/drawing/2014/main" id="{C51F8C07-D50A-4D25-885C-151AC92BA6FD}"/>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308" name="TextBox 307">
              <a:extLst>
                <a:ext uri="{FF2B5EF4-FFF2-40B4-BE49-F238E27FC236}">
                  <a16:creationId xmlns:a16="http://schemas.microsoft.com/office/drawing/2014/main" id="{8DD0FA95-FAF1-4EAB-914A-0E169D258CD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309" name="TextBox 308">
              <a:extLst>
                <a:ext uri="{FF2B5EF4-FFF2-40B4-BE49-F238E27FC236}">
                  <a16:creationId xmlns:a16="http://schemas.microsoft.com/office/drawing/2014/main" id="{7E36FC78-C1BB-4CF2-91F8-1570DC40C31F}"/>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310" name="TextBox 309">
              <a:extLst>
                <a:ext uri="{FF2B5EF4-FFF2-40B4-BE49-F238E27FC236}">
                  <a16:creationId xmlns:a16="http://schemas.microsoft.com/office/drawing/2014/main" id="{97FF610F-623F-47EC-9EA9-C2E0E98158B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83" name="TextBox 282">
              <a:extLst>
                <a:ext uri="{FF2B5EF4-FFF2-40B4-BE49-F238E27FC236}">
                  <a16:creationId xmlns:a16="http://schemas.microsoft.com/office/drawing/2014/main" id="{2A9762C4-6AB4-474C-A41E-56D32BFB4269}"/>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84" name="TextBox 283">
              <a:extLst>
                <a:ext uri="{FF2B5EF4-FFF2-40B4-BE49-F238E27FC236}">
                  <a16:creationId xmlns:a16="http://schemas.microsoft.com/office/drawing/2014/main" id="{C8780829-3741-446C-8600-1D659257B237}"/>
                </a:ext>
              </a:extLst>
            </p:cNvPr>
            <p:cNvSpPr txBox="1"/>
            <p:nvPr/>
          </p:nvSpPr>
          <p:spPr>
            <a:xfrm>
              <a:off x="1818219" y="1969536"/>
              <a:ext cx="715236" cy="373094"/>
            </a:xfrm>
            <a:prstGeom prst="rect">
              <a:avLst/>
            </a:prstGeom>
            <a:noFill/>
          </p:spPr>
          <p:txBody>
            <a:bodyPr wrap="none" rtlCol="0">
              <a:spAutoFit/>
            </a:bodyPr>
            <a:lstStyle/>
            <a:p>
              <a:pPr algn="just"/>
              <a:r>
                <a:rPr lang="en-US" sz="1200" dirty="0">
                  <a:sym typeface="Webdings"/>
                </a:rPr>
                <a:t>(001)</a:t>
              </a:r>
            </a:p>
          </p:txBody>
        </p:sp>
        <p:sp>
          <p:nvSpPr>
            <p:cNvPr id="285" name="TextBox 284">
              <a:extLst>
                <a:ext uri="{FF2B5EF4-FFF2-40B4-BE49-F238E27FC236}">
                  <a16:creationId xmlns:a16="http://schemas.microsoft.com/office/drawing/2014/main" id="{FC34E5FE-A4D8-46F4-B20A-F5C496798B76}"/>
                </a:ext>
              </a:extLst>
            </p:cNvPr>
            <p:cNvSpPr txBox="1"/>
            <p:nvPr/>
          </p:nvSpPr>
          <p:spPr>
            <a:xfrm>
              <a:off x="1818219" y="2281481"/>
              <a:ext cx="715236" cy="373094"/>
            </a:xfrm>
            <a:prstGeom prst="rect">
              <a:avLst/>
            </a:prstGeom>
            <a:noFill/>
          </p:spPr>
          <p:txBody>
            <a:bodyPr wrap="none" rtlCol="0">
              <a:spAutoFit/>
            </a:bodyPr>
            <a:lstStyle/>
            <a:p>
              <a:pPr algn="just"/>
              <a:r>
                <a:rPr lang="en-US" sz="1200" dirty="0">
                  <a:sym typeface="Webdings"/>
                </a:rPr>
                <a:t>(010)</a:t>
              </a:r>
            </a:p>
          </p:txBody>
        </p:sp>
        <p:sp>
          <p:nvSpPr>
            <p:cNvPr id="286" name="TextBox 285">
              <a:extLst>
                <a:ext uri="{FF2B5EF4-FFF2-40B4-BE49-F238E27FC236}">
                  <a16:creationId xmlns:a16="http://schemas.microsoft.com/office/drawing/2014/main" id="{EBA7AFD1-9F44-4B70-BA9C-220F422D6FD9}"/>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03" name="TextBox 302">
              <a:extLst>
                <a:ext uri="{FF2B5EF4-FFF2-40B4-BE49-F238E27FC236}">
                  <a16:creationId xmlns:a16="http://schemas.microsoft.com/office/drawing/2014/main" id="{054E4C64-69B2-4DED-B0EA-09979E75F764}"/>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04" name="TextBox 303">
              <a:extLst>
                <a:ext uri="{FF2B5EF4-FFF2-40B4-BE49-F238E27FC236}">
                  <a16:creationId xmlns:a16="http://schemas.microsoft.com/office/drawing/2014/main" id="{8316DDA8-390F-4FB0-A640-A0DF2397A96F}"/>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05" name="TextBox 304">
              <a:extLst>
                <a:ext uri="{FF2B5EF4-FFF2-40B4-BE49-F238E27FC236}">
                  <a16:creationId xmlns:a16="http://schemas.microsoft.com/office/drawing/2014/main" id="{F48168EA-4C19-4D71-B11F-F8DDE210909D}"/>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06" name="TextBox 305">
              <a:extLst>
                <a:ext uri="{FF2B5EF4-FFF2-40B4-BE49-F238E27FC236}">
                  <a16:creationId xmlns:a16="http://schemas.microsoft.com/office/drawing/2014/main" id="{DFA0781E-F702-4BC1-8C36-DAEBD8562F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275" name="Oval 274">
              <a:extLst>
                <a:ext uri="{FF2B5EF4-FFF2-40B4-BE49-F238E27FC236}">
                  <a16:creationId xmlns:a16="http://schemas.microsoft.com/office/drawing/2014/main" id="{CD23C5B4-7AE9-4971-803C-1E4A7FCEEBA6}"/>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Oval 275">
              <a:extLst>
                <a:ext uri="{FF2B5EF4-FFF2-40B4-BE49-F238E27FC236}">
                  <a16:creationId xmlns:a16="http://schemas.microsoft.com/office/drawing/2014/main" id="{5FB6E7D6-6707-40EE-873C-2E3A58BD6CBE}"/>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Oval 276">
              <a:extLst>
                <a:ext uri="{FF2B5EF4-FFF2-40B4-BE49-F238E27FC236}">
                  <a16:creationId xmlns:a16="http://schemas.microsoft.com/office/drawing/2014/main" id="{57C85DD3-9787-41A2-861B-EB6B3E70A374}"/>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Oval 277">
              <a:extLst>
                <a:ext uri="{FF2B5EF4-FFF2-40B4-BE49-F238E27FC236}">
                  <a16:creationId xmlns:a16="http://schemas.microsoft.com/office/drawing/2014/main" id="{324F350A-97D1-4F6B-A518-FA666A7205EB}"/>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Oval 278">
              <a:extLst>
                <a:ext uri="{FF2B5EF4-FFF2-40B4-BE49-F238E27FC236}">
                  <a16:creationId xmlns:a16="http://schemas.microsoft.com/office/drawing/2014/main" id="{F252341C-9C74-4946-B132-D2E815315768}"/>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1" name="Oval 280">
              <a:extLst>
                <a:ext uri="{FF2B5EF4-FFF2-40B4-BE49-F238E27FC236}">
                  <a16:creationId xmlns:a16="http://schemas.microsoft.com/office/drawing/2014/main" id="{8C891A90-9220-408C-A46D-EBF68B2173CB}"/>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2" name="Oval 281">
              <a:extLst>
                <a:ext uri="{FF2B5EF4-FFF2-40B4-BE49-F238E27FC236}">
                  <a16:creationId xmlns:a16="http://schemas.microsoft.com/office/drawing/2014/main" id="{2BE504EF-61CE-4350-B13A-73A395E5750C}"/>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a:extLst>
                <a:ext uri="{FF2B5EF4-FFF2-40B4-BE49-F238E27FC236}">
                  <a16:creationId xmlns:a16="http://schemas.microsoft.com/office/drawing/2014/main" id="{C68391AD-827A-4B45-9923-B106A44F4A1D}"/>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292" name="Straight Arrow Connector 291">
              <a:extLst>
                <a:ext uri="{FF2B5EF4-FFF2-40B4-BE49-F238E27FC236}">
                  <a16:creationId xmlns:a16="http://schemas.microsoft.com/office/drawing/2014/main" id="{7937FD04-A2CD-4FE8-A38D-BDDA3793B719}"/>
                </a:ext>
              </a:extLst>
            </p:cNvPr>
            <p:cNvCxnSpPr>
              <a:cxnSpLocks/>
              <a:stCxn id="275" idx="6"/>
              <a:endCxn id="27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3" name="Straight Arrow Connector 292">
              <a:extLst>
                <a:ext uri="{FF2B5EF4-FFF2-40B4-BE49-F238E27FC236}">
                  <a16:creationId xmlns:a16="http://schemas.microsoft.com/office/drawing/2014/main" id="{D7D031BE-1976-4E91-A49B-C9C86BDDBF80}"/>
                </a:ext>
              </a:extLst>
            </p:cNvPr>
            <p:cNvCxnSpPr>
              <a:cxnSpLocks/>
              <a:stCxn id="276" idx="6"/>
              <a:endCxn id="280" idx="2"/>
            </p:cNvCxnSpPr>
            <p:nvPr/>
          </p:nvCxnSpPr>
          <p:spPr bwMode="auto">
            <a:xfrm>
              <a:off x="2549824" y="215455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94" name="Straight Arrow Connector 293">
              <a:extLst>
                <a:ext uri="{FF2B5EF4-FFF2-40B4-BE49-F238E27FC236}">
                  <a16:creationId xmlns:a16="http://schemas.microsoft.com/office/drawing/2014/main" id="{6427A804-32D1-458E-AEE8-76026B5D9FEB}"/>
                </a:ext>
              </a:extLst>
            </p:cNvPr>
            <p:cNvCxnSpPr>
              <a:cxnSpLocks/>
              <a:stCxn id="277" idx="5"/>
              <a:endCxn id="301" idx="1"/>
            </p:cNvCxnSpPr>
            <p:nvPr/>
          </p:nvCxnSpPr>
          <p:spPr bwMode="auto">
            <a:xfrm>
              <a:off x="2539469" y="2486088"/>
              <a:ext cx="559352" cy="121844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95" name="Oval 294">
              <a:extLst>
                <a:ext uri="{FF2B5EF4-FFF2-40B4-BE49-F238E27FC236}">
                  <a16:creationId xmlns:a16="http://schemas.microsoft.com/office/drawing/2014/main" id="{376BB28E-D9DC-44D5-A2EE-B56C04EAF32A}"/>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6" name="Oval 295">
              <a:extLst>
                <a:ext uri="{FF2B5EF4-FFF2-40B4-BE49-F238E27FC236}">
                  <a16:creationId xmlns:a16="http://schemas.microsoft.com/office/drawing/2014/main" id="{EE814224-B5A6-43FF-A543-5D78165FE103}"/>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Oval 296">
              <a:extLst>
                <a:ext uri="{FF2B5EF4-FFF2-40B4-BE49-F238E27FC236}">
                  <a16:creationId xmlns:a16="http://schemas.microsoft.com/office/drawing/2014/main" id="{3A97A3B6-B5D8-4EDE-8DE6-004F2184D6D9}"/>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Oval 297">
              <a:extLst>
                <a:ext uri="{FF2B5EF4-FFF2-40B4-BE49-F238E27FC236}">
                  <a16:creationId xmlns:a16="http://schemas.microsoft.com/office/drawing/2014/main" id="{6C033E4B-460A-48FD-B7A0-4696C7CEFFEC}"/>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Oval 298">
              <a:extLst>
                <a:ext uri="{FF2B5EF4-FFF2-40B4-BE49-F238E27FC236}">
                  <a16:creationId xmlns:a16="http://schemas.microsoft.com/office/drawing/2014/main" id="{73D87AD7-3E59-4CC2-BBB1-096A64DC8C7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Oval 299">
              <a:extLst>
                <a:ext uri="{FF2B5EF4-FFF2-40B4-BE49-F238E27FC236}">
                  <a16:creationId xmlns:a16="http://schemas.microsoft.com/office/drawing/2014/main" id="{6FD460AD-4E28-44D3-8CAA-9EA1CE27E52F}"/>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Oval 300">
              <a:extLst>
                <a:ext uri="{FF2B5EF4-FFF2-40B4-BE49-F238E27FC236}">
                  <a16:creationId xmlns:a16="http://schemas.microsoft.com/office/drawing/2014/main" id="{CB4ED089-99A8-4D01-A5D0-6AC03F2E922E}"/>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Oval 301">
              <a:extLst>
                <a:ext uri="{FF2B5EF4-FFF2-40B4-BE49-F238E27FC236}">
                  <a16:creationId xmlns:a16="http://schemas.microsoft.com/office/drawing/2014/main" id="{956CA66C-FC53-4526-8CA9-FAD756F07EBF}"/>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 name="Straight Arrow Connector 310">
              <a:extLst>
                <a:ext uri="{FF2B5EF4-FFF2-40B4-BE49-F238E27FC236}">
                  <a16:creationId xmlns:a16="http://schemas.microsoft.com/office/drawing/2014/main" id="{69260D71-1AF5-4711-9DBC-618AAF3B24BF}"/>
                </a:ext>
              </a:extLst>
            </p:cNvPr>
            <p:cNvCxnSpPr>
              <a:cxnSpLocks/>
              <a:stCxn id="298" idx="6"/>
              <a:endCxn id="302"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2" name="Straight Arrow Connector 311">
              <a:extLst>
                <a:ext uri="{FF2B5EF4-FFF2-40B4-BE49-F238E27FC236}">
                  <a16:creationId xmlns:a16="http://schemas.microsoft.com/office/drawing/2014/main" id="{7B1CB161-EE80-4194-A1B2-9B6D0806E1D7}"/>
                </a:ext>
              </a:extLst>
            </p:cNvPr>
            <p:cNvCxnSpPr>
              <a:cxnSpLocks/>
              <a:stCxn id="296" idx="7"/>
              <a:endCxn id="280" idx="4"/>
            </p:cNvCxnSpPr>
            <p:nvPr/>
          </p:nvCxnSpPr>
          <p:spPr bwMode="auto">
            <a:xfrm flipV="1">
              <a:off x="2538323" y="2179110"/>
              <a:ext cx="585596" cy="1211254"/>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3" name="Straight Arrow Connector 312">
              <a:extLst>
                <a:ext uri="{FF2B5EF4-FFF2-40B4-BE49-F238E27FC236}">
                  <a16:creationId xmlns:a16="http://schemas.microsoft.com/office/drawing/2014/main" id="{052F8775-8302-43B1-84F5-69C590A5D344}"/>
                </a:ext>
              </a:extLst>
            </p:cNvPr>
            <p:cNvCxnSpPr>
              <a:cxnSpLocks/>
              <a:stCxn id="297" idx="6"/>
              <a:endCxn id="301" idx="2"/>
            </p:cNvCxnSpPr>
            <p:nvPr/>
          </p:nvCxnSpPr>
          <p:spPr bwMode="auto">
            <a:xfrm>
              <a:off x="2543619" y="3721896"/>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80" name="Oval 279">
              <a:extLst>
                <a:ext uri="{FF2B5EF4-FFF2-40B4-BE49-F238E27FC236}">
                  <a16:creationId xmlns:a16="http://schemas.microsoft.com/office/drawing/2014/main" id="{BB4360AB-CC70-450E-A11F-76065F727DCC}"/>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21174C95-2112-4500-A7BF-9D50B78B0B43}"/>
                  </a:ext>
                </a:extLst>
              </p:cNvPr>
              <p:cNvSpPr txBox="1"/>
              <p:nvPr/>
            </p:nvSpPr>
            <p:spPr>
              <a:xfrm>
                <a:off x="3006765" y="2837517"/>
                <a:ext cx="8511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oMath>
                  </m:oMathPara>
                </a14:m>
                <a:endParaRPr lang="en-US" sz="1400" dirty="0"/>
              </a:p>
            </p:txBody>
          </p:sp>
        </mc:Choice>
        <mc:Fallback xmlns="">
          <p:sp>
            <p:nvSpPr>
              <p:cNvPr id="354" name="TextBox 353">
                <a:extLst>
                  <a:ext uri="{FF2B5EF4-FFF2-40B4-BE49-F238E27FC236}">
                    <a16:creationId xmlns:a16="http://schemas.microsoft.com/office/drawing/2014/main" id="{21174C95-2112-4500-A7BF-9D50B78B0B43}"/>
                  </a:ext>
                </a:extLst>
              </p:cNvPr>
              <p:cNvSpPr txBox="1">
                <a:spLocks noRot="1" noChangeAspect="1" noMove="1" noResize="1" noEditPoints="1" noAdjustHandles="1" noChangeArrowheads="1" noChangeShapeType="1" noTextEdit="1"/>
              </p:cNvSpPr>
              <p:nvPr/>
            </p:nvSpPr>
            <p:spPr>
              <a:xfrm>
                <a:off x="3006765" y="2837517"/>
                <a:ext cx="851194" cy="307777"/>
              </a:xfrm>
              <a:prstGeom prst="rect">
                <a:avLst/>
              </a:prstGeom>
              <a:blipFill>
                <a:blip r:embed="rId5"/>
                <a:stretch>
                  <a:fillRect b="-1961"/>
                </a:stretch>
              </a:blipFill>
            </p:spPr>
            <p:txBody>
              <a:bodyPr/>
              <a:lstStyle/>
              <a:p>
                <a:r>
                  <a:rPr lang="en-US">
                    <a:noFill/>
                  </a:rPr>
                  <a:t> </a:t>
                </a:r>
              </a:p>
            </p:txBody>
          </p:sp>
        </mc:Fallback>
      </mc:AlternateContent>
      <p:cxnSp>
        <p:nvCxnSpPr>
          <p:cNvPr id="370" name="Straight Arrow Connector 369">
            <a:extLst>
              <a:ext uri="{FF2B5EF4-FFF2-40B4-BE49-F238E27FC236}">
                <a16:creationId xmlns:a16="http://schemas.microsoft.com/office/drawing/2014/main" id="{981C2B62-93E7-4A49-B960-DF6C04324CFF}"/>
              </a:ext>
            </a:extLst>
          </p:cNvPr>
          <p:cNvCxnSpPr>
            <a:cxnSpLocks/>
            <a:stCxn id="278" idx="5"/>
            <a:endCxn id="302" idx="1"/>
          </p:cNvCxnSpPr>
          <p:nvPr/>
        </p:nvCxnSpPr>
        <p:spPr bwMode="auto">
          <a:xfrm>
            <a:off x="3242205" y="1782158"/>
            <a:ext cx="423979" cy="90462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13" name="Straight Arrow Connector 412">
            <a:extLst>
              <a:ext uri="{FF2B5EF4-FFF2-40B4-BE49-F238E27FC236}">
                <a16:creationId xmlns:a16="http://schemas.microsoft.com/office/drawing/2014/main" id="{2B94C3A7-0920-4D27-9C9D-F0721C723C82}"/>
              </a:ext>
            </a:extLst>
          </p:cNvPr>
          <p:cNvCxnSpPr>
            <a:cxnSpLocks/>
            <a:stCxn id="295" idx="7"/>
            <a:endCxn id="279" idx="3"/>
          </p:cNvCxnSpPr>
          <p:nvPr/>
        </p:nvCxnSpPr>
        <p:spPr bwMode="auto">
          <a:xfrm flipV="1">
            <a:off x="3241335" y="1082402"/>
            <a:ext cx="429551" cy="90461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185" name="TextBox 184">
            <a:extLst>
              <a:ext uri="{FF2B5EF4-FFF2-40B4-BE49-F238E27FC236}">
                <a16:creationId xmlns:a16="http://schemas.microsoft.com/office/drawing/2014/main" id="{5848D716-5681-441F-8852-BE5753B2FF52}"/>
              </a:ext>
            </a:extLst>
          </p:cNvPr>
          <p:cNvSpPr txBox="1"/>
          <p:nvPr/>
        </p:nvSpPr>
        <p:spPr>
          <a:xfrm>
            <a:off x="5910588" y="5112106"/>
            <a:ext cx="542136" cy="276999"/>
          </a:xfrm>
          <a:prstGeom prst="rect">
            <a:avLst/>
          </a:prstGeom>
          <a:noFill/>
        </p:spPr>
        <p:txBody>
          <a:bodyPr wrap="none" rtlCol="0">
            <a:spAutoFit/>
          </a:bodyPr>
          <a:lstStyle/>
          <a:p>
            <a:pPr algn="just"/>
            <a:r>
              <a:rPr lang="en-US" sz="1200" dirty="0">
                <a:sym typeface="Webdings"/>
              </a:rPr>
              <a:t>(010)</a:t>
            </a:r>
          </a:p>
        </p:txBody>
      </p:sp>
      <p:sp>
        <p:nvSpPr>
          <p:cNvPr id="221" name="TextBox 220">
            <a:extLst>
              <a:ext uri="{FF2B5EF4-FFF2-40B4-BE49-F238E27FC236}">
                <a16:creationId xmlns:a16="http://schemas.microsoft.com/office/drawing/2014/main" id="{8242ED55-699D-4208-B923-D3C177CFE6DA}"/>
              </a:ext>
            </a:extLst>
          </p:cNvPr>
          <p:cNvSpPr txBox="1"/>
          <p:nvPr/>
        </p:nvSpPr>
        <p:spPr>
          <a:xfrm>
            <a:off x="5910588" y="4647254"/>
            <a:ext cx="542136" cy="276999"/>
          </a:xfrm>
          <a:prstGeom prst="rect">
            <a:avLst/>
          </a:prstGeom>
          <a:noFill/>
        </p:spPr>
        <p:txBody>
          <a:bodyPr wrap="none" rtlCol="0">
            <a:spAutoFit/>
          </a:bodyPr>
          <a:lstStyle/>
          <a:p>
            <a:pPr algn="just"/>
            <a:r>
              <a:rPr lang="en-US" sz="1200" dirty="0">
                <a:sym typeface="Webdings"/>
              </a:rPr>
              <a:t>(000)</a:t>
            </a:r>
          </a:p>
        </p:txBody>
      </p:sp>
      <p:sp>
        <p:nvSpPr>
          <p:cNvPr id="222" name="TextBox 221">
            <a:extLst>
              <a:ext uri="{FF2B5EF4-FFF2-40B4-BE49-F238E27FC236}">
                <a16:creationId xmlns:a16="http://schemas.microsoft.com/office/drawing/2014/main" id="{CB38881F-9B9E-4C71-882F-241EE3D9FFCE}"/>
              </a:ext>
            </a:extLst>
          </p:cNvPr>
          <p:cNvSpPr txBox="1"/>
          <p:nvPr/>
        </p:nvSpPr>
        <p:spPr>
          <a:xfrm>
            <a:off x="5910588" y="4880506"/>
            <a:ext cx="542136" cy="276999"/>
          </a:xfrm>
          <a:prstGeom prst="rect">
            <a:avLst/>
          </a:prstGeom>
          <a:noFill/>
        </p:spPr>
        <p:txBody>
          <a:bodyPr wrap="none" rtlCol="0">
            <a:spAutoFit/>
          </a:bodyPr>
          <a:lstStyle/>
          <a:p>
            <a:pPr algn="just"/>
            <a:r>
              <a:rPr lang="en-US" sz="1200" dirty="0">
                <a:sym typeface="Webdings"/>
              </a:rPr>
              <a:t>(001)</a:t>
            </a:r>
          </a:p>
        </p:txBody>
      </p:sp>
      <p:sp>
        <p:nvSpPr>
          <p:cNvPr id="223" name="TextBox 222">
            <a:extLst>
              <a:ext uri="{FF2B5EF4-FFF2-40B4-BE49-F238E27FC236}">
                <a16:creationId xmlns:a16="http://schemas.microsoft.com/office/drawing/2014/main" id="{C9757A71-8B98-41C3-A9DC-E2E42DC29894}"/>
              </a:ext>
            </a:extLst>
          </p:cNvPr>
          <p:cNvSpPr txBox="1"/>
          <p:nvPr/>
        </p:nvSpPr>
        <p:spPr>
          <a:xfrm>
            <a:off x="5916294" y="5347011"/>
            <a:ext cx="530722" cy="276999"/>
          </a:xfrm>
          <a:prstGeom prst="rect">
            <a:avLst/>
          </a:prstGeom>
          <a:noFill/>
        </p:spPr>
        <p:txBody>
          <a:bodyPr wrap="none" rtlCol="0">
            <a:spAutoFit/>
          </a:bodyPr>
          <a:lstStyle/>
          <a:p>
            <a:pPr algn="just"/>
            <a:r>
              <a:rPr lang="en-US" sz="1200" dirty="0">
                <a:sym typeface="Webdings"/>
              </a:rPr>
              <a:t>(011)</a:t>
            </a:r>
          </a:p>
        </p:txBody>
      </p:sp>
      <p:sp>
        <p:nvSpPr>
          <p:cNvPr id="224" name="TextBox 223">
            <a:extLst>
              <a:ext uri="{FF2B5EF4-FFF2-40B4-BE49-F238E27FC236}">
                <a16:creationId xmlns:a16="http://schemas.microsoft.com/office/drawing/2014/main" id="{F84ECA1E-3BCF-493F-84A3-C445C6BF9ABD}"/>
              </a:ext>
            </a:extLst>
          </p:cNvPr>
          <p:cNvSpPr txBox="1"/>
          <p:nvPr/>
        </p:nvSpPr>
        <p:spPr>
          <a:xfrm>
            <a:off x="5907802" y="5577655"/>
            <a:ext cx="542136" cy="276999"/>
          </a:xfrm>
          <a:prstGeom prst="rect">
            <a:avLst/>
          </a:prstGeom>
          <a:noFill/>
        </p:spPr>
        <p:txBody>
          <a:bodyPr wrap="none" rtlCol="0">
            <a:spAutoFit/>
          </a:bodyPr>
          <a:lstStyle/>
          <a:p>
            <a:pPr algn="just"/>
            <a:r>
              <a:rPr lang="en-US" sz="1200" dirty="0">
                <a:sym typeface="Webdings"/>
              </a:rPr>
              <a:t>(100)</a:t>
            </a:r>
          </a:p>
        </p:txBody>
      </p:sp>
      <p:sp>
        <p:nvSpPr>
          <p:cNvPr id="225" name="TextBox 224">
            <a:extLst>
              <a:ext uri="{FF2B5EF4-FFF2-40B4-BE49-F238E27FC236}">
                <a16:creationId xmlns:a16="http://schemas.microsoft.com/office/drawing/2014/main" id="{26A3140A-9052-4D2D-AFA4-8A8054B7E984}"/>
              </a:ext>
            </a:extLst>
          </p:cNvPr>
          <p:cNvSpPr txBox="1"/>
          <p:nvPr/>
        </p:nvSpPr>
        <p:spPr>
          <a:xfrm>
            <a:off x="5907802" y="5810908"/>
            <a:ext cx="542136" cy="276999"/>
          </a:xfrm>
          <a:prstGeom prst="rect">
            <a:avLst/>
          </a:prstGeom>
          <a:noFill/>
        </p:spPr>
        <p:txBody>
          <a:bodyPr wrap="none" rtlCol="0">
            <a:spAutoFit/>
          </a:bodyPr>
          <a:lstStyle/>
          <a:p>
            <a:pPr algn="just"/>
            <a:r>
              <a:rPr lang="en-US" sz="1200" dirty="0">
                <a:sym typeface="Webdings"/>
              </a:rPr>
              <a:t>(101)</a:t>
            </a:r>
          </a:p>
        </p:txBody>
      </p:sp>
      <p:sp>
        <p:nvSpPr>
          <p:cNvPr id="226" name="TextBox 225">
            <a:extLst>
              <a:ext uri="{FF2B5EF4-FFF2-40B4-BE49-F238E27FC236}">
                <a16:creationId xmlns:a16="http://schemas.microsoft.com/office/drawing/2014/main" id="{E20D6212-8B78-4310-8833-0B9B0F97C0E4}"/>
              </a:ext>
            </a:extLst>
          </p:cNvPr>
          <p:cNvSpPr txBox="1"/>
          <p:nvPr/>
        </p:nvSpPr>
        <p:spPr>
          <a:xfrm>
            <a:off x="5913508" y="6042507"/>
            <a:ext cx="530723" cy="276999"/>
          </a:xfrm>
          <a:prstGeom prst="rect">
            <a:avLst/>
          </a:prstGeom>
          <a:noFill/>
        </p:spPr>
        <p:txBody>
          <a:bodyPr wrap="none" rtlCol="0">
            <a:spAutoFit/>
          </a:bodyPr>
          <a:lstStyle/>
          <a:p>
            <a:pPr algn="just"/>
            <a:r>
              <a:rPr lang="en-US" sz="1200" dirty="0">
                <a:sym typeface="Webdings"/>
              </a:rPr>
              <a:t>(110)</a:t>
            </a:r>
          </a:p>
        </p:txBody>
      </p:sp>
      <p:sp>
        <p:nvSpPr>
          <p:cNvPr id="227" name="TextBox 226">
            <a:extLst>
              <a:ext uri="{FF2B5EF4-FFF2-40B4-BE49-F238E27FC236}">
                <a16:creationId xmlns:a16="http://schemas.microsoft.com/office/drawing/2014/main" id="{ED8FF147-21A3-4095-91C3-F90BAD20954B}"/>
              </a:ext>
            </a:extLst>
          </p:cNvPr>
          <p:cNvSpPr txBox="1"/>
          <p:nvPr/>
        </p:nvSpPr>
        <p:spPr>
          <a:xfrm>
            <a:off x="5919216" y="6277412"/>
            <a:ext cx="519309" cy="276999"/>
          </a:xfrm>
          <a:prstGeom prst="rect">
            <a:avLst/>
          </a:prstGeom>
          <a:noFill/>
        </p:spPr>
        <p:txBody>
          <a:bodyPr wrap="none" rtlCol="0">
            <a:spAutoFit/>
          </a:bodyPr>
          <a:lstStyle/>
          <a:p>
            <a:pPr algn="just"/>
            <a:r>
              <a:rPr lang="en-US" sz="1200" dirty="0">
                <a:sym typeface="Webdings"/>
              </a:rPr>
              <a:t>(111)</a:t>
            </a:r>
          </a:p>
        </p:txBody>
      </p:sp>
      <p:sp>
        <p:nvSpPr>
          <p:cNvPr id="228" name="TextBox 227">
            <a:extLst>
              <a:ext uri="{FF2B5EF4-FFF2-40B4-BE49-F238E27FC236}">
                <a16:creationId xmlns:a16="http://schemas.microsoft.com/office/drawing/2014/main" id="{E8CED170-3E12-4716-999B-C86A6095A41C}"/>
              </a:ext>
            </a:extLst>
          </p:cNvPr>
          <p:cNvSpPr txBox="1"/>
          <p:nvPr/>
        </p:nvSpPr>
        <p:spPr>
          <a:xfrm>
            <a:off x="513976" y="4663642"/>
            <a:ext cx="542136" cy="276999"/>
          </a:xfrm>
          <a:prstGeom prst="rect">
            <a:avLst/>
          </a:prstGeom>
          <a:noFill/>
        </p:spPr>
        <p:txBody>
          <a:bodyPr wrap="none" rtlCol="0">
            <a:spAutoFit/>
          </a:bodyPr>
          <a:lstStyle/>
          <a:p>
            <a:pPr algn="just"/>
            <a:r>
              <a:rPr lang="en-US" sz="1200" dirty="0">
                <a:sym typeface="Webdings"/>
              </a:rPr>
              <a:t>(000)</a:t>
            </a:r>
          </a:p>
        </p:txBody>
      </p:sp>
      <p:sp>
        <p:nvSpPr>
          <p:cNvPr id="229" name="TextBox 228">
            <a:extLst>
              <a:ext uri="{FF2B5EF4-FFF2-40B4-BE49-F238E27FC236}">
                <a16:creationId xmlns:a16="http://schemas.microsoft.com/office/drawing/2014/main" id="{5B7B5BB7-A4E2-43EC-B3DC-9E3F84CF45EF}"/>
              </a:ext>
            </a:extLst>
          </p:cNvPr>
          <p:cNvSpPr txBox="1"/>
          <p:nvPr/>
        </p:nvSpPr>
        <p:spPr>
          <a:xfrm>
            <a:off x="505655" y="4896894"/>
            <a:ext cx="542136" cy="276999"/>
          </a:xfrm>
          <a:prstGeom prst="rect">
            <a:avLst/>
          </a:prstGeom>
          <a:noFill/>
        </p:spPr>
        <p:txBody>
          <a:bodyPr wrap="none" rtlCol="0">
            <a:spAutoFit/>
          </a:bodyPr>
          <a:lstStyle/>
          <a:p>
            <a:pPr algn="just"/>
            <a:r>
              <a:rPr lang="en-US" sz="1200" dirty="0">
                <a:sym typeface="Webdings"/>
              </a:rPr>
              <a:t>(001)</a:t>
            </a:r>
          </a:p>
        </p:txBody>
      </p:sp>
      <p:sp>
        <p:nvSpPr>
          <p:cNvPr id="230" name="TextBox 229">
            <a:extLst>
              <a:ext uri="{FF2B5EF4-FFF2-40B4-BE49-F238E27FC236}">
                <a16:creationId xmlns:a16="http://schemas.microsoft.com/office/drawing/2014/main" id="{4E3606B6-E056-4AC8-A2B8-113D77708DEE}"/>
              </a:ext>
            </a:extLst>
          </p:cNvPr>
          <p:cNvSpPr txBox="1"/>
          <p:nvPr/>
        </p:nvSpPr>
        <p:spPr>
          <a:xfrm>
            <a:off x="505655" y="5112106"/>
            <a:ext cx="542136" cy="276999"/>
          </a:xfrm>
          <a:prstGeom prst="rect">
            <a:avLst/>
          </a:prstGeom>
          <a:noFill/>
        </p:spPr>
        <p:txBody>
          <a:bodyPr wrap="none" rtlCol="0">
            <a:spAutoFit/>
          </a:bodyPr>
          <a:lstStyle/>
          <a:p>
            <a:pPr algn="just"/>
            <a:r>
              <a:rPr lang="en-US" sz="1200" dirty="0">
                <a:sym typeface="Webdings"/>
              </a:rPr>
              <a:t>(010)</a:t>
            </a:r>
          </a:p>
        </p:txBody>
      </p:sp>
      <p:sp>
        <p:nvSpPr>
          <p:cNvPr id="231" name="TextBox 230">
            <a:extLst>
              <a:ext uri="{FF2B5EF4-FFF2-40B4-BE49-F238E27FC236}">
                <a16:creationId xmlns:a16="http://schemas.microsoft.com/office/drawing/2014/main" id="{271E62EF-7E0F-487A-8637-C8DB5AE1A1A5}"/>
              </a:ext>
            </a:extLst>
          </p:cNvPr>
          <p:cNvSpPr txBox="1"/>
          <p:nvPr/>
        </p:nvSpPr>
        <p:spPr>
          <a:xfrm>
            <a:off x="511361" y="5347011"/>
            <a:ext cx="530723" cy="276999"/>
          </a:xfrm>
          <a:prstGeom prst="rect">
            <a:avLst/>
          </a:prstGeom>
          <a:noFill/>
        </p:spPr>
        <p:txBody>
          <a:bodyPr wrap="none" rtlCol="0">
            <a:spAutoFit/>
          </a:bodyPr>
          <a:lstStyle/>
          <a:p>
            <a:pPr algn="just"/>
            <a:r>
              <a:rPr lang="en-US" sz="1200" dirty="0">
                <a:sym typeface="Webdings"/>
              </a:rPr>
              <a:t>(011)</a:t>
            </a:r>
          </a:p>
        </p:txBody>
      </p:sp>
      <p:sp>
        <p:nvSpPr>
          <p:cNvPr id="232" name="TextBox 231">
            <a:extLst>
              <a:ext uri="{FF2B5EF4-FFF2-40B4-BE49-F238E27FC236}">
                <a16:creationId xmlns:a16="http://schemas.microsoft.com/office/drawing/2014/main" id="{1D2550B1-BE59-4E37-810B-3DA72B7D411D}"/>
              </a:ext>
            </a:extLst>
          </p:cNvPr>
          <p:cNvSpPr txBox="1"/>
          <p:nvPr/>
        </p:nvSpPr>
        <p:spPr>
          <a:xfrm>
            <a:off x="511189" y="5577655"/>
            <a:ext cx="542136" cy="276999"/>
          </a:xfrm>
          <a:prstGeom prst="rect">
            <a:avLst/>
          </a:prstGeom>
          <a:noFill/>
        </p:spPr>
        <p:txBody>
          <a:bodyPr wrap="none" rtlCol="0">
            <a:spAutoFit/>
          </a:bodyPr>
          <a:lstStyle/>
          <a:p>
            <a:pPr algn="just"/>
            <a:r>
              <a:rPr lang="en-US" sz="1200" dirty="0">
                <a:sym typeface="Webdings"/>
              </a:rPr>
              <a:t>(100)</a:t>
            </a:r>
          </a:p>
        </p:txBody>
      </p:sp>
      <p:sp>
        <p:nvSpPr>
          <p:cNvPr id="233" name="TextBox 232">
            <a:extLst>
              <a:ext uri="{FF2B5EF4-FFF2-40B4-BE49-F238E27FC236}">
                <a16:creationId xmlns:a16="http://schemas.microsoft.com/office/drawing/2014/main" id="{7D94BCF0-1EC9-429B-BF23-8AFD231DC17E}"/>
              </a:ext>
            </a:extLst>
          </p:cNvPr>
          <p:cNvSpPr txBox="1"/>
          <p:nvPr/>
        </p:nvSpPr>
        <p:spPr>
          <a:xfrm>
            <a:off x="502869" y="5810908"/>
            <a:ext cx="542136" cy="276999"/>
          </a:xfrm>
          <a:prstGeom prst="rect">
            <a:avLst/>
          </a:prstGeom>
          <a:noFill/>
        </p:spPr>
        <p:txBody>
          <a:bodyPr wrap="none" rtlCol="0">
            <a:spAutoFit/>
          </a:bodyPr>
          <a:lstStyle/>
          <a:p>
            <a:pPr algn="just"/>
            <a:r>
              <a:rPr lang="en-US" sz="1200" dirty="0">
                <a:sym typeface="Webdings"/>
              </a:rPr>
              <a:t>(101)</a:t>
            </a:r>
          </a:p>
        </p:txBody>
      </p:sp>
      <p:sp>
        <p:nvSpPr>
          <p:cNvPr id="234" name="TextBox 233">
            <a:extLst>
              <a:ext uri="{FF2B5EF4-FFF2-40B4-BE49-F238E27FC236}">
                <a16:creationId xmlns:a16="http://schemas.microsoft.com/office/drawing/2014/main" id="{245BD1A9-86DC-4EE3-B80A-B19993C63AC8}"/>
              </a:ext>
            </a:extLst>
          </p:cNvPr>
          <p:cNvSpPr txBox="1"/>
          <p:nvPr/>
        </p:nvSpPr>
        <p:spPr>
          <a:xfrm>
            <a:off x="508574" y="6042507"/>
            <a:ext cx="530722" cy="276999"/>
          </a:xfrm>
          <a:prstGeom prst="rect">
            <a:avLst/>
          </a:prstGeom>
          <a:noFill/>
        </p:spPr>
        <p:txBody>
          <a:bodyPr wrap="none" rtlCol="0">
            <a:spAutoFit/>
          </a:bodyPr>
          <a:lstStyle/>
          <a:p>
            <a:pPr algn="just"/>
            <a:r>
              <a:rPr lang="en-US" sz="1200" dirty="0">
                <a:sym typeface="Webdings"/>
              </a:rPr>
              <a:t>(110)</a:t>
            </a:r>
          </a:p>
        </p:txBody>
      </p:sp>
      <p:sp>
        <p:nvSpPr>
          <p:cNvPr id="235" name="TextBox 234">
            <a:extLst>
              <a:ext uri="{FF2B5EF4-FFF2-40B4-BE49-F238E27FC236}">
                <a16:creationId xmlns:a16="http://schemas.microsoft.com/office/drawing/2014/main" id="{12508210-5666-4AB4-B397-1109FC0DB0B2}"/>
              </a:ext>
            </a:extLst>
          </p:cNvPr>
          <p:cNvSpPr txBox="1"/>
          <p:nvPr/>
        </p:nvSpPr>
        <p:spPr>
          <a:xfrm>
            <a:off x="514283" y="6277412"/>
            <a:ext cx="519309" cy="276999"/>
          </a:xfrm>
          <a:prstGeom prst="rect">
            <a:avLst/>
          </a:prstGeom>
          <a:noFill/>
        </p:spPr>
        <p:txBody>
          <a:bodyPr wrap="none" rtlCol="0">
            <a:spAutoFit/>
          </a:bodyPr>
          <a:lstStyle/>
          <a:p>
            <a:pPr algn="just"/>
            <a:r>
              <a:rPr lang="en-US" sz="1200" dirty="0">
                <a:sym typeface="Webdings"/>
              </a:rPr>
              <a:t>(111)</a:t>
            </a:r>
          </a:p>
        </p:txBody>
      </p:sp>
      <p:sp>
        <p:nvSpPr>
          <p:cNvPr id="236" name="Oval 235">
            <a:extLst>
              <a:ext uri="{FF2B5EF4-FFF2-40B4-BE49-F238E27FC236}">
                <a16:creationId xmlns:a16="http://schemas.microsoft.com/office/drawing/2014/main" id="{3552BE70-C4DD-450E-81D7-E1FB749A7D42}"/>
              </a:ext>
            </a:extLst>
          </p:cNvPr>
          <p:cNvSpPr/>
          <p:nvPr/>
        </p:nvSpPr>
        <p:spPr>
          <a:xfrm>
            <a:off x="1019696"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Oval 236">
            <a:extLst>
              <a:ext uri="{FF2B5EF4-FFF2-40B4-BE49-F238E27FC236}">
                <a16:creationId xmlns:a16="http://schemas.microsoft.com/office/drawing/2014/main" id="{FA40E23F-885A-4DFE-9770-92D3479A0D0F}"/>
              </a:ext>
            </a:extLst>
          </p:cNvPr>
          <p:cNvSpPr/>
          <p:nvPr/>
        </p:nvSpPr>
        <p:spPr>
          <a:xfrm>
            <a:off x="1019696"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8" name="Oval 237">
            <a:extLst>
              <a:ext uri="{FF2B5EF4-FFF2-40B4-BE49-F238E27FC236}">
                <a16:creationId xmlns:a16="http://schemas.microsoft.com/office/drawing/2014/main" id="{290A9C3B-1717-49A4-8E2D-06C20F9CA974}"/>
              </a:ext>
            </a:extLst>
          </p:cNvPr>
          <p:cNvSpPr/>
          <p:nvPr/>
        </p:nvSpPr>
        <p:spPr>
          <a:xfrm>
            <a:off x="1017779"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9" name="Oval 238">
            <a:extLst>
              <a:ext uri="{FF2B5EF4-FFF2-40B4-BE49-F238E27FC236}">
                <a16:creationId xmlns:a16="http://schemas.microsoft.com/office/drawing/2014/main" id="{BD8A5151-81E6-424E-802C-2BE2AAB356EB}"/>
              </a:ext>
            </a:extLst>
          </p:cNvPr>
          <p:cNvSpPr/>
          <p:nvPr/>
        </p:nvSpPr>
        <p:spPr>
          <a:xfrm>
            <a:off x="1017779"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Oval 239">
            <a:extLst>
              <a:ext uri="{FF2B5EF4-FFF2-40B4-BE49-F238E27FC236}">
                <a16:creationId xmlns:a16="http://schemas.microsoft.com/office/drawing/2014/main" id="{AB625A16-818E-4CD9-A09E-F5F99231F85D}"/>
              </a:ext>
            </a:extLst>
          </p:cNvPr>
          <p:cNvSpPr/>
          <p:nvPr/>
        </p:nvSpPr>
        <p:spPr>
          <a:xfrm>
            <a:off x="5912330" y="4766389"/>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1" name="Oval 240">
            <a:extLst>
              <a:ext uri="{FF2B5EF4-FFF2-40B4-BE49-F238E27FC236}">
                <a16:creationId xmlns:a16="http://schemas.microsoft.com/office/drawing/2014/main" id="{3621524A-1937-406E-9BEB-578986DC3726}"/>
              </a:ext>
            </a:extLst>
          </p:cNvPr>
          <p:cNvSpPr/>
          <p:nvPr/>
        </p:nvSpPr>
        <p:spPr>
          <a:xfrm>
            <a:off x="5912330" y="4999642"/>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2" name="Oval 241">
            <a:extLst>
              <a:ext uri="{FF2B5EF4-FFF2-40B4-BE49-F238E27FC236}">
                <a16:creationId xmlns:a16="http://schemas.microsoft.com/office/drawing/2014/main" id="{430A65AD-EB1C-4C63-B3E0-7BA7E7F4DDDA}"/>
              </a:ext>
            </a:extLst>
          </p:cNvPr>
          <p:cNvSpPr/>
          <p:nvPr/>
        </p:nvSpPr>
        <p:spPr>
          <a:xfrm>
            <a:off x="5910413" y="523289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3" name="Oval 242">
            <a:extLst>
              <a:ext uri="{FF2B5EF4-FFF2-40B4-BE49-F238E27FC236}">
                <a16:creationId xmlns:a16="http://schemas.microsoft.com/office/drawing/2014/main" id="{E594F8EC-0504-4CEF-87DA-D84A6A086CAF}"/>
              </a:ext>
            </a:extLst>
          </p:cNvPr>
          <p:cNvSpPr/>
          <p:nvPr/>
        </p:nvSpPr>
        <p:spPr>
          <a:xfrm>
            <a:off x="5910413" y="5466145"/>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5" name="Straight Arrow Connector 244">
            <a:extLst>
              <a:ext uri="{FF2B5EF4-FFF2-40B4-BE49-F238E27FC236}">
                <a16:creationId xmlns:a16="http://schemas.microsoft.com/office/drawing/2014/main" id="{BB2B1D45-5378-4C7C-871A-58DED11B0A21}"/>
              </a:ext>
            </a:extLst>
          </p:cNvPr>
          <p:cNvCxnSpPr>
            <a:cxnSpLocks/>
            <a:stCxn id="236" idx="6"/>
            <a:endCxn id="240" idx="2"/>
          </p:cNvCxnSpPr>
          <p:nvPr/>
        </p:nvCxnSpPr>
        <p:spPr bwMode="auto">
          <a:xfrm>
            <a:off x="1060199" y="4784619"/>
            <a:ext cx="485213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6" name="Straight Arrow Connector 245">
            <a:extLst>
              <a:ext uri="{FF2B5EF4-FFF2-40B4-BE49-F238E27FC236}">
                <a16:creationId xmlns:a16="http://schemas.microsoft.com/office/drawing/2014/main" id="{2D14B3CF-0E6E-4CC7-B15D-CE9BFBF3FBC4}"/>
              </a:ext>
            </a:extLst>
          </p:cNvPr>
          <p:cNvCxnSpPr>
            <a:cxnSpLocks/>
            <a:stCxn id="237" idx="6"/>
            <a:endCxn id="221" idx="1"/>
          </p:cNvCxnSpPr>
          <p:nvPr/>
        </p:nvCxnSpPr>
        <p:spPr bwMode="auto">
          <a:xfrm flipV="1">
            <a:off x="1060199" y="4785754"/>
            <a:ext cx="4850389" cy="232118"/>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47" name="Straight Arrow Connector 246">
            <a:extLst>
              <a:ext uri="{FF2B5EF4-FFF2-40B4-BE49-F238E27FC236}">
                <a16:creationId xmlns:a16="http://schemas.microsoft.com/office/drawing/2014/main" id="{578F5642-DE90-46AE-A7EB-2F3C016A8F80}"/>
              </a:ext>
            </a:extLst>
          </p:cNvPr>
          <p:cNvCxnSpPr>
            <a:cxnSpLocks/>
            <a:stCxn id="238" idx="6"/>
            <a:endCxn id="252" idx="2"/>
          </p:cNvCxnSpPr>
          <p:nvPr/>
        </p:nvCxnSpPr>
        <p:spPr bwMode="auto">
          <a:xfrm>
            <a:off x="1058282" y="5251123"/>
            <a:ext cx="4851262" cy="46389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48" name="Oval 247">
            <a:extLst>
              <a:ext uri="{FF2B5EF4-FFF2-40B4-BE49-F238E27FC236}">
                <a16:creationId xmlns:a16="http://schemas.microsoft.com/office/drawing/2014/main" id="{C256DD88-A040-4407-84F7-67D1FF759CFF}"/>
              </a:ext>
            </a:extLst>
          </p:cNvPr>
          <p:cNvSpPr/>
          <p:nvPr/>
        </p:nvSpPr>
        <p:spPr>
          <a:xfrm>
            <a:off x="1016910"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9" name="Oval 248">
            <a:extLst>
              <a:ext uri="{FF2B5EF4-FFF2-40B4-BE49-F238E27FC236}">
                <a16:creationId xmlns:a16="http://schemas.microsoft.com/office/drawing/2014/main" id="{291F0645-F9C3-4AAB-8D87-52D6991BD463}"/>
              </a:ext>
            </a:extLst>
          </p:cNvPr>
          <p:cNvSpPr/>
          <p:nvPr/>
        </p:nvSpPr>
        <p:spPr>
          <a:xfrm>
            <a:off x="1016910"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0" name="Oval 249">
            <a:extLst>
              <a:ext uri="{FF2B5EF4-FFF2-40B4-BE49-F238E27FC236}">
                <a16:creationId xmlns:a16="http://schemas.microsoft.com/office/drawing/2014/main" id="{03F55AEA-B7CE-427D-B221-42BF1F30EC04}"/>
              </a:ext>
            </a:extLst>
          </p:cNvPr>
          <p:cNvSpPr/>
          <p:nvPr/>
        </p:nvSpPr>
        <p:spPr>
          <a:xfrm>
            <a:off x="1014993"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1" name="Oval 250">
            <a:extLst>
              <a:ext uri="{FF2B5EF4-FFF2-40B4-BE49-F238E27FC236}">
                <a16:creationId xmlns:a16="http://schemas.microsoft.com/office/drawing/2014/main" id="{D8A41178-E29A-4782-B11D-3154B1C65AA8}"/>
              </a:ext>
            </a:extLst>
          </p:cNvPr>
          <p:cNvSpPr/>
          <p:nvPr/>
        </p:nvSpPr>
        <p:spPr>
          <a:xfrm>
            <a:off x="1014993"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2" name="Oval 251">
            <a:extLst>
              <a:ext uri="{FF2B5EF4-FFF2-40B4-BE49-F238E27FC236}">
                <a16:creationId xmlns:a16="http://schemas.microsoft.com/office/drawing/2014/main" id="{EB224689-ED4B-400C-BB9A-5874F7EBD7F0}"/>
              </a:ext>
            </a:extLst>
          </p:cNvPr>
          <p:cNvSpPr/>
          <p:nvPr/>
        </p:nvSpPr>
        <p:spPr>
          <a:xfrm>
            <a:off x="5909544" y="5696790"/>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3" name="Oval 252">
            <a:extLst>
              <a:ext uri="{FF2B5EF4-FFF2-40B4-BE49-F238E27FC236}">
                <a16:creationId xmlns:a16="http://schemas.microsoft.com/office/drawing/2014/main" id="{B524A946-1CE0-4580-9C06-0580949FA146}"/>
              </a:ext>
            </a:extLst>
          </p:cNvPr>
          <p:cNvSpPr/>
          <p:nvPr/>
        </p:nvSpPr>
        <p:spPr>
          <a:xfrm>
            <a:off x="5909544" y="5930043"/>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4" name="Oval 253">
            <a:extLst>
              <a:ext uri="{FF2B5EF4-FFF2-40B4-BE49-F238E27FC236}">
                <a16:creationId xmlns:a16="http://schemas.microsoft.com/office/drawing/2014/main" id="{68B6CCE8-1FEE-4248-95AF-D96238BFE9FD}"/>
              </a:ext>
            </a:extLst>
          </p:cNvPr>
          <p:cNvSpPr/>
          <p:nvPr/>
        </p:nvSpPr>
        <p:spPr>
          <a:xfrm>
            <a:off x="5907627" y="6163294"/>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5" name="Oval 254">
            <a:extLst>
              <a:ext uri="{FF2B5EF4-FFF2-40B4-BE49-F238E27FC236}">
                <a16:creationId xmlns:a16="http://schemas.microsoft.com/office/drawing/2014/main" id="{B61AC7AC-CBCB-432B-A6F9-59772F7A8C85}"/>
              </a:ext>
            </a:extLst>
          </p:cNvPr>
          <p:cNvSpPr/>
          <p:nvPr/>
        </p:nvSpPr>
        <p:spPr>
          <a:xfrm>
            <a:off x="5907627" y="6396547"/>
            <a:ext cx="40503" cy="364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 name="Straight Arrow Connector 255">
            <a:extLst>
              <a:ext uri="{FF2B5EF4-FFF2-40B4-BE49-F238E27FC236}">
                <a16:creationId xmlns:a16="http://schemas.microsoft.com/office/drawing/2014/main" id="{8EA5FA3B-3A06-4EC2-87AD-794693BFAE86}"/>
              </a:ext>
            </a:extLst>
          </p:cNvPr>
          <p:cNvCxnSpPr>
            <a:cxnSpLocks/>
            <a:stCxn id="251" idx="6"/>
            <a:endCxn id="255" idx="2"/>
          </p:cNvCxnSpPr>
          <p:nvPr/>
        </p:nvCxnSpPr>
        <p:spPr bwMode="auto">
          <a:xfrm>
            <a:off x="1055496" y="6414777"/>
            <a:ext cx="485213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7" name="Straight Arrow Connector 256">
            <a:extLst>
              <a:ext uri="{FF2B5EF4-FFF2-40B4-BE49-F238E27FC236}">
                <a16:creationId xmlns:a16="http://schemas.microsoft.com/office/drawing/2014/main" id="{3A3F9867-8B9E-49A3-B47E-798F609796D3}"/>
              </a:ext>
            </a:extLst>
          </p:cNvPr>
          <p:cNvCxnSpPr>
            <a:cxnSpLocks/>
            <a:stCxn id="249" idx="6"/>
            <a:endCxn id="243" idx="3"/>
          </p:cNvCxnSpPr>
          <p:nvPr/>
        </p:nvCxnSpPr>
        <p:spPr bwMode="auto">
          <a:xfrm flipV="1">
            <a:off x="1057413" y="5497266"/>
            <a:ext cx="4858932" cy="45100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8" name="Straight Arrow Connector 257">
            <a:extLst>
              <a:ext uri="{FF2B5EF4-FFF2-40B4-BE49-F238E27FC236}">
                <a16:creationId xmlns:a16="http://schemas.microsoft.com/office/drawing/2014/main" id="{1BAF4D6A-C919-4D7F-8B4F-5EA4C8AA0B64}"/>
              </a:ext>
            </a:extLst>
          </p:cNvPr>
          <p:cNvCxnSpPr>
            <a:cxnSpLocks/>
            <a:stCxn id="250" idx="6"/>
            <a:endCxn id="255" idx="1"/>
          </p:cNvCxnSpPr>
          <p:nvPr/>
        </p:nvCxnSpPr>
        <p:spPr bwMode="auto">
          <a:xfrm>
            <a:off x="1055496" y="6181524"/>
            <a:ext cx="4858063" cy="22036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EFAADB99-E3C0-43B1-8DB7-CD8C1BE2B6CF}"/>
              </a:ext>
            </a:extLst>
          </p:cNvPr>
          <p:cNvCxnSpPr>
            <a:cxnSpLocks/>
            <a:stCxn id="239" idx="6"/>
            <a:endCxn id="224" idx="1"/>
          </p:cNvCxnSpPr>
          <p:nvPr/>
        </p:nvCxnSpPr>
        <p:spPr bwMode="auto">
          <a:xfrm>
            <a:off x="1058282" y="5484375"/>
            <a:ext cx="4849520" cy="23178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098A9109-4246-4871-9657-86780E8F4B39}"/>
              </a:ext>
            </a:extLst>
          </p:cNvPr>
          <p:cNvCxnSpPr>
            <a:cxnSpLocks/>
            <a:stCxn id="248" idx="6"/>
            <a:endCxn id="243" idx="4"/>
          </p:cNvCxnSpPr>
          <p:nvPr/>
        </p:nvCxnSpPr>
        <p:spPr bwMode="auto">
          <a:xfrm flipV="1">
            <a:off x="1057413" y="5502605"/>
            <a:ext cx="4873252" cy="2124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262" name="Group 261">
            <a:extLst>
              <a:ext uri="{FF2B5EF4-FFF2-40B4-BE49-F238E27FC236}">
                <a16:creationId xmlns:a16="http://schemas.microsoft.com/office/drawing/2014/main" id="{501343A4-A636-4895-9F28-4915CD3DC9CC}"/>
              </a:ext>
            </a:extLst>
          </p:cNvPr>
          <p:cNvGrpSpPr/>
          <p:nvPr/>
        </p:nvGrpSpPr>
        <p:grpSpPr>
          <a:xfrm>
            <a:off x="4952699" y="960281"/>
            <a:ext cx="1512625" cy="1907157"/>
            <a:chOff x="1814543" y="1655365"/>
            <a:chExt cx="1995595" cy="2568778"/>
          </a:xfrm>
        </p:grpSpPr>
        <p:sp>
          <p:nvSpPr>
            <p:cNvPr id="263" name="TextBox 262">
              <a:extLst>
                <a:ext uri="{FF2B5EF4-FFF2-40B4-BE49-F238E27FC236}">
                  <a16:creationId xmlns:a16="http://schemas.microsoft.com/office/drawing/2014/main" id="{783884AA-C385-46EC-B89B-8962BA17B810}"/>
                </a:ext>
              </a:extLst>
            </p:cNvPr>
            <p:cNvSpPr txBox="1"/>
            <p:nvPr/>
          </p:nvSpPr>
          <p:spPr>
            <a:xfrm>
              <a:off x="3098754" y="3534652"/>
              <a:ext cx="700179" cy="373094"/>
            </a:xfrm>
            <a:prstGeom prst="rect">
              <a:avLst/>
            </a:prstGeom>
            <a:noFill/>
          </p:spPr>
          <p:txBody>
            <a:bodyPr wrap="none" rtlCol="0">
              <a:spAutoFit/>
            </a:bodyPr>
            <a:lstStyle/>
            <a:p>
              <a:pPr algn="just"/>
              <a:r>
                <a:rPr lang="en-US" sz="1200" dirty="0">
                  <a:sym typeface="Webdings"/>
                </a:rPr>
                <a:t>(110)</a:t>
              </a:r>
            </a:p>
          </p:txBody>
        </p:sp>
        <p:sp>
          <p:nvSpPr>
            <p:cNvPr id="264" name="TextBox 263">
              <a:extLst>
                <a:ext uri="{FF2B5EF4-FFF2-40B4-BE49-F238E27FC236}">
                  <a16:creationId xmlns:a16="http://schemas.microsoft.com/office/drawing/2014/main" id="{4C190416-E190-4E77-AF35-4039B6DA9566}"/>
                </a:ext>
              </a:extLst>
            </p:cNvPr>
            <p:cNvSpPr txBox="1"/>
            <p:nvPr/>
          </p:nvSpPr>
          <p:spPr>
            <a:xfrm>
              <a:off x="3094902" y="1655365"/>
              <a:ext cx="715236" cy="373094"/>
            </a:xfrm>
            <a:prstGeom prst="rect">
              <a:avLst/>
            </a:prstGeom>
            <a:noFill/>
          </p:spPr>
          <p:txBody>
            <a:bodyPr wrap="none" rtlCol="0">
              <a:spAutoFit/>
            </a:bodyPr>
            <a:lstStyle/>
            <a:p>
              <a:pPr algn="just"/>
              <a:r>
                <a:rPr lang="en-US" sz="1200" dirty="0">
                  <a:sym typeface="Webdings"/>
                </a:rPr>
                <a:t>(000)</a:t>
              </a:r>
            </a:p>
          </p:txBody>
        </p:sp>
        <p:sp>
          <p:nvSpPr>
            <p:cNvPr id="265" name="TextBox 264">
              <a:extLst>
                <a:ext uri="{FF2B5EF4-FFF2-40B4-BE49-F238E27FC236}">
                  <a16:creationId xmlns:a16="http://schemas.microsoft.com/office/drawing/2014/main" id="{7BF474BE-D642-42C5-874C-AAE4EF11E503}"/>
                </a:ext>
              </a:extLst>
            </p:cNvPr>
            <p:cNvSpPr txBox="1"/>
            <p:nvPr/>
          </p:nvSpPr>
          <p:spPr>
            <a:xfrm>
              <a:off x="3094902" y="1969536"/>
              <a:ext cx="715236" cy="373094"/>
            </a:xfrm>
            <a:prstGeom prst="rect">
              <a:avLst/>
            </a:prstGeom>
            <a:noFill/>
          </p:spPr>
          <p:txBody>
            <a:bodyPr wrap="none" rtlCol="0">
              <a:spAutoFit/>
            </a:bodyPr>
            <a:lstStyle/>
            <a:p>
              <a:pPr algn="just"/>
              <a:r>
                <a:rPr lang="en-US" sz="1200" dirty="0">
                  <a:sym typeface="Webdings"/>
                </a:rPr>
                <a:t>(001)</a:t>
              </a:r>
            </a:p>
          </p:txBody>
        </p:sp>
        <p:sp>
          <p:nvSpPr>
            <p:cNvPr id="266" name="TextBox 265">
              <a:extLst>
                <a:ext uri="{FF2B5EF4-FFF2-40B4-BE49-F238E27FC236}">
                  <a16:creationId xmlns:a16="http://schemas.microsoft.com/office/drawing/2014/main" id="{5D953F94-6943-4905-9141-D68DB7F466EE}"/>
                </a:ext>
              </a:extLst>
            </p:cNvPr>
            <p:cNvSpPr txBox="1"/>
            <p:nvPr/>
          </p:nvSpPr>
          <p:spPr>
            <a:xfrm>
              <a:off x="3094902" y="2281481"/>
              <a:ext cx="715236" cy="373094"/>
            </a:xfrm>
            <a:prstGeom prst="rect">
              <a:avLst/>
            </a:prstGeom>
            <a:noFill/>
          </p:spPr>
          <p:txBody>
            <a:bodyPr wrap="none" rtlCol="0">
              <a:spAutoFit/>
            </a:bodyPr>
            <a:lstStyle/>
            <a:p>
              <a:pPr algn="just"/>
              <a:r>
                <a:rPr lang="en-US" sz="1200" dirty="0">
                  <a:sym typeface="Webdings"/>
                </a:rPr>
                <a:t>(010)</a:t>
              </a:r>
            </a:p>
          </p:txBody>
        </p:sp>
        <p:sp>
          <p:nvSpPr>
            <p:cNvPr id="267" name="TextBox 266">
              <a:extLst>
                <a:ext uri="{FF2B5EF4-FFF2-40B4-BE49-F238E27FC236}">
                  <a16:creationId xmlns:a16="http://schemas.microsoft.com/office/drawing/2014/main" id="{CB1ACDA8-CD46-4452-ADBE-50AACEF14E65}"/>
                </a:ext>
              </a:extLst>
            </p:cNvPr>
            <p:cNvSpPr txBox="1"/>
            <p:nvPr/>
          </p:nvSpPr>
          <p:spPr>
            <a:xfrm>
              <a:off x="3102430" y="2597878"/>
              <a:ext cx="700178" cy="373094"/>
            </a:xfrm>
            <a:prstGeom prst="rect">
              <a:avLst/>
            </a:prstGeom>
            <a:noFill/>
          </p:spPr>
          <p:txBody>
            <a:bodyPr wrap="none" rtlCol="0">
              <a:spAutoFit/>
            </a:bodyPr>
            <a:lstStyle/>
            <a:p>
              <a:pPr algn="just"/>
              <a:r>
                <a:rPr lang="en-US" sz="1200" dirty="0">
                  <a:sym typeface="Webdings"/>
                </a:rPr>
                <a:t>(011)</a:t>
              </a:r>
            </a:p>
          </p:txBody>
        </p:sp>
        <p:sp>
          <p:nvSpPr>
            <p:cNvPr id="268" name="TextBox 267">
              <a:extLst>
                <a:ext uri="{FF2B5EF4-FFF2-40B4-BE49-F238E27FC236}">
                  <a16:creationId xmlns:a16="http://schemas.microsoft.com/office/drawing/2014/main" id="{499A3FC9-281A-49D2-A41E-32DE50DD3FB4}"/>
                </a:ext>
              </a:extLst>
            </p:cNvPr>
            <p:cNvSpPr txBox="1"/>
            <p:nvPr/>
          </p:nvSpPr>
          <p:spPr>
            <a:xfrm>
              <a:off x="3091226" y="2908536"/>
              <a:ext cx="715236" cy="373094"/>
            </a:xfrm>
            <a:prstGeom prst="rect">
              <a:avLst/>
            </a:prstGeom>
            <a:noFill/>
          </p:spPr>
          <p:txBody>
            <a:bodyPr wrap="none" rtlCol="0">
              <a:spAutoFit/>
            </a:bodyPr>
            <a:lstStyle/>
            <a:p>
              <a:pPr algn="just"/>
              <a:r>
                <a:rPr lang="en-US" sz="1200" dirty="0">
                  <a:sym typeface="Webdings"/>
                </a:rPr>
                <a:t>(100)</a:t>
              </a:r>
            </a:p>
          </p:txBody>
        </p:sp>
        <p:sp>
          <p:nvSpPr>
            <p:cNvPr id="269" name="TextBox 268">
              <a:extLst>
                <a:ext uri="{FF2B5EF4-FFF2-40B4-BE49-F238E27FC236}">
                  <a16:creationId xmlns:a16="http://schemas.microsoft.com/office/drawing/2014/main" id="{8B206F8C-DCCC-4335-9A5D-28B53D106935}"/>
                </a:ext>
              </a:extLst>
            </p:cNvPr>
            <p:cNvSpPr txBox="1"/>
            <p:nvPr/>
          </p:nvSpPr>
          <p:spPr>
            <a:xfrm>
              <a:off x="3091226" y="3222708"/>
              <a:ext cx="715236" cy="373094"/>
            </a:xfrm>
            <a:prstGeom prst="rect">
              <a:avLst/>
            </a:prstGeom>
            <a:noFill/>
          </p:spPr>
          <p:txBody>
            <a:bodyPr wrap="none" rtlCol="0">
              <a:spAutoFit/>
            </a:bodyPr>
            <a:lstStyle/>
            <a:p>
              <a:pPr algn="just"/>
              <a:r>
                <a:rPr lang="en-US" sz="1200" dirty="0">
                  <a:sym typeface="Webdings"/>
                </a:rPr>
                <a:t>(101)</a:t>
              </a:r>
            </a:p>
          </p:txBody>
        </p:sp>
        <p:sp>
          <p:nvSpPr>
            <p:cNvPr id="270" name="TextBox 269">
              <a:extLst>
                <a:ext uri="{FF2B5EF4-FFF2-40B4-BE49-F238E27FC236}">
                  <a16:creationId xmlns:a16="http://schemas.microsoft.com/office/drawing/2014/main" id="{86AAFB48-2A8C-4452-8310-54865FE5BB16}"/>
                </a:ext>
              </a:extLst>
            </p:cNvPr>
            <p:cNvSpPr txBox="1"/>
            <p:nvPr/>
          </p:nvSpPr>
          <p:spPr>
            <a:xfrm>
              <a:off x="3106285" y="3851049"/>
              <a:ext cx="685121" cy="373094"/>
            </a:xfrm>
            <a:prstGeom prst="rect">
              <a:avLst/>
            </a:prstGeom>
            <a:noFill/>
          </p:spPr>
          <p:txBody>
            <a:bodyPr wrap="none" rtlCol="0">
              <a:spAutoFit/>
            </a:bodyPr>
            <a:lstStyle/>
            <a:p>
              <a:pPr algn="just"/>
              <a:r>
                <a:rPr lang="en-US" sz="1200" dirty="0">
                  <a:sym typeface="Webdings"/>
                </a:rPr>
                <a:t>(111)</a:t>
              </a:r>
            </a:p>
          </p:txBody>
        </p:sp>
        <p:sp>
          <p:nvSpPr>
            <p:cNvPr id="271" name="TextBox 270">
              <a:extLst>
                <a:ext uri="{FF2B5EF4-FFF2-40B4-BE49-F238E27FC236}">
                  <a16:creationId xmlns:a16="http://schemas.microsoft.com/office/drawing/2014/main" id="{A6F6A192-FC25-44E0-B67B-324F171ECBF4}"/>
                </a:ext>
              </a:extLst>
            </p:cNvPr>
            <p:cNvSpPr txBox="1"/>
            <p:nvPr/>
          </p:nvSpPr>
          <p:spPr>
            <a:xfrm>
              <a:off x="1829196" y="1655365"/>
              <a:ext cx="715236" cy="373094"/>
            </a:xfrm>
            <a:prstGeom prst="rect">
              <a:avLst/>
            </a:prstGeom>
            <a:noFill/>
          </p:spPr>
          <p:txBody>
            <a:bodyPr wrap="none" rtlCol="0">
              <a:spAutoFit/>
            </a:bodyPr>
            <a:lstStyle/>
            <a:p>
              <a:pPr algn="just"/>
              <a:r>
                <a:rPr lang="en-US" sz="1200" dirty="0">
                  <a:sym typeface="Webdings"/>
                </a:rPr>
                <a:t>(000)</a:t>
              </a:r>
            </a:p>
          </p:txBody>
        </p:sp>
        <p:sp>
          <p:nvSpPr>
            <p:cNvPr id="272" name="TextBox 271">
              <a:extLst>
                <a:ext uri="{FF2B5EF4-FFF2-40B4-BE49-F238E27FC236}">
                  <a16:creationId xmlns:a16="http://schemas.microsoft.com/office/drawing/2014/main" id="{89C7E3D6-9312-48A0-95BC-B8B17B939BB4}"/>
                </a:ext>
              </a:extLst>
            </p:cNvPr>
            <p:cNvSpPr txBox="1"/>
            <p:nvPr/>
          </p:nvSpPr>
          <p:spPr>
            <a:xfrm>
              <a:off x="1818218" y="1969536"/>
              <a:ext cx="715236" cy="373094"/>
            </a:xfrm>
            <a:prstGeom prst="rect">
              <a:avLst/>
            </a:prstGeom>
            <a:noFill/>
          </p:spPr>
          <p:txBody>
            <a:bodyPr wrap="none" rtlCol="0">
              <a:spAutoFit/>
            </a:bodyPr>
            <a:lstStyle/>
            <a:p>
              <a:pPr algn="just"/>
              <a:r>
                <a:rPr lang="en-US" sz="1200" dirty="0">
                  <a:sym typeface="Webdings"/>
                </a:rPr>
                <a:t>(001)</a:t>
              </a:r>
            </a:p>
          </p:txBody>
        </p:sp>
        <p:sp>
          <p:nvSpPr>
            <p:cNvPr id="273" name="TextBox 272">
              <a:extLst>
                <a:ext uri="{FF2B5EF4-FFF2-40B4-BE49-F238E27FC236}">
                  <a16:creationId xmlns:a16="http://schemas.microsoft.com/office/drawing/2014/main" id="{69DD1A85-351D-42EB-A0E9-FF8FF910A2FA}"/>
                </a:ext>
              </a:extLst>
            </p:cNvPr>
            <p:cNvSpPr txBox="1"/>
            <p:nvPr/>
          </p:nvSpPr>
          <p:spPr>
            <a:xfrm>
              <a:off x="1818218" y="2281481"/>
              <a:ext cx="715236" cy="373094"/>
            </a:xfrm>
            <a:prstGeom prst="rect">
              <a:avLst/>
            </a:prstGeom>
            <a:noFill/>
          </p:spPr>
          <p:txBody>
            <a:bodyPr wrap="none" rtlCol="0">
              <a:spAutoFit/>
            </a:bodyPr>
            <a:lstStyle/>
            <a:p>
              <a:pPr algn="just"/>
              <a:r>
                <a:rPr lang="en-US" sz="1200" dirty="0">
                  <a:sym typeface="Webdings"/>
                </a:rPr>
                <a:t>(010)</a:t>
              </a:r>
            </a:p>
          </p:txBody>
        </p:sp>
        <p:sp>
          <p:nvSpPr>
            <p:cNvPr id="356" name="TextBox 355">
              <a:extLst>
                <a:ext uri="{FF2B5EF4-FFF2-40B4-BE49-F238E27FC236}">
                  <a16:creationId xmlns:a16="http://schemas.microsoft.com/office/drawing/2014/main" id="{473110F5-B252-4EF3-91C3-5371B61D3FE3}"/>
                </a:ext>
              </a:extLst>
            </p:cNvPr>
            <p:cNvSpPr txBox="1"/>
            <p:nvPr/>
          </p:nvSpPr>
          <p:spPr>
            <a:xfrm>
              <a:off x="1825746" y="2597878"/>
              <a:ext cx="700179" cy="373094"/>
            </a:xfrm>
            <a:prstGeom prst="rect">
              <a:avLst/>
            </a:prstGeom>
            <a:noFill/>
          </p:spPr>
          <p:txBody>
            <a:bodyPr wrap="none" rtlCol="0">
              <a:spAutoFit/>
            </a:bodyPr>
            <a:lstStyle/>
            <a:p>
              <a:pPr algn="just"/>
              <a:r>
                <a:rPr lang="en-US" sz="1200" dirty="0">
                  <a:sym typeface="Webdings"/>
                </a:rPr>
                <a:t>(011)</a:t>
              </a:r>
            </a:p>
          </p:txBody>
        </p:sp>
        <p:sp>
          <p:nvSpPr>
            <p:cNvPr id="357" name="TextBox 356">
              <a:extLst>
                <a:ext uri="{FF2B5EF4-FFF2-40B4-BE49-F238E27FC236}">
                  <a16:creationId xmlns:a16="http://schemas.microsoft.com/office/drawing/2014/main" id="{462B9358-8DC8-430F-919E-55B4049F9A07}"/>
                </a:ext>
              </a:extLst>
            </p:cNvPr>
            <p:cNvSpPr txBox="1"/>
            <p:nvPr/>
          </p:nvSpPr>
          <p:spPr>
            <a:xfrm>
              <a:off x="1825519" y="2908536"/>
              <a:ext cx="715236" cy="373094"/>
            </a:xfrm>
            <a:prstGeom prst="rect">
              <a:avLst/>
            </a:prstGeom>
            <a:noFill/>
          </p:spPr>
          <p:txBody>
            <a:bodyPr wrap="none" rtlCol="0">
              <a:spAutoFit/>
            </a:bodyPr>
            <a:lstStyle/>
            <a:p>
              <a:pPr algn="just"/>
              <a:r>
                <a:rPr lang="en-US" sz="1200" dirty="0">
                  <a:sym typeface="Webdings"/>
                </a:rPr>
                <a:t>(100)</a:t>
              </a:r>
            </a:p>
          </p:txBody>
        </p:sp>
        <p:sp>
          <p:nvSpPr>
            <p:cNvPr id="362" name="TextBox 361">
              <a:extLst>
                <a:ext uri="{FF2B5EF4-FFF2-40B4-BE49-F238E27FC236}">
                  <a16:creationId xmlns:a16="http://schemas.microsoft.com/office/drawing/2014/main" id="{7AA4B335-6395-4285-8153-B449A4584981}"/>
                </a:ext>
              </a:extLst>
            </p:cNvPr>
            <p:cNvSpPr txBox="1"/>
            <p:nvPr/>
          </p:nvSpPr>
          <p:spPr>
            <a:xfrm>
              <a:off x="1814543" y="3222708"/>
              <a:ext cx="715236" cy="373094"/>
            </a:xfrm>
            <a:prstGeom prst="rect">
              <a:avLst/>
            </a:prstGeom>
            <a:noFill/>
          </p:spPr>
          <p:txBody>
            <a:bodyPr wrap="none" rtlCol="0">
              <a:spAutoFit/>
            </a:bodyPr>
            <a:lstStyle/>
            <a:p>
              <a:pPr algn="just"/>
              <a:r>
                <a:rPr lang="en-US" sz="1200" dirty="0">
                  <a:sym typeface="Webdings"/>
                </a:rPr>
                <a:t>(101)</a:t>
              </a:r>
            </a:p>
          </p:txBody>
        </p:sp>
        <p:sp>
          <p:nvSpPr>
            <p:cNvPr id="363" name="TextBox 362">
              <a:extLst>
                <a:ext uri="{FF2B5EF4-FFF2-40B4-BE49-F238E27FC236}">
                  <a16:creationId xmlns:a16="http://schemas.microsoft.com/office/drawing/2014/main" id="{F5B4BD62-DFEE-4014-864A-5D591BA6950A}"/>
                </a:ext>
              </a:extLst>
            </p:cNvPr>
            <p:cNvSpPr txBox="1"/>
            <p:nvPr/>
          </p:nvSpPr>
          <p:spPr>
            <a:xfrm>
              <a:off x="1822070" y="3534652"/>
              <a:ext cx="700178" cy="373094"/>
            </a:xfrm>
            <a:prstGeom prst="rect">
              <a:avLst/>
            </a:prstGeom>
            <a:noFill/>
          </p:spPr>
          <p:txBody>
            <a:bodyPr wrap="none" rtlCol="0">
              <a:spAutoFit/>
            </a:bodyPr>
            <a:lstStyle/>
            <a:p>
              <a:pPr algn="just"/>
              <a:r>
                <a:rPr lang="en-US" sz="1200" dirty="0">
                  <a:sym typeface="Webdings"/>
                </a:rPr>
                <a:t>(110)</a:t>
              </a:r>
            </a:p>
          </p:txBody>
        </p:sp>
        <p:sp>
          <p:nvSpPr>
            <p:cNvPr id="364" name="TextBox 363">
              <a:extLst>
                <a:ext uri="{FF2B5EF4-FFF2-40B4-BE49-F238E27FC236}">
                  <a16:creationId xmlns:a16="http://schemas.microsoft.com/office/drawing/2014/main" id="{E4BB7E6E-EC59-4D1B-83F4-3863B67392AE}"/>
                </a:ext>
              </a:extLst>
            </p:cNvPr>
            <p:cNvSpPr txBox="1"/>
            <p:nvPr/>
          </p:nvSpPr>
          <p:spPr>
            <a:xfrm>
              <a:off x="1829601" y="3851049"/>
              <a:ext cx="685120" cy="373094"/>
            </a:xfrm>
            <a:prstGeom prst="rect">
              <a:avLst/>
            </a:prstGeom>
            <a:noFill/>
          </p:spPr>
          <p:txBody>
            <a:bodyPr wrap="none" rtlCol="0">
              <a:spAutoFit/>
            </a:bodyPr>
            <a:lstStyle/>
            <a:p>
              <a:pPr algn="just"/>
              <a:r>
                <a:rPr lang="en-US" sz="1200" dirty="0">
                  <a:sym typeface="Webdings"/>
                </a:rPr>
                <a:t>(111)</a:t>
              </a:r>
            </a:p>
          </p:txBody>
        </p:sp>
        <p:sp>
          <p:nvSpPr>
            <p:cNvPr id="365" name="Oval 364">
              <a:extLst>
                <a:ext uri="{FF2B5EF4-FFF2-40B4-BE49-F238E27FC236}">
                  <a16:creationId xmlns:a16="http://schemas.microsoft.com/office/drawing/2014/main" id="{04D8021B-F4E2-4704-A31E-7D13A188BEF3}"/>
                </a:ext>
              </a:extLst>
            </p:cNvPr>
            <p:cNvSpPr/>
            <p:nvPr/>
          </p:nvSpPr>
          <p:spPr>
            <a:xfrm>
              <a:off x="2496389"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6" name="Oval 365">
              <a:extLst>
                <a:ext uri="{FF2B5EF4-FFF2-40B4-BE49-F238E27FC236}">
                  <a16:creationId xmlns:a16="http://schemas.microsoft.com/office/drawing/2014/main" id="{34088639-FDE4-416E-9B81-1AC517C8339A}"/>
                </a:ext>
              </a:extLst>
            </p:cNvPr>
            <p:cNvSpPr/>
            <p:nvPr/>
          </p:nvSpPr>
          <p:spPr>
            <a:xfrm>
              <a:off x="2496389"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7" name="Oval 366">
              <a:extLst>
                <a:ext uri="{FF2B5EF4-FFF2-40B4-BE49-F238E27FC236}">
                  <a16:creationId xmlns:a16="http://schemas.microsoft.com/office/drawing/2014/main" id="{9DC3B0CD-887D-4DF7-B454-DE9E76D09A05}"/>
                </a:ext>
              </a:extLst>
            </p:cNvPr>
            <p:cNvSpPr/>
            <p:nvPr/>
          </p:nvSpPr>
          <p:spPr>
            <a:xfrm>
              <a:off x="2493860"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8" name="Oval 367">
              <a:extLst>
                <a:ext uri="{FF2B5EF4-FFF2-40B4-BE49-F238E27FC236}">
                  <a16:creationId xmlns:a16="http://schemas.microsoft.com/office/drawing/2014/main" id="{581AFC44-F169-4ED1-9AC6-AB8D541D8AB9}"/>
                </a:ext>
              </a:extLst>
            </p:cNvPr>
            <p:cNvSpPr/>
            <p:nvPr/>
          </p:nvSpPr>
          <p:spPr>
            <a:xfrm>
              <a:off x="2493860"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9" name="Oval 368">
              <a:extLst>
                <a:ext uri="{FF2B5EF4-FFF2-40B4-BE49-F238E27FC236}">
                  <a16:creationId xmlns:a16="http://schemas.microsoft.com/office/drawing/2014/main" id="{F786E32F-A5AF-4C7E-87CD-E94831EAA1EA}"/>
                </a:ext>
              </a:extLst>
            </p:cNvPr>
            <p:cNvSpPr/>
            <p:nvPr/>
          </p:nvSpPr>
          <p:spPr>
            <a:xfrm>
              <a:off x="3097200" y="181583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1" name="Oval 370">
              <a:extLst>
                <a:ext uri="{FF2B5EF4-FFF2-40B4-BE49-F238E27FC236}">
                  <a16:creationId xmlns:a16="http://schemas.microsoft.com/office/drawing/2014/main" id="{780D393E-4328-46F5-8A83-BED5AF2BF7FB}"/>
                </a:ext>
              </a:extLst>
            </p:cNvPr>
            <p:cNvSpPr/>
            <p:nvPr/>
          </p:nvSpPr>
          <p:spPr>
            <a:xfrm>
              <a:off x="3097200" y="2130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2" name="Oval 371">
              <a:extLst>
                <a:ext uri="{FF2B5EF4-FFF2-40B4-BE49-F238E27FC236}">
                  <a16:creationId xmlns:a16="http://schemas.microsoft.com/office/drawing/2014/main" id="{B999DDF4-A067-4AE0-BABC-3E652E704843}"/>
                </a:ext>
              </a:extLst>
            </p:cNvPr>
            <p:cNvSpPr/>
            <p:nvPr/>
          </p:nvSpPr>
          <p:spPr>
            <a:xfrm>
              <a:off x="3094671" y="244417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3" name="Oval 372">
              <a:extLst>
                <a:ext uri="{FF2B5EF4-FFF2-40B4-BE49-F238E27FC236}">
                  <a16:creationId xmlns:a16="http://schemas.microsoft.com/office/drawing/2014/main" id="{15A62CFF-EF52-4E6B-A882-180C775BF2AF}"/>
                </a:ext>
              </a:extLst>
            </p:cNvPr>
            <p:cNvSpPr/>
            <p:nvPr/>
          </p:nvSpPr>
          <p:spPr>
            <a:xfrm>
              <a:off x="3094671" y="2758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4" name="Rectangle 373">
              <a:extLst>
                <a:ext uri="{FF2B5EF4-FFF2-40B4-BE49-F238E27FC236}">
                  <a16:creationId xmlns:a16="http://schemas.microsoft.com/office/drawing/2014/main" id="{47302B24-CA7C-4522-AC09-4F0EF6B903F3}"/>
                </a:ext>
              </a:extLst>
            </p:cNvPr>
            <p:cNvSpPr/>
            <p:nvPr/>
          </p:nvSpPr>
          <p:spPr bwMode="auto">
            <a:xfrm>
              <a:off x="1884886" y="1674667"/>
              <a:ext cx="1845984" cy="25149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cxnSp>
          <p:nvCxnSpPr>
            <p:cNvPr id="375" name="Straight Arrow Connector 374">
              <a:extLst>
                <a:ext uri="{FF2B5EF4-FFF2-40B4-BE49-F238E27FC236}">
                  <a16:creationId xmlns:a16="http://schemas.microsoft.com/office/drawing/2014/main" id="{86F72667-B7BB-4EFE-B656-FB27EBCB4921}"/>
                </a:ext>
              </a:extLst>
            </p:cNvPr>
            <p:cNvCxnSpPr>
              <a:cxnSpLocks/>
              <a:stCxn id="365" idx="6"/>
              <a:endCxn id="369" idx="2"/>
            </p:cNvCxnSpPr>
            <p:nvPr/>
          </p:nvCxnSpPr>
          <p:spPr bwMode="auto">
            <a:xfrm>
              <a:off x="2549824" y="1840384"/>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76" name="Straight Arrow Connector 375">
              <a:extLst>
                <a:ext uri="{FF2B5EF4-FFF2-40B4-BE49-F238E27FC236}">
                  <a16:creationId xmlns:a16="http://schemas.microsoft.com/office/drawing/2014/main" id="{63DF368C-40F5-4237-A329-8354B3AA4A9F}"/>
                </a:ext>
              </a:extLst>
            </p:cNvPr>
            <p:cNvCxnSpPr>
              <a:cxnSpLocks/>
              <a:stCxn id="366" idx="5"/>
              <a:endCxn id="373" idx="0"/>
            </p:cNvCxnSpPr>
            <p:nvPr/>
          </p:nvCxnSpPr>
          <p:spPr bwMode="auto">
            <a:xfrm>
              <a:off x="2541998" y="2171919"/>
              <a:ext cx="579391" cy="586422"/>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77" name="Straight Arrow Connector 376">
              <a:extLst>
                <a:ext uri="{FF2B5EF4-FFF2-40B4-BE49-F238E27FC236}">
                  <a16:creationId xmlns:a16="http://schemas.microsoft.com/office/drawing/2014/main" id="{FFAFA6AE-5C03-49C0-81BF-9A90580BE33E}"/>
                </a:ext>
              </a:extLst>
            </p:cNvPr>
            <p:cNvCxnSpPr>
              <a:cxnSpLocks/>
              <a:stCxn id="367" idx="7"/>
              <a:endCxn id="369" idx="3"/>
            </p:cNvCxnSpPr>
            <p:nvPr/>
          </p:nvCxnSpPr>
          <p:spPr bwMode="auto">
            <a:xfrm flipV="1">
              <a:off x="2539469" y="1857747"/>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78" name="Oval 377">
              <a:extLst>
                <a:ext uri="{FF2B5EF4-FFF2-40B4-BE49-F238E27FC236}">
                  <a16:creationId xmlns:a16="http://schemas.microsoft.com/office/drawing/2014/main" id="{0C627BA7-A83A-4F5B-BCFE-F8642C174509}"/>
                </a:ext>
              </a:extLst>
            </p:cNvPr>
            <p:cNvSpPr/>
            <p:nvPr/>
          </p:nvSpPr>
          <p:spPr>
            <a:xfrm>
              <a:off x="2492713"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9" name="Oval 378">
              <a:extLst>
                <a:ext uri="{FF2B5EF4-FFF2-40B4-BE49-F238E27FC236}">
                  <a16:creationId xmlns:a16="http://schemas.microsoft.com/office/drawing/2014/main" id="{0802A098-6C15-44E5-B813-69BC8B461FE7}"/>
                </a:ext>
              </a:extLst>
            </p:cNvPr>
            <p:cNvSpPr/>
            <p:nvPr/>
          </p:nvSpPr>
          <p:spPr>
            <a:xfrm>
              <a:off x="2492713"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0" name="Oval 379">
              <a:extLst>
                <a:ext uri="{FF2B5EF4-FFF2-40B4-BE49-F238E27FC236}">
                  <a16:creationId xmlns:a16="http://schemas.microsoft.com/office/drawing/2014/main" id="{4E1D521C-62A3-4F43-BBBB-F32610BBEE01}"/>
                </a:ext>
              </a:extLst>
            </p:cNvPr>
            <p:cNvSpPr/>
            <p:nvPr/>
          </p:nvSpPr>
          <p:spPr>
            <a:xfrm>
              <a:off x="2490184"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1" name="Oval 380">
              <a:extLst>
                <a:ext uri="{FF2B5EF4-FFF2-40B4-BE49-F238E27FC236}">
                  <a16:creationId xmlns:a16="http://schemas.microsoft.com/office/drawing/2014/main" id="{C5A51698-230C-450B-BFF5-10EF1CEE37A2}"/>
                </a:ext>
              </a:extLst>
            </p:cNvPr>
            <p:cNvSpPr/>
            <p:nvPr/>
          </p:nvSpPr>
          <p:spPr>
            <a:xfrm>
              <a:off x="2490184"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2" name="Oval 381">
              <a:extLst>
                <a:ext uri="{FF2B5EF4-FFF2-40B4-BE49-F238E27FC236}">
                  <a16:creationId xmlns:a16="http://schemas.microsoft.com/office/drawing/2014/main" id="{7D0B0C4E-AEA3-427D-B7F6-0EF1F71ED1DD}"/>
                </a:ext>
              </a:extLst>
            </p:cNvPr>
            <p:cNvSpPr/>
            <p:nvPr/>
          </p:nvSpPr>
          <p:spPr>
            <a:xfrm>
              <a:off x="3093524" y="3069001"/>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3" name="Oval 382">
              <a:extLst>
                <a:ext uri="{FF2B5EF4-FFF2-40B4-BE49-F238E27FC236}">
                  <a16:creationId xmlns:a16="http://schemas.microsoft.com/office/drawing/2014/main" id="{0407258F-3D99-49AE-921F-FE839CFF9A29}"/>
                </a:ext>
              </a:extLst>
            </p:cNvPr>
            <p:cNvSpPr/>
            <p:nvPr/>
          </p:nvSpPr>
          <p:spPr>
            <a:xfrm>
              <a:off x="3093524" y="338317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4" name="Oval 383">
              <a:extLst>
                <a:ext uri="{FF2B5EF4-FFF2-40B4-BE49-F238E27FC236}">
                  <a16:creationId xmlns:a16="http://schemas.microsoft.com/office/drawing/2014/main" id="{C46D9E03-87A1-4FA0-AED8-EA9E33E0CDD8}"/>
                </a:ext>
              </a:extLst>
            </p:cNvPr>
            <p:cNvSpPr/>
            <p:nvPr/>
          </p:nvSpPr>
          <p:spPr>
            <a:xfrm>
              <a:off x="3090995" y="3697342"/>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5" name="Oval 384">
              <a:extLst>
                <a:ext uri="{FF2B5EF4-FFF2-40B4-BE49-F238E27FC236}">
                  <a16:creationId xmlns:a16="http://schemas.microsoft.com/office/drawing/2014/main" id="{DA99A154-78F4-4DC0-9D68-35374A3D0E1A}"/>
                </a:ext>
              </a:extLst>
            </p:cNvPr>
            <p:cNvSpPr/>
            <p:nvPr/>
          </p:nvSpPr>
          <p:spPr>
            <a:xfrm>
              <a:off x="3090995" y="4011513"/>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 name="Straight Arrow Connector 385">
              <a:extLst>
                <a:ext uri="{FF2B5EF4-FFF2-40B4-BE49-F238E27FC236}">
                  <a16:creationId xmlns:a16="http://schemas.microsoft.com/office/drawing/2014/main" id="{B5F8F1B0-F34D-469A-B61B-71E2C0B4217B}"/>
                </a:ext>
              </a:extLst>
            </p:cNvPr>
            <p:cNvCxnSpPr>
              <a:cxnSpLocks/>
              <a:stCxn id="381" idx="6"/>
              <a:endCxn id="385" idx="2"/>
            </p:cNvCxnSpPr>
            <p:nvPr/>
          </p:nvCxnSpPr>
          <p:spPr bwMode="auto">
            <a:xfrm>
              <a:off x="2543619" y="4036067"/>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87" name="Straight Arrow Connector 386">
              <a:extLst>
                <a:ext uri="{FF2B5EF4-FFF2-40B4-BE49-F238E27FC236}">
                  <a16:creationId xmlns:a16="http://schemas.microsoft.com/office/drawing/2014/main" id="{6F8CBF1D-607C-4D9D-A99F-BACD80B7BD85}"/>
                </a:ext>
              </a:extLst>
            </p:cNvPr>
            <p:cNvCxnSpPr>
              <a:cxnSpLocks/>
              <a:stCxn id="379" idx="5"/>
              <a:endCxn id="385" idx="1"/>
            </p:cNvCxnSpPr>
            <p:nvPr/>
          </p:nvCxnSpPr>
          <p:spPr bwMode="auto">
            <a:xfrm>
              <a:off x="2538323" y="3425088"/>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88" name="Straight Arrow Connector 387">
              <a:extLst>
                <a:ext uri="{FF2B5EF4-FFF2-40B4-BE49-F238E27FC236}">
                  <a16:creationId xmlns:a16="http://schemas.microsoft.com/office/drawing/2014/main" id="{77C295EB-10E7-4AE7-8713-9987ADABAAB4}"/>
                </a:ext>
              </a:extLst>
            </p:cNvPr>
            <p:cNvCxnSpPr>
              <a:cxnSpLocks/>
              <a:stCxn id="380" idx="7"/>
              <a:endCxn id="382" idx="3"/>
            </p:cNvCxnSpPr>
            <p:nvPr/>
          </p:nvCxnSpPr>
          <p:spPr bwMode="auto">
            <a:xfrm flipV="1">
              <a:off x="2535794" y="3110918"/>
              <a:ext cx="565557" cy="59361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mc:AlternateContent xmlns:mc="http://schemas.openxmlformats.org/markup-compatibility/2006" xmlns:a14="http://schemas.microsoft.com/office/drawing/2010/main">
        <mc:Choice Requires="a14">
          <p:sp>
            <p:nvSpPr>
              <p:cNvPr id="389" name="TextBox 388">
                <a:extLst>
                  <a:ext uri="{FF2B5EF4-FFF2-40B4-BE49-F238E27FC236}">
                    <a16:creationId xmlns:a16="http://schemas.microsoft.com/office/drawing/2014/main" id="{93F24E94-C248-4732-BBBC-0A11D98F8F2D}"/>
                  </a:ext>
                </a:extLst>
              </p:cNvPr>
              <p:cNvSpPr txBox="1"/>
              <p:nvPr/>
            </p:nvSpPr>
            <p:spPr>
              <a:xfrm>
                <a:off x="5322581" y="2837517"/>
                <a:ext cx="7537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389" name="TextBox 388">
                <a:extLst>
                  <a:ext uri="{FF2B5EF4-FFF2-40B4-BE49-F238E27FC236}">
                    <a16:creationId xmlns:a16="http://schemas.microsoft.com/office/drawing/2014/main" id="{93F24E94-C248-4732-BBBC-0A11D98F8F2D}"/>
                  </a:ext>
                </a:extLst>
              </p:cNvPr>
              <p:cNvSpPr txBox="1">
                <a:spLocks noRot="1" noChangeAspect="1" noMove="1" noResize="1" noEditPoints="1" noAdjustHandles="1" noChangeArrowheads="1" noChangeShapeType="1" noTextEdit="1"/>
              </p:cNvSpPr>
              <p:nvPr/>
            </p:nvSpPr>
            <p:spPr>
              <a:xfrm>
                <a:off x="5322581" y="2837517"/>
                <a:ext cx="753796" cy="307777"/>
              </a:xfrm>
              <a:prstGeom prst="rect">
                <a:avLst/>
              </a:prstGeom>
              <a:blipFill>
                <a:blip r:embed="rId6"/>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0" name="TextBox 389">
                <a:extLst>
                  <a:ext uri="{FF2B5EF4-FFF2-40B4-BE49-F238E27FC236}">
                    <a16:creationId xmlns:a16="http://schemas.microsoft.com/office/drawing/2014/main" id="{07329A8C-97B3-4AD8-8602-4BE437EA511B}"/>
                  </a:ext>
                </a:extLst>
              </p:cNvPr>
              <p:cNvSpPr txBox="1"/>
              <p:nvPr/>
            </p:nvSpPr>
            <p:spPr>
              <a:xfrm>
                <a:off x="4685976" y="3121618"/>
                <a:ext cx="2046071" cy="1403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mr>
                            <m:mr>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m:rPr>
                                                <m:brk m:alnAt="7"/>
                                              </m:rPr>
                                              <a:rPr lang="en-US" sz="1200" i="1">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0</m:t>
                                            </m:r>
                                          </m:e>
                                        </m:mr>
                                      </m:m>
                                    </m:e>
                                  </m:mr>
                                </m:m>
                              </m:e>
                              <m:e>
                                <m:m>
                                  <m:mPr>
                                    <m:mcs>
                                      <m:mc>
                                        <m:mcPr>
                                          <m:count m:val="2"/>
                                          <m:mcJc m:val="center"/>
                                        </m:mcPr>
                                      </m:mc>
                                    </m:mcs>
                                    <m:ctrlPr>
                                      <a:rPr lang="en-US" sz="1200" i="1">
                                        <a:latin typeface="Cambria Math" panose="02040503050406030204" pitchFamily="18" charset="0"/>
                                      </a:rPr>
                                    </m:ctrlPr>
                                  </m:mP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m:rPr>
                                                <m:brk m:alnAt="7"/>
                                              </m:rP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r>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1</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i="1">
                                                <a:latin typeface="Cambria Math" panose="02040503050406030204" pitchFamily="18" charset="0"/>
                                              </a:rPr>
                                              <m:t>0</m:t>
                                            </m:r>
                                          </m:e>
                                        </m:mr>
                                      </m:m>
                                    </m:e>
                                    <m:e>
                                      <m:m>
                                        <m:mPr>
                                          <m:mcs>
                                            <m:mc>
                                              <m:mcPr>
                                                <m:count m:val="2"/>
                                                <m:mcJc m:val="center"/>
                                              </m:mcPr>
                                            </m:mc>
                                          </m:mcs>
                                          <m:ctrlPr>
                                            <a:rPr lang="en-US" sz="1200" i="1">
                                              <a:latin typeface="Cambria Math" panose="02040503050406030204" pitchFamily="18" charset="0"/>
                                            </a:rPr>
                                          </m:ctrlPr>
                                        </m:mPr>
                                        <m:mr>
                                          <m:e>
                                            <m:r>
                                              <a:rPr lang="en-US" sz="1200" b="0" i="1" smtClean="0">
                                                <a:latin typeface="Cambria Math" panose="02040503050406030204" pitchFamily="18" charset="0"/>
                                              </a:rPr>
                                              <m:t>0</m:t>
                                            </m:r>
                                          </m:e>
                                          <m:e>
                                            <m:r>
                                              <a:rPr lang="en-US" sz="1200" i="1">
                                                <a:latin typeface="Cambria Math" panose="02040503050406030204" pitchFamily="18" charset="0"/>
                                              </a:rPr>
                                              <m:t>0</m:t>
                                            </m:r>
                                          </m:e>
                                        </m:mr>
                                        <m:mr>
                                          <m:e>
                                            <m:r>
                                              <a:rPr lang="en-US" sz="1200" i="1">
                                                <a:latin typeface="Cambria Math" panose="02040503050406030204" pitchFamily="18" charset="0"/>
                                              </a:rPr>
                                              <m:t>0</m:t>
                                            </m:r>
                                          </m:e>
                                          <m:e>
                                            <m:r>
                                              <a:rPr lang="en-US" sz="1200" b="0" i="1" smtClean="0">
                                                <a:latin typeface="Cambria Math" panose="02040503050406030204" pitchFamily="18" charset="0"/>
                                              </a:rPr>
                                              <m:t>1</m:t>
                                            </m:r>
                                          </m:e>
                                        </m:mr>
                                      </m:m>
                                    </m:e>
                                  </m:mr>
                                </m:m>
                              </m:e>
                            </m:mr>
                          </m:m>
                        </m:e>
                      </m:d>
                    </m:oMath>
                  </m:oMathPara>
                </a14:m>
                <a:endParaRPr lang="en-US" sz="1200" dirty="0"/>
              </a:p>
            </p:txBody>
          </p:sp>
        </mc:Choice>
        <mc:Fallback xmlns="">
          <p:sp>
            <p:nvSpPr>
              <p:cNvPr id="390" name="TextBox 389">
                <a:extLst>
                  <a:ext uri="{FF2B5EF4-FFF2-40B4-BE49-F238E27FC236}">
                    <a16:creationId xmlns:a16="http://schemas.microsoft.com/office/drawing/2014/main" id="{07329A8C-97B3-4AD8-8602-4BE437EA511B}"/>
                  </a:ext>
                </a:extLst>
              </p:cNvPr>
              <p:cNvSpPr txBox="1">
                <a:spLocks noRot="1" noChangeAspect="1" noMove="1" noResize="1" noEditPoints="1" noAdjustHandles="1" noChangeArrowheads="1" noChangeShapeType="1" noTextEdit="1"/>
              </p:cNvSpPr>
              <p:nvPr/>
            </p:nvSpPr>
            <p:spPr>
              <a:xfrm>
                <a:off x="4685976" y="3121618"/>
                <a:ext cx="2046071" cy="1403846"/>
              </a:xfrm>
              <a:prstGeom prst="rect">
                <a:avLst/>
              </a:prstGeom>
              <a:blipFill>
                <a:blip r:embed="rId7"/>
                <a:stretch>
                  <a:fillRect/>
                </a:stretch>
              </a:blipFill>
            </p:spPr>
            <p:txBody>
              <a:bodyPr/>
              <a:lstStyle/>
              <a:p>
                <a:r>
                  <a:rPr lang="en-US">
                    <a:noFill/>
                  </a:rPr>
                  <a:t> </a:t>
                </a:r>
              </a:p>
            </p:txBody>
          </p:sp>
        </mc:Fallback>
      </mc:AlternateContent>
      <p:cxnSp>
        <p:nvCxnSpPr>
          <p:cNvPr id="391" name="Straight Arrow Connector 390">
            <a:extLst>
              <a:ext uri="{FF2B5EF4-FFF2-40B4-BE49-F238E27FC236}">
                <a16:creationId xmlns:a16="http://schemas.microsoft.com/office/drawing/2014/main" id="{08E09744-9CBE-47D0-8533-E176CC75EF78}"/>
              </a:ext>
            </a:extLst>
          </p:cNvPr>
          <p:cNvCxnSpPr>
            <a:cxnSpLocks/>
            <a:stCxn id="368" idx="6"/>
            <a:endCxn id="373" idx="2"/>
          </p:cNvCxnSpPr>
          <p:nvPr/>
        </p:nvCxnSpPr>
        <p:spPr bwMode="auto">
          <a:xfrm>
            <a:off x="5508112" y="1797402"/>
            <a:ext cx="414901"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92" name="Straight Arrow Connector 391">
            <a:extLst>
              <a:ext uri="{FF2B5EF4-FFF2-40B4-BE49-F238E27FC236}">
                <a16:creationId xmlns:a16="http://schemas.microsoft.com/office/drawing/2014/main" id="{8D973F69-31FC-4565-8024-501F87AE737B}"/>
              </a:ext>
            </a:extLst>
          </p:cNvPr>
          <p:cNvCxnSpPr>
            <a:cxnSpLocks/>
            <a:stCxn id="378" idx="6"/>
            <a:endCxn id="268" idx="1"/>
          </p:cNvCxnSpPr>
          <p:nvPr/>
        </p:nvCxnSpPr>
        <p:spPr bwMode="auto">
          <a:xfrm>
            <a:off x="5507243" y="2028047"/>
            <a:ext cx="413159" cy="113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419" name="TextBox 418">
                <a:extLst>
                  <a:ext uri="{FF2B5EF4-FFF2-40B4-BE49-F238E27FC236}">
                    <a16:creationId xmlns:a16="http://schemas.microsoft.com/office/drawing/2014/main" id="{7768382B-9F90-4CAA-849B-8C7883759795}"/>
                  </a:ext>
                </a:extLst>
              </p:cNvPr>
              <p:cNvSpPr txBox="1"/>
              <p:nvPr/>
            </p:nvSpPr>
            <p:spPr>
              <a:xfrm>
                <a:off x="7481126" y="5687771"/>
                <a:ext cx="12147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𝑠𝑤𝑎𝑝</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oMath>
                  </m:oMathPara>
                </a14:m>
                <a:endParaRPr lang="en-US" sz="1400" dirty="0"/>
              </a:p>
            </p:txBody>
          </p:sp>
        </mc:Choice>
        <mc:Fallback xmlns="">
          <p:sp>
            <p:nvSpPr>
              <p:cNvPr id="419" name="TextBox 418">
                <a:extLst>
                  <a:ext uri="{FF2B5EF4-FFF2-40B4-BE49-F238E27FC236}">
                    <a16:creationId xmlns:a16="http://schemas.microsoft.com/office/drawing/2014/main" id="{7768382B-9F90-4CAA-849B-8C7883759795}"/>
                  </a:ext>
                </a:extLst>
              </p:cNvPr>
              <p:cNvSpPr txBox="1">
                <a:spLocks noRot="1" noChangeAspect="1" noMove="1" noResize="1" noEditPoints="1" noAdjustHandles="1" noChangeArrowheads="1" noChangeShapeType="1" noTextEdit="1"/>
              </p:cNvSpPr>
              <p:nvPr/>
            </p:nvSpPr>
            <p:spPr>
              <a:xfrm>
                <a:off x="7481126" y="5687771"/>
                <a:ext cx="1214756" cy="307777"/>
              </a:xfrm>
              <a:prstGeom prst="rect">
                <a:avLst/>
              </a:prstGeom>
              <a:blipFill>
                <a:blip r:embed="rId8"/>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6" name="TextBox 445">
                <a:extLst>
                  <a:ext uri="{FF2B5EF4-FFF2-40B4-BE49-F238E27FC236}">
                    <a16:creationId xmlns:a16="http://schemas.microsoft.com/office/drawing/2014/main" id="{E31DA20D-1722-48EC-BDE1-24293DA57691}"/>
                  </a:ext>
                </a:extLst>
              </p:cNvPr>
              <p:cNvSpPr txBox="1"/>
              <p:nvPr/>
            </p:nvSpPr>
            <p:spPr>
              <a:xfrm>
                <a:off x="7492771" y="5952709"/>
                <a:ext cx="1159099" cy="7727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mcs>
                                <m:mc>
                                  <m:mcPr>
                                    <m:count m:val="2"/>
                                    <m:mcJc m:val="center"/>
                                  </m:mcPr>
                                </m:mc>
                              </m:mcs>
                              <m:ctrlPr>
                                <a:rPr lang="en-US" sz="1200" i="1" smtClean="0">
                                  <a:latin typeface="Cambria Math" panose="02040503050406030204" pitchFamily="18" charset="0"/>
                                </a:rPr>
                              </m:ctrlPr>
                            </m:mPr>
                            <m:mr>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1</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m:rPr>
                                          <m:brk m:alnAt="7"/>
                                        </m:rPr>
                                        <a:rPr lang="en-US" sz="1200" b="0" i="1" smtClean="0">
                                          <a:latin typeface="Cambria Math" panose="02040503050406030204" pitchFamily="18" charset="0"/>
                                        </a:rPr>
                                        <m:t>0</m:t>
                                      </m:r>
                                    </m:e>
                                  </m:mr>
                                </m:m>
                              </m:e>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1</m:t>
                                      </m:r>
                                    </m:e>
                                    <m:e>
                                      <m:r>
                                        <a:rPr lang="en-US" sz="1200" b="0" i="1" smtClean="0">
                                          <a:latin typeface="Cambria Math" panose="02040503050406030204" pitchFamily="18" charset="0"/>
                                        </a:rPr>
                                        <m:t>0</m:t>
                                      </m:r>
                                    </m:e>
                                  </m:mr>
                                </m:m>
                              </m:e>
                            </m:mr>
                            <m:mr>
                              <m:e>
                                <m:m>
                                  <m:mPr>
                                    <m:mcs>
                                      <m:mc>
                                        <m:mcPr>
                                          <m:count m:val="2"/>
                                          <m:mcJc m:val="center"/>
                                        </m:mcPr>
                                      </m:mc>
                                    </m:mcs>
                                    <m:ctrlPr>
                                      <a:rPr lang="en-US" sz="1200" i="1" smtClean="0">
                                        <a:latin typeface="Cambria Math" panose="02040503050406030204" pitchFamily="18" charset="0"/>
                                      </a:rPr>
                                    </m:ctrlPr>
                                  </m:mP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
                              </m:e>
                              <m:e>
                                <m:m>
                                  <m:mPr>
                                    <m:mcs>
                                      <m:mc>
                                        <m:mcPr>
                                          <m:count m:val="2"/>
                                          <m:mcJc m:val="center"/>
                                        </m:mcPr>
                                      </m:mc>
                                    </m:mcs>
                                    <m:ctrlPr>
                                      <a:rPr lang="en-US" sz="1200" i="1" smtClean="0">
                                        <a:latin typeface="Cambria Math" panose="02040503050406030204" pitchFamily="18" charset="0"/>
                                      </a:rPr>
                                    </m:ctrlPr>
                                  </m:mPr>
                                  <m:mr>
                                    <m:e>
                                      <m:r>
                                        <m:rPr>
                                          <m:brk m:alnAt="7"/>
                                        </m:rP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1</m:t>
                                      </m:r>
                                    </m:e>
                                  </m:mr>
                                </m:m>
                              </m:e>
                            </m:mr>
                          </m:m>
                        </m:e>
                      </m:d>
                    </m:oMath>
                  </m:oMathPara>
                </a14:m>
                <a:endParaRPr lang="en-US" sz="1200" dirty="0"/>
              </a:p>
            </p:txBody>
          </p:sp>
        </mc:Choice>
        <mc:Fallback xmlns="">
          <p:sp>
            <p:nvSpPr>
              <p:cNvPr id="446" name="TextBox 445">
                <a:extLst>
                  <a:ext uri="{FF2B5EF4-FFF2-40B4-BE49-F238E27FC236}">
                    <a16:creationId xmlns:a16="http://schemas.microsoft.com/office/drawing/2014/main" id="{E31DA20D-1722-48EC-BDE1-24293DA57691}"/>
                  </a:ext>
                </a:extLst>
              </p:cNvPr>
              <p:cNvSpPr txBox="1">
                <a:spLocks noRot="1" noChangeAspect="1" noMove="1" noResize="1" noEditPoints="1" noAdjustHandles="1" noChangeArrowheads="1" noChangeShapeType="1" noTextEdit="1"/>
              </p:cNvSpPr>
              <p:nvPr/>
            </p:nvSpPr>
            <p:spPr>
              <a:xfrm>
                <a:off x="7492771" y="5952709"/>
                <a:ext cx="1159099" cy="772712"/>
              </a:xfrm>
              <a:prstGeom prst="rect">
                <a:avLst/>
              </a:prstGeom>
              <a:blipFill>
                <a:blip r:embed="rId9"/>
                <a:stretch>
                  <a:fillRect/>
                </a:stretch>
              </a:blipFill>
            </p:spPr>
            <p:txBody>
              <a:bodyPr/>
              <a:lstStyle/>
              <a:p>
                <a:r>
                  <a:rPr lang="en-US">
                    <a:noFill/>
                  </a:rPr>
                  <a:t> </a:t>
                </a:r>
              </a:p>
            </p:txBody>
          </p:sp>
        </mc:Fallback>
      </mc:AlternateContent>
      <p:grpSp>
        <p:nvGrpSpPr>
          <p:cNvPr id="447" name="Group 446">
            <a:extLst>
              <a:ext uri="{FF2B5EF4-FFF2-40B4-BE49-F238E27FC236}">
                <a16:creationId xmlns:a16="http://schemas.microsoft.com/office/drawing/2014/main" id="{316290AA-C016-46BD-A0F8-AEB23282BE7D}"/>
              </a:ext>
            </a:extLst>
          </p:cNvPr>
          <p:cNvGrpSpPr/>
          <p:nvPr/>
        </p:nvGrpSpPr>
        <p:grpSpPr>
          <a:xfrm>
            <a:off x="7416394" y="4537932"/>
            <a:ext cx="1238994" cy="1164711"/>
            <a:chOff x="6999399" y="1236223"/>
            <a:chExt cx="1238994" cy="1164711"/>
          </a:xfrm>
        </p:grpSpPr>
        <p:grpSp>
          <p:nvGrpSpPr>
            <p:cNvPr id="448" name="Group 447">
              <a:extLst>
                <a:ext uri="{FF2B5EF4-FFF2-40B4-BE49-F238E27FC236}">
                  <a16:creationId xmlns:a16="http://schemas.microsoft.com/office/drawing/2014/main" id="{0A761E72-5210-4F15-B865-C93ECDFE080D}"/>
                </a:ext>
              </a:extLst>
            </p:cNvPr>
            <p:cNvGrpSpPr/>
            <p:nvPr/>
          </p:nvGrpSpPr>
          <p:grpSpPr>
            <a:xfrm>
              <a:off x="6999399" y="1236223"/>
              <a:ext cx="1238994" cy="1164711"/>
              <a:chOff x="6999399" y="1236223"/>
              <a:chExt cx="1238994" cy="1164711"/>
            </a:xfrm>
          </p:grpSpPr>
          <p:grpSp>
            <p:nvGrpSpPr>
              <p:cNvPr id="497" name="Group 496">
                <a:extLst>
                  <a:ext uri="{FF2B5EF4-FFF2-40B4-BE49-F238E27FC236}">
                    <a16:creationId xmlns:a16="http://schemas.microsoft.com/office/drawing/2014/main" id="{3E0E9F6F-74EE-459A-82A5-B02B15CF1A05}"/>
                  </a:ext>
                </a:extLst>
              </p:cNvPr>
              <p:cNvGrpSpPr/>
              <p:nvPr/>
            </p:nvGrpSpPr>
            <p:grpSpPr>
              <a:xfrm>
                <a:off x="6999399" y="1236223"/>
                <a:ext cx="1178224" cy="1164711"/>
                <a:chOff x="6999399" y="1236223"/>
                <a:chExt cx="1178224" cy="1164711"/>
              </a:xfrm>
            </p:grpSpPr>
            <p:sp>
              <p:nvSpPr>
                <p:cNvPr id="499" name="Oval 498">
                  <a:extLst>
                    <a:ext uri="{FF2B5EF4-FFF2-40B4-BE49-F238E27FC236}">
                      <a16:creationId xmlns:a16="http://schemas.microsoft.com/office/drawing/2014/main" id="{CB07CA4E-CB94-47C9-AEBB-3A1D41F4265A}"/>
                    </a:ext>
                  </a:extLst>
                </p:cNvPr>
                <p:cNvSpPr/>
                <p:nvPr/>
              </p:nvSpPr>
              <p:spPr>
                <a:xfrm>
                  <a:off x="7406838" y="1355886"/>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0" name="Oval 499">
                  <a:extLst>
                    <a:ext uri="{FF2B5EF4-FFF2-40B4-BE49-F238E27FC236}">
                      <a16:creationId xmlns:a16="http://schemas.microsoft.com/office/drawing/2014/main" id="{58E4669D-E967-413D-9BA6-4E71727622CC}"/>
                    </a:ext>
                  </a:extLst>
                </p:cNvPr>
                <p:cNvSpPr/>
                <p:nvPr/>
              </p:nvSpPr>
              <p:spPr>
                <a:xfrm>
                  <a:off x="7406838" y="1655939"/>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1" name="Oval 500">
                  <a:extLst>
                    <a:ext uri="{FF2B5EF4-FFF2-40B4-BE49-F238E27FC236}">
                      <a16:creationId xmlns:a16="http://schemas.microsoft.com/office/drawing/2014/main" id="{EC7F5028-F547-4C14-978B-608DDF523EB2}"/>
                    </a:ext>
                  </a:extLst>
                </p:cNvPr>
                <p:cNvSpPr/>
                <p:nvPr/>
              </p:nvSpPr>
              <p:spPr>
                <a:xfrm>
                  <a:off x="7404992" y="1955991"/>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2" name="Oval 501">
                  <a:extLst>
                    <a:ext uri="{FF2B5EF4-FFF2-40B4-BE49-F238E27FC236}">
                      <a16:creationId xmlns:a16="http://schemas.microsoft.com/office/drawing/2014/main" id="{3FA69FAC-8691-4AEB-B7AF-D7352B8A9E9F}"/>
                    </a:ext>
                  </a:extLst>
                </p:cNvPr>
                <p:cNvSpPr/>
                <p:nvPr/>
              </p:nvSpPr>
              <p:spPr>
                <a:xfrm>
                  <a:off x="7404992" y="2256044"/>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3" name="Oval 502">
                  <a:extLst>
                    <a:ext uri="{FF2B5EF4-FFF2-40B4-BE49-F238E27FC236}">
                      <a16:creationId xmlns:a16="http://schemas.microsoft.com/office/drawing/2014/main" id="{0A052F85-9B0A-4123-BD79-DAB624DCBC67}"/>
                    </a:ext>
                  </a:extLst>
                </p:cNvPr>
                <p:cNvSpPr/>
                <p:nvPr/>
              </p:nvSpPr>
              <p:spPr>
                <a:xfrm>
                  <a:off x="7845475" y="1355886"/>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4" name="Oval 503">
                  <a:extLst>
                    <a:ext uri="{FF2B5EF4-FFF2-40B4-BE49-F238E27FC236}">
                      <a16:creationId xmlns:a16="http://schemas.microsoft.com/office/drawing/2014/main" id="{9EC90FC8-6851-4223-9237-A6E2C00BF8A0}"/>
                    </a:ext>
                  </a:extLst>
                </p:cNvPr>
                <p:cNvSpPr/>
                <p:nvPr/>
              </p:nvSpPr>
              <p:spPr>
                <a:xfrm>
                  <a:off x="7845475" y="1655939"/>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5" name="Oval 504">
                  <a:extLst>
                    <a:ext uri="{FF2B5EF4-FFF2-40B4-BE49-F238E27FC236}">
                      <a16:creationId xmlns:a16="http://schemas.microsoft.com/office/drawing/2014/main" id="{341ED023-2ED3-42D0-A39A-EB20B0F3DDF1}"/>
                    </a:ext>
                  </a:extLst>
                </p:cNvPr>
                <p:cNvSpPr/>
                <p:nvPr/>
              </p:nvSpPr>
              <p:spPr>
                <a:xfrm>
                  <a:off x="7843629" y="1955991"/>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6" name="Oval 505">
                  <a:extLst>
                    <a:ext uri="{FF2B5EF4-FFF2-40B4-BE49-F238E27FC236}">
                      <a16:creationId xmlns:a16="http://schemas.microsoft.com/office/drawing/2014/main" id="{AC4C7F66-950F-4076-BE5E-A3D330C03CD3}"/>
                    </a:ext>
                  </a:extLst>
                </p:cNvPr>
                <p:cNvSpPr/>
                <p:nvPr/>
              </p:nvSpPr>
              <p:spPr>
                <a:xfrm>
                  <a:off x="7843629" y="2256044"/>
                  <a:ext cx="39012" cy="469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7" name="TextBox 506">
                  <a:extLst>
                    <a:ext uri="{FF2B5EF4-FFF2-40B4-BE49-F238E27FC236}">
                      <a16:creationId xmlns:a16="http://schemas.microsoft.com/office/drawing/2014/main" id="{4EBC0E55-3500-4E6C-B9A4-2ADDE0C65EEF}"/>
                    </a:ext>
                  </a:extLst>
                </p:cNvPr>
                <p:cNvSpPr txBox="1"/>
                <p:nvPr/>
              </p:nvSpPr>
              <p:spPr>
                <a:xfrm>
                  <a:off x="7007413" y="1236223"/>
                  <a:ext cx="333772" cy="264552"/>
                </a:xfrm>
                <a:prstGeom prst="rect">
                  <a:avLst/>
                </a:prstGeom>
                <a:noFill/>
              </p:spPr>
              <p:txBody>
                <a:bodyPr wrap="none" rtlCol="0">
                  <a:spAutoFit/>
                </a:bodyPr>
                <a:lstStyle/>
                <a:p>
                  <a:pPr algn="just"/>
                  <a:r>
                    <a:rPr lang="en-US" sz="1200" dirty="0">
                      <a:sym typeface="Webdings"/>
                    </a:rPr>
                    <a:t>(00)</a:t>
                  </a:r>
                </a:p>
              </p:txBody>
            </p:sp>
            <p:sp>
              <p:nvSpPr>
                <p:cNvPr id="508" name="TextBox 507">
                  <a:extLst>
                    <a:ext uri="{FF2B5EF4-FFF2-40B4-BE49-F238E27FC236}">
                      <a16:creationId xmlns:a16="http://schemas.microsoft.com/office/drawing/2014/main" id="{A37D9241-5450-4519-9CF7-75BF39D06C91}"/>
                    </a:ext>
                  </a:extLst>
                </p:cNvPr>
                <p:cNvSpPr txBox="1"/>
                <p:nvPr/>
              </p:nvSpPr>
              <p:spPr>
                <a:xfrm>
                  <a:off x="6999399" y="1536276"/>
                  <a:ext cx="333772" cy="264552"/>
                </a:xfrm>
                <a:prstGeom prst="rect">
                  <a:avLst/>
                </a:prstGeom>
                <a:noFill/>
              </p:spPr>
              <p:txBody>
                <a:bodyPr wrap="none" rtlCol="0">
                  <a:spAutoFit/>
                </a:bodyPr>
                <a:lstStyle/>
                <a:p>
                  <a:pPr algn="just"/>
                  <a:r>
                    <a:rPr lang="en-US" sz="1200" dirty="0">
                      <a:sym typeface="Webdings"/>
                    </a:rPr>
                    <a:t>(01)</a:t>
                  </a:r>
                </a:p>
              </p:txBody>
            </p:sp>
            <p:sp>
              <p:nvSpPr>
                <p:cNvPr id="509" name="TextBox 508">
                  <a:extLst>
                    <a:ext uri="{FF2B5EF4-FFF2-40B4-BE49-F238E27FC236}">
                      <a16:creationId xmlns:a16="http://schemas.microsoft.com/office/drawing/2014/main" id="{332F6767-11FB-4637-B0BC-A059970B7E39}"/>
                    </a:ext>
                  </a:extLst>
                </p:cNvPr>
                <p:cNvSpPr txBox="1"/>
                <p:nvPr/>
              </p:nvSpPr>
              <p:spPr>
                <a:xfrm>
                  <a:off x="6999399" y="1834203"/>
                  <a:ext cx="333772" cy="264552"/>
                </a:xfrm>
                <a:prstGeom prst="rect">
                  <a:avLst/>
                </a:prstGeom>
                <a:noFill/>
              </p:spPr>
              <p:txBody>
                <a:bodyPr wrap="none" rtlCol="0">
                  <a:spAutoFit/>
                </a:bodyPr>
                <a:lstStyle/>
                <a:p>
                  <a:pPr algn="just"/>
                  <a:r>
                    <a:rPr lang="en-US" sz="1200" dirty="0">
                      <a:sym typeface="Webdings"/>
                    </a:rPr>
                    <a:t>(10)</a:t>
                  </a:r>
                </a:p>
              </p:txBody>
            </p:sp>
            <p:sp>
              <p:nvSpPr>
                <p:cNvPr id="510" name="TextBox 509">
                  <a:extLst>
                    <a:ext uri="{FF2B5EF4-FFF2-40B4-BE49-F238E27FC236}">
                      <a16:creationId xmlns:a16="http://schemas.microsoft.com/office/drawing/2014/main" id="{9DC7EB23-1A87-4500-B0E5-572F2B8B3FC7}"/>
                    </a:ext>
                  </a:extLst>
                </p:cNvPr>
                <p:cNvSpPr txBox="1"/>
                <p:nvPr/>
              </p:nvSpPr>
              <p:spPr>
                <a:xfrm>
                  <a:off x="7003566" y="2136382"/>
                  <a:ext cx="325440" cy="264552"/>
                </a:xfrm>
                <a:prstGeom prst="rect">
                  <a:avLst/>
                </a:prstGeom>
                <a:noFill/>
              </p:spPr>
              <p:txBody>
                <a:bodyPr wrap="none" rtlCol="0">
                  <a:spAutoFit/>
                </a:bodyPr>
                <a:lstStyle/>
                <a:p>
                  <a:pPr algn="just"/>
                  <a:r>
                    <a:rPr lang="en-US" sz="1200" dirty="0">
                      <a:sym typeface="Webdings"/>
                    </a:rPr>
                    <a:t>(11)</a:t>
                  </a:r>
                </a:p>
              </p:txBody>
            </p:sp>
            <p:sp>
              <p:nvSpPr>
                <p:cNvPr id="511" name="TextBox 510">
                  <a:extLst>
                    <a:ext uri="{FF2B5EF4-FFF2-40B4-BE49-F238E27FC236}">
                      <a16:creationId xmlns:a16="http://schemas.microsoft.com/office/drawing/2014/main" id="{759D5692-716A-4AE4-A165-68EB44F5BBB5}"/>
                    </a:ext>
                  </a:extLst>
                </p:cNvPr>
                <p:cNvSpPr txBox="1"/>
                <p:nvPr/>
              </p:nvSpPr>
              <p:spPr>
                <a:xfrm>
                  <a:off x="7843851" y="1236223"/>
                  <a:ext cx="333772" cy="264552"/>
                </a:xfrm>
                <a:prstGeom prst="rect">
                  <a:avLst/>
                </a:prstGeom>
                <a:noFill/>
              </p:spPr>
              <p:txBody>
                <a:bodyPr wrap="none" rtlCol="0">
                  <a:spAutoFit/>
                </a:bodyPr>
                <a:lstStyle/>
                <a:p>
                  <a:pPr algn="just"/>
                  <a:r>
                    <a:rPr lang="en-US" sz="1200" dirty="0">
                      <a:sym typeface="Webdings"/>
                    </a:rPr>
                    <a:t>(00)</a:t>
                  </a:r>
                </a:p>
              </p:txBody>
            </p:sp>
            <p:sp>
              <p:nvSpPr>
                <p:cNvPr id="512" name="TextBox 511">
                  <a:extLst>
                    <a:ext uri="{FF2B5EF4-FFF2-40B4-BE49-F238E27FC236}">
                      <a16:creationId xmlns:a16="http://schemas.microsoft.com/office/drawing/2014/main" id="{512AF5D2-E025-4EF6-8BB5-C1BB33DD6818}"/>
                    </a:ext>
                  </a:extLst>
                </p:cNvPr>
                <p:cNvSpPr txBox="1"/>
                <p:nvPr/>
              </p:nvSpPr>
              <p:spPr>
                <a:xfrm>
                  <a:off x="7843851" y="1536276"/>
                  <a:ext cx="333772" cy="264552"/>
                </a:xfrm>
                <a:prstGeom prst="rect">
                  <a:avLst/>
                </a:prstGeom>
                <a:noFill/>
              </p:spPr>
              <p:txBody>
                <a:bodyPr wrap="none" rtlCol="0">
                  <a:spAutoFit/>
                </a:bodyPr>
                <a:lstStyle/>
                <a:p>
                  <a:pPr algn="just"/>
                  <a:r>
                    <a:rPr lang="en-US" sz="1200" dirty="0">
                      <a:sym typeface="Webdings"/>
                    </a:rPr>
                    <a:t>(01)</a:t>
                  </a:r>
                </a:p>
              </p:txBody>
            </p:sp>
            <p:sp>
              <p:nvSpPr>
                <p:cNvPr id="513" name="TextBox 512">
                  <a:extLst>
                    <a:ext uri="{FF2B5EF4-FFF2-40B4-BE49-F238E27FC236}">
                      <a16:creationId xmlns:a16="http://schemas.microsoft.com/office/drawing/2014/main" id="{DE37F3B0-2182-4F66-84D4-0DBCD1FB6AD8}"/>
                    </a:ext>
                  </a:extLst>
                </p:cNvPr>
                <p:cNvSpPr txBox="1"/>
                <p:nvPr/>
              </p:nvSpPr>
              <p:spPr>
                <a:xfrm>
                  <a:off x="7843851" y="1834203"/>
                  <a:ext cx="333772" cy="264552"/>
                </a:xfrm>
                <a:prstGeom prst="rect">
                  <a:avLst/>
                </a:prstGeom>
                <a:noFill/>
              </p:spPr>
              <p:txBody>
                <a:bodyPr wrap="none" rtlCol="0">
                  <a:spAutoFit/>
                </a:bodyPr>
                <a:lstStyle/>
                <a:p>
                  <a:pPr algn="just"/>
                  <a:r>
                    <a:rPr lang="en-US" sz="1200" dirty="0">
                      <a:sym typeface="Webdings"/>
                    </a:rPr>
                    <a:t>(10)</a:t>
                  </a:r>
                </a:p>
              </p:txBody>
            </p:sp>
            <p:sp>
              <p:nvSpPr>
                <p:cNvPr id="514" name="TextBox 513">
                  <a:extLst>
                    <a:ext uri="{FF2B5EF4-FFF2-40B4-BE49-F238E27FC236}">
                      <a16:creationId xmlns:a16="http://schemas.microsoft.com/office/drawing/2014/main" id="{E8A1C1AD-5218-4EEE-8740-175633078D73}"/>
                    </a:ext>
                  </a:extLst>
                </p:cNvPr>
                <p:cNvSpPr txBox="1"/>
                <p:nvPr/>
              </p:nvSpPr>
              <p:spPr>
                <a:xfrm>
                  <a:off x="7848017" y="2136382"/>
                  <a:ext cx="325440" cy="264552"/>
                </a:xfrm>
                <a:prstGeom prst="rect">
                  <a:avLst/>
                </a:prstGeom>
                <a:noFill/>
              </p:spPr>
              <p:txBody>
                <a:bodyPr wrap="none" rtlCol="0">
                  <a:spAutoFit/>
                </a:bodyPr>
                <a:lstStyle/>
                <a:p>
                  <a:pPr algn="just"/>
                  <a:r>
                    <a:rPr lang="en-US" sz="1200" dirty="0">
                      <a:sym typeface="Webdings"/>
                    </a:rPr>
                    <a:t>(11)</a:t>
                  </a:r>
                </a:p>
              </p:txBody>
            </p:sp>
          </p:grpSp>
          <p:sp>
            <p:nvSpPr>
              <p:cNvPr id="498" name="Rectangle 497">
                <a:extLst>
                  <a:ext uri="{FF2B5EF4-FFF2-40B4-BE49-F238E27FC236}">
                    <a16:creationId xmlns:a16="http://schemas.microsoft.com/office/drawing/2014/main" id="{FCECE6A8-2013-46AE-957C-B1068FD64953}"/>
                  </a:ext>
                </a:extLst>
              </p:cNvPr>
              <p:cNvSpPr/>
              <p:nvPr/>
            </p:nvSpPr>
            <p:spPr bwMode="auto">
              <a:xfrm>
                <a:off x="7069021" y="1277052"/>
                <a:ext cx="1169372" cy="111667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chemeClr val="bg2"/>
                  </a:solidFill>
                  <a:effectLst/>
                  <a:latin typeface="Arial" charset="0"/>
                </a:endParaRPr>
              </a:p>
            </p:txBody>
          </p:sp>
        </p:grpSp>
        <p:cxnSp>
          <p:nvCxnSpPr>
            <p:cNvPr id="449" name="Straight Arrow Connector 448">
              <a:extLst>
                <a:ext uri="{FF2B5EF4-FFF2-40B4-BE49-F238E27FC236}">
                  <a16:creationId xmlns:a16="http://schemas.microsoft.com/office/drawing/2014/main" id="{F497B4E2-1202-4C9D-8C05-368A0EC3650A}"/>
                </a:ext>
              </a:extLst>
            </p:cNvPr>
            <p:cNvCxnSpPr>
              <a:cxnSpLocks/>
              <a:stCxn id="499" idx="6"/>
              <a:endCxn id="503" idx="2"/>
            </p:cNvCxnSpPr>
            <p:nvPr/>
          </p:nvCxnSpPr>
          <p:spPr bwMode="auto">
            <a:xfrm>
              <a:off x="7445850" y="1379336"/>
              <a:ext cx="399625"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0" name="Straight Arrow Connector 449">
              <a:extLst>
                <a:ext uri="{FF2B5EF4-FFF2-40B4-BE49-F238E27FC236}">
                  <a16:creationId xmlns:a16="http://schemas.microsoft.com/office/drawing/2014/main" id="{C1996AF7-218A-4745-A30C-0D9C69C61A71}"/>
                </a:ext>
              </a:extLst>
            </p:cNvPr>
            <p:cNvCxnSpPr>
              <a:cxnSpLocks/>
              <a:stCxn id="501" idx="7"/>
              <a:endCxn id="504" idx="3"/>
            </p:cNvCxnSpPr>
            <p:nvPr/>
          </p:nvCxnSpPr>
          <p:spPr bwMode="auto">
            <a:xfrm flipV="1">
              <a:off x="7438291" y="1695971"/>
              <a:ext cx="412897" cy="26688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1" name="Straight Arrow Connector 450">
              <a:extLst>
                <a:ext uri="{FF2B5EF4-FFF2-40B4-BE49-F238E27FC236}">
                  <a16:creationId xmlns:a16="http://schemas.microsoft.com/office/drawing/2014/main" id="{60915AB0-695B-4DA9-8992-59832D4A5B7C}"/>
                </a:ext>
              </a:extLst>
            </p:cNvPr>
            <p:cNvCxnSpPr>
              <a:cxnSpLocks/>
              <a:stCxn id="500" idx="5"/>
              <a:endCxn id="505" idx="1"/>
            </p:cNvCxnSpPr>
            <p:nvPr/>
          </p:nvCxnSpPr>
          <p:spPr bwMode="auto">
            <a:xfrm>
              <a:off x="7440137" y="1695971"/>
              <a:ext cx="409204" cy="26688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2" name="Straight Arrow Connector 451">
              <a:extLst>
                <a:ext uri="{FF2B5EF4-FFF2-40B4-BE49-F238E27FC236}">
                  <a16:creationId xmlns:a16="http://schemas.microsoft.com/office/drawing/2014/main" id="{85D641B4-6CB4-475C-8132-207D4AD21644}"/>
                </a:ext>
              </a:extLst>
            </p:cNvPr>
            <p:cNvCxnSpPr>
              <a:cxnSpLocks/>
              <a:stCxn id="502" idx="6"/>
              <a:endCxn id="506" idx="2"/>
            </p:cNvCxnSpPr>
            <p:nvPr/>
          </p:nvCxnSpPr>
          <p:spPr bwMode="auto">
            <a:xfrm>
              <a:off x="7444004" y="2279495"/>
              <a:ext cx="399625"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2" name="Group 1">
            <a:extLst>
              <a:ext uri="{FF2B5EF4-FFF2-40B4-BE49-F238E27FC236}">
                <a16:creationId xmlns:a16="http://schemas.microsoft.com/office/drawing/2014/main" id="{E4D42E7D-63EE-4FE8-8290-09CE04AAC368}"/>
              </a:ext>
            </a:extLst>
          </p:cNvPr>
          <p:cNvGrpSpPr/>
          <p:nvPr/>
        </p:nvGrpSpPr>
        <p:grpSpPr>
          <a:xfrm>
            <a:off x="6484177" y="5119235"/>
            <a:ext cx="918852" cy="646331"/>
            <a:chOff x="6484177" y="5119235"/>
            <a:chExt cx="918852" cy="646331"/>
          </a:xfrm>
        </p:grpSpPr>
        <p:sp>
          <p:nvSpPr>
            <p:cNvPr id="14" name="Arrow: Right 13">
              <a:extLst>
                <a:ext uri="{FF2B5EF4-FFF2-40B4-BE49-F238E27FC236}">
                  <a16:creationId xmlns:a16="http://schemas.microsoft.com/office/drawing/2014/main" id="{9EEF322A-0449-4850-8331-61DE824D94BD}"/>
                </a:ext>
              </a:extLst>
            </p:cNvPr>
            <p:cNvSpPr/>
            <p:nvPr/>
          </p:nvSpPr>
          <p:spPr bwMode="auto">
            <a:xfrm>
              <a:off x="6484177" y="5403760"/>
              <a:ext cx="898917" cy="108161"/>
            </a:xfrm>
            <a:prstGeom prst="rightArrow">
              <a:avLst>
                <a:gd name="adj1" fmla="val 50000"/>
                <a:gd name="adj2" fmla="val 13670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5" name="TextBox 14">
              <a:extLst>
                <a:ext uri="{FF2B5EF4-FFF2-40B4-BE49-F238E27FC236}">
                  <a16:creationId xmlns:a16="http://schemas.microsoft.com/office/drawing/2014/main" id="{9DC01F21-0816-4563-BAFC-09C116B77D56}"/>
                </a:ext>
              </a:extLst>
            </p:cNvPr>
            <p:cNvSpPr txBox="1"/>
            <p:nvPr/>
          </p:nvSpPr>
          <p:spPr>
            <a:xfrm flipH="1">
              <a:off x="6499735" y="5119235"/>
              <a:ext cx="903294" cy="646331"/>
            </a:xfrm>
            <a:prstGeom prst="rect">
              <a:avLst/>
            </a:prstGeom>
            <a:noFill/>
          </p:spPr>
          <p:txBody>
            <a:bodyPr wrap="square" rtlCol="0">
              <a:spAutoFit/>
            </a:bodyPr>
            <a:lstStyle/>
            <a:p>
              <a:pPr algn="ctr"/>
              <a:r>
                <a:rPr lang="en-US" dirty="0"/>
                <a:t>exit scope</a:t>
              </a:r>
            </a:p>
          </p:txBody>
        </p:sp>
      </p:grpSp>
      <p:sp>
        <p:nvSpPr>
          <p:cNvPr id="355" name="Title 1">
            <a:extLst>
              <a:ext uri="{FF2B5EF4-FFF2-40B4-BE49-F238E27FC236}">
                <a16:creationId xmlns:a16="http://schemas.microsoft.com/office/drawing/2014/main" id="{82C7CF7F-14B1-4A83-B112-486BE92CF0B8}"/>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27344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dissolve">
                                      <p:cBhvr>
                                        <p:cTn id="11" dur="500"/>
                                        <p:tgtEl>
                                          <p:spTgt spid="41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46"/>
                                        </p:tgtEl>
                                        <p:attrNameLst>
                                          <p:attrName>style.visibility</p:attrName>
                                        </p:attrNameLst>
                                      </p:cBhvr>
                                      <p:to>
                                        <p:strVal val="visible"/>
                                      </p:to>
                                    </p:set>
                                    <p:animEffect transition="in" filter="dissolve">
                                      <p:cBhvr>
                                        <p:cTn id="14" dur="500"/>
                                        <p:tgtEl>
                                          <p:spTgt spid="446"/>
                                        </p:tgtEl>
                                      </p:cBhvr>
                                    </p:animEffect>
                                  </p:childTnLst>
                                </p:cTn>
                              </p:par>
                              <p:par>
                                <p:cTn id="15" presetID="9" presetClass="entr" presetSubtype="0" fill="hold" nodeType="withEffect">
                                  <p:stCondLst>
                                    <p:cond delay="0"/>
                                  </p:stCondLst>
                                  <p:childTnLst>
                                    <p:set>
                                      <p:cBhvr>
                                        <p:cTn id="16" dur="1" fill="hold">
                                          <p:stCondLst>
                                            <p:cond delay="0"/>
                                          </p:stCondLst>
                                        </p:cTn>
                                        <p:tgtEl>
                                          <p:spTgt spid="447"/>
                                        </p:tgtEl>
                                        <p:attrNameLst>
                                          <p:attrName>style.visibility</p:attrName>
                                        </p:attrNameLst>
                                      </p:cBhvr>
                                      <p:to>
                                        <p:strVal val="visible"/>
                                      </p:to>
                                    </p:set>
                                    <p:animEffect transition="in" filter="dissolve">
                                      <p:cBhvr>
                                        <p:cTn id="17"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p:bldP spid="4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15</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4"/>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6"/>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7"/>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10"/>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64" name="Freeform: Shape 63">
            <a:extLst>
              <a:ext uri="{FF2B5EF4-FFF2-40B4-BE49-F238E27FC236}">
                <a16:creationId xmlns:a16="http://schemas.microsoft.com/office/drawing/2014/main" id="{0E02EE9A-5FC7-419E-872F-A0F2B0182356}"/>
              </a:ext>
            </a:extLst>
          </p:cNvPr>
          <p:cNvSpPr/>
          <p:nvPr/>
        </p:nvSpPr>
        <p:spPr bwMode="auto">
          <a:xfrm>
            <a:off x="5131725" y="460178"/>
            <a:ext cx="955884"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884" h="4563207">
                <a:moveTo>
                  <a:pt x="818139" y="0"/>
                </a:moveTo>
                <a:cubicBezTo>
                  <a:pt x="830106" y="222738"/>
                  <a:pt x="751709" y="454756"/>
                  <a:pt x="674532" y="618391"/>
                </a:cubicBezTo>
                <a:cubicBezTo>
                  <a:pt x="597355" y="782026"/>
                  <a:pt x="496364" y="809380"/>
                  <a:pt x="355077" y="981808"/>
                </a:cubicBezTo>
                <a:cubicBezTo>
                  <a:pt x="213790" y="1154236"/>
                  <a:pt x="-27982" y="1322179"/>
                  <a:pt x="2655" y="1688124"/>
                </a:cubicBezTo>
                <a:cubicBezTo>
                  <a:pt x="33292" y="2054070"/>
                  <a:pt x="-61542" y="3219488"/>
                  <a:pt x="93422" y="3725534"/>
                </a:cubicBezTo>
                <a:cubicBezTo>
                  <a:pt x="248386" y="4231580"/>
                  <a:pt x="713960" y="4387937"/>
                  <a:pt x="955884"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70" name="Freeform: Shape 69">
            <a:extLst>
              <a:ext uri="{FF2B5EF4-FFF2-40B4-BE49-F238E27FC236}">
                <a16:creationId xmlns:a16="http://schemas.microsoft.com/office/drawing/2014/main" id="{63BDC43D-C5EF-43C9-B043-74F2F039268D}"/>
              </a:ext>
            </a:extLst>
          </p:cNvPr>
          <p:cNvSpPr/>
          <p:nvPr/>
        </p:nvSpPr>
        <p:spPr bwMode="auto">
          <a:xfrm flipH="1">
            <a:off x="6417552" y="490011"/>
            <a:ext cx="1186876" cy="4563207"/>
          </a:xfrm>
          <a:custGeom>
            <a:avLst/>
            <a:gdLst>
              <a:gd name="connsiteX0" fmla="*/ 714369 w 771625"/>
              <a:gd name="connsiteY0" fmla="*/ 0 h 1401868"/>
              <a:gd name="connsiteX1" fmla="*/ 711438 w 771625"/>
              <a:gd name="connsiteY1" fmla="*/ 583223 h 1401868"/>
              <a:gd name="connsiteX2" fmla="*/ 95977 w 771625"/>
              <a:gd name="connsiteY2" fmla="*/ 1283677 h 1401868"/>
              <a:gd name="connsiteX3" fmla="*/ 10984 w 771625"/>
              <a:gd name="connsiteY3" fmla="*/ 1395046 h 1401868"/>
              <a:gd name="connsiteX0" fmla="*/ 711970 w 738987"/>
              <a:gd name="connsiteY0" fmla="*/ 0 h 1401062"/>
              <a:gd name="connsiteX1" fmla="*/ 641632 w 738987"/>
              <a:gd name="connsiteY1" fmla="*/ 612530 h 1401062"/>
              <a:gd name="connsiteX2" fmla="*/ 93578 w 738987"/>
              <a:gd name="connsiteY2" fmla="*/ 1283677 h 1401062"/>
              <a:gd name="connsiteX3" fmla="*/ 8585 w 738987"/>
              <a:gd name="connsiteY3" fmla="*/ 1395046 h 1401062"/>
              <a:gd name="connsiteX0" fmla="*/ 704736 w 726952"/>
              <a:gd name="connsiteY0" fmla="*/ 0 h 1395701"/>
              <a:gd name="connsiteX1" fmla="*/ 634398 w 726952"/>
              <a:gd name="connsiteY1" fmla="*/ 612530 h 1395701"/>
              <a:gd name="connsiteX2" fmla="*/ 218228 w 726952"/>
              <a:gd name="connsiteY2" fmla="*/ 1122485 h 1395701"/>
              <a:gd name="connsiteX3" fmla="*/ 1351 w 726952"/>
              <a:gd name="connsiteY3" fmla="*/ 1395046 h 1395701"/>
              <a:gd name="connsiteX0" fmla="*/ 757490 w 772564"/>
              <a:gd name="connsiteY0" fmla="*/ 0 h 1395701"/>
              <a:gd name="connsiteX1" fmla="*/ 634398 w 772564"/>
              <a:gd name="connsiteY1" fmla="*/ 612530 h 1395701"/>
              <a:gd name="connsiteX2" fmla="*/ 218228 w 772564"/>
              <a:gd name="connsiteY2" fmla="*/ 1122485 h 1395701"/>
              <a:gd name="connsiteX3" fmla="*/ 1351 w 772564"/>
              <a:gd name="connsiteY3" fmla="*/ 1395046 h 1395701"/>
              <a:gd name="connsiteX0" fmla="*/ 757490 w 759383"/>
              <a:gd name="connsiteY0" fmla="*/ 0 h 1395701"/>
              <a:gd name="connsiteX1" fmla="*/ 634398 w 759383"/>
              <a:gd name="connsiteY1" fmla="*/ 612530 h 1395701"/>
              <a:gd name="connsiteX2" fmla="*/ 218228 w 759383"/>
              <a:gd name="connsiteY2" fmla="*/ 1122485 h 1395701"/>
              <a:gd name="connsiteX3" fmla="*/ 1351 w 759383"/>
              <a:gd name="connsiteY3" fmla="*/ 1395046 h 1395701"/>
              <a:gd name="connsiteX0" fmla="*/ 778005 w 779475"/>
              <a:gd name="connsiteY0" fmla="*/ 0 h 1401562"/>
              <a:gd name="connsiteX1" fmla="*/ 634398 w 779475"/>
              <a:gd name="connsiteY1" fmla="*/ 618391 h 1401562"/>
              <a:gd name="connsiteX2" fmla="*/ 218228 w 779475"/>
              <a:gd name="connsiteY2" fmla="*/ 1128346 h 1401562"/>
              <a:gd name="connsiteX3" fmla="*/ 1351 w 779475"/>
              <a:gd name="connsiteY3" fmla="*/ 1400907 h 1401562"/>
              <a:gd name="connsiteX0" fmla="*/ 766382 w 767852"/>
              <a:gd name="connsiteY0" fmla="*/ 0 h 2412129"/>
              <a:gd name="connsiteX1" fmla="*/ 622775 w 767852"/>
              <a:gd name="connsiteY1" fmla="*/ 618391 h 2412129"/>
              <a:gd name="connsiteX2" fmla="*/ 206605 w 767852"/>
              <a:gd name="connsiteY2" fmla="*/ 1128346 h 2412129"/>
              <a:gd name="connsiteX3" fmla="*/ 1451 w 767852"/>
              <a:gd name="connsiteY3" fmla="*/ 2412023 h 2412129"/>
              <a:gd name="connsiteX0" fmla="*/ 790235 w 791705"/>
              <a:gd name="connsiteY0" fmla="*/ 0 h 2412023"/>
              <a:gd name="connsiteX1" fmla="*/ 646628 w 791705"/>
              <a:gd name="connsiteY1" fmla="*/ 618391 h 2412023"/>
              <a:gd name="connsiteX2" fmla="*/ 230458 w 791705"/>
              <a:gd name="connsiteY2" fmla="*/ 1128346 h 2412023"/>
              <a:gd name="connsiteX3" fmla="*/ 9919 w 791705"/>
              <a:gd name="connsiteY3" fmla="*/ 1386255 h 2412023"/>
              <a:gd name="connsiteX4" fmla="*/ 25304 w 791705"/>
              <a:gd name="connsiteY4" fmla="*/ 2412023 h 2412023"/>
              <a:gd name="connsiteX0" fmla="*/ 790235 w 791578"/>
              <a:gd name="connsiteY0" fmla="*/ 0 h 2412023"/>
              <a:gd name="connsiteX1" fmla="*/ 646628 w 791578"/>
              <a:gd name="connsiteY1" fmla="*/ 618391 h 2412023"/>
              <a:gd name="connsiteX2" fmla="*/ 274419 w 791578"/>
              <a:gd name="connsiteY2" fmla="*/ 1008185 h 2412023"/>
              <a:gd name="connsiteX3" fmla="*/ 9919 w 791578"/>
              <a:gd name="connsiteY3" fmla="*/ 1386255 h 2412023"/>
              <a:gd name="connsiteX4" fmla="*/ 25304 w 791578"/>
              <a:gd name="connsiteY4" fmla="*/ 2412023 h 2412023"/>
              <a:gd name="connsiteX0" fmla="*/ 790235 w 791484"/>
              <a:gd name="connsiteY0" fmla="*/ 0 h 2412023"/>
              <a:gd name="connsiteX1" fmla="*/ 646628 w 791484"/>
              <a:gd name="connsiteY1" fmla="*/ 618391 h 2412023"/>
              <a:gd name="connsiteX2" fmla="*/ 312519 w 791484"/>
              <a:gd name="connsiteY2" fmla="*/ 1016977 h 2412023"/>
              <a:gd name="connsiteX3" fmla="*/ 9919 w 791484"/>
              <a:gd name="connsiteY3" fmla="*/ 1386255 h 2412023"/>
              <a:gd name="connsiteX4" fmla="*/ 25304 w 791484"/>
              <a:gd name="connsiteY4" fmla="*/ 2412023 h 2412023"/>
              <a:gd name="connsiteX0" fmla="*/ 795471 w 796720"/>
              <a:gd name="connsiteY0" fmla="*/ 0 h 2412023"/>
              <a:gd name="connsiteX1" fmla="*/ 651864 w 796720"/>
              <a:gd name="connsiteY1" fmla="*/ 618391 h 2412023"/>
              <a:gd name="connsiteX2" fmla="*/ 317755 w 796720"/>
              <a:gd name="connsiteY2" fmla="*/ 1016977 h 2412023"/>
              <a:gd name="connsiteX3" fmla="*/ 9294 w 796720"/>
              <a:gd name="connsiteY3" fmla="*/ 1430216 h 2412023"/>
              <a:gd name="connsiteX4" fmla="*/ 30540 w 796720"/>
              <a:gd name="connsiteY4" fmla="*/ 2412023 h 2412023"/>
              <a:gd name="connsiteX0" fmla="*/ 800783 w 802032"/>
              <a:gd name="connsiteY0" fmla="*/ 0 h 2412023"/>
              <a:gd name="connsiteX1" fmla="*/ 657176 w 802032"/>
              <a:gd name="connsiteY1" fmla="*/ 618391 h 2412023"/>
              <a:gd name="connsiteX2" fmla="*/ 323067 w 802032"/>
              <a:gd name="connsiteY2" fmla="*/ 1016977 h 2412023"/>
              <a:gd name="connsiteX3" fmla="*/ 8745 w 802032"/>
              <a:gd name="connsiteY3" fmla="*/ 1526931 h 2412023"/>
              <a:gd name="connsiteX4" fmla="*/ 35852 w 802032"/>
              <a:gd name="connsiteY4" fmla="*/ 2412023 h 2412023"/>
              <a:gd name="connsiteX0" fmla="*/ 800783 w 802032"/>
              <a:gd name="connsiteY0" fmla="*/ 0 h 2450123"/>
              <a:gd name="connsiteX1" fmla="*/ 657176 w 802032"/>
              <a:gd name="connsiteY1" fmla="*/ 618391 h 2450123"/>
              <a:gd name="connsiteX2" fmla="*/ 323067 w 802032"/>
              <a:gd name="connsiteY2" fmla="*/ 1016977 h 2450123"/>
              <a:gd name="connsiteX3" fmla="*/ 8745 w 802032"/>
              <a:gd name="connsiteY3" fmla="*/ 1526931 h 2450123"/>
              <a:gd name="connsiteX4" fmla="*/ 35852 w 802032"/>
              <a:gd name="connsiteY4" fmla="*/ 2450123 h 2450123"/>
              <a:gd name="connsiteX0" fmla="*/ 804388 w 805637"/>
              <a:gd name="connsiteY0" fmla="*/ 0 h 2450123"/>
              <a:gd name="connsiteX1" fmla="*/ 660781 w 805637"/>
              <a:gd name="connsiteY1" fmla="*/ 618391 h 2450123"/>
              <a:gd name="connsiteX2" fmla="*/ 326672 w 805637"/>
              <a:gd name="connsiteY2" fmla="*/ 1016977 h 2450123"/>
              <a:gd name="connsiteX3" fmla="*/ 12350 w 805637"/>
              <a:gd name="connsiteY3" fmla="*/ 1526931 h 2450123"/>
              <a:gd name="connsiteX4" fmla="*/ 39457 w 805637"/>
              <a:gd name="connsiteY4" fmla="*/ 2450123 h 2450123"/>
              <a:gd name="connsiteX0" fmla="*/ 819435 w 820684"/>
              <a:gd name="connsiteY0" fmla="*/ 0 h 2458915"/>
              <a:gd name="connsiteX1" fmla="*/ 675828 w 820684"/>
              <a:gd name="connsiteY1" fmla="*/ 618391 h 2458915"/>
              <a:gd name="connsiteX2" fmla="*/ 341719 w 820684"/>
              <a:gd name="connsiteY2" fmla="*/ 1016977 h 2458915"/>
              <a:gd name="connsiteX3" fmla="*/ 27397 w 820684"/>
              <a:gd name="connsiteY3" fmla="*/ 1526931 h 2458915"/>
              <a:gd name="connsiteX4" fmla="*/ 10542 w 820684"/>
              <a:gd name="connsiteY4" fmla="*/ 2458915 h 2458915"/>
              <a:gd name="connsiteX0" fmla="*/ 809016 w 810265"/>
              <a:gd name="connsiteY0" fmla="*/ 0 h 3508130"/>
              <a:gd name="connsiteX1" fmla="*/ 665409 w 810265"/>
              <a:gd name="connsiteY1" fmla="*/ 618391 h 3508130"/>
              <a:gd name="connsiteX2" fmla="*/ 331300 w 810265"/>
              <a:gd name="connsiteY2" fmla="*/ 1016977 h 3508130"/>
              <a:gd name="connsiteX3" fmla="*/ 16978 w 810265"/>
              <a:gd name="connsiteY3" fmla="*/ 1526931 h 3508130"/>
              <a:gd name="connsiteX4" fmla="*/ 23569 w 810265"/>
              <a:gd name="connsiteY4" fmla="*/ 3508130 h 3508130"/>
              <a:gd name="connsiteX0" fmla="*/ 792941 w 930686"/>
              <a:gd name="connsiteY0" fmla="*/ 0 h 4563207"/>
              <a:gd name="connsiteX1" fmla="*/ 649334 w 930686"/>
              <a:gd name="connsiteY1" fmla="*/ 618391 h 4563207"/>
              <a:gd name="connsiteX2" fmla="*/ 315225 w 930686"/>
              <a:gd name="connsiteY2" fmla="*/ 1016977 h 4563207"/>
              <a:gd name="connsiteX3" fmla="*/ 903 w 930686"/>
              <a:gd name="connsiteY3" fmla="*/ 1526931 h 4563207"/>
              <a:gd name="connsiteX4" fmla="*/ 930686 w 930686"/>
              <a:gd name="connsiteY4"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59263 w 997008"/>
              <a:gd name="connsiteY0" fmla="*/ 0 h 4563207"/>
              <a:gd name="connsiteX1" fmla="*/ 715656 w 997008"/>
              <a:gd name="connsiteY1" fmla="*/ 618391 h 4563207"/>
              <a:gd name="connsiteX2" fmla="*/ 381547 w 997008"/>
              <a:gd name="connsiteY2" fmla="*/ 1016977 h 4563207"/>
              <a:gd name="connsiteX3" fmla="*/ 67225 w 997008"/>
              <a:gd name="connsiteY3" fmla="*/ 1526931 h 4563207"/>
              <a:gd name="connsiteX4" fmla="*/ 61277 w 997008"/>
              <a:gd name="connsiteY4" fmla="*/ 3540896 h 4563207"/>
              <a:gd name="connsiteX5" fmla="*/ 997008 w 997008"/>
              <a:gd name="connsiteY5" fmla="*/ 4563207 h 4563207"/>
              <a:gd name="connsiteX0" fmla="*/ 806649 w 944394"/>
              <a:gd name="connsiteY0" fmla="*/ 0 h 4563207"/>
              <a:gd name="connsiteX1" fmla="*/ 663042 w 944394"/>
              <a:gd name="connsiteY1" fmla="*/ 618391 h 4563207"/>
              <a:gd name="connsiteX2" fmla="*/ 328933 w 944394"/>
              <a:gd name="connsiteY2" fmla="*/ 1016977 h 4563207"/>
              <a:gd name="connsiteX3" fmla="*/ 14611 w 944394"/>
              <a:gd name="connsiteY3" fmla="*/ 1526931 h 4563207"/>
              <a:gd name="connsiteX4" fmla="*/ 81932 w 944394"/>
              <a:gd name="connsiteY4" fmla="*/ 3725534 h 4563207"/>
              <a:gd name="connsiteX5" fmla="*/ 944394 w 944394"/>
              <a:gd name="connsiteY5" fmla="*/ 4563207 h 4563207"/>
              <a:gd name="connsiteX0" fmla="*/ 818006 w 955751"/>
              <a:gd name="connsiteY0" fmla="*/ 0 h 4563207"/>
              <a:gd name="connsiteX1" fmla="*/ 674399 w 955751"/>
              <a:gd name="connsiteY1" fmla="*/ 618391 h 4563207"/>
              <a:gd name="connsiteX2" fmla="*/ 340290 w 955751"/>
              <a:gd name="connsiteY2" fmla="*/ 10169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006 w 955751"/>
              <a:gd name="connsiteY0" fmla="*/ 0 h 4563207"/>
              <a:gd name="connsiteX1" fmla="*/ 674399 w 955751"/>
              <a:gd name="connsiteY1" fmla="*/ 618391 h 4563207"/>
              <a:gd name="connsiteX2" fmla="*/ 340290 w 955751"/>
              <a:gd name="connsiteY2" fmla="*/ 978877 h 4563207"/>
              <a:gd name="connsiteX3" fmla="*/ 2522 w 955751"/>
              <a:gd name="connsiteY3" fmla="*/ 1688124 h 4563207"/>
              <a:gd name="connsiteX4" fmla="*/ 93289 w 955751"/>
              <a:gd name="connsiteY4" fmla="*/ 3725534 h 4563207"/>
              <a:gd name="connsiteX5" fmla="*/ 955751 w 955751"/>
              <a:gd name="connsiteY5" fmla="*/ 4563207 h 4563207"/>
              <a:gd name="connsiteX0" fmla="*/ 818291 w 956036"/>
              <a:gd name="connsiteY0" fmla="*/ 0 h 4563207"/>
              <a:gd name="connsiteX1" fmla="*/ 674684 w 956036"/>
              <a:gd name="connsiteY1" fmla="*/ 618391 h 4563207"/>
              <a:gd name="connsiteX2" fmla="*/ 340575 w 956036"/>
              <a:gd name="connsiteY2" fmla="*/ 978877 h 4563207"/>
              <a:gd name="connsiteX3" fmla="*/ 2807 w 956036"/>
              <a:gd name="connsiteY3" fmla="*/ 1688124 h 4563207"/>
              <a:gd name="connsiteX4" fmla="*/ 93574 w 956036"/>
              <a:gd name="connsiteY4" fmla="*/ 3725534 h 4563207"/>
              <a:gd name="connsiteX5" fmla="*/ 956036 w 956036"/>
              <a:gd name="connsiteY5" fmla="*/ 4563207 h 4563207"/>
              <a:gd name="connsiteX0" fmla="*/ 818392 w 956137"/>
              <a:gd name="connsiteY0" fmla="*/ 0 h 4563207"/>
              <a:gd name="connsiteX1" fmla="*/ 674785 w 956137"/>
              <a:gd name="connsiteY1" fmla="*/ 618391 h 4563207"/>
              <a:gd name="connsiteX2" fmla="*/ 331884 w 956137"/>
              <a:gd name="connsiteY2" fmla="*/ 973015 h 4563207"/>
              <a:gd name="connsiteX3" fmla="*/ 2908 w 956137"/>
              <a:gd name="connsiteY3" fmla="*/ 1688124 h 4563207"/>
              <a:gd name="connsiteX4" fmla="*/ 93675 w 956137"/>
              <a:gd name="connsiteY4" fmla="*/ 3725534 h 4563207"/>
              <a:gd name="connsiteX5" fmla="*/ 956137 w 956137"/>
              <a:gd name="connsiteY5" fmla="*/ 4563207 h 4563207"/>
              <a:gd name="connsiteX0" fmla="*/ 818139 w 955884"/>
              <a:gd name="connsiteY0" fmla="*/ 0 h 4563207"/>
              <a:gd name="connsiteX1" fmla="*/ 674532 w 955884"/>
              <a:gd name="connsiteY1" fmla="*/ 618391 h 4563207"/>
              <a:gd name="connsiteX2" fmla="*/ 355077 w 955884"/>
              <a:gd name="connsiteY2" fmla="*/ 981808 h 4563207"/>
              <a:gd name="connsiteX3" fmla="*/ 2655 w 955884"/>
              <a:gd name="connsiteY3" fmla="*/ 1688124 h 4563207"/>
              <a:gd name="connsiteX4" fmla="*/ 93422 w 955884"/>
              <a:gd name="connsiteY4" fmla="*/ 3725534 h 4563207"/>
              <a:gd name="connsiteX5" fmla="*/ 955884 w 955884"/>
              <a:gd name="connsiteY5" fmla="*/ 4563207 h 4563207"/>
              <a:gd name="connsiteX0" fmla="*/ 1015420 w 1153165"/>
              <a:gd name="connsiteY0" fmla="*/ 0 h 4563207"/>
              <a:gd name="connsiteX1" fmla="*/ 871813 w 1153165"/>
              <a:gd name="connsiteY1" fmla="*/ 618391 h 4563207"/>
              <a:gd name="connsiteX2" fmla="*/ 552358 w 1153165"/>
              <a:gd name="connsiteY2" fmla="*/ 981808 h 4563207"/>
              <a:gd name="connsiteX3" fmla="*/ 199936 w 1153165"/>
              <a:gd name="connsiteY3" fmla="*/ 1688124 h 4563207"/>
              <a:gd name="connsiteX4" fmla="*/ 40183 w 1153165"/>
              <a:gd name="connsiteY4" fmla="*/ 3734929 h 4563207"/>
              <a:gd name="connsiteX5" fmla="*/ 1153165 w 1153165"/>
              <a:gd name="connsiteY5" fmla="*/ 4563207 h 4563207"/>
              <a:gd name="connsiteX0" fmla="*/ 1049131 w 1186876"/>
              <a:gd name="connsiteY0" fmla="*/ 0 h 4563207"/>
              <a:gd name="connsiteX1" fmla="*/ 905524 w 1186876"/>
              <a:gd name="connsiteY1" fmla="*/ 618391 h 4563207"/>
              <a:gd name="connsiteX2" fmla="*/ 586069 w 1186876"/>
              <a:gd name="connsiteY2" fmla="*/ 981808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18391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 name="connsiteX0" fmla="*/ 1049131 w 1186876"/>
              <a:gd name="connsiteY0" fmla="*/ 0 h 4563207"/>
              <a:gd name="connsiteX1" fmla="*/ 905524 w 1186876"/>
              <a:gd name="connsiteY1" fmla="*/ 605865 h 4563207"/>
              <a:gd name="connsiteX2" fmla="*/ 514044 w 1186876"/>
              <a:gd name="connsiteY2" fmla="*/ 934836 h 4563207"/>
              <a:gd name="connsiteX3" fmla="*/ 30099 w 1186876"/>
              <a:gd name="connsiteY3" fmla="*/ 1688124 h 4563207"/>
              <a:gd name="connsiteX4" fmla="*/ 73894 w 1186876"/>
              <a:gd name="connsiteY4" fmla="*/ 3734929 h 4563207"/>
              <a:gd name="connsiteX5" fmla="*/ 1186876 w 1186876"/>
              <a:gd name="connsiteY5" fmla="*/ 4563207 h 456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876" h="4563207">
                <a:moveTo>
                  <a:pt x="1049131" y="0"/>
                </a:moveTo>
                <a:cubicBezTo>
                  <a:pt x="1061098" y="222738"/>
                  <a:pt x="994705" y="450059"/>
                  <a:pt x="905524" y="605865"/>
                </a:cubicBezTo>
                <a:cubicBezTo>
                  <a:pt x="816343" y="761671"/>
                  <a:pt x="675606" y="785775"/>
                  <a:pt x="514044" y="934836"/>
                </a:cubicBezTo>
                <a:cubicBezTo>
                  <a:pt x="352482" y="1083897"/>
                  <a:pt x="-538" y="1322179"/>
                  <a:pt x="30099" y="1688124"/>
                </a:cubicBezTo>
                <a:cubicBezTo>
                  <a:pt x="60736" y="2054070"/>
                  <a:pt x="-81070" y="3228883"/>
                  <a:pt x="73894" y="3734929"/>
                </a:cubicBezTo>
                <a:cubicBezTo>
                  <a:pt x="228858" y="4240975"/>
                  <a:pt x="944952" y="4387937"/>
                  <a:pt x="1186876" y="4563207"/>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grpSp>
        <p:nvGrpSpPr>
          <p:cNvPr id="226" name="Group 225">
            <a:extLst>
              <a:ext uri="{FF2B5EF4-FFF2-40B4-BE49-F238E27FC236}">
                <a16:creationId xmlns:a16="http://schemas.microsoft.com/office/drawing/2014/main" id="{5B92B827-D78D-4E8D-8573-8D44CBE3EC2C}"/>
              </a:ext>
            </a:extLst>
          </p:cNvPr>
          <p:cNvGrpSpPr/>
          <p:nvPr/>
        </p:nvGrpSpPr>
        <p:grpSpPr>
          <a:xfrm>
            <a:off x="3531649" y="4378481"/>
            <a:ext cx="1301628" cy="1177158"/>
            <a:chOff x="4047079" y="4748651"/>
            <a:chExt cx="1301628" cy="1177158"/>
          </a:xfrm>
        </p:grpSpPr>
        <p:grpSp>
          <p:nvGrpSpPr>
            <p:cNvPr id="224" name="Group 223">
              <a:extLst>
                <a:ext uri="{FF2B5EF4-FFF2-40B4-BE49-F238E27FC236}">
                  <a16:creationId xmlns:a16="http://schemas.microsoft.com/office/drawing/2014/main" id="{8DAED938-5724-415D-B4AA-AEB1614C8BBB}"/>
                </a:ext>
              </a:extLst>
            </p:cNvPr>
            <p:cNvGrpSpPr/>
            <p:nvPr/>
          </p:nvGrpSpPr>
          <p:grpSpPr>
            <a:xfrm>
              <a:off x="4047079" y="4748651"/>
              <a:ext cx="1301628" cy="1177158"/>
              <a:chOff x="4047079" y="4748651"/>
              <a:chExt cx="1301628" cy="1177158"/>
            </a:xfrm>
          </p:grpSpPr>
          <p:grpSp>
            <p:nvGrpSpPr>
              <p:cNvPr id="223" name="Group 222">
                <a:extLst>
                  <a:ext uri="{FF2B5EF4-FFF2-40B4-BE49-F238E27FC236}">
                    <a16:creationId xmlns:a16="http://schemas.microsoft.com/office/drawing/2014/main" id="{AF2FC9CF-46E9-476F-B090-532D5035AB50}"/>
                  </a:ext>
                </a:extLst>
              </p:cNvPr>
              <p:cNvGrpSpPr/>
              <p:nvPr/>
            </p:nvGrpSpPr>
            <p:grpSpPr>
              <a:xfrm>
                <a:off x="4047079" y="4748651"/>
                <a:ext cx="1301628" cy="1177158"/>
                <a:chOff x="4047079" y="4748651"/>
                <a:chExt cx="1301628" cy="1177158"/>
              </a:xfrm>
            </p:grpSpPr>
            <p:sp>
              <p:nvSpPr>
                <p:cNvPr id="207" name="Oval 206">
                  <a:extLst>
                    <a:ext uri="{FF2B5EF4-FFF2-40B4-BE49-F238E27FC236}">
                      <a16:creationId xmlns:a16="http://schemas.microsoft.com/office/drawing/2014/main" id="{9BCBB38E-4B2E-4A8B-A955-9E5727B5714F}"/>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08" name="Oval 207">
                  <a:extLst>
                    <a:ext uri="{FF2B5EF4-FFF2-40B4-BE49-F238E27FC236}">
                      <a16:creationId xmlns:a16="http://schemas.microsoft.com/office/drawing/2014/main" id="{3E7871A2-93AE-4AFC-AF03-1D6DBD5CF9D0}"/>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09" name="Oval 208">
                  <a:extLst>
                    <a:ext uri="{FF2B5EF4-FFF2-40B4-BE49-F238E27FC236}">
                      <a16:creationId xmlns:a16="http://schemas.microsoft.com/office/drawing/2014/main" id="{42EF2B35-2303-418B-9651-B5A99F43F04E}"/>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0" name="Oval 209">
                  <a:extLst>
                    <a:ext uri="{FF2B5EF4-FFF2-40B4-BE49-F238E27FC236}">
                      <a16:creationId xmlns:a16="http://schemas.microsoft.com/office/drawing/2014/main" id="{D994F8ED-DE5E-4A7C-8088-2EF2B86CE3E8}"/>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1" name="Oval 210">
                  <a:extLst>
                    <a:ext uri="{FF2B5EF4-FFF2-40B4-BE49-F238E27FC236}">
                      <a16:creationId xmlns:a16="http://schemas.microsoft.com/office/drawing/2014/main" id="{B5E8F042-75C5-41CE-8052-8DB89A6D1CF1}"/>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2" name="Oval 211">
                  <a:extLst>
                    <a:ext uri="{FF2B5EF4-FFF2-40B4-BE49-F238E27FC236}">
                      <a16:creationId xmlns:a16="http://schemas.microsoft.com/office/drawing/2014/main" id="{18684D90-9108-43B9-B641-D19ED1EE0CC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3" name="Oval 212">
                  <a:extLst>
                    <a:ext uri="{FF2B5EF4-FFF2-40B4-BE49-F238E27FC236}">
                      <a16:creationId xmlns:a16="http://schemas.microsoft.com/office/drawing/2014/main" id="{A079E4A6-A387-411B-86D7-ACF9E55912E6}"/>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4" name="Oval 213">
                  <a:extLst>
                    <a:ext uri="{FF2B5EF4-FFF2-40B4-BE49-F238E27FC236}">
                      <a16:creationId xmlns:a16="http://schemas.microsoft.com/office/drawing/2014/main" id="{74DB8BA8-410F-4D9E-82F5-A70DE6CFCFB2}"/>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15" name="TextBox 214">
                  <a:extLst>
                    <a:ext uri="{FF2B5EF4-FFF2-40B4-BE49-F238E27FC236}">
                      <a16:creationId xmlns:a16="http://schemas.microsoft.com/office/drawing/2014/main" id="{F2568C91-A31E-4D6C-A7A6-644E32840913}"/>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16" name="TextBox 215">
                  <a:extLst>
                    <a:ext uri="{FF2B5EF4-FFF2-40B4-BE49-F238E27FC236}">
                      <a16:creationId xmlns:a16="http://schemas.microsoft.com/office/drawing/2014/main" id="{A591B23F-EA7A-4BB2-9195-AE802A982ACA}"/>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17" name="TextBox 216">
                  <a:extLst>
                    <a:ext uri="{FF2B5EF4-FFF2-40B4-BE49-F238E27FC236}">
                      <a16:creationId xmlns:a16="http://schemas.microsoft.com/office/drawing/2014/main" id="{D2F52BA8-372C-45A4-B3E3-B0D38525EB67}"/>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18" name="TextBox 217">
                  <a:extLst>
                    <a:ext uri="{FF2B5EF4-FFF2-40B4-BE49-F238E27FC236}">
                      <a16:creationId xmlns:a16="http://schemas.microsoft.com/office/drawing/2014/main" id="{7CDAFD06-0BA3-4B18-BF45-218E8D1C668A}"/>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19" name="TextBox 218">
                  <a:extLst>
                    <a:ext uri="{FF2B5EF4-FFF2-40B4-BE49-F238E27FC236}">
                      <a16:creationId xmlns:a16="http://schemas.microsoft.com/office/drawing/2014/main" id="{848CBF6C-4493-4F3E-8276-2FB044095EFA}"/>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20" name="TextBox 219">
                  <a:extLst>
                    <a:ext uri="{FF2B5EF4-FFF2-40B4-BE49-F238E27FC236}">
                      <a16:creationId xmlns:a16="http://schemas.microsoft.com/office/drawing/2014/main" id="{7B44CC03-3B49-49E5-B442-D6FD90A01124}"/>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21" name="TextBox 220">
                  <a:extLst>
                    <a:ext uri="{FF2B5EF4-FFF2-40B4-BE49-F238E27FC236}">
                      <a16:creationId xmlns:a16="http://schemas.microsoft.com/office/drawing/2014/main" id="{7A529A4B-AB53-4FC9-8D92-FDE2E84E8E6B}"/>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22" name="TextBox 221">
                  <a:extLst>
                    <a:ext uri="{FF2B5EF4-FFF2-40B4-BE49-F238E27FC236}">
                      <a16:creationId xmlns:a16="http://schemas.microsoft.com/office/drawing/2014/main" id="{69ACC064-140E-4D42-90FF-6FA838421D22}"/>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06" name="Rectangle 205">
                <a:extLst>
                  <a:ext uri="{FF2B5EF4-FFF2-40B4-BE49-F238E27FC236}">
                    <a16:creationId xmlns:a16="http://schemas.microsoft.com/office/drawing/2014/main" id="{CC5EDE24-8FB4-4D1F-BEA1-85FA991207EF}"/>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5" name="Group 224">
              <a:extLst>
                <a:ext uri="{FF2B5EF4-FFF2-40B4-BE49-F238E27FC236}">
                  <a16:creationId xmlns:a16="http://schemas.microsoft.com/office/drawing/2014/main" id="{37D154B4-750D-4715-884B-DFE51AA691A1}"/>
                </a:ext>
              </a:extLst>
            </p:cNvPr>
            <p:cNvGrpSpPr/>
            <p:nvPr/>
          </p:nvGrpSpPr>
          <p:grpSpPr>
            <a:xfrm>
              <a:off x="4494429" y="4891764"/>
              <a:ext cx="412897" cy="900159"/>
              <a:chOff x="4494429" y="4891764"/>
              <a:chExt cx="412897" cy="900159"/>
            </a:xfrm>
          </p:grpSpPr>
          <p:cxnSp>
            <p:nvCxnSpPr>
              <p:cNvPr id="201" name="Straight Arrow Connector 200">
                <a:extLst>
                  <a:ext uri="{FF2B5EF4-FFF2-40B4-BE49-F238E27FC236}">
                    <a16:creationId xmlns:a16="http://schemas.microsoft.com/office/drawing/2014/main" id="{488D1A58-B89A-43DF-94A5-C4B6D8A0A808}"/>
                  </a:ext>
                </a:extLst>
              </p:cNvPr>
              <p:cNvCxnSpPr>
                <a:cxnSpLocks/>
                <a:stCxn id="207" idx="6"/>
                <a:endCxn id="211"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2" name="Straight Arrow Connector 201">
                <a:extLst>
                  <a:ext uri="{FF2B5EF4-FFF2-40B4-BE49-F238E27FC236}">
                    <a16:creationId xmlns:a16="http://schemas.microsoft.com/office/drawing/2014/main" id="{CAEA5A2E-446E-4786-9767-007D811132FD}"/>
                  </a:ext>
                </a:extLst>
              </p:cNvPr>
              <p:cNvCxnSpPr>
                <a:cxnSpLocks/>
                <a:stCxn id="209" idx="7"/>
                <a:endCxn id="212"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3" name="Straight Arrow Connector 202">
                <a:extLst>
                  <a:ext uri="{FF2B5EF4-FFF2-40B4-BE49-F238E27FC236}">
                    <a16:creationId xmlns:a16="http://schemas.microsoft.com/office/drawing/2014/main" id="{122CB340-098D-4356-9D7C-38B0BBF12A4A}"/>
                  </a:ext>
                </a:extLst>
              </p:cNvPr>
              <p:cNvCxnSpPr>
                <a:cxnSpLocks/>
                <a:stCxn id="208" idx="5"/>
                <a:endCxn id="213"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04" name="Straight Arrow Connector 203">
                <a:extLst>
                  <a:ext uri="{FF2B5EF4-FFF2-40B4-BE49-F238E27FC236}">
                    <a16:creationId xmlns:a16="http://schemas.microsoft.com/office/drawing/2014/main" id="{D3354250-91CD-4F7F-BD3D-C611B609F9DC}"/>
                  </a:ext>
                </a:extLst>
              </p:cNvPr>
              <p:cNvCxnSpPr>
                <a:cxnSpLocks/>
                <a:stCxn id="210" idx="6"/>
                <a:endCxn id="214"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grpSp>
        <p:nvGrpSpPr>
          <p:cNvPr id="227" name="Group 226">
            <a:extLst>
              <a:ext uri="{FF2B5EF4-FFF2-40B4-BE49-F238E27FC236}">
                <a16:creationId xmlns:a16="http://schemas.microsoft.com/office/drawing/2014/main" id="{39D46A61-F5CE-47BB-A488-CBA28F634136}"/>
              </a:ext>
            </a:extLst>
          </p:cNvPr>
          <p:cNvGrpSpPr/>
          <p:nvPr/>
        </p:nvGrpSpPr>
        <p:grpSpPr>
          <a:xfrm>
            <a:off x="7792299" y="4386876"/>
            <a:ext cx="1301628" cy="1177158"/>
            <a:chOff x="4047079" y="4748651"/>
            <a:chExt cx="1301628" cy="1177158"/>
          </a:xfrm>
        </p:grpSpPr>
        <p:grpSp>
          <p:nvGrpSpPr>
            <p:cNvPr id="228" name="Group 227">
              <a:extLst>
                <a:ext uri="{FF2B5EF4-FFF2-40B4-BE49-F238E27FC236}">
                  <a16:creationId xmlns:a16="http://schemas.microsoft.com/office/drawing/2014/main" id="{C8C9694A-C2C2-4D1A-B7E2-8BD01AF77D9B}"/>
                </a:ext>
              </a:extLst>
            </p:cNvPr>
            <p:cNvGrpSpPr/>
            <p:nvPr/>
          </p:nvGrpSpPr>
          <p:grpSpPr>
            <a:xfrm>
              <a:off x="4047079" y="4748651"/>
              <a:ext cx="1301628" cy="1177158"/>
              <a:chOff x="4047079" y="4748651"/>
              <a:chExt cx="1301628" cy="1177158"/>
            </a:xfrm>
          </p:grpSpPr>
          <p:grpSp>
            <p:nvGrpSpPr>
              <p:cNvPr id="234" name="Group 233">
                <a:extLst>
                  <a:ext uri="{FF2B5EF4-FFF2-40B4-BE49-F238E27FC236}">
                    <a16:creationId xmlns:a16="http://schemas.microsoft.com/office/drawing/2014/main" id="{624517BC-D261-4397-AFC1-7B848F9B9C59}"/>
                  </a:ext>
                </a:extLst>
              </p:cNvPr>
              <p:cNvGrpSpPr/>
              <p:nvPr/>
            </p:nvGrpSpPr>
            <p:grpSpPr>
              <a:xfrm>
                <a:off x="4047079" y="4748651"/>
                <a:ext cx="1301628" cy="1177158"/>
                <a:chOff x="4047079" y="4748651"/>
                <a:chExt cx="1301628" cy="1177158"/>
              </a:xfrm>
            </p:grpSpPr>
            <p:sp>
              <p:nvSpPr>
                <p:cNvPr id="236" name="Oval 235">
                  <a:extLst>
                    <a:ext uri="{FF2B5EF4-FFF2-40B4-BE49-F238E27FC236}">
                      <a16:creationId xmlns:a16="http://schemas.microsoft.com/office/drawing/2014/main" id="{53173A98-8FE9-4420-AA52-F57CECD60F64}"/>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7" name="Oval 236">
                  <a:extLst>
                    <a:ext uri="{FF2B5EF4-FFF2-40B4-BE49-F238E27FC236}">
                      <a16:creationId xmlns:a16="http://schemas.microsoft.com/office/drawing/2014/main" id="{E4220688-C23A-4D59-97AA-DDA0ED4D0843}"/>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8" name="Oval 237">
                  <a:extLst>
                    <a:ext uri="{FF2B5EF4-FFF2-40B4-BE49-F238E27FC236}">
                      <a16:creationId xmlns:a16="http://schemas.microsoft.com/office/drawing/2014/main" id="{988CFF4D-81EF-4B81-BC56-1EFBC62A4DCD}"/>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39" name="Oval 238">
                  <a:extLst>
                    <a:ext uri="{FF2B5EF4-FFF2-40B4-BE49-F238E27FC236}">
                      <a16:creationId xmlns:a16="http://schemas.microsoft.com/office/drawing/2014/main" id="{09F0B9E3-5551-4780-8125-9F0B26C634B0}"/>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0" name="Oval 239">
                  <a:extLst>
                    <a:ext uri="{FF2B5EF4-FFF2-40B4-BE49-F238E27FC236}">
                      <a16:creationId xmlns:a16="http://schemas.microsoft.com/office/drawing/2014/main" id="{553DE0BD-62F7-4E7E-A59F-FB14A33AA02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1" name="Oval 240">
                  <a:extLst>
                    <a:ext uri="{FF2B5EF4-FFF2-40B4-BE49-F238E27FC236}">
                      <a16:creationId xmlns:a16="http://schemas.microsoft.com/office/drawing/2014/main" id="{3EDF9AD7-FF27-4797-89CA-1D88D6039B59}"/>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2" name="Oval 241">
                  <a:extLst>
                    <a:ext uri="{FF2B5EF4-FFF2-40B4-BE49-F238E27FC236}">
                      <a16:creationId xmlns:a16="http://schemas.microsoft.com/office/drawing/2014/main" id="{0A2A373E-91CF-49C4-87B7-E972246C8492}"/>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3" name="Oval 242">
                  <a:extLst>
                    <a:ext uri="{FF2B5EF4-FFF2-40B4-BE49-F238E27FC236}">
                      <a16:creationId xmlns:a16="http://schemas.microsoft.com/office/drawing/2014/main" id="{64F0A8C8-CCF6-4D40-B7D6-37091972A9F6}"/>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44" name="TextBox 243">
                  <a:extLst>
                    <a:ext uri="{FF2B5EF4-FFF2-40B4-BE49-F238E27FC236}">
                      <a16:creationId xmlns:a16="http://schemas.microsoft.com/office/drawing/2014/main" id="{59875E7C-0B68-4686-AA93-A59DD0F873F5}"/>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5" name="TextBox 244">
                  <a:extLst>
                    <a:ext uri="{FF2B5EF4-FFF2-40B4-BE49-F238E27FC236}">
                      <a16:creationId xmlns:a16="http://schemas.microsoft.com/office/drawing/2014/main" id="{09AA7E3F-E49B-4918-84BE-9259BF4501D6}"/>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46" name="TextBox 245">
                  <a:extLst>
                    <a:ext uri="{FF2B5EF4-FFF2-40B4-BE49-F238E27FC236}">
                      <a16:creationId xmlns:a16="http://schemas.microsoft.com/office/drawing/2014/main" id="{6726B653-6E74-463E-B5EB-395F951CCAFC}"/>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47" name="TextBox 246">
                  <a:extLst>
                    <a:ext uri="{FF2B5EF4-FFF2-40B4-BE49-F238E27FC236}">
                      <a16:creationId xmlns:a16="http://schemas.microsoft.com/office/drawing/2014/main" id="{366C9A80-700B-4567-9236-29F23FF115FC}"/>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48" name="TextBox 247">
                  <a:extLst>
                    <a:ext uri="{FF2B5EF4-FFF2-40B4-BE49-F238E27FC236}">
                      <a16:creationId xmlns:a16="http://schemas.microsoft.com/office/drawing/2014/main" id="{6901265F-B343-4D54-84A6-BE03424F93A7}"/>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49" name="TextBox 248">
                  <a:extLst>
                    <a:ext uri="{FF2B5EF4-FFF2-40B4-BE49-F238E27FC236}">
                      <a16:creationId xmlns:a16="http://schemas.microsoft.com/office/drawing/2014/main" id="{A0EBE46E-CA5E-413C-BCCD-F0A34C489E6C}"/>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50" name="TextBox 249">
                  <a:extLst>
                    <a:ext uri="{FF2B5EF4-FFF2-40B4-BE49-F238E27FC236}">
                      <a16:creationId xmlns:a16="http://schemas.microsoft.com/office/drawing/2014/main" id="{04056F33-4AE0-4982-BDC9-B8FDE395D2B4}"/>
                    </a:ext>
                  </a:extLst>
                </p:cNvPr>
                <p:cNvSpPr txBox="1"/>
                <p:nvPr/>
              </p:nvSpPr>
              <p:spPr>
                <a:xfrm>
                  <a:off x="4891531"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51" name="TextBox 250">
                  <a:extLst>
                    <a:ext uri="{FF2B5EF4-FFF2-40B4-BE49-F238E27FC236}">
                      <a16:creationId xmlns:a16="http://schemas.microsoft.com/office/drawing/2014/main" id="{4E60F33D-4519-46C3-A9D7-441867A69596}"/>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35" name="Rectangle 234">
                <a:extLst>
                  <a:ext uri="{FF2B5EF4-FFF2-40B4-BE49-F238E27FC236}">
                    <a16:creationId xmlns:a16="http://schemas.microsoft.com/office/drawing/2014/main" id="{A444C5B8-3C29-44BC-A611-36097CCEA3C5}"/>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29" name="Group 228">
              <a:extLst>
                <a:ext uri="{FF2B5EF4-FFF2-40B4-BE49-F238E27FC236}">
                  <a16:creationId xmlns:a16="http://schemas.microsoft.com/office/drawing/2014/main" id="{6D5BC35B-3FB2-4CB2-AA69-2759D26D2343}"/>
                </a:ext>
              </a:extLst>
            </p:cNvPr>
            <p:cNvGrpSpPr/>
            <p:nvPr/>
          </p:nvGrpSpPr>
          <p:grpSpPr>
            <a:xfrm>
              <a:off x="4494429" y="4891764"/>
              <a:ext cx="412897" cy="900159"/>
              <a:chOff x="4494429" y="4891764"/>
              <a:chExt cx="412897" cy="900159"/>
            </a:xfrm>
          </p:grpSpPr>
          <p:cxnSp>
            <p:nvCxnSpPr>
              <p:cNvPr id="230" name="Straight Arrow Connector 229">
                <a:extLst>
                  <a:ext uri="{FF2B5EF4-FFF2-40B4-BE49-F238E27FC236}">
                    <a16:creationId xmlns:a16="http://schemas.microsoft.com/office/drawing/2014/main" id="{C5858F92-C870-4136-913A-A82ABB44BBDD}"/>
                  </a:ext>
                </a:extLst>
              </p:cNvPr>
              <p:cNvCxnSpPr>
                <a:cxnSpLocks/>
                <a:stCxn id="236" idx="6"/>
                <a:endCxn id="240"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1" name="Straight Arrow Connector 230">
                <a:extLst>
                  <a:ext uri="{FF2B5EF4-FFF2-40B4-BE49-F238E27FC236}">
                    <a16:creationId xmlns:a16="http://schemas.microsoft.com/office/drawing/2014/main" id="{DBA777DD-0269-47CD-B912-39E9939F2F9D}"/>
                  </a:ext>
                </a:extLst>
              </p:cNvPr>
              <p:cNvCxnSpPr>
                <a:cxnSpLocks/>
                <a:stCxn id="238" idx="7"/>
                <a:endCxn id="241"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2" name="Straight Arrow Connector 231">
                <a:extLst>
                  <a:ext uri="{FF2B5EF4-FFF2-40B4-BE49-F238E27FC236}">
                    <a16:creationId xmlns:a16="http://schemas.microsoft.com/office/drawing/2014/main" id="{9049ABA3-FFD3-41A7-A88F-AAB2100231AF}"/>
                  </a:ext>
                </a:extLst>
              </p:cNvPr>
              <p:cNvCxnSpPr>
                <a:cxnSpLocks/>
                <a:stCxn id="237" idx="5"/>
                <a:endCxn id="242"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33" name="Straight Arrow Connector 232">
                <a:extLst>
                  <a:ext uri="{FF2B5EF4-FFF2-40B4-BE49-F238E27FC236}">
                    <a16:creationId xmlns:a16="http://schemas.microsoft.com/office/drawing/2014/main" id="{34F94E34-C081-4510-BE3C-BDBCDB2505F0}"/>
                  </a:ext>
                </a:extLst>
              </p:cNvPr>
              <p:cNvCxnSpPr>
                <a:cxnSpLocks/>
                <a:stCxn id="239" idx="6"/>
                <a:endCxn id="243"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sp>
        <p:nvSpPr>
          <p:cNvPr id="252" name="Freeform: Shape 251">
            <a:extLst>
              <a:ext uri="{FF2B5EF4-FFF2-40B4-BE49-F238E27FC236}">
                <a16:creationId xmlns:a16="http://schemas.microsoft.com/office/drawing/2014/main" id="{D0FD01E5-5EA1-4985-A0FC-D4F5E10DC9BF}"/>
              </a:ext>
            </a:extLst>
          </p:cNvPr>
          <p:cNvSpPr/>
          <p:nvPr/>
        </p:nvSpPr>
        <p:spPr bwMode="auto">
          <a:xfrm>
            <a:off x="4769286" y="4644023"/>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p:sp>
        <p:nvSpPr>
          <p:cNvPr id="253" name="Freeform: Shape 252">
            <a:extLst>
              <a:ext uri="{FF2B5EF4-FFF2-40B4-BE49-F238E27FC236}">
                <a16:creationId xmlns:a16="http://schemas.microsoft.com/office/drawing/2014/main" id="{3EAC8525-4228-4728-889D-C69ED282966F}"/>
              </a:ext>
            </a:extLst>
          </p:cNvPr>
          <p:cNvSpPr/>
          <p:nvPr/>
        </p:nvSpPr>
        <p:spPr bwMode="auto">
          <a:xfrm flipH="1">
            <a:off x="7142629" y="4695747"/>
            <a:ext cx="720247" cy="303756"/>
          </a:xfrm>
          <a:custGeom>
            <a:avLst/>
            <a:gdLst>
              <a:gd name="connsiteX0" fmla="*/ 0 w 720247"/>
              <a:gd name="connsiteY0" fmla="*/ 303756 h 303756"/>
              <a:gd name="connsiteX1" fmla="*/ 335072 w 720247"/>
              <a:gd name="connsiteY1" fmla="*/ 250521 h 303756"/>
              <a:gd name="connsiteX2" fmla="*/ 720247 w 720247"/>
              <a:gd name="connsiteY2" fmla="*/ 0 h 303756"/>
            </a:gdLst>
            <a:ahLst/>
            <a:cxnLst>
              <a:cxn ang="0">
                <a:pos x="connsiteX0" y="connsiteY0"/>
              </a:cxn>
              <a:cxn ang="0">
                <a:pos x="connsiteX1" y="connsiteY1"/>
              </a:cxn>
              <a:cxn ang="0">
                <a:pos x="connsiteX2" y="connsiteY2"/>
              </a:cxn>
            </a:cxnLst>
            <a:rect l="l" t="t" r="r" b="b"/>
            <a:pathLst>
              <a:path w="720247" h="303756">
                <a:moveTo>
                  <a:pt x="0" y="303756"/>
                </a:moveTo>
                <a:cubicBezTo>
                  <a:pt x="107515" y="302451"/>
                  <a:pt x="215031" y="301147"/>
                  <a:pt x="335072" y="250521"/>
                </a:cubicBezTo>
                <a:cubicBezTo>
                  <a:pt x="455113" y="199895"/>
                  <a:pt x="587680" y="99947"/>
                  <a:pt x="720247" y="0"/>
                </a:cubicBezTo>
              </a:path>
            </a:pathLst>
          </a:custGeom>
          <a:noFill/>
          <a:ln w="25400" cap="flat" cmpd="sng" algn="ctr">
            <a:solidFill>
              <a:srgbClr val="C00000"/>
            </a:solidFill>
            <a:prstDash val="solid"/>
            <a:round/>
            <a:headEnd type="none" w="med" len="med"/>
            <a:tailEnd type="stealth" w="lg"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254" name="TextBox 253">
                <a:extLst>
                  <a:ext uri="{FF2B5EF4-FFF2-40B4-BE49-F238E27FC236}">
                    <a16:creationId xmlns:a16="http://schemas.microsoft.com/office/drawing/2014/main" id="{64FE2B5F-E165-4F8B-AB51-8C8085E103A5}"/>
                  </a:ext>
                </a:extLst>
              </p:cNvPr>
              <p:cNvSpPr txBox="1"/>
              <p:nvPr/>
            </p:nvSpPr>
            <p:spPr>
              <a:xfrm>
                <a:off x="5976034" y="4508805"/>
                <a:ext cx="4988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m:t>
                      </m:r>
                    </m:oMath>
                  </m:oMathPara>
                </a14:m>
                <a:endParaRPr lang="en-US" sz="2400" b="0" dirty="0">
                  <a:solidFill>
                    <a:srgbClr val="C00000"/>
                  </a:solidFill>
                </a:endParaRPr>
              </a:p>
            </p:txBody>
          </p:sp>
        </mc:Choice>
        <mc:Fallback xmlns="">
          <p:sp>
            <p:nvSpPr>
              <p:cNvPr id="254" name="TextBox 253">
                <a:extLst>
                  <a:ext uri="{FF2B5EF4-FFF2-40B4-BE49-F238E27FC236}">
                    <a16:creationId xmlns:a16="http://schemas.microsoft.com/office/drawing/2014/main" id="{64FE2B5F-E165-4F8B-AB51-8C8085E103A5}"/>
                  </a:ext>
                </a:extLst>
              </p:cNvPr>
              <p:cNvSpPr txBox="1">
                <a:spLocks noRot="1" noChangeAspect="1" noMove="1" noResize="1" noEditPoints="1" noAdjustHandles="1" noChangeArrowheads="1" noChangeShapeType="1" noTextEdit="1"/>
              </p:cNvSpPr>
              <p:nvPr/>
            </p:nvSpPr>
            <p:spPr>
              <a:xfrm>
                <a:off x="5976034" y="4508805"/>
                <a:ext cx="498855" cy="461665"/>
              </a:xfrm>
              <a:prstGeom prst="rect">
                <a:avLst/>
              </a:prstGeom>
              <a:blipFill>
                <a:blip r:embed="rId11"/>
                <a:stretch>
                  <a:fillRect/>
                </a:stretch>
              </a:blipFill>
            </p:spPr>
            <p:txBody>
              <a:bodyPr/>
              <a:lstStyle/>
              <a:p>
                <a:r>
                  <a:rPr lang="en-US">
                    <a:noFill/>
                  </a:rPr>
                  <a:t> </a:t>
                </a:r>
              </a:p>
            </p:txBody>
          </p:sp>
        </mc:Fallback>
      </mc:AlternateContent>
      <p:grpSp>
        <p:nvGrpSpPr>
          <p:cNvPr id="281" name="Group 280">
            <a:extLst>
              <a:ext uri="{FF2B5EF4-FFF2-40B4-BE49-F238E27FC236}">
                <a16:creationId xmlns:a16="http://schemas.microsoft.com/office/drawing/2014/main" id="{5A771CFE-93A4-43F0-BDE4-16EE449B1333}"/>
              </a:ext>
            </a:extLst>
          </p:cNvPr>
          <p:cNvGrpSpPr/>
          <p:nvPr/>
        </p:nvGrpSpPr>
        <p:grpSpPr>
          <a:xfrm>
            <a:off x="4938386" y="5559498"/>
            <a:ext cx="4205614" cy="1293966"/>
            <a:chOff x="4938386" y="5564034"/>
            <a:chExt cx="4205614" cy="1293966"/>
          </a:xfrm>
        </p:grpSpPr>
        <p:sp>
          <p:nvSpPr>
            <p:cNvPr id="280" name="Rectangle 279">
              <a:extLst>
                <a:ext uri="{FF2B5EF4-FFF2-40B4-BE49-F238E27FC236}">
                  <a16:creationId xmlns:a16="http://schemas.microsoft.com/office/drawing/2014/main" id="{14757520-98F1-46B0-9B4F-C444F596113C}"/>
                </a:ext>
              </a:extLst>
            </p:cNvPr>
            <p:cNvSpPr/>
            <p:nvPr/>
          </p:nvSpPr>
          <p:spPr bwMode="auto">
            <a:xfrm>
              <a:off x="4938386" y="5912285"/>
              <a:ext cx="4205614" cy="9457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255" name="Group 254">
              <a:extLst>
                <a:ext uri="{FF2B5EF4-FFF2-40B4-BE49-F238E27FC236}">
                  <a16:creationId xmlns:a16="http://schemas.microsoft.com/office/drawing/2014/main" id="{9DB20081-7342-4B9C-812B-A5FFDC9E984A}"/>
                </a:ext>
              </a:extLst>
            </p:cNvPr>
            <p:cNvGrpSpPr/>
            <p:nvPr/>
          </p:nvGrpSpPr>
          <p:grpSpPr>
            <a:xfrm>
              <a:off x="5542465" y="5564034"/>
              <a:ext cx="1339212" cy="1177158"/>
              <a:chOff x="4047079" y="4748651"/>
              <a:chExt cx="1339212" cy="1177158"/>
            </a:xfrm>
          </p:grpSpPr>
          <p:grpSp>
            <p:nvGrpSpPr>
              <p:cNvPr id="256" name="Group 255">
                <a:extLst>
                  <a:ext uri="{FF2B5EF4-FFF2-40B4-BE49-F238E27FC236}">
                    <a16:creationId xmlns:a16="http://schemas.microsoft.com/office/drawing/2014/main" id="{064751B7-9409-4466-A440-3B7AA9231382}"/>
                  </a:ext>
                </a:extLst>
              </p:cNvPr>
              <p:cNvGrpSpPr/>
              <p:nvPr/>
            </p:nvGrpSpPr>
            <p:grpSpPr>
              <a:xfrm>
                <a:off x="4047079" y="4748651"/>
                <a:ext cx="1339212" cy="1177158"/>
                <a:chOff x="4047079" y="4748651"/>
                <a:chExt cx="1339212" cy="1177158"/>
              </a:xfrm>
            </p:grpSpPr>
            <p:grpSp>
              <p:nvGrpSpPr>
                <p:cNvPr id="262" name="Group 261">
                  <a:extLst>
                    <a:ext uri="{FF2B5EF4-FFF2-40B4-BE49-F238E27FC236}">
                      <a16:creationId xmlns:a16="http://schemas.microsoft.com/office/drawing/2014/main" id="{0949F2CC-C5CD-4C46-AEB8-244A9A6048FE}"/>
                    </a:ext>
                  </a:extLst>
                </p:cNvPr>
                <p:cNvGrpSpPr/>
                <p:nvPr/>
              </p:nvGrpSpPr>
              <p:grpSpPr>
                <a:xfrm>
                  <a:off x="4047079" y="4748651"/>
                  <a:ext cx="1339212" cy="1177158"/>
                  <a:chOff x="4047079" y="4748651"/>
                  <a:chExt cx="1339212" cy="1177158"/>
                </a:xfrm>
              </p:grpSpPr>
              <p:sp>
                <p:nvSpPr>
                  <p:cNvPr id="264" name="Oval 263">
                    <a:extLst>
                      <a:ext uri="{FF2B5EF4-FFF2-40B4-BE49-F238E27FC236}">
                        <a16:creationId xmlns:a16="http://schemas.microsoft.com/office/drawing/2014/main" id="{6BF90AFA-50B7-4989-97B5-C259FCC10B1A}"/>
                      </a:ext>
                    </a:extLst>
                  </p:cNvPr>
                  <p:cNvSpPr/>
                  <p:nvPr/>
                </p:nvSpPr>
                <p:spPr>
                  <a:xfrm>
                    <a:off x="4462976"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5" name="Oval 264">
                    <a:extLst>
                      <a:ext uri="{FF2B5EF4-FFF2-40B4-BE49-F238E27FC236}">
                        <a16:creationId xmlns:a16="http://schemas.microsoft.com/office/drawing/2014/main" id="{733B3A08-1FD9-42AB-B06B-7637B27588C6}"/>
                      </a:ext>
                    </a:extLst>
                  </p:cNvPr>
                  <p:cNvSpPr/>
                  <p:nvPr/>
                </p:nvSpPr>
                <p:spPr>
                  <a:xfrm>
                    <a:off x="4462976"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6" name="Oval 265">
                    <a:extLst>
                      <a:ext uri="{FF2B5EF4-FFF2-40B4-BE49-F238E27FC236}">
                        <a16:creationId xmlns:a16="http://schemas.microsoft.com/office/drawing/2014/main" id="{8DF4BC89-6D24-4F37-846C-2580146277B8}"/>
                      </a:ext>
                    </a:extLst>
                  </p:cNvPr>
                  <p:cNvSpPr/>
                  <p:nvPr/>
                </p:nvSpPr>
                <p:spPr>
                  <a:xfrm>
                    <a:off x="4461130"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7" name="Oval 266">
                    <a:extLst>
                      <a:ext uri="{FF2B5EF4-FFF2-40B4-BE49-F238E27FC236}">
                        <a16:creationId xmlns:a16="http://schemas.microsoft.com/office/drawing/2014/main" id="{4FB20F8E-8DEE-4079-8E2C-BEE02D43D83C}"/>
                      </a:ext>
                    </a:extLst>
                  </p:cNvPr>
                  <p:cNvSpPr/>
                  <p:nvPr/>
                </p:nvSpPr>
                <p:spPr>
                  <a:xfrm>
                    <a:off x="4461130"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8" name="Oval 267">
                    <a:extLst>
                      <a:ext uri="{FF2B5EF4-FFF2-40B4-BE49-F238E27FC236}">
                        <a16:creationId xmlns:a16="http://schemas.microsoft.com/office/drawing/2014/main" id="{D406A194-499D-439C-8E34-3151670C93AD}"/>
                      </a:ext>
                    </a:extLst>
                  </p:cNvPr>
                  <p:cNvSpPr/>
                  <p:nvPr/>
                </p:nvSpPr>
                <p:spPr>
                  <a:xfrm>
                    <a:off x="4901613" y="4868314"/>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69" name="Oval 268">
                    <a:extLst>
                      <a:ext uri="{FF2B5EF4-FFF2-40B4-BE49-F238E27FC236}">
                        <a16:creationId xmlns:a16="http://schemas.microsoft.com/office/drawing/2014/main" id="{80905D97-4D4C-44AB-942C-755681CC89FE}"/>
                      </a:ext>
                    </a:extLst>
                  </p:cNvPr>
                  <p:cNvSpPr/>
                  <p:nvPr/>
                </p:nvSpPr>
                <p:spPr>
                  <a:xfrm>
                    <a:off x="4901613" y="5168367"/>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0" name="Oval 269">
                    <a:extLst>
                      <a:ext uri="{FF2B5EF4-FFF2-40B4-BE49-F238E27FC236}">
                        <a16:creationId xmlns:a16="http://schemas.microsoft.com/office/drawing/2014/main" id="{C5D926E2-4650-4A6B-BEB7-53DF782F0A80}"/>
                      </a:ext>
                    </a:extLst>
                  </p:cNvPr>
                  <p:cNvSpPr/>
                  <p:nvPr/>
                </p:nvSpPr>
                <p:spPr>
                  <a:xfrm>
                    <a:off x="4899767" y="5468419"/>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1" name="Oval 270">
                    <a:extLst>
                      <a:ext uri="{FF2B5EF4-FFF2-40B4-BE49-F238E27FC236}">
                        <a16:creationId xmlns:a16="http://schemas.microsoft.com/office/drawing/2014/main" id="{3A4E0EE5-1832-41D6-B658-42AB0DDC0025}"/>
                      </a:ext>
                    </a:extLst>
                  </p:cNvPr>
                  <p:cNvSpPr/>
                  <p:nvPr/>
                </p:nvSpPr>
                <p:spPr>
                  <a:xfrm>
                    <a:off x="4899767" y="5768472"/>
                    <a:ext cx="39012" cy="4690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C00000"/>
                      </a:solidFill>
                    </a:endParaRPr>
                  </a:p>
                </p:txBody>
              </p:sp>
              <p:sp>
                <p:nvSpPr>
                  <p:cNvPr id="272" name="TextBox 271">
                    <a:extLst>
                      <a:ext uri="{FF2B5EF4-FFF2-40B4-BE49-F238E27FC236}">
                        <a16:creationId xmlns:a16="http://schemas.microsoft.com/office/drawing/2014/main" id="{1F074D37-8FD2-446C-8508-BCFD2F05949E}"/>
                      </a:ext>
                    </a:extLst>
                  </p:cNvPr>
                  <p:cNvSpPr txBox="1"/>
                  <p:nvPr/>
                </p:nvSpPr>
                <p:spPr>
                  <a:xfrm>
                    <a:off x="4055093"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73" name="TextBox 272">
                    <a:extLst>
                      <a:ext uri="{FF2B5EF4-FFF2-40B4-BE49-F238E27FC236}">
                        <a16:creationId xmlns:a16="http://schemas.microsoft.com/office/drawing/2014/main" id="{504BB8B9-2DCE-44E1-A45E-890231C9BEF5}"/>
                      </a:ext>
                    </a:extLst>
                  </p:cNvPr>
                  <p:cNvSpPr txBox="1"/>
                  <p:nvPr/>
                </p:nvSpPr>
                <p:spPr>
                  <a:xfrm>
                    <a:off x="4047079"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74" name="TextBox 273">
                    <a:extLst>
                      <a:ext uri="{FF2B5EF4-FFF2-40B4-BE49-F238E27FC236}">
                        <a16:creationId xmlns:a16="http://schemas.microsoft.com/office/drawing/2014/main" id="{0047BE7F-4AE7-4BE4-B160-A5B17C09CFDA}"/>
                      </a:ext>
                    </a:extLst>
                  </p:cNvPr>
                  <p:cNvSpPr txBox="1"/>
                  <p:nvPr/>
                </p:nvSpPr>
                <p:spPr>
                  <a:xfrm>
                    <a:off x="4047079"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75" name="TextBox 274">
                    <a:extLst>
                      <a:ext uri="{FF2B5EF4-FFF2-40B4-BE49-F238E27FC236}">
                        <a16:creationId xmlns:a16="http://schemas.microsoft.com/office/drawing/2014/main" id="{DB34C3AC-6E7A-4B31-9A8C-6F460DFEEC73}"/>
                      </a:ext>
                    </a:extLst>
                  </p:cNvPr>
                  <p:cNvSpPr txBox="1"/>
                  <p:nvPr/>
                </p:nvSpPr>
                <p:spPr>
                  <a:xfrm>
                    <a:off x="4052787"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sp>
                <p:nvSpPr>
                  <p:cNvPr id="276" name="TextBox 275">
                    <a:extLst>
                      <a:ext uri="{FF2B5EF4-FFF2-40B4-BE49-F238E27FC236}">
                        <a16:creationId xmlns:a16="http://schemas.microsoft.com/office/drawing/2014/main" id="{C7695AA8-5ACF-4EB7-814C-1DDD80B087BF}"/>
                      </a:ext>
                    </a:extLst>
                  </p:cNvPr>
                  <p:cNvSpPr txBox="1"/>
                  <p:nvPr/>
                </p:nvSpPr>
                <p:spPr>
                  <a:xfrm>
                    <a:off x="4891531" y="4748651"/>
                    <a:ext cx="457176" cy="276999"/>
                  </a:xfrm>
                  <a:prstGeom prst="rect">
                    <a:avLst/>
                  </a:prstGeom>
                  <a:noFill/>
                </p:spPr>
                <p:txBody>
                  <a:bodyPr wrap="none" rtlCol="0">
                    <a:spAutoFit/>
                  </a:bodyPr>
                  <a:lstStyle/>
                  <a:p>
                    <a:pPr algn="just"/>
                    <a:r>
                      <a:rPr lang="en-US" sz="1200" dirty="0">
                        <a:solidFill>
                          <a:srgbClr val="C00000"/>
                        </a:solidFill>
                        <a:sym typeface="Webdings"/>
                      </a:rPr>
                      <a:t>(00)</a:t>
                    </a:r>
                  </a:p>
                </p:txBody>
              </p:sp>
              <p:sp>
                <p:nvSpPr>
                  <p:cNvPr id="277" name="TextBox 276">
                    <a:extLst>
                      <a:ext uri="{FF2B5EF4-FFF2-40B4-BE49-F238E27FC236}">
                        <a16:creationId xmlns:a16="http://schemas.microsoft.com/office/drawing/2014/main" id="{EB495D4E-5580-4B58-AC90-00ABB75CFA59}"/>
                      </a:ext>
                    </a:extLst>
                  </p:cNvPr>
                  <p:cNvSpPr txBox="1"/>
                  <p:nvPr/>
                </p:nvSpPr>
                <p:spPr>
                  <a:xfrm>
                    <a:off x="4891531" y="5048704"/>
                    <a:ext cx="457176" cy="276999"/>
                  </a:xfrm>
                  <a:prstGeom prst="rect">
                    <a:avLst/>
                  </a:prstGeom>
                  <a:noFill/>
                </p:spPr>
                <p:txBody>
                  <a:bodyPr wrap="none" rtlCol="0">
                    <a:spAutoFit/>
                  </a:bodyPr>
                  <a:lstStyle/>
                  <a:p>
                    <a:pPr algn="just"/>
                    <a:r>
                      <a:rPr lang="en-US" sz="1200" dirty="0">
                        <a:solidFill>
                          <a:srgbClr val="C00000"/>
                        </a:solidFill>
                        <a:sym typeface="Webdings"/>
                      </a:rPr>
                      <a:t>(01)</a:t>
                    </a:r>
                  </a:p>
                </p:txBody>
              </p:sp>
              <p:sp>
                <p:nvSpPr>
                  <p:cNvPr id="278" name="TextBox 277">
                    <a:extLst>
                      <a:ext uri="{FF2B5EF4-FFF2-40B4-BE49-F238E27FC236}">
                        <a16:creationId xmlns:a16="http://schemas.microsoft.com/office/drawing/2014/main" id="{480B1C82-511B-47EE-9E41-618C7E926712}"/>
                      </a:ext>
                    </a:extLst>
                  </p:cNvPr>
                  <p:cNvSpPr txBox="1"/>
                  <p:nvPr/>
                </p:nvSpPr>
                <p:spPr>
                  <a:xfrm>
                    <a:off x="4929115" y="5346631"/>
                    <a:ext cx="457176" cy="276999"/>
                  </a:xfrm>
                  <a:prstGeom prst="rect">
                    <a:avLst/>
                  </a:prstGeom>
                  <a:noFill/>
                </p:spPr>
                <p:txBody>
                  <a:bodyPr wrap="none" rtlCol="0">
                    <a:spAutoFit/>
                  </a:bodyPr>
                  <a:lstStyle/>
                  <a:p>
                    <a:pPr algn="just"/>
                    <a:r>
                      <a:rPr lang="en-US" sz="1200" dirty="0">
                        <a:solidFill>
                          <a:srgbClr val="C00000"/>
                        </a:solidFill>
                        <a:sym typeface="Webdings"/>
                      </a:rPr>
                      <a:t>(10)</a:t>
                    </a:r>
                  </a:p>
                </p:txBody>
              </p:sp>
              <p:sp>
                <p:nvSpPr>
                  <p:cNvPr id="279" name="TextBox 278">
                    <a:extLst>
                      <a:ext uri="{FF2B5EF4-FFF2-40B4-BE49-F238E27FC236}">
                        <a16:creationId xmlns:a16="http://schemas.microsoft.com/office/drawing/2014/main" id="{5A40204C-EED7-496A-A93C-356BAF67138C}"/>
                      </a:ext>
                    </a:extLst>
                  </p:cNvPr>
                  <p:cNvSpPr txBox="1"/>
                  <p:nvPr/>
                </p:nvSpPr>
                <p:spPr>
                  <a:xfrm>
                    <a:off x="4897238" y="5648810"/>
                    <a:ext cx="445763" cy="276999"/>
                  </a:xfrm>
                  <a:prstGeom prst="rect">
                    <a:avLst/>
                  </a:prstGeom>
                  <a:noFill/>
                </p:spPr>
                <p:txBody>
                  <a:bodyPr wrap="none" rtlCol="0">
                    <a:spAutoFit/>
                  </a:bodyPr>
                  <a:lstStyle/>
                  <a:p>
                    <a:pPr algn="just"/>
                    <a:r>
                      <a:rPr lang="en-US" sz="1200" dirty="0">
                        <a:solidFill>
                          <a:srgbClr val="C00000"/>
                        </a:solidFill>
                        <a:sym typeface="Webdings"/>
                      </a:rPr>
                      <a:t>(11)</a:t>
                    </a:r>
                  </a:p>
                </p:txBody>
              </p:sp>
            </p:grpSp>
            <p:sp>
              <p:nvSpPr>
                <p:cNvPr id="263" name="Rectangle 262">
                  <a:extLst>
                    <a:ext uri="{FF2B5EF4-FFF2-40B4-BE49-F238E27FC236}">
                      <a16:creationId xmlns:a16="http://schemas.microsoft.com/office/drawing/2014/main" id="{4ADEA61A-9185-4264-949B-921E512EE2F1}"/>
                    </a:ext>
                  </a:extLst>
                </p:cNvPr>
                <p:cNvSpPr/>
                <p:nvPr/>
              </p:nvSpPr>
              <p:spPr bwMode="auto">
                <a:xfrm>
                  <a:off x="4109499" y="4789480"/>
                  <a:ext cx="1169372" cy="111667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a:ln>
                      <a:noFill/>
                    </a:ln>
                    <a:solidFill>
                      <a:srgbClr val="C00000"/>
                    </a:solidFill>
                    <a:effectLst/>
                    <a:latin typeface="Arial" charset="0"/>
                  </a:endParaRPr>
                </a:p>
              </p:txBody>
            </p:sp>
          </p:grpSp>
          <p:grpSp>
            <p:nvGrpSpPr>
              <p:cNvPr id="257" name="Group 256">
                <a:extLst>
                  <a:ext uri="{FF2B5EF4-FFF2-40B4-BE49-F238E27FC236}">
                    <a16:creationId xmlns:a16="http://schemas.microsoft.com/office/drawing/2014/main" id="{3819EDD1-22A6-4F76-8D88-3C32D4D53E6F}"/>
                  </a:ext>
                </a:extLst>
              </p:cNvPr>
              <p:cNvGrpSpPr/>
              <p:nvPr/>
            </p:nvGrpSpPr>
            <p:grpSpPr>
              <a:xfrm>
                <a:off x="4494429" y="4891764"/>
                <a:ext cx="412897" cy="900159"/>
                <a:chOff x="4494429" y="4891764"/>
                <a:chExt cx="412897" cy="900159"/>
              </a:xfrm>
            </p:grpSpPr>
            <p:cxnSp>
              <p:nvCxnSpPr>
                <p:cNvPr id="258" name="Straight Arrow Connector 257">
                  <a:extLst>
                    <a:ext uri="{FF2B5EF4-FFF2-40B4-BE49-F238E27FC236}">
                      <a16:creationId xmlns:a16="http://schemas.microsoft.com/office/drawing/2014/main" id="{48CAFC9A-C434-4A4E-857D-9173742486DB}"/>
                    </a:ext>
                  </a:extLst>
                </p:cNvPr>
                <p:cNvCxnSpPr>
                  <a:cxnSpLocks/>
                  <a:stCxn id="264" idx="6"/>
                  <a:endCxn id="268" idx="2"/>
                </p:cNvCxnSpPr>
                <p:nvPr/>
              </p:nvCxnSpPr>
              <p:spPr bwMode="auto">
                <a:xfrm>
                  <a:off x="4501988" y="4891764"/>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59" name="Straight Arrow Connector 258">
                  <a:extLst>
                    <a:ext uri="{FF2B5EF4-FFF2-40B4-BE49-F238E27FC236}">
                      <a16:creationId xmlns:a16="http://schemas.microsoft.com/office/drawing/2014/main" id="{6279C4F1-D16C-4783-A2A5-B58419A82CDB}"/>
                    </a:ext>
                  </a:extLst>
                </p:cNvPr>
                <p:cNvCxnSpPr>
                  <a:cxnSpLocks/>
                  <a:stCxn id="266" idx="7"/>
                  <a:endCxn id="269" idx="3"/>
                </p:cNvCxnSpPr>
                <p:nvPr/>
              </p:nvCxnSpPr>
              <p:spPr bwMode="auto">
                <a:xfrm flipV="1">
                  <a:off x="4494429" y="5208399"/>
                  <a:ext cx="412897"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60" name="Straight Arrow Connector 259">
                  <a:extLst>
                    <a:ext uri="{FF2B5EF4-FFF2-40B4-BE49-F238E27FC236}">
                      <a16:creationId xmlns:a16="http://schemas.microsoft.com/office/drawing/2014/main" id="{291D365B-5E0A-4009-B4B8-18CF0181490A}"/>
                    </a:ext>
                  </a:extLst>
                </p:cNvPr>
                <p:cNvCxnSpPr>
                  <a:cxnSpLocks/>
                  <a:stCxn id="265" idx="5"/>
                  <a:endCxn id="270" idx="1"/>
                </p:cNvCxnSpPr>
                <p:nvPr/>
              </p:nvCxnSpPr>
              <p:spPr bwMode="auto">
                <a:xfrm>
                  <a:off x="4496275" y="5208399"/>
                  <a:ext cx="409204" cy="266889"/>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cxnSp>
              <p:nvCxnSpPr>
                <p:cNvPr id="261" name="Straight Arrow Connector 260">
                  <a:extLst>
                    <a:ext uri="{FF2B5EF4-FFF2-40B4-BE49-F238E27FC236}">
                      <a16:creationId xmlns:a16="http://schemas.microsoft.com/office/drawing/2014/main" id="{E61047F2-86C5-4D13-B07E-8DCD63354430}"/>
                    </a:ext>
                  </a:extLst>
                </p:cNvPr>
                <p:cNvCxnSpPr>
                  <a:cxnSpLocks/>
                  <a:stCxn id="267" idx="6"/>
                  <a:endCxn id="271" idx="2"/>
                </p:cNvCxnSpPr>
                <p:nvPr/>
              </p:nvCxnSpPr>
              <p:spPr bwMode="auto">
                <a:xfrm>
                  <a:off x="4500142" y="5791923"/>
                  <a:ext cx="399625" cy="0"/>
                </a:xfrm>
                <a:prstGeom prst="straightConnector1">
                  <a:avLst/>
                </a:prstGeom>
                <a:solidFill>
                  <a:schemeClr val="accent1"/>
                </a:solidFill>
                <a:ln w="19050" cap="flat" cmpd="sng" algn="ctr">
                  <a:solidFill>
                    <a:srgbClr val="C00000"/>
                  </a:solidFill>
                  <a:prstDash val="solid"/>
                  <a:round/>
                  <a:headEnd type="none" w="med" len="med"/>
                  <a:tailEnd type="stealth" w="lg" len="med"/>
                </a:ln>
                <a:effectLst/>
              </p:spPr>
            </p:cxnSp>
          </p:grpSp>
        </p:grpSp>
      </p:grpSp>
      <p:sp>
        <p:nvSpPr>
          <p:cNvPr id="111" name="Arrow: Down 110">
            <a:extLst>
              <a:ext uri="{FF2B5EF4-FFF2-40B4-BE49-F238E27FC236}">
                <a16:creationId xmlns:a16="http://schemas.microsoft.com/office/drawing/2014/main" id="{DAFCC122-9E86-4E65-BADB-22E71667A08F}"/>
              </a:ext>
            </a:extLst>
          </p:cNvPr>
          <p:cNvSpPr/>
          <p:nvPr/>
        </p:nvSpPr>
        <p:spPr bwMode="auto">
          <a:xfrm>
            <a:off x="6137028" y="481252"/>
            <a:ext cx="252820" cy="4585966"/>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112" name="矩形 79">
                <a:extLst>
                  <a:ext uri="{FF2B5EF4-FFF2-40B4-BE49-F238E27FC236}">
                    <a16:creationId xmlns:a16="http://schemas.microsoft.com/office/drawing/2014/main" id="{EEEF73AC-C3EF-4B4A-860C-FB53E4F82700}"/>
                  </a:ext>
                </a:extLst>
              </p:cNvPr>
              <p:cNvSpPr>
                <a:spLocks noChangeArrowheads="1"/>
              </p:cNvSpPr>
              <p:nvPr/>
            </p:nvSpPr>
            <p:spPr bwMode="auto">
              <a:xfrm>
                <a:off x="2409497" y="5100743"/>
                <a:ext cx="2209298" cy="523220"/>
              </a:xfrm>
              <a:prstGeom prst="rect">
                <a:avLst/>
              </a:prstGeom>
              <a:noFill/>
              <a:ln w="25400">
                <a:solidFill>
                  <a:srgbClr val="C00000"/>
                </a:solidFill>
                <a:miter lim="800000"/>
                <a:headEnd/>
                <a:tailEnd/>
              </a:ln>
              <a:extLst>
                <a:ext uri="{909E8E84-426E-40DD-AFC4-6F175D3DCCD1}">
                  <a14:hiddenFill>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800" b="0" i="1" smtClean="0">
                          <a:solidFill>
                            <a:srgbClr val="C00000"/>
                          </a:solidFill>
                          <a:latin typeface="Cambria Math" panose="02040503050406030204" pitchFamily="18" charset="0"/>
                          <a:ea typeface="宋体" panose="02010600030101010101" pitchFamily="2" charset="-122"/>
                        </a:rPr>
                        <m:t>𝜑</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𝑠𝑡𝑎𝑟𝑡</m:t>
                      </m:r>
                      <m:r>
                        <a:rPr lang="en-US" altLang="zh-CN" sz="2800" b="0" i="1" smtClean="0">
                          <a:solidFill>
                            <a:srgbClr val="C00000"/>
                          </a:solidFill>
                          <a:latin typeface="Cambria Math" panose="02040503050406030204" pitchFamily="18" charset="0"/>
                          <a:ea typeface="宋体" panose="02010600030101010101" pitchFamily="2" charset="-122"/>
                        </a:rPr>
                        <m:t>,</m:t>
                      </m:r>
                      <m:r>
                        <a:rPr lang="en-US" altLang="zh-CN" sz="2800" b="0" i="1" smtClean="0">
                          <a:solidFill>
                            <a:srgbClr val="C00000"/>
                          </a:solidFill>
                          <a:latin typeface="Cambria Math" panose="02040503050406030204" pitchFamily="18" charset="0"/>
                          <a:ea typeface="宋体" panose="02010600030101010101" pitchFamily="2" charset="-122"/>
                        </a:rPr>
                        <m:t>𝑒𝑥𝑖𝑡</m:t>
                      </m:r>
                      <m:r>
                        <a:rPr lang="en-US" altLang="zh-CN" sz="2800" b="0" i="1" smtClean="0">
                          <a:solidFill>
                            <a:srgbClr val="C00000"/>
                          </a:solidFill>
                          <a:latin typeface="Cambria Math" panose="02040503050406030204" pitchFamily="18" charset="0"/>
                          <a:ea typeface="宋体" panose="02010600030101010101" pitchFamily="2" charset="-122"/>
                        </a:rPr>
                        <m:t>]</m:t>
                      </m:r>
                    </m:oMath>
                  </m:oMathPara>
                </a14:m>
                <a:endParaRPr lang="zh-CN" altLang="en-US" sz="2800" dirty="0">
                  <a:solidFill>
                    <a:srgbClr val="C00000"/>
                  </a:solidFill>
                  <a:latin typeface="Georgia" panose="02040502050405020303" pitchFamily="18" charset="0"/>
                  <a:ea typeface="宋体" panose="02010600030101010101" pitchFamily="2" charset="-122"/>
                </a:endParaRPr>
              </a:p>
            </p:txBody>
          </p:sp>
        </mc:Choice>
        <mc:Fallback xmlns="">
          <p:sp>
            <p:nvSpPr>
              <p:cNvPr id="112" name="矩形 79">
                <a:extLst>
                  <a:ext uri="{FF2B5EF4-FFF2-40B4-BE49-F238E27FC236}">
                    <a16:creationId xmlns:a16="http://schemas.microsoft.com/office/drawing/2014/main" id="{EEEF73AC-C3EF-4B4A-860C-FB53E4F82700}"/>
                  </a:ext>
                </a:extLst>
              </p:cNvPr>
              <p:cNvSpPr>
                <a:spLocks noRot="1" noChangeAspect="1" noMove="1" noResize="1" noEditPoints="1" noAdjustHandles="1" noChangeArrowheads="1" noChangeShapeType="1" noTextEdit="1"/>
              </p:cNvSpPr>
              <p:nvPr/>
            </p:nvSpPr>
            <p:spPr bwMode="auto">
              <a:xfrm>
                <a:off x="2409497" y="5100743"/>
                <a:ext cx="2209298" cy="523220"/>
              </a:xfrm>
              <a:prstGeom prst="rect">
                <a:avLst/>
              </a:prstGeom>
              <a:blipFill>
                <a:blip r:embed="rId12"/>
                <a:stretch>
                  <a:fillRect/>
                </a:stretch>
              </a:blip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3" name="Straight Connector 112">
            <a:extLst>
              <a:ext uri="{FF2B5EF4-FFF2-40B4-BE49-F238E27FC236}">
                <a16:creationId xmlns:a16="http://schemas.microsoft.com/office/drawing/2014/main" id="{B2560E34-3CE5-47F6-AA3A-BDEC31EBF7BA}"/>
              </a:ext>
            </a:extLst>
          </p:cNvPr>
          <p:cNvCxnSpPr>
            <a:cxnSpLocks/>
            <a:stCxn id="112" idx="3"/>
          </p:cNvCxnSpPr>
          <p:nvPr/>
        </p:nvCxnSpPr>
        <p:spPr bwMode="auto">
          <a:xfrm flipV="1">
            <a:off x="4618795" y="4356145"/>
            <a:ext cx="1576242" cy="1006208"/>
          </a:xfrm>
          <a:prstGeom prst="line">
            <a:avLst/>
          </a:prstGeom>
          <a:solidFill>
            <a:schemeClr val="accent1"/>
          </a:solidFill>
          <a:ln w="25400" cap="flat" cmpd="sng" algn="ctr">
            <a:solidFill>
              <a:srgbClr val="C00000"/>
            </a:solidFill>
            <a:prstDash val="solid"/>
            <a:round/>
            <a:headEnd type="none" w="med" len="med"/>
            <a:tailEnd type="stealth" w="lg"/>
          </a:ln>
          <a:effectLst/>
        </p:spPr>
      </p:cxnSp>
      <p:sp>
        <p:nvSpPr>
          <p:cNvPr id="108" name="TextBox 107">
            <a:extLst>
              <a:ext uri="{FF2B5EF4-FFF2-40B4-BE49-F238E27FC236}">
                <a16:creationId xmlns:a16="http://schemas.microsoft.com/office/drawing/2014/main" id="{C5595A7D-5EDA-46DF-B231-21C1457EAD63}"/>
              </a:ext>
            </a:extLst>
          </p:cNvPr>
          <p:cNvSpPr txBox="1"/>
          <p:nvPr/>
        </p:nvSpPr>
        <p:spPr>
          <a:xfrm>
            <a:off x="982968" y="5945105"/>
            <a:ext cx="4411785" cy="461665"/>
          </a:xfrm>
          <a:prstGeom prst="rect">
            <a:avLst/>
          </a:prstGeom>
          <a:noFill/>
        </p:spPr>
        <p:txBody>
          <a:bodyPr wrap="none" rtlCol="0">
            <a:spAutoFit/>
          </a:bodyPr>
          <a:lstStyle/>
          <a:p>
            <a:r>
              <a:rPr lang="en-US" sz="2400" dirty="0">
                <a:solidFill>
                  <a:srgbClr val="C00000"/>
                </a:solidFill>
              </a:rPr>
              <a:t>Procedure summary for swap()</a:t>
            </a:r>
          </a:p>
        </p:txBody>
      </p:sp>
    </p:spTree>
    <p:extLst>
      <p:ext uri="{BB962C8B-B14F-4D97-AF65-F5344CB8AC3E}">
        <p14:creationId xmlns:p14="http://schemas.microsoft.com/office/powerpoint/2010/main" val="34843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dissolv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dissolve">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26"/>
                                        </p:tgtEl>
                                      </p:cBhvr>
                                    </p:animEffect>
                                    <p:set>
                                      <p:cBhvr>
                                        <p:cTn id="17" dur="1" fill="hold">
                                          <p:stCondLst>
                                            <p:cond delay="499"/>
                                          </p:stCondLst>
                                        </p:cTn>
                                        <p:tgtEl>
                                          <p:spTgt spid="226"/>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252"/>
                                        </p:tgtEl>
                                      </p:cBhvr>
                                    </p:animEffect>
                                    <p:set>
                                      <p:cBhvr>
                                        <p:cTn id="20" dur="1" fill="hold">
                                          <p:stCondLst>
                                            <p:cond delay="499"/>
                                          </p:stCondLst>
                                        </p:cTn>
                                        <p:tgtEl>
                                          <p:spTgt spid="25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27"/>
                                        </p:tgtEl>
                                      </p:cBhvr>
                                    </p:animEffect>
                                    <p:set>
                                      <p:cBhvr>
                                        <p:cTn id="23" dur="1" fill="hold">
                                          <p:stCondLst>
                                            <p:cond delay="499"/>
                                          </p:stCondLst>
                                        </p:cTn>
                                        <p:tgtEl>
                                          <p:spTgt spid="227"/>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53"/>
                                        </p:tgtEl>
                                      </p:cBhvr>
                                    </p:animEffect>
                                    <p:set>
                                      <p:cBhvr>
                                        <p:cTn id="26" dur="1" fill="hold">
                                          <p:stCondLst>
                                            <p:cond delay="499"/>
                                          </p:stCondLst>
                                        </p:cTn>
                                        <p:tgtEl>
                                          <p:spTgt spid="253"/>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wipe(up)">
                                      <p:cBhvr>
                                        <p:cTn id="29" dur="500"/>
                                        <p:tgtEl>
                                          <p:spTgt spid="111"/>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dissolve">
                                      <p:cBhvr>
                                        <p:cTn id="33" dur="500"/>
                                        <p:tgtEl>
                                          <p:spTgt spid="11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dissolve">
                                      <p:cBhvr>
                                        <p:cTn id="36" dur="500"/>
                                        <p:tgtEl>
                                          <p:spTgt spid="11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dissolv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P spid="254" grpId="0"/>
      <p:bldP spid="111" grpId="0" animBg="1"/>
      <p:bldP spid="112" grpId="0" animBg="1"/>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23">
            <a:extLst>
              <a:ext uri="{FF2B5EF4-FFF2-40B4-BE49-F238E27FC236}">
                <a16:creationId xmlns:a16="http://schemas.microsoft.com/office/drawing/2014/main" id="{1ED06432-1784-496A-84D5-DE5714C3B7E1}"/>
              </a:ext>
            </a:extLst>
          </p:cNvPr>
          <p:cNvSpPr txBox="1">
            <a:spLocks noChangeArrowheads="1"/>
          </p:cNvSpPr>
          <p:nvPr/>
        </p:nvSpPr>
        <p:spPr bwMode="auto">
          <a:xfrm>
            <a:off x="4890663" y="124007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x</a:t>
            </a:r>
            <a:endParaRPr lang="zh-CN" altLang="en-US" sz="2400" dirty="0">
              <a:solidFill>
                <a:srgbClr val="00B050"/>
              </a:solidFill>
              <a:latin typeface="Georgia" panose="02040502050405020303" pitchFamily="18" charset="0"/>
              <a:ea typeface="宋体" panose="02010600030101010101" pitchFamily="2" charset="-122"/>
            </a:endParaRPr>
          </a:p>
        </p:txBody>
      </p:sp>
      <p:sp>
        <p:nvSpPr>
          <p:cNvPr id="2" name="Title 1">
            <a:extLst>
              <a:ext uri="{FF2B5EF4-FFF2-40B4-BE49-F238E27FC236}">
                <a16:creationId xmlns:a16="http://schemas.microsoft.com/office/drawing/2014/main" id="{7AA6CAAE-2449-4C4A-81D3-AA5F2A486635}"/>
              </a:ext>
            </a:extLst>
          </p:cNvPr>
          <p:cNvSpPr>
            <a:spLocks noGrp="1"/>
          </p:cNvSpPr>
          <p:nvPr>
            <p:ph type="title"/>
          </p:nvPr>
        </p:nvSpPr>
        <p:spPr>
          <a:xfrm>
            <a:off x="304800" y="177800"/>
            <a:ext cx="8610600" cy="1029476"/>
          </a:xfrm>
        </p:spPr>
        <p:txBody>
          <a:bodyPr/>
          <a:lstStyle/>
          <a:p>
            <a:r>
              <a:rPr lang="en-US" sz="2800" dirty="0"/>
              <a:t>“Inter” Becomes “Intra” When</a:t>
            </a:r>
            <a:br>
              <a:rPr lang="en-US" sz="2800" dirty="0"/>
            </a:br>
            <a:r>
              <a:rPr lang="en-US" sz="2800" dirty="0"/>
              <a:t>Procedure Summaries are in Hand</a:t>
            </a:r>
          </a:p>
        </p:txBody>
      </p:sp>
      <p:sp>
        <p:nvSpPr>
          <p:cNvPr id="3" name="Slide Number Placeholder 2">
            <a:extLst>
              <a:ext uri="{FF2B5EF4-FFF2-40B4-BE49-F238E27FC236}">
                <a16:creationId xmlns:a16="http://schemas.microsoft.com/office/drawing/2014/main" id="{9B9A5E18-B804-4BA3-8ECC-5AC0B2CD9EE4}"/>
              </a:ext>
            </a:extLst>
          </p:cNvPr>
          <p:cNvSpPr>
            <a:spLocks noGrp="1"/>
          </p:cNvSpPr>
          <p:nvPr>
            <p:ph type="sldNum" sz="quarter" idx="12"/>
          </p:nvPr>
        </p:nvSpPr>
        <p:spPr/>
        <p:txBody>
          <a:bodyPr/>
          <a:lstStyle/>
          <a:p>
            <a:fld id="{60AD1266-7CE3-2146-B859-359ABF1E0203}" type="slidenum">
              <a:rPr lang="en-US" smtClean="0"/>
              <a:t>16</a:t>
            </a:fld>
            <a:endParaRPr lang="en-US" dirty="0"/>
          </a:p>
        </p:txBody>
      </p:sp>
      <p:sp>
        <p:nvSpPr>
          <p:cNvPr id="5" name="椭圆 22">
            <a:extLst>
              <a:ext uri="{FF2B5EF4-FFF2-40B4-BE49-F238E27FC236}">
                <a16:creationId xmlns:a16="http://schemas.microsoft.com/office/drawing/2014/main" id="{0CE94E47-BE09-4820-BD1E-E7295E52B770}"/>
              </a:ext>
            </a:extLst>
          </p:cNvPr>
          <p:cNvSpPr/>
          <p:nvPr/>
        </p:nvSpPr>
        <p:spPr bwMode="auto">
          <a:xfrm>
            <a:off x="3249639" y="163340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 name="椭圆 23">
            <a:extLst>
              <a:ext uri="{FF2B5EF4-FFF2-40B4-BE49-F238E27FC236}">
                <a16:creationId xmlns:a16="http://schemas.microsoft.com/office/drawing/2014/main" id="{AECAF428-5C78-4C19-A42D-C803ED351A95}"/>
              </a:ext>
            </a:extLst>
          </p:cNvPr>
          <p:cNvSpPr/>
          <p:nvPr/>
        </p:nvSpPr>
        <p:spPr bwMode="auto">
          <a:xfrm>
            <a:off x="2506030" y="2276153"/>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7" name="TextBox 24">
            <a:extLst>
              <a:ext uri="{FF2B5EF4-FFF2-40B4-BE49-F238E27FC236}">
                <a16:creationId xmlns:a16="http://schemas.microsoft.com/office/drawing/2014/main" id="{5AF2C8D1-0356-420E-A97E-537C69C22DAA}"/>
              </a:ext>
            </a:extLst>
          </p:cNvPr>
          <p:cNvSpPr txBox="1">
            <a:spLocks noChangeArrowheads="1"/>
          </p:cNvSpPr>
          <p:nvPr/>
        </p:nvSpPr>
        <p:spPr bwMode="auto">
          <a:xfrm>
            <a:off x="1596513" y="1673686"/>
            <a:ext cx="373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P</a:t>
            </a:r>
            <a:endParaRPr lang="zh-CN" altLang="en-US" sz="2400" i="1" dirty="0">
              <a:solidFill>
                <a:srgbClr val="00B050"/>
              </a:solidFill>
              <a:latin typeface="Georgia" panose="02040502050405020303" pitchFamily="18" charset="0"/>
              <a:ea typeface="宋体" panose="02010600030101010101" pitchFamily="2" charset="-122"/>
            </a:endParaRPr>
          </a:p>
        </p:txBody>
      </p:sp>
      <p:cxnSp>
        <p:nvCxnSpPr>
          <p:cNvPr id="8" name="直接箭头连接符 26">
            <a:extLst>
              <a:ext uri="{FF2B5EF4-FFF2-40B4-BE49-F238E27FC236}">
                <a16:creationId xmlns:a16="http://schemas.microsoft.com/office/drawing/2014/main" id="{BD7ED35B-3874-4727-8890-91943DE9C82B}"/>
              </a:ext>
            </a:extLst>
          </p:cNvPr>
          <p:cNvCxnSpPr>
            <a:stCxn id="5" idx="3"/>
            <a:endCxn id="6" idx="7"/>
          </p:cNvCxnSpPr>
          <p:nvPr/>
        </p:nvCxnSpPr>
        <p:spPr bwMode="auto">
          <a:xfrm flipH="1">
            <a:off x="2598313" y="1743040"/>
            <a:ext cx="667376" cy="550930"/>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9" name="椭圆 27">
            <a:extLst>
              <a:ext uri="{FF2B5EF4-FFF2-40B4-BE49-F238E27FC236}">
                <a16:creationId xmlns:a16="http://schemas.microsoft.com/office/drawing/2014/main" id="{1A6AE805-8F13-46EF-B3BC-1C57231E39F6}"/>
              </a:ext>
            </a:extLst>
          </p:cNvPr>
          <p:cNvSpPr/>
          <p:nvPr/>
        </p:nvSpPr>
        <p:spPr bwMode="auto">
          <a:xfrm>
            <a:off x="2508705" y="3800119"/>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0" name="直接箭头连接符 29">
            <a:extLst>
              <a:ext uri="{FF2B5EF4-FFF2-40B4-BE49-F238E27FC236}">
                <a16:creationId xmlns:a16="http://schemas.microsoft.com/office/drawing/2014/main" id="{FEB2F00C-E906-4AB5-8F59-60B3154B4E27}"/>
              </a:ext>
            </a:extLst>
          </p:cNvPr>
          <p:cNvCxnSpPr>
            <a:stCxn id="6" idx="4"/>
            <a:endCxn id="9" idx="0"/>
          </p:cNvCxnSpPr>
          <p:nvPr/>
        </p:nvCxnSpPr>
        <p:spPr bwMode="auto">
          <a:xfrm>
            <a:off x="2560865" y="2404978"/>
            <a:ext cx="1337" cy="139514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2" name="椭圆 41">
            <a:extLst>
              <a:ext uri="{FF2B5EF4-FFF2-40B4-BE49-F238E27FC236}">
                <a16:creationId xmlns:a16="http://schemas.microsoft.com/office/drawing/2014/main" id="{345FB922-1681-4010-A668-45E6A9A5BDEB}"/>
              </a:ext>
            </a:extLst>
          </p:cNvPr>
          <p:cNvSpPr/>
          <p:nvPr/>
        </p:nvSpPr>
        <p:spPr bwMode="auto">
          <a:xfrm>
            <a:off x="3057050" y="519526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3" name="直接箭头连接符 45">
            <a:extLst>
              <a:ext uri="{FF2B5EF4-FFF2-40B4-BE49-F238E27FC236}">
                <a16:creationId xmlns:a16="http://schemas.microsoft.com/office/drawing/2014/main" id="{CDE27AB8-CC64-4277-940E-C33A9838A020}"/>
              </a:ext>
            </a:extLst>
          </p:cNvPr>
          <p:cNvCxnSpPr>
            <a:stCxn id="9" idx="4"/>
            <a:endCxn id="12" idx="1"/>
          </p:cNvCxnSpPr>
          <p:nvPr/>
        </p:nvCxnSpPr>
        <p:spPr bwMode="auto">
          <a:xfrm>
            <a:off x="2562202" y="3928944"/>
            <a:ext cx="510897" cy="1284134"/>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14" name="右箭头 46">
            <a:extLst>
              <a:ext uri="{FF2B5EF4-FFF2-40B4-BE49-F238E27FC236}">
                <a16:creationId xmlns:a16="http://schemas.microsoft.com/office/drawing/2014/main" id="{9CE2338D-F16A-43A5-B17E-E79A49E0822E}"/>
              </a:ext>
            </a:extLst>
          </p:cNvPr>
          <p:cNvSpPr/>
          <p:nvPr/>
        </p:nvSpPr>
        <p:spPr bwMode="auto">
          <a:xfrm>
            <a:off x="3230915" y="5207595"/>
            <a:ext cx="1251832" cy="148011"/>
          </a:xfrm>
          <a:prstGeom prst="rightArrow">
            <a:avLst/>
          </a:prstGeom>
          <a:solidFill>
            <a:srgbClr val="C00000"/>
          </a:solidFill>
          <a:ln>
            <a:solidFill>
              <a:srgbClr val="C00000"/>
            </a:solidFill>
            <a:prstDash val="solid"/>
          </a:ln>
          <a:effectLst/>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5" name="椭圆 47">
            <a:extLst>
              <a:ext uri="{FF2B5EF4-FFF2-40B4-BE49-F238E27FC236}">
                <a16:creationId xmlns:a16="http://schemas.microsoft.com/office/drawing/2014/main" id="{4F0D4003-38B1-4698-A81F-FE3D657A10A9}"/>
              </a:ext>
            </a:extLst>
          </p:cNvPr>
          <p:cNvSpPr/>
          <p:nvPr/>
        </p:nvSpPr>
        <p:spPr bwMode="auto">
          <a:xfrm>
            <a:off x="4572355" y="5230893"/>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6" name="直接箭头连接符 49">
            <a:extLst>
              <a:ext uri="{FF2B5EF4-FFF2-40B4-BE49-F238E27FC236}">
                <a16:creationId xmlns:a16="http://schemas.microsoft.com/office/drawing/2014/main" id="{D4DDC238-6A9C-42D4-8269-3D69033AAD1E}"/>
              </a:ext>
            </a:extLst>
          </p:cNvPr>
          <p:cNvCxnSpPr>
            <a:stCxn id="15" idx="0"/>
            <a:endCxn id="17" idx="5"/>
          </p:cNvCxnSpPr>
          <p:nvPr/>
        </p:nvCxnSpPr>
        <p:spPr bwMode="auto">
          <a:xfrm flipH="1" flipV="1">
            <a:off x="3855494" y="3915239"/>
            <a:ext cx="771695" cy="1315654"/>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17" name="椭圆 51">
            <a:extLst>
              <a:ext uri="{FF2B5EF4-FFF2-40B4-BE49-F238E27FC236}">
                <a16:creationId xmlns:a16="http://schemas.microsoft.com/office/drawing/2014/main" id="{9483F776-C9AB-430A-AD62-354979547B39}"/>
              </a:ext>
            </a:extLst>
          </p:cNvPr>
          <p:cNvSpPr/>
          <p:nvPr/>
        </p:nvSpPr>
        <p:spPr bwMode="auto">
          <a:xfrm>
            <a:off x="3761874" y="380560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9" name="椭圆 54">
            <a:extLst>
              <a:ext uri="{FF2B5EF4-FFF2-40B4-BE49-F238E27FC236}">
                <a16:creationId xmlns:a16="http://schemas.microsoft.com/office/drawing/2014/main" id="{947620AC-0A0F-413B-8DCF-4004CAE57355}"/>
              </a:ext>
            </a:extLst>
          </p:cNvPr>
          <p:cNvSpPr/>
          <p:nvPr/>
        </p:nvSpPr>
        <p:spPr bwMode="auto">
          <a:xfrm>
            <a:off x="5101977" y="3802860"/>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1" name="直接箭头连接符 57">
            <a:extLst>
              <a:ext uri="{FF2B5EF4-FFF2-40B4-BE49-F238E27FC236}">
                <a16:creationId xmlns:a16="http://schemas.microsoft.com/office/drawing/2014/main" id="{C4184770-C1D9-4685-90E8-6AD2CA697F0E}"/>
              </a:ext>
            </a:extLst>
          </p:cNvPr>
          <p:cNvCxnSpPr>
            <a:stCxn id="17" idx="6"/>
            <a:endCxn id="19" idx="2"/>
          </p:cNvCxnSpPr>
          <p:nvPr/>
        </p:nvCxnSpPr>
        <p:spPr bwMode="auto">
          <a:xfrm flipV="1">
            <a:off x="3871544" y="3867273"/>
            <a:ext cx="1230433" cy="2741"/>
          </a:xfrm>
          <a:prstGeom prst="straightConnector1">
            <a:avLst/>
          </a:prstGeom>
          <a:ln>
            <a:solidFill>
              <a:schemeClr val="tx1"/>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22" name="直接箭头连接符 59">
            <a:extLst>
              <a:ext uri="{FF2B5EF4-FFF2-40B4-BE49-F238E27FC236}">
                <a16:creationId xmlns:a16="http://schemas.microsoft.com/office/drawing/2014/main" id="{4DDC6B3D-ABAC-41D9-BB8E-BB17737D07D4}"/>
              </a:ext>
            </a:extLst>
          </p:cNvPr>
          <p:cNvCxnSpPr>
            <a:stCxn id="6" idx="5"/>
            <a:endCxn id="19" idx="2"/>
          </p:cNvCxnSpPr>
          <p:nvPr/>
        </p:nvCxnSpPr>
        <p:spPr bwMode="auto">
          <a:xfrm>
            <a:off x="2598313" y="2385791"/>
            <a:ext cx="2503664" cy="148148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23" name="直接箭头连接符 61">
            <a:extLst>
              <a:ext uri="{FF2B5EF4-FFF2-40B4-BE49-F238E27FC236}">
                <a16:creationId xmlns:a16="http://schemas.microsoft.com/office/drawing/2014/main" id="{7A71CCCB-08F4-490F-A9F0-DA17602D5B25}"/>
              </a:ext>
            </a:extLst>
          </p:cNvPr>
          <p:cNvCxnSpPr>
            <a:stCxn id="19" idx="3"/>
            <a:endCxn id="12" idx="7"/>
          </p:cNvCxnSpPr>
          <p:nvPr/>
        </p:nvCxnSpPr>
        <p:spPr bwMode="auto">
          <a:xfrm flipH="1">
            <a:off x="3150670" y="3912498"/>
            <a:ext cx="1967356" cy="130057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25" name="椭圆 63">
            <a:extLst>
              <a:ext uri="{FF2B5EF4-FFF2-40B4-BE49-F238E27FC236}">
                <a16:creationId xmlns:a16="http://schemas.microsoft.com/office/drawing/2014/main" id="{E867098F-A91B-4F23-8239-68AF14137E84}"/>
              </a:ext>
            </a:extLst>
          </p:cNvPr>
          <p:cNvSpPr/>
          <p:nvPr/>
        </p:nvSpPr>
        <p:spPr bwMode="auto">
          <a:xfrm>
            <a:off x="6537960" y="382219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6" name="直接箭头连接符 65">
            <a:extLst>
              <a:ext uri="{FF2B5EF4-FFF2-40B4-BE49-F238E27FC236}">
                <a16:creationId xmlns:a16="http://schemas.microsoft.com/office/drawing/2014/main" id="{94860001-3692-491D-9D11-4024368CC115}"/>
              </a:ext>
            </a:extLst>
          </p:cNvPr>
          <p:cNvCxnSpPr>
            <a:stCxn id="15" idx="7"/>
            <a:endCxn id="25" idx="3"/>
          </p:cNvCxnSpPr>
          <p:nvPr/>
        </p:nvCxnSpPr>
        <p:spPr bwMode="auto">
          <a:xfrm flipV="1">
            <a:off x="4665963" y="3932150"/>
            <a:ext cx="1888058" cy="131760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27" name="Freeform 3">
            <a:extLst>
              <a:ext uri="{FF2B5EF4-FFF2-40B4-BE49-F238E27FC236}">
                <a16:creationId xmlns:a16="http://schemas.microsoft.com/office/drawing/2014/main" id="{B34BFB44-7E65-40DE-BECD-3876DD1D7AE5}"/>
              </a:ext>
            </a:extLst>
          </p:cNvPr>
          <p:cNvSpPr/>
          <p:nvPr/>
        </p:nvSpPr>
        <p:spPr>
          <a:xfrm>
            <a:off x="1565818" y="1710149"/>
            <a:ext cx="1602239" cy="2148901"/>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0976"/>
              <a:gd name="connsiteX1" fmla="*/ 1119445 w 1900679"/>
              <a:gd name="connsiteY1" fmla="*/ 91968 h 2490976"/>
              <a:gd name="connsiteX2" fmla="*/ 418108 w 1900679"/>
              <a:gd name="connsiteY2" fmla="*/ 447075 h 2490976"/>
              <a:gd name="connsiteX3" fmla="*/ 858 w 1900679"/>
              <a:gd name="connsiteY3" fmla="*/ 1272698 h 2490976"/>
              <a:gd name="connsiteX4" fmla="*/ 329332 w 1900679"/>
              <a:gd name="connsiteY4" fmla="*/ 2311386 h 2490976"/>
              <a:gd name="connsiteX5" fmla="*/ 985427 w 1900679"/>
              <a:gd name="connsiteY5" fmla="*/ 2482435 h 2490976"/>
              <a:gd name="connsiteX6" fmla="*/ 746583 w 1900679"/>
              <a:gd name="connsiteY6" fmla="*/ 2320264 h 2490976"/>
              <a:gd name="connsiteX0" fmla="*/ 1900535 w 1900535"/>
              <a:gd name="connsiteY0" fmla="*/ 3192 h 2390923"/>
              <a:gd name="connsiteX1" fmla="*/ 1119301 w 1900535"/>
              <a:gd name="connsiteY1" fmla="*/ 91968 h 2390923"/>
              <a:gd name="connsiteX2" fmla="*/ 417964 w 1900535"/>
              <a:gd name="connsiteY2" fmla="*/ 447075 h 2390923"/>
              <a:gd name="connsiteX3" fmla="*/ 714 w 1900535"/>
              <a:gd name="connsiteY3" fmla="*/ 1272698 h 2390923"/>
              <a:gd name="connsiteX4" fmla="*/ 329188 w 1900535"/>
              <a:gd name="connsiteY4" fmla="*/ 2311386 h 2390923"/>
              <a:gd name="connsiteX5" fmla="*/ 746439 w 1900535"/>
              <a:gd name="connsiteY5" fmla="*/ 2320264 h 2390923"/>
              <a:gd name="connsiteX0" fmla="*/ 1900713 w 1900713"/>
              <a:gd name="connsiteY0" fmla="*/ 3192 h 2542205"/>
              <a:gd name="connsiteX1" fmla="*/ 1119479 w 1900713"/>
              <a:gd name="connsiteY1" fmla="*/ 91968 h 2542205"/>
              <a:gd name="connsiteX2" fmla="*/ 418142 w 1900713"/>
              <a:gd name="connsiteY2" fmla="*/ 447075 h 2542205"/>
              <a:gd name="connsiteX3" fmla="*/ 892 w 1900713"/>
              <a:gd name="connsiteY3" fmla="*/ 1272698 h 2542205"/>
              <a:gd name="connsiteX4" fmla="*/ 329366 w 1900713"/>
              <a:gd name="connsiteY4" fmla="*/ 2311386 h 2542205"/>
              <a:gd name="connsiteX5" fmla="*/ 1030702 w 1900713"/>
              <a:gd name="connsiteY5" fmla="*/ 2542205 h 2542205"/>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2358 w 1902358"/>
              <a:gd name="connsiteY0" fmla="*/ 3192 h 2488939"/>
              <a:gd name="connsiteX1" fmla="*/ 1121124 w 1902358"/>
              <a:gd name="connsiteY1" fmla="*/ 91968 h 2488939"/>
              <a:gd name="connsiteX2" fmla="*/ 419787 w 1902358"/>
              <a:gd name="connsiteY2" fmla="*/ 447075 h 2488939"/>
              <a:gd name="connsiteX3" fmla="*/ 2537 w 1902358"/>
              <a:gd name="connsiteY3" fmla="*/ 1272698 h 2488939"/>
              <a:gd name="connsiteX4" fmla="*/ 286623 w 1902358"/>
              <a:gd name="connsiteY4" fmla="*/ 2187099 h 2488939"/>
              <a:gd name="connsiteX5" fmla="*/ 1085613 w 1902358"/>
              <a:gd name="connsiteY5" fmla="*/ 2488939 h 24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358" h="2488939">
                <a:moveTo>
                  <a:pt x="1902358" y="3192"/>
                </a:moveTo>
                <a:cubicBezTo>
                  <a:pt x="1744779" y="-10125"/>
                  <a:pt x="1368219" y="17988"/>
                  <a:pt x="1121124" y="91968"/>
                </a:cubicBezTo>
                <a:cubicBezTo>
                  <a:pt x="874029" y="165948"/>
                  <a:pt x="606218" y="250287"/>
                  <a:pt x="419787" y="447075"/>
                </a:cubicBezTo>
                <a:cubicBezTo>
                  <a:pt x="233356" y="643863"/>
                  <a:pt x="24731" y="982694"/>
                  <a:pt x="2537" y="1272698"/>
                </a:cubicBezTo>
                <a:cubicBezTo>
                  <a:pt x="-19657" y="1562702"/>
                  <a:pt x="106110" y="1984392"/>
                  <a:pt x="286623" y="2187099"/>
                </a:cubicBezTo>
                <a:cubicBezTo>
                  <a:pt x="467136" y="2389806"/>
                  <a:pt x="741234" y="2487090"/>
                  <a:pt x="1085613" y="2488939"/>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28" name="椭圆 22">
            <a:extLst>
              <a:ext uri="{FF2B5EF4-FFF2-40B4-BE49-F238E27FC236}">
                <a16:creationId xmlns:a16="http://schemas.microsoft.com/office/drawing/2014/main" id="{70EA30BE-FD22-4D47-B86E-6231299135A9}"/>
              </a:ext>
            </a:extLst>
          </p:cNvPr>
          <p:cNvSpPr/>
          <p:nvPr/>
        </p:nvSpPr>
        <p:spPr bwMode="auto">
          <a:xfrm>
            <a:off x="4956197" y="1621067"/>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9" name="Freeform 30">
            <a:extLst>
              <a:ext uri="{FF2B5EF4-FFF2-40B4-BE49-F238E27FC236}">
                <a16:creationId xmlns:a16="http://schemas.microsoft.com/office/drawing/2014/main" id="{C7ABA5D3-FDDA-490A-A770-91DAD1B5DC6B}"/>
              </a:ext>
            </a:extLst>
          </p:cNvPr>
          <p:cNvSpPr/>
          <p:nvPr/>
        </p:nvSpPr>
        <p:spPr>
          <a:xfrm flipH="1">
            <a:off x="5144774" y="1700555"/>
            <a:ext cx="1955319" cy="2099564"/>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1514 w 1901514"/>
              <a:gd name="connsiteY0" fmla="*/ 3192 h 2824965"/>
              <a:gd name="connsiteX1" fmla="*/ 1120280 w 1901514"/>
              <a:gd name="connsiteY1" fmla="*/ 91968 h 2824965"/>
              <a:gd name="connsiteX2" fmla="*/ 418943 w 1901514"/>
              <a:gd name="connsiteY2" fmla="*/ 447075 h 2824965"/>
              <a:gd name="connsiteX3" fmla="*/ 1693 w 1901514"/>
              <a:gd name="connsiteY3" fmla="*/ 1272698 h 2824965"/>
              <a:gd name="connsiteX4" fmla="*/ 330167 w 1901514"/>
              <a:gd name="connsiteY4" fmla="*/ 2311386 h 2824965"/>
              <a:gd name="connsiteX5" fmla="*/ 1581918 w 1901514"/>
              <a:gd name="connsiteY5" fmla="*/ 2817413 h 2824965"/>
              <a:gd name="connsiteX0" fmla="*/ 1901514 w 1901514"/>
              <a:gd name="connsiteY0" fmla="*/ 3192 h 2817413"/>
              <a:gd name="connsiteX1" fmla="*/ 1120280 w 1901514"/>
              <a:gd name="connsiteY1" fmla="*/ 91968 h 2817413"/>
              <a:gd name="connsiteX2" fmla="*/ 418943 w 1901514"/>
              <a:gd name="connsiteY2" fmla="*/ 447075 h 2817413"/>
              <a:gd name="connsiteX3" fmla="*/ 1693 w 1901514"/>
              <a:gd name="connsiteY3" fmla="*/ 1272698 h 2817413"/>
              <a:gd name="connsiteX4" fmla="*/ 330167 w 1901514"/>
              <a:gd name="connsiteY4" fmla="*/ 2311386 h 2817413"/>
              <a:gd name="connsiteX5" fmla="*/ 1581918 w 1901514"/>
              <a:gd name="connsiteY5" fmla="*/ 2817413 h 2817413"/>
              <a:gd name="connsiteX0" fmla="*/ 3499495 w 3499495"/>
              <a:gd name="connsiteY0" fmla="*/ 310852 h 2725578"/>
              <a:gd name="connsiteX1" fmla="*/ 1120280 w 3499495"/>
              <a:gd name="connsiteY1" fmla="*/ 133 h 2725578"/>
              <a:gd name="connsiteX2" fmla="*/ 418943 w 3499495"/>
              <a:gd name="connsiteY2" fmla="*/ 355240 h 2725578"/>
              <a:gd name="connsiteX3" fmla="*/ 1693 w 3499495"/>
              <a:gd name="connsiteY3" fmla="*/ 1180863 h 2725578"/>
              <a:gd name="connsiteX4" fmla="*/ 330167 w 3499495"/>
              <a:gd name="connsiteY4" fmla="*/ 2219551 h 2725578"/>
              <a:gd name="connsiteX5" fmla="*/ 1581918 w 3499495"/>
              <a:gd name="connsiteY5" fmla="*/ 2725578 h 2725578"/>
              <a:gd name="connsiteX0" fmla="*/ 3513037 w 3513037"/>
              <a:gd name="connsiteY0" fmla="*/ 31221 h 2445947"/>
              <a:gd name="connsiteX1" fmla="*/ 432485 w 3513037"/>
              <a:gd name="connsiteY1" fmla="*/ 75609 h 2445947"/>
              <a:gd name="connsiteX2" fmla="*/ 15235 w 3513037"/>
              <a:gd name="connsiteY2" fmla="*/ 901232 h 2445947"/>
              <a:gd name="connsiteX3" fmla="*/ 343709 w 3513037"/>
              <a:gd name="connsiteY3" fmla="*/ 1939920 h 2445947"/>
              <a:gd name="connsiteX4" fmla="*/ 1595460 w 3513037"/>
              <a:gd name="connsiteY4" fmla="*/ 2445947 h 2445947"/>
              <a:gd name="connsiteX0" fmla="*/ 3499496 w 3499496"/>
              <a:gd name="connsiteY0" fmla="*/ 0 h 2414726"/>
              <a:gd name="connsiteX1" fmla="*/ 1694 w 3499496"/>
              <a:gd name="connsiteY1" fmla="*/ 870011 h 2414726"/>
              <a:gd name="connsiteX2" fmla="*/ 330168 w 3499496"/>
              <a:gd name="connsiteY2" fmla="*/ 1908699 h 2414726"/>
              <a:gd name="connsiteX3" fmla="*/ 1581919 w 3499496"/>
              <a:gd name="connsiteY3" fmla="*/ 2414726 h 2414726"/>
              <a:gd name="connsiteX0" fmla="*/ 3169328 w 3169328"/>
              <a:gd name="connsiteY0" fmla="*/ 0 h 2414726"/>
              <a:gd name="connsiteX1" fmla="*/ 0 w 3169328"/>
              <a:gd name="connsiteY1" fmla="*/ 1908699 h 2414726"/>
              <a:gd name="connsiteX2" fmla="*/ 1251751 w 3169328"/>
              <a:gd name="connsiteY2" fmla="*/ 2414726 h 2414726"/>
              <a:gd name="connsiteX0" fmla="*/ 1917577 w 1917577"/>
              <a:gd name="connsiteY0" fmla="*/ 0 h 2414726"/>
              <a:gd name="connsiteX1" fmla="*/ 0 w 1917577"/>
              <a:gd name="connsiteY1" fmla="*/ 2414726 h 2414726"/>
              <a:gd name="connsiteX0" fmla="*/ 1917577 w 1917577"/>
              <a:gd name="connsiteY0" fmla="*/ 0 h 2414726"/>
              <a:gd name="connsiteX1" fmla="*/ 375164 w 1917577"/>
              <a:gd name="connsiteY1" fmla="*/ 503351 h 2414726"/>
              <a:gd name="connsiteX2" fmla="*/ 0 w 1917577"/>
              <a:gd name="connsiteY2"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319989 w 2319989"/>
              <a:gd name="connsiteY0" fmla="*/ 0 h 2503503"/>
              <a:gd name="connsiteX1" fmla="*/ 617779 w 2319989"/>
              <a:gd name="connsiteY1" fmla="*/ 538862 h 2503503"/>
              <a:gd name="connsiteX2" fmla="*/ 14096 w 2319989"/>
              <a:gd name="connsiteY2" fmla="*/ 1604182 h 2503503"/>
              <a:gd name="connsiteX3" fmla="*/ 331391 w 2319989"/>
              <a:gd name="connsiteY3" fmla="*/ 2503503 h 2503503"/>
              <a:gd name="connsiteX0" fmla="*/ 2312622 w 2312622"/>
              <a:gd name="connsiteY0" fmla="*/ 0 h 2432481"/>
              <a:gd name="connsiteX1" fmla="*/ 610412 w 2312622"/>
              <a:gd name="connsiteY1" fmla="*/ 538862 h 2432481"/>
              <a:gd name="connsiteX2" fmla="*/ 6729 w 2312622"/>
              <a:gd name="connsiteY2" fmla="*/ 1604182 h 2432481"/>
              <a:gd name="connsiteX3" fmla="*/ 457189 w 2312622"/>
              <a:gd name="connsiteY3" fmla="*/ 2432481 h 2432481"/>
              <a:gd name="connsiteX0" fmla="*/ 2321258 w 2321258"/>
              <a:gd name="connsiteY0" fmla="*/ 0 h 2432481"/>
              <a:gd name="connsiteX1" fmla="*/ 619048 w 2321258"/>
              <a:gd name="connsiteY1" fmla="*/ 538862 h 2432481"/>
              <a:gd name="connsiteX2" fmla="*/ 6487 w 2321258"/>
              <a:gd name="connsiteY2" fmla="*/ 1506528 h 2432481"/>
              <a:gd name="connsiteX3" fmla="*/ 465825 w 2321258"/>
              <a:gd name="connsiteY3" fmla="*/ 2432481 h 2432481"/>
            </a:gdLst>
            <a:ahLst/>
            <a:cxnLst>
              <a:cxn ang="0">
                <a:pos x="connsiteX0" y="connsiteY0"/>
              </a:cxn>
              <a:cxn ang="0">
                <a:pos x="connsiteX1" y="connsiteY1"/>
              </a:cxn>
              <a:cxn ang="0">
                <a:pos x="connsiteX2" y="connsiteY2"/>
              </a:cxn>
              <a:cxn ang="0">
                <a:pos x="connsiteX3" y="connsiteY3"/>
              </a:cxn>
            </a:cxnLst>
            <a:rect l="l" t="t" r="r" b="b"/>
            <a:pathLst>
              <a:path w="2321258" h="2432481">
                <a:moveTo>
                  <a:pt x="2321258" y="0"/>
                </a:moveTo>
                <a:cubicBezTo>
                  <a:pt x="1810080" y="40536"/>
                  <a:pt x="917163" y="276384"/>
                  <a:pt x="619048" y="538862"/>
                </a:cubicBezTo>
                <a:cubicBezTo>
                  <a:pt x="219552" y="837744"/>
                  <a:pt x="68631" y="1198769"/>
                  <a:pt x="6487" y="1506528"/>
                </a:cubicBezTo>
                <a:cubicBezTo>
                  <a:pt x="-38668" y="1841813"/>
                  <a:pt x="155874" y="2221484"/>
                  <a:pt x="465825" y="2432481"/>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30" name="TextBox 23">
            <a:extLst>
              <a:ext uri="{FF2B5EF4-FFF2-40B4-BE49-F238E27FC236}">
                <a16:creationId xmlns:a16="http://schemas.microsoft.com/office/drawing/2014/main" id="{905D09A2-07D3-4871-9725-D5F2B2E0B797}"/>
              </a:ext>
            </a:extLst>
          </p:cNvPr>
          <p:cNvSpPr txBox="1">
            <a:spLocks noChangeArrowheads="1"/>
          </p:cNvSpPr>
          <p:nvPr/>
        </p:nvSpPr>
        <p:spPr bwMode="auto">
          <a:xfrm>
            <a:off x="3186781" y="126885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s</a:t>
            </a:r>
            <a:endParaRPr lang="zh-CN" altLang="en-US" sz="2400" dirty="0">
              <a:solidFill>
                <a:srgbClr val="00B050"/>
              </a:solidFill>
              <a:latin typeface="Georgia" panose="02040502050405020303"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D5BEC0D2-FE5C-440A-B7A9-E2C70BD011CE}"/>
                  </a:ext>
                </a:extLst>
              </p:cNvPr>
              <p:cNvSpPr txBox="1">
                <a:spLocks noChangeArrowheads="1"/>
              </p:cNvSpPr>
              <p:nvPr/>
            </p:nvSpPr>
            <p:spPr bwMode="auto">
              <a:xfrm rot="3939405">
                <a:off x="2643718" y="4038983"/>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2" name="TextBox 23">
                <a:extLst>
                  <a:ext uri="{FF2B5EF4-FFF2-40B4-BE49-F238E27FC236}">
                    <a16:creationId xmlns:a16="http://schemas.microsoft.com/office/drawing/2014/main" id="{D5BEC0D2-FE5C-440A-B7A9-E2C70BD011CE}"/>
                  </a:ext>
                </a:extLst>
              </p:cNvPr>
              <p:cNvSpPr txBox="1">
                <a:spLocks noRot="1" noChangeAspect="1" noMove="1" noResize="1" noEditPoints="1" noAdjustHandles="1" noChangeArrowheads="1" noChangeShapeType="1" noTextEdit="1"/>
              </p:cNvSpPr>
              <p:nvPr/>
            </p:nvSpPr>
            <p:spPr bwMode="auto">
              <a:xfrm rot="3939405">
                <a:off x="2643718" y="4038983"/>
                <a:ext cx="564035" cy="453137"/>
              </a:xfrm>
              <a:prstGeom prst="rect">
                <a:avLst/>
              </a:prstGeom>
              <a:blipFill>
                <a:blip r:embed="rId3"/>
                <a:stretch>
                  <a:fillRect b="-34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C4FBA962-3571-43C0-A407-6634461DFFF0}"/>
                  </a:ext>
                </a:extLst>
              </p:cNvPr>
              <p:cNvSpPr txBox="1">
                <a:spLocks noChangeArrowheads="1"/>
              </p:cNvSpPr>
              <p:nvPr/>
            </p:nvSpPr>
            <p:spPr bwMode="auto">
              <a:xfrm>
                <a:off x="5098970" y="3350103"/>
                <a:ext cx="41192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3" name="TextBox 23">
                <a:extLst>
                  <a:ext uri="{FF2B5EF4-FFF2-40B4-BE49-F238E27FC236}">
                    <a16:creationId xmlns:a16="http://schemas.microsoft.com/office/drawing/2014/main" id="{C4FBA962-3571-43C0-A407-6634461DFFF0}"/>
                  </a:ext>
                </a:extLst>
              </p:cNvPr>
              <p:cNvSpPr txBox="1">
                <a:spLocks noRot="1" noChangeAspect="1" noMove="1" noResize="1" noEditPoints="1" noAdjustHandles="1" noChangeArrowheads="1" noChangeShapeType="1" noTextEdit="1"/>
              </p:cNvSpPr>
              <p:nvPr/>
            </p:nvSpPr>
            <p:spPr bwMode="auto">
              <a:xfrm>
                <a:off x="5098970" y="3350103"/>
                <a:ext cx="411928" cy="461665"/>
              </a:xfrm>
              <a:prstGeom prst="rect">
                <a:avLst/>
              </a:prstGeom>
              <a:blipFill>
                <a:blip r:embed="rId4"/>
                <a:stretch>
                  <a:fillRect r="-2941"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142DD6CF-D0D8-4797-9498-1EC5DBD64BE5}"/>
                  </a:ext>
                </a:extLst>
              </p:cNvPr>
              <p:cNvSpPr txBox="1">
                <a:spLocks noChangeArrowheads="1"/>
              </p:cNvSpPr>
              <p:nvPr/>
            </p:nvSpPr>
            <p:spPr bwMode="auto">
              <a:xfrm>
                <a:off x="3552698" y="3335829"/>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4" name="TextBox 23">
                <a:extLst>
                  <a:ext uri="{FF2B5EF4-FFF2-40B4-BE49-F238E27FC236}">
                    <a16:creationId xmlns:a16="http://schemas.microsoft.com/office/drawing/2014/main" id="{142DD6CF-D0D8-4797-9498-1EC5DBD64BE5}"/>
                  </a:ext>
                </a:extLst>
              </p:cNvPr>
              <p:cNvSpPr txBox="1">
                <a:spLocks noRot="1" noChangeAspect="1" noMove="1" noResize="1" noEditPoints="1" noAdjustHandles="1" noChangeArrowheads="1" noChangeShapeType="1" noTextEdit="1"/>
              </p:cNvSpPr>
              <p:nvPr/>
            </p:nvSpPr>
            <p:spPr bwMode="auto">
              <a:xfrm>
                <a:off x="3552698" y="3335829"/>
                <a:ext cx="397215" cy="461665"/>
              </a:xfrm>
              <a:prstGeom prst="rect">
                <a:avLst/>
              </a:prstGeom>
              <a:blipFill>
                <a:blip r:embed="rId5"/>
                <a:stretch>
                  <a:fillRect r="-1538"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033E382A-6440-4B8C-9457-17E9EFB4E4A8}"/>
                  </a:ext>
                </a:extLst>
              </p:cNvPr>
              <p:cNvSpPr txBox="1">
                <a:spLocks noChangeArrowheads="1"/>
              </p:cNvSpPr>
              <p:nvPr/>
            </p:nvSpPr>
            <p:spPr bwMode="auto">
              <a:xfrm>
                <a:off x="6389986" y="3325140"/>
                <a:ext cx="41059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5" name="TextBox 23">
                <a:extLst>
                  <a:ext uri="{FF2B5EF4-FFF2-40B4-BE49-F238E27FC236}">
                    <a16:creationId xmlns:a16="http://schemas.microsoft.com/office/drawing/2014/main" id="{033E382A-6440-4B8C-9457-17E9EFB4E4A8}"/>
                  </a:ext>
                </a:extLst>
              </p:cNvPr>
              <p:cNvSpPr txBox="1">
                <a:spLocks noRot="1" noChangeAspect="1" noMove="1" noResize="1" noEditPoints="1" noAdjustHandles="1" noChangeArrowheads="1" noChangeShapeType="1" noTextEdit="1"/>
              </p:cNvSpPr>
              <p:nvPr/>
            </p:nvSpPr>
            <p:spPr bwMode="auto">
              <a:xfrm>
                <a:off x="6389986" y="3325140"/>
                <a:ext cx="410590" cy="461665"/>
              </a:xfrm>
              <a:prstGeom prst="rect">
                <a:avLst/>
              </a:prstGeom>
              <a:blipFill>
                <a:blip r:embed="rId6"/>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 name="任意多边形 21">
            <a:extLst>
              <a:ext uri="{FF2B5EF4-FFF2-40B4-BE49-F238E27FC236}">
                <a16:creationId xmlns:a16="http://schemas.microsoft.com/office/drawing/2014/main" id="{136D5A9D-1EAE-4167-B31A-09F595B673B8}"/>
              </a:ext>
            </a:extLst>
          </p:cNvPr>
          <p:cNvSpPr/>
          <p:nvPr/>
        </p:nvSpPr>
        <p:spPr bwMode="auto">
          <a:xfrm>
            <a:off x="2437821" y="5295306"/>
            <a:ext cx="2819297" cy="1244389"/>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1074044 w 3727466"/>
              <a:gd name="connsiteY0" fmla="*/ 0 h 1602491"/>
              <a:gd name="connsiteX1" fmla="*/ 16769 w 3727466"/>
              <a:gd name="connsiteY1" fmla="*/ 785812 h 1602491"/>
              <a:gd name="connsiteX2" fmla="*/ 1847649 w 3727466"/>
              <a:gd name="connsiteY2" fmla="*/ 1588685 h 1602491"/>
              <a:gd name="connsiteX3" fmla="*/ 3660081 w 3727466"/>
              <a:gd name="connsiteY3" fmla="*/ 1185862 h 1602491"/>
              <a:gd name="connsiteX4" fmla="*/ 2845694 w 3727466"/>
              <a:gd name="connsiteY4" fmla="*/ 28575 h 1602491"/>
              <a:gd name="connsiteX0" fmla="*/ 700051 w 3353473"/>
              <a:gd name="connsiteY0" fmla="*/ 0 h 1603885"/>
              <a:gd name="connsiteX1" fmla="*/ 33393 w 3353473"/>
              <a:gd name="connsiteY1" fmla="*/ 759179 h 1603885"/>
              <a:gd name="connsiteX2" fmla="*/ 1473656 w 3353473"/>
              <a:gd name="connsiteY2" fmla="*/ 1588685 h 1603885"/>
              <a:gd name="connsiteX3" fmla="*/ 3286088 w 3353473"/>
              <a:gd name="connsiteY3" fmla="*/ 1185862 h 1603885"/>
              <a:gd name="connsiteX4" fmla="*/ 2471701 w 3353473"/>
              <a:gd name="connsiteY4" fmla="*/ 28575 h 1603885"/>
              <a:gd name="connsiteX0" fmla="*/ 667566 w 3320988"/>
              <a:gd name="connsiteY0" fmla="*/ 0 h 1603885"/>
              <a:gd name="connsiteX1" fmla="*/ 908 w 3320988"/>
              <a:gd name="connsiteY1" fmla="*/ 759179 h 1603885"/>
              <a:gd name="connsiteX2" fmla="*/ 1441171 w 3320988"/>
              <a:gd name="connsiteY2" fmla="*/ 1588685 h 1603885"/>
              <a:gd name="connsiteX3" fmla="*/ 3253603 w 3320988"/>
              <a:gd name="connsiteY3" fmla="*/ 1185862 h 1603885"/>
              <a:gd name="connsiteX4" fmla="*/ 2439216 w 3320988"/>
              <a:gd name="connsiteY4" fmla="*/ 28575 h 1603885"/>
              <a:gd name="connsiteX0" fmla="*/ 671501 w 3324923"/>
              <a:gd name="connsiteY0" fmla="*/ 0 h 1538154"/>
              <a:gd name="connsiteX1" fmla="*/ 4843 w 3324923"/>
              <a:gd name="connsiteY1" fmla="*/ 759179 h 1538154"/>
              <a:gd name="connsiteX2" fmla="*/ 885813 w 3324923"/>
              <a:gd name="connsiteY2" fmla="*/ 1517663 h 1538154"/>
              <a:gd name="connsiteX3" fmla="*/ 3257538 w 3324923"/>
              <a:gd name="connsiteY3" fmla="*/ 1185862 h 1538154"/>
              <a:gd name="connsiteX4" fmla="*/ 2443151 w 3324923"/>
              <a:gd name="connsiteY4" fmla="*/ 28575 h 1538154"/>
              <a:gd name="connsiteX0" fmla="*/ 671501 w 2825368"/>
              <a:gd name="connsiteY0" fmla="*/ 0 h 1616445"/>
              <a:gd name="connsiteX1" fmla="*/ 4843 w 2825368"/>
              <a:gd name="connsiteY1" fmla="*/ 759179 h 1616445"/>
              <a:gd name="connsiteX2" fmla="*/ 885813 w 2825368"/>
              <a:gd name="connsiteY2" fmla="*/ 1517663 h 1616445"/>
              <a:gd name="connsiteX3" fmla="*/ 2609467 w 2825368"/>
              <a:gd name="connsiteY3" fmla="*/ 1416681 h 1616445"/>
              <a:gd name="connsiteX4" fmla="*/ 2443151 w 2825368"/>
              <a:gd name="connsiteY4" fmla="*/ 28575 h 1616445"/>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11416"/>
              <a:gd name="connsiteY0" fmla="*/ 0 h 1574451"/>
              <a:gd name="connsiteX1" fmla="*/ 4843 w 3111416"/>
              <a:gd name="connsiteY1" fmla="*/ 759179 h 1574451"/>
              <a:gd name="connsiteX2" fmla="*/ 885813 w 3111416"/>
              <a:gd name="connsiteY2" fmla="*/ 1517663 h 1574451"/>
              <a:gd name="connsiteX3" fmla="*/ 2609467 w 3111416"/>
              <a:gd name="connsiteY3" fmla="*/ 1416681 h 1574451"/>
              <a:gd name="connsiteX4" fmla="*/ 3108951 w 3111416"/>
              <a:gd name="connsiteY4" fmla="*/ 651245 h 1574451"/>
              <a:gd name="connsiteX5" fmla="*/ 2443151 w 3111416"/>
              <a:gd name="connsiteY5" fmla="*/ 28575 h 1574451"/>
              <a:gd name="connsiteX0" fmla="*/ 671501 w 3111416"/>
              <a:gd name="connsiteY0" fmla="*/ 15814 h 1590265"/>
              <a:gd name="connsiteX1" fmla="*/ 4843 w 3111416"/>
              <a:gd name="connsiteY1" fmla="*/ 774993 h 1590265"/>
              <a:gd name="connsiteX2" fmla="*/ 885813 w 3111416"/>
              <a:gd name="connsiteY2" fmla="*/ 1533477 h 1590265"/>
              <a:gd name="connsiteX3" fmla="*/ 2609467 w 3111416"/>
              <a:gd name="connsiteY3" fmla="*/ 1432495 h 1590265"/>
              <a:gd name="connsiteX4" fmla="*/ 3108951 w 3111416"/>
              <a:gd name="connsiteY4" fmla="*/ 667059 h 1590265"/>
              <a:gd name="connsiteX5" fmla="*/ 2460906 w 3111416"/>
              <a:gd name="connsiteY5" fmla="*/ 0 h 1590265"/>
              <a:gd name="connsiteX0" fmla="*/ 671501 w 3111416"/>
              <a:gd name="connsiteY0" fmla="*/ 77958 h 1652409"/>
              <a:gd name="connsiteX1" fmla="*/ 4843 w 3111416"/>
              <a:gd name="connsiteY1" fmla="*/ 837137 h 1652409"/>
              <a:gd name="connsiteX2" fmla="*/ 885813 w 3111416"/>
              <a:gd name="connsiteY2" fmla="*/ 1595621 h 1652409"/>
              <a:gd name="connsiteX3" fmla="*/ 2609467 w 3111416"/>
              <a:gd name="connsiteY3" fmla="*/ 1494639 h 1652409"/>
              <a:gd name="connsiteX4" fmla="*/ 3108951 w 3111416"/>
              <a:gd name="connsiteY4" fmla="*/ 729203 h 1652409"/>
              <a:gd name="connsiteX5" fmla="*/ 2265596 w 3111416"/>
              <a:gd name="connsiteY5" fmla="*/ 0 h 1652409"/>
              <a:gd name="connsiteX0" fmla="*/ 671501 w 2981075"/>
              <a:gd name="connsiteY0" fmla="*/ 77958 h 1652409"/>
              <a:gd name="connsiteX1" fmla="*/ 4843 w 2981075"/>
              <a:gd name="connsiteY1" fmla="*/ 837137 h 1652409"/>
              <a:gd name="connsiteX2" fmla="*/ 885813 w 2981075"/>
              <a:gd name="connsiteY2" fmla="*/ 1595621 h 1652409"/>
              <a:gd name="connsiteX3" fmla="*/ 2609467 w 2981075"/>
              <a:gd name="connsiteY3" fmla="*/ 1494639 h 1652409"/>
              <a:gd name="connsiteX4" fmla="*/ 2975784 w 2981075"/>
              <a:gd name="connsiteY4" fmla="*/ 622671 h 1652409"/>
              <a:gd name="connsiteX5" fmla="*/ 2265596 w 2981075"/>
              <a:gd name="connsiteY5" fmla="*/ 0 h 1652409"/>
              <a:gd name="connsiteX0" fmla="*/ 671501 w 2983721"/>
              <a:gd name="connsiteY0" fmla="*/ 77958 h 1633676"/>
              <a:gd name="connsiteX1" fmla="*/ 4843 w 2983721"/>
              <a:gd name="connsiteY1" fmla="*/ 837137 h 1633676"/>
              <a:gd name="connsiteX2" fmla="*/ 885813 w 2983721"/>
              <a:gd name="connsiteY2" fmla="*/ 1595621 h 1633676"/>
              <a:gd name="connsiteX3" fmla="*/ 2653854 w 2983721"/>
              <a:gd name="connsiteY3" fmla="*/ 1432494 h 1633676"/>
              <a:gd name="connsiteX4" fmla="*/ 2975784 w 2983721"/>
              <a:gd name="connsiteY4" fmla="*/ 622671 h 1633676"/>
              <a:gd name="connsiteX5" fmla="*/ 2265596 w 2983721"/>
              <a:gd name="connsiteY5" fmla="*/ 0 h 1633676"/>
              <a:gd name="connsiteX0" fmla="*/ 671501 w 2983081"/>
              <a:gd name="connsiteY0" fmla="*/ 77958 h 1633676"/>
              <a:gd name="connsiteX1" fmla="*/ 4843 w 2983081"/>
              <a:gd name="connsiteY1" fmla="*/ 837137 h 1633676"/>
              <a:gd name="connsiteX2" fmla="*/ 885813 w 2983081"/>
              <a:gd name="connsiteY2" fmla="*/ 1595621 h 1633676"/>
              <a:gd name="connsiteX3" fmla="*/ 2653854 w 2983081"/>
              <a:gd name="connsiteY3" fmla="*/ 1432494 h 1633676"/>
              <a:gd name="connsiteX4" fmla="*/ 2975784 w 2983081"/>
              <a:gd name="connsiteY4" fmla="*/ 622671 h 1633676"/>
              <a:gd name="connsiteX5" fmla="*/ 2265596 w 2983081"/>
              <a:gd name="connsiteY5" fmla="*/ 0 h 1633676"/>
              <a:gd name="connsiteX0" fmla="*/ 671501 w 2983081"/>
              <a:gd name="connsiteY0" fmla="*/ 77958 h 1641568"/>
              <a:gd name="connsiteX1" fmla="*/ 4843 w 2983081"/>
              <a:gd name="connsiteY1" fmla="*/ 837137 h 1641568"/>
              <a:gd name="connsiteX2" fmla="*/ 885813 w 2983081"/>
              <a:gd name="connsiteY2" fmla="*/ 1595621 h 1641568"/>
              <a:gd name="connsiteX3" fmla="*/ 2653854 w 2983081"/>
              <a:gd name="connsiteY3" fmla="*/ 1432494 h 1641568"/>
              <a:gd name="connsiteX4" fmla="*/ 2975784 w 2983081"/>
              <a:gd name="connsiteY4" fmla="*/ 622671 h 1641568"/>
              <a:gd name="connsiteX5" fmla="*/ 2265596 w 2983081"/>
              <a:gd name="connsiteY5" fmla="*/ 0 h 1641568"/>
              <a:gd name="connsiteX0" fmla="*/ 671501 w 2979100"/>
              <a:gd name="connsiteY0" fmla="*/ 77958 h 1664356"/>
              <a:gd name="connsiteX1" fmla="*/ 4843 w 2979100"/>
              <a:gd name="connsiteY1" fmla="*/ 837137 h 1664356"/>
              <a:gd name="connsiteX2" fmla="*/ 885813 w 2979100"/>
              <a:gd name="connsiteY2" fmla="*/ 1595621 h 1664356"/>
              <a:gd name="connsiteX3" fmla="*/ 2547321 w 2979100"/>
              <a:gd name="connsiteY3" fmla="*/ 1494637 h 1664356"/>
              <a:gd name="connsiteX4" fmla="*/ 2975784 w 2979100"/>
              <a:gd name="connsiteY4" fmla="*/ 622671 h 1664356"/>
              <a:gd name="connsiteX5" fmla="*/ 2265596 w 2979100"/>
              <a:gd name="connsiteY5" fmla="*/ 0 h 1664356"/>
              <a:gd name="connsiteX0" fmla="*/ 619763 w 2927362"/>
              <a:gd name="connsiteY0" fmla="*/ 77958 h 1666266"/>
              <a:gd name="connsiteX1" fmla="*/ 6371 w 2927362"/>
              <a:gd name="connsiteY1" fmla="*/ 810504 h 1666266"/>
              <a:gd name="connsiteX2" fmla="*/ 834075 w 2927362"/>
              <a:gd name="connsiteY2" fmla="*/ 1595621 h 1666266"/>
              <a:gd name="connsiteX3" fmla="*/ 2495583 w 2927362"/>
              <a:gd name="connsiteY3" fmla="*/ 1494637 h 1666266"/>
              <a:gd name="connsiteX4" fmla="*/ 2924046 w 2927362"/>
              <a:gd name="connsiteY4" fmla="*/ 622671 h 1666266"/>
              <a:gd name="connsiteX5" fmla="*/ 2213858 w 2927362"/>
              <a:gd name="connsiteY5" fmla="*/ 0 h 1666266"/>
              <a:gd name="connsiteX0" fmla="*/ 613887 w 2921486"/>
              <a:gd name="connsiteY0" fmla="*/ 77958 h 1595774"/>
              <a:gd name="connsiteX1" fmla="*/ 495 w 2921486"/>
              <a:gd name="connsiteY1" fmla="*/ 810504 h 1595774"/>
              <a:gd name="connsiteX2" fmla="*/ 659523 w 2921486"/>
              <a:gd name="connsiteY2" fmla="*/ 1444700 h 1595774"/>
              <a:gd name="connsiteX3" fmla="*/ 2489707 w 2921486"/>
              <a:gd name="connsiteY3" fmla="*/ 1494637 h 1595774"/>
              <a:gd name="connsiteX4" fmla="*/ 2918170 w 2921486"/>
              <a:gd name="connsiteY4" fmla="*/ 622671 h 1595774"/>
              <a:gd name="connsiteX5" fmla="*/ 2207982 w 2921486"/>
              <a:gd name="connsiteY5" fmla="*/ 0 h 1595774"/>
              <a:gd name="connsiteX0" fmla="*/ 613887 w 2921062"/>
              <a:gd name="connsiteY0" fmla="*/ 77958 h 1526672"/>
              <a:gd name="connsiteX1" fmla="*/ 495 w 2921062"/>
              <a:gd name="connsiteY1" fmla="*/ 810504 h 1526672"/>
              <a:gd name="connsiteX2" fmla="*/ 659523 w 2921062"/>
              <a:gd name="connsiteY2" fmla="*/ 1444700 h 1526672"/>
              <a:gd name="connsiteX3" fmla="*/ 2463073 w 2921062"/>
              <a:gd name="connsiteY3" fmla="*/ 1388104 h 1526672"/>
              <a:gd name="connsiteX4" fmla="*/ 2918170 w 2921062"/>
              <a:gd name="connsiteY4" fmla="*/ 622671 h 1526672"/>
              <a:gd name="connsiteX5" fmla="*/ 2207982 w 2921062"/>
              <a:gd name="connsiteY5" fmla="*/ 0 h 1526672"/>
              <a:gd name="connsiteX0" fmla="*/ 613887 w 2921062"/>
              <a:gd name="connsiteY0" fmla="*/ 77958 h 1502861"/>
              <a:gd name="connsiteX1" fmla="*/ 495 w 2921062"/>
              <a:gd name="connsiteY1" fmla="*/ 810504 h 1502861"/>
              <a:gd name="connsiteX2" fmla="*/ 659523 w 2921062"/>
              <a:gd name="connsiteY2" fmla="*/ 1444700 h 1502861"/>
              <a:gd name="connsiteX3" fmla="*/ 2463073 w 2921062"/>
              <a:gd name="connsiteY3" fmla="*/ 1388104 h 1502861"/>
              <a:gd name="connsiteX4" fmla="*/ 2918170 w 2921062"/>
              <a:gd name="connsiteY4" fmla="*/ 622671 h 1502861"/>
              <a:gd name="connsiteX5" fmla="*/ 2207982 w 2921062"/>
              <a:gd name="connsiteY5" fmla="*/ 0 h 1502861"/>
              <a:gd name="connsiteX0" fmla="*/ 613887 w 2921810"/>
              <a:gd name="connsiteY0" fmla="*/ 77958 h 1502861"/>
              <a:gd name="connsiteX1" fmla="*/ 495 w 2921810"/>
              <a:gd name="connsiteY1" fmla="*/ 810504 h 1502861"/>
              <a:gd name="connsiteX2" fmla="*/ 659523 w 2921810"/>
              <a:gd name="connsiteY2" fmla="*/ 1444700 h 1502861"/>
              <a:gd name="connsiteX3" fmla="*/ 2463073 w 2921810"/>
              <a:gd name="connsiteY3" fmla="*/ 1388104 h 1502861"/>
              <a:gd name="connsiteX4" fmla="*/ 2918170 w 2921810"/>
              <a:gd name="connsiteY4" fmla="*/ 622671 h 1502861"/>
              <a:gd name="connsiteX5" fmla="*/ 2207982 w 2921810"/>
              <a:gd name="connsiteY5" fmla="*/ 0 h 1502861"/>
              <a:gd name="connsiteX0" fmla="*/ 613887 w 3345297"/>
              <a:gd name="connsiteY0" fmla="*/ 77958 h 1502861"/>
              <a:gd name="connsiteX1" fmla="*/ 495 w 3345297"/>
              <a:gd name="connsiteY1" fmla="*/ 810504 h 1502861"/>
              <a:gd name="connsiteX2" fmla="*/ 659523 w 3345297"/>
              <a:gd name="connsiteY2" fmla="*/ 1444700 h 1502861"/>
              <a:gd name="connsiteX3" fmla="*/ 2463073 w 3345297"/>
              <a:gd name="connsiteY3" fmla="*/ 1388104 h 1502861"/>
              <a:gd name="connsiteX4" fmla="*/ 3344297 w 3345297"/>
              <a:gd name="connsiteY4" fmla="*/ 675937 h 1502861"/>
              <a:gd name="connsiteX5" fmla="*/ 2207982 w 3345297"/>
              <a:gd name="connsiteY5" fmla="*/ 0 h 1502861"/>
              <a:gd name="connsiteX0" fmla="*/ 613887 w 3346141"/>
              <a:gd name="connsiteY0" fmla="*/ 77958 h 1520097"/>
              <a:gd name="connsiteX1" fmla="*/ 495 w 3346141"/>
              <a:gd name="connsiteY1" fmla="*/ 810504 h 1520097"/>
              <a:gd name="connsiteX2" fmla="*/ 659523 w 3346141"/>
              <a:gd name="connsiteY2" fmla="*/ 1444700 h 1520097"/>
              <a:gd name="connsiteX3" fmla="*/ 2729402 w 3346141"/>
              <a:gd name="connsiteY3" fmla="*/ 1423614 h 1520097"/>
              <a:gd name="connsiteX4" fmla="*/ 3344297 w 3346141"/>
              <a:gd name="connsiteY4" fmla="*/ 675937 h 1520097"/>
              <a:gd name="connsiteX5" fmla="*/ 2207982 w 3346141"/>
              <a:gd name="connsiteY5" fmla="*/ 0 h 1520097"/>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58395 w 3346141"/>
              <a:gd name="connsiteY5" fmla="*/ 19697 h 144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6141" h="1442139">
                <a:moveTo>
                  <a:pt x="613887" y="0"/>
                </a:moveTo>
                <a:cubicBezTo>
                  <a:pt x="67390" y="246459"/>
                  <a:pt x="-7111" y="504756"/>
                  <a:pt x="495" y="732546"/>
                </a:cubicBezTo>
                <a:cubicBezTo>
                  <a:pt x="8101" y="960336"/>
                  <a:pt x="204705" y="1264557"/>
                  <a:pt x="659523" y="1366742"/>
                </a:cubicBezTo>
                <a:cubicBezTo>
                  <a:pt x="1114341" y="1468927"/>
                  <a:pt x="2348519" y="1472302"/>
                  <a:pt x="2729402" y="1345656"/>
                </a:cubicBezTo>
                <a:cubicBezTo>
                  <a:pt x="3083648" y="1219005"/>
                  <a:pt x="3372016" y="829330"/>
                  <a:pt x="3344297" y="597979"/>
                </a:cubicBezTo>
                <a:cubicBezTo>
                  <a:pt x="3316578" y="366628"/>
                  <a:pt x="3012881" y="87964"/>
                  <a:pt x="2758395" y="19697"/>
                </a:cubicBezTo>
              </a:path>
            </a:pathLst>
          </a:custGeom>
          <a:ln>
            <a:prstDash val="solid"/>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solidFill>
                <a:srgbClr val="00B050"/>
              </a:solidFill>
            </a:endParaRPr>
          </a:p>
        </p:txBody>
      </p:sp>
      <mc:AlternateContent xmlns:mc="http://schemas.openxmlformats.org/markup-compatibility/2006" xmlns:a14="http://schemas.microsoft.com/office/drawing/2010/main">
        <mc:Choice Requires="a14">
          <p:sp>
            <p:nvSpPr>
              <p:cNvPr id="37" name="TextBox 15">
                <a:extLst>
                  <a:ext uri="{FF2B5EF4-FFF2-40B4-BE49-F238E27FC236}">
                    <a16:creationId xmlns:a16="http://schemas.microsoft.com/office/drawing/2014/main" id="{585978C1-6B9B-4BD3-9C13-10337E4311BB}"/>
                  </a:ext>
                </a:extLst>
              </p:cNvPr>
              <p:cNvSpPr txBox="1">
                <a:spLocks noChangeArrowheads="1"/>
              </p:cNvSpPr>
              <p:nvPr/>
            </p:nvSpPr>
            <p:spPr bwMode="auto">
              <a:xfrm>
                <a:off x="2869810" y="5295306"/>
                <a:ext cx="37314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𝑠</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37" name="TextBox 15">
                <a:extLst>
                  <a:ext uri="{FF2B5EF4-FFF2-40B4-BE49-F238E27FC236}">
                    <a16:creationId xmlns:a16="http://schemas.microsoft.com/office/drawing/2014/main" id="{585978C1-6B9B-4BD3-9C13-10337E4311BB}"/>
                  </a:ext>
                </a:extLst>
              </p:cNvPr>
              <p:cNvSpPr txBox="1">
                <a:spLocks noRot="1" noChangeAspect="1" noMove="1" noResize="1" noEditPoints="1" noAdjustHandles="1" noChangeArrowheads="1" noChangeShapeType="1" noTextEdit="1"/>
              </p:cNvSpPr>
              <p:nvPr/>
            </p:nvSpPr>
            <p:spPr bwMode="auto">
              <a:xfrm>
                <a:off x="2869810" y="5295306"/>
                <a:ext cx="373143" cy="461665"/>
              </a:xfrm>
              <a:prstGeom prst="rect">
                <a:avLst/>
              </a:prstGeom>
              <a:blipFill>
                <a:blip r:embed="rId7"/>
                <a:stretch>
                  <a:fillRect l="-8197" r="-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19">
                <a:extLst>
                  <a:ext uri="{FF2B5EF4-FFF2-40B4-BE49-F238E27FC236}">
                    <a16:creationId xmlns:a16="http://schemas.microsoft.com/office/drawing/2014/main" id="{F2CCB688-B74F-42C9-8FA1-4540AB732CF2}"/>
                  </a:ext>
                </a:extLst>
              </p:cNvPr>
              <p:cNvSpPr txBox="1">
                <a:spLocks noChangeArrowheads="1"/>
              </p:cNvSpPr>
              <p:nvPr/>
            </p:nvSpPr>
            <p:spPr bwMode="auto">
              <a:xfrm>
                <a:off x="4443408" y="5273378"/>
                <a:ext cx="42177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𝑥</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38" name="TextBox 19">
                <a:extLst>
                  <a:ext uri="{FF2B5EF4-FFF2-40B4-BE49-F238E27FC236}">
                    <a16:creationId xmlns:a16="http://schemas.microsoft.com/office/drawing/2014/main" id="{F2CCB688-B74F-42C9-8FA1-4540AB732CF2}"/>
                  </a:ext>
                </a:extLst>
              </p:cNvPr>
              <p:cNvSpPr txBox="1">
                <a:spLocks noRot="1" noChangeAspect="1" noMove="1" noResize="1" noEditPoints="1" noAdjustHandles="1" noChangeArrowheads="1" noChangeShapeType="1" noTextEdit="1"/>
              </p:cNvSpPr>
              <p:nvPr/>
            </p:nvSpPr>
            <p:spPr bwMode="auto">
              <a:xfrm>
                <a:off x="4443408" y="5273378"/>
                <a:ext cx="421774" cy="461665"/>
              </a:xfrm>
              <a:prstGeom prst="rect">
                <a:avLst/>
              </a:prstGeom>
              <a:blipFill>
                <a:blip r:embed="rId8"/>
                <a:stretch>
                  <a:fillRect l="-7246" r="-72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6389621F-2B96-43BA-A419-F2551E6B10D7}"/>
                  </a:ext>
                </a:extLst>
              </p:cNvPr>
              <p:cNvSpPr txBox="1">
                <a:spLocks noChangeArrowheads="1"/>
              </p:cNvSpPr>
              <p:nvPr/>
            </p:nvSpPr>
            <p:spPr bwMode="auto">
              <a:xfrm>
                <a:off x="2149876" y="336629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1" name="TextBox 23">
                <a:extLst>
                  <a:ext uri="{FF2B5EF4-FFF2-40B4-BE49-F238E27FC236}">
                    <a16:creationId xmlns:a16="http://schemas.microsoft.com/office/drawing/2014/main" id="{6389621F-2B96-43BA-A419-F2551E6B10D7}"/>
                  </a:ext>
                </a:extLst>
              </p:cNvPr>
              <p:cNvSpPr txBox="1">
                <a:spLocks noRot="1" noChangeAspect="1" noMove="1" noResize="1" noEditPoints="1" noAdjustHandles="1" noChangeArrowheads="1" noChangeShapeType="1" noTextEdit="1"/>
              </p:cNvSpPr>
              <p:nvPr/>
            </p:nvSpPr>
            <p:spPr bwMode="auto">
              <a:xfrm>
                <a:off x="2149876" y="3366295"/>
                <a:ext cx="397215" cy="461665"/>
              </a:xfrm>
              <a:prstGeom prst="rect">
                <a:avLst/>
              </a:prstGeom>
              <a:blipFill>
                <a:blip r:embed="rId9"/>
                <a:stretch>
                  <a:fillRect r="-6154"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23">
                <a:extLst>
                  <a:ext uri="{FF2B5EF4-FFF2-40B4-BE49-F238E27FC236}">
                    <a16:creationId xmlns:a16="http://schemas.microsoft.com/office/drawing/2014/main" id="{3C6707C8-8644-4B02-9382-889095D3DCC5}"/>
                  </a:ext>
                </a:extLst>
              </p:cNvPr>
              <p:cNvSpPr txBox="1">
                <a:spLocks noChangeArrowheads="1"/>
              </p:cNvSpPr>
              <p:nvPr/>
            </p:nvSpPr>
            <p:spPr bwMode="auto">
              <a:xfrm rot="3579090">
                <a:off x="3508302" y="4009345"/>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𝑂𝑢</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𝑡</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2" name="TextBox 23">
                <a:extLst>
                  <a:ext uri="{FF2B5EF4-FFF2-40B4-BE49-F238E27FC236}">
                    <a16:creationId xmlns:a16="http://schemas.microsoft.com/office/drawing/2014/main" id="{3C6707C8-8644-4B02-9382-889095D3DCC5}"/>
                  </a:ext>
                </a:extLst>
              </p:cNvPr>
              <p:cNvSpPr txBox="1">
                <a:spLocks noRot="1" noChangeAspect="1" noMove="1" noResize="1" noEditPoints="1" noAdjustHandles="1" noChangeArrowheads="1" noChangeShapeType="1" noTextEdit="1"/>
              </p:cNvSpPr>
              <p:nvPr/>
            </p:nvSpPr>
            <p:spPr bwMode="auto">
              <a:xfrm rot="3579090">
                <a:off x="3508302" y="4009345"/>
                <a:ext cx="564035" cy="453137"/>
              </a:xfrm>
              <a:prstGeom prst="rect">
                <a:avLst/>
              </a:prstGeom>
              <a:blipFill>
                <a:blip r:embed="rId10"/>
                <a:stretch>
                  <a:fillRect b="-27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23">
                <a:extLst>
                  <a:ext uri="{FF2B5EF4-FFF2-40B4-BE49-F238E27FC236}">
                    <a16:creationId xmlns:a16="http://schemas.microsoft.com/office/drawing/2014/main" id="{B676BE4F-EBDA-49A5-84CB-E50080ED38EE}"/>
                  </a:ext>
                </a:extLst>
              </p:cNvPr>
              <p:cNvSpPr txBox="1">
                <a:spLocks noChangeArrowheads="1"/>
              </p:cNvSpPr>
              <p:nvPr/>
            </p:nvSpPr>
            <p:spPr bwMode="auto">
              <a:xfrm rot="19500531">
                <a:off x="4607496" y="4064015"/>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3" name="TextBox 23">
                <a:extLst>
                  <a:ext uri="{FF2B5EF4-FFF2-40B4-BE49-F238E27FC236}">
                    <a16:creationId xmlns:a16="http://schemas.microsoft.com/office/drawing/2014/main" id="{B676BE4F-EBDA-49A5-84CB-E50080ED38EE}"/>
                  </a:ext>
                </a:extLst>
              </p:cNvPr>
              <p:cNvSpPr txBox="1">
                <a:spLocks noRot="1" noChangeAspect="1" noMove="1" noResize="1" noEditPoints="1" noAdjustHandles="1" noChangeArrowheads="1" noChangeShapeType="1" noTextEdit="1"/>
              </p:cNvSpPr>
              <p:nvPr/>
            </p:nvSpPr>
            <p:spPr bwMode="auto">
              <a:xfrm rot="19500531">
                <a:off x="4607496" y="4064015"/>
                <a:ext cx="564035" cy="453137"/>
              </a:xfrm>
              <a:prstGeom prst="rect">
                <a:avLst/>
              </a:prstGeom>
              <a:blipFill>
                <a:blip r:embed="rId11"/>
                <a:stretch>
                  <a:fillRect r="-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5DBAF399-F85F-4EEC-AA20-89058CEED3E2}"/>
                  </a:ext>
                </a:extLst>
              </p:cNvPr>
              <p:cNvSpPr txBox="1">
                <a:spLocks noChangeArrowheads="1"/>
              </p:cNvSpPr>
              <p:nvPr/>
            </p:nvSpPr>
            <p:spPr bwMode="auto">
              <a:xfrm rot="19543371">
                <a:off x="5659896" y="4252974"/>
                <a:ext cx="820422"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𝑂𝑢</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𝑡</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4" name="TextBox 23">
                <a:extLst>
                  <a:ext uri="{FF2B5EF4-FFF2-40B4-BE49-F238E27FC236}">
                    <a16:creationId xmlns:a16="http://schemas.microsoft.com/office/drawing/2014/main" id="{5DBAF399-F85F-4EEC-AA20-89058CEED3E2}"/>
                  </a:ext>
                </a:extLst>
              </p:cNvPr>
              <p:cNvSpPr txBox="1">
                <a:spLocks noRot="1" noChangeAspect="1" noMove="1" noResize="1" noEditPoints="1" noAdjustHandles="1" noChangeArrowheads="1" noChangeShapeType="1" noTextEdit="1"/>
              </p:cNvSpPr>
              <p:nvPr/>
            </p:nvSpPr>
            <p:spPr bwMode="auto">
              <a:xfrm rot="19543371">
                <a:off x="5659896" y="4252974"/>
                <a:ext cx="820422" cy="453137"/>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33511089-959B-4B56-BF30-1F51F8FFEFB9}"/>
                  </a:ext>
                </a:extLst>
              </p:cNvPr>
              <p:cNvSpPr txBox="1">
                <a:spLocks noChangeArrowheads="1"/>
              </p:cNvSpPr>
              <p:nvPr/>
            </p:nvSpPr>
            <p:spPr bwMode="auto">
              <a:xfrm>
                <a:off x="3193847" y="5340573"/>
                <a:ext cx="820422"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𝜑</m:t>
                      </m:r>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𝑠</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𝑥</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6" name="TextBox 23">
                <a:extLst>
                  <a:ext uri="{FF2B5EF4-FFF2-40B4-BE49-F238E27FC236}">
                    <a16:creationId xmlns:a16="http://schemas.microsoft.com/office/drawing/2014/main" id="{33511089-959B-4B56-BF30-1F51F8FFEFB9}"/>
                  </a:ext>
                </a:extLst>
              </p:cNvPr>
              <p:cNvSpPr txBox="1">
                <a:spLocks noRot="1" noChangeAspect="1" noMove="1" noResize="1" noEditPoints="1" noAdjustHandles="1" noChangeArrowheads="1" noChangeShapeType="1" noTextEdit="1"/>
              </p:cNvSpPr>
              <p:nvPr/>
            </p:nvSpPr>
            <p:spPr bwMode="auto">
              <a:xfrm>
                <a:off x="3193847" y="5340573"/>
                <a:ext cx="820422" cy="453137"/>
              </a:xfrm>
              <a:prstGeom prst="rect">
                <a:avLst/>
              </a:prstGeom>
              <a:blipFill>
                <a:blip r:embed="rId13"/>
                <a:stretch>
                  <a:fillRect l="-2222" r="-57037" b="-216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 name="椭圆 54">
            <a:extLst>
              <a:ext uri="{FF2B5EF4-FFF2-40B4-BE49-F238E27FC236}">
                <a16:creationId xmlns:a16="http://schemas.microsoft.com/office/drawing/2014/main" id="{140B21C9-04A4-47CB-BB10-AEF337BF18F7}"/>
              </a:ext>
            </a:extLst>
          </p:cNvPr>
          <p:cNvSpPr/>
          <p:nvPr/>
        </p:nvSpPr>
        <p:spPr bwMode="auto">
          <a:xfrm>
            <a:off x="4373078" y="2622883"/>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45" name="椭圆 54">
            <a:extLst>
              <a:ext uri="{FF2B5EF4-FFF2-40B4-BE49-F238E27FC236}">
                <a16:creationId xmlns:a16="http://schemas.microsoft.com/office/drawing/2014/main" id="{7FB552A6-9A47-43AA-BD7C-BC84A3A5FB99}"/>
              </a:ext>
            </a:extLst>
          </p:cNvPr>
          <p:cNvSpPr/>
          <p:nvPr/>
        </p:nvSpPr>
        <p:spPr bwMode="auto">
          <a:xfrm>
            <a:off x="6012764" y="312653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47" name="直接箭头连接符 26">
            <a:extLst>
              <a:ext uri="{FF2B5EF4-FFF2-40B4-BE49-F238E27FC236}">
                <a16:creationId xmlns:a16="http://schemas.microsoft.com/office/drawing/2014/main" id="{677A969E-9E0D-4E64-9D41-54D86B92C435}"/>
              </a:ext>
            </a:extLst>
          </p:cNvPr>
          <p:cNvCxnSpPr>
            <a:cxnSpLocks/>
            <a:stCxn id="6" idx="6"/>
            <a:endCxn id="40" idx="2"/>
          </p:cNvCxnSpPr>
          <p:nvPr/>
        </p:nvCxnSpPr>
        <p:spPr bwMode="auto">
          <a:xfrm>
            <a:off x="2614362" y="2340565"/>
            <a:ext cx="1758716" cy="346045"/>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8" name="直接箭头连接符 26">
            <a:extLst>
              <a:ext uri="{FF2B5EF4-FFF2-40B4-BE49-F238E27FC236}">
                <a16:creationId xmlns:a16="http://schemas.microsoft.com/office/drawing/2014/main" id="{950DEB60-9481-4E63-9C39-BC28FF4B1592}"/>
              </a:ext>
            </a:extLst>
          </p:cNvPr>
          <p:cNvCxnSpPr>
            <a:cxnSpLocks/>
            <a:stCxn id="25" idx="1"/>
            <a:endCxn id="45" idx="5"/>
          </p:cNvCxnSpPr>
          <p:nvPr/>
        </p:nvCxnSpPr>
        <p:spPr bwMode="auto">
          <a:xfrm flipH="1" flipV="1">
            <a:off x="6106372" y="3235321"/>
            <a:ext cx="447649" cy="605737"/>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9" name="直接箭头连接符 26">
            <a:extLst>
              <a:ext uri="{FF2B5EF4-FFF2-40B4-BE49-F238E27FC236}">
                <a16:creationId xmlns:a16="http://schemas.microsoft.com/office/drawing/2014/main" id="{03964A71-A0F3-4AD8-B428-D0675D9BCB92}"/>
              </a:ext>
            </a:extLst>
          </p:cNvPr>
          <p:cNvCxnSpPr>
            <a:cxnSpLocks/>
            <a:stCxn id="40" idx="7"/>
            <a:endCxn id="28" idx="3"/>
          </p:cNvCxnSpPr>
          <p:nvPr/>
        </p:nvCxnSpPr>
        <p:spPr bwMode="auto">
          <a:xfrm flipV="1">
            <a:off x="4466686" y="1731025"/>
            <a:ext cx="505572" cy="91052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0" name="直接箭头连接符 26">
            <a:extLst>
              <a:ext uri="{FF2B5EF4-FFF2-40B4-BE49-F238E27FC236}">
                <a16:creationId xmlns:a16="http://schemas.microsoft.com/office/drawing/2014/main" id="{BD3F692D-48F2-4692-836D-452DE9146FE8}"/>
              </a:ext>
            </a:extLst>
          </p:cNvPr>
          <p:cNvCxnSpPr>
            <a:cxnSpLocks/>
            <a:endCxn id="28" idx="5"/>
          </p:cNvCxnSpPr>
          <p:nvPr/>
        </p:nvCxnSpPr>
        <p:spPr bwMode="auto">
          <a:xfrm flipH="1" flipV="1">
            <a:off x="5049805" y="1731025"/>
            <a:ext cx="979020" cy="1414174"/>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11FE1DBE-E3C4-4687-834F-6149A2F173A3}"/>
              </a:ext>
            </a:extLst>
          </p:cNvPr>
          <p:cNvSpPr/>
          <p:nvPr/>
        </p:nvSpPr>
        <p:spPr bwMode="auto">
          <a:xfrm>
            <a:off x="2617036" y="2962571"/>
            <a:ext cx="3385829" cy="855363"/>
          </a:xfrm>
          <a:custGeom>
            <a:avLst/>
            <a:gdLst>
              <a:gd name="connsiteX0" fmla="*/ 3403600 w 3403600"/>
              <a:gd name="connsiteY0" fmla="*/ 212427 h 813560"/>
              <a:gd name="connsiteX1" fmla="*/ 2302934 w 3403600"/>
              <a:gd name="connsiteY1" fmla="*/ 760 h 813560"/>
              <a:gd name="connsiteX2" fmla="*/ 948267 w 3403600"/>
              <a:gd name="connsiteY2" fmla="*/ 170094 h 813560"/>
              <a:gd name="connsiteX3" fmla="*/ 0 w 3403600"/>
              <a:gd name="connsiteY3" fmla="*/ 813560 h 813560"/>
            </a:gdLst>
            <a:ahLst/>
            <a:cxnLst>
              <a:cxn ang="0">
                <a:pos x="connsiteX0" y="connsiteY0"/>
              </a:cxn>
              <a:cxn ang="0">
                <a:pos x="connsiteX1" y="connsiteY1"/>
              </a:cxn>
              <a:cxn ang="0">
                <a:pos x="connsiteX2" y="connsiteY2"/>
              </a:cxn>
              <a:cxn ang="0">
                <a:pos x="connsiteX3" y="connsiteY3"/>
              </a:cxn>
            </a:cxnLst>
            <a:rect l="l" t="t" r="r" b="b"/>
            <a:pathLst>
              <a:path w="3403600" h="813560">
                <a:moveTo>
                  <a:pt x="3403600" y="212427"/>
                </a:moveTo>
                <a:cubicBezTo>
                  <a:pt x="3057878" y="110121"/>
                  <a:pt x="2712156" y="7815"/>
                  <a:pt x="2302934" y="760"/>
                </a:cubicBezTo>
                <a:cubicBezTo>
                  <a:pt x="1893712" y="-6295"/>
                  <a:pt x="1332089" y="34627"/>
                  <a:pt x="948267" y="170094"/>
                </a:cubicBezTo>
                <a:cubicBezTo>
                  <a:pt x="564445" y="305561"/>
                  <a:pt x="282222" y="559560"/>
                  <a:pt x="0" y="813560"/>
                </a:cubicBezTo>
              </a:path>
            </a:pathLst>
          </a:custGeom>
          <a:ln>
            <a:tailEnd type="stealth" w="lg"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2471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TextBox 19">
                <a:extLst>
                  <a:ext uri="{FF2B5EF4-FFF2-40B4-BE49-F238E27FC236}">
                    <a16:creationId xmlns:a16="http://schemas.microsoft.com/office/drawing/2014/main" id="{14B1E566-B311-498C-AB6C-3F75DB0612EC}"/>
                  </a:ext>
                </a:extLst>
              </p:cNvPr>
              <p:cNvSpPr txBox="1">
                <a:spLocks noChangeArrowheads="1"/>
              </p:cNvSpPr>
              <p:nvPr/>
            </p:nvSpPr>
            <p:spPr bwMode="auto">
              <a:xfrm>
                <a:off x="4443408" y="4992821"/>
                <a:ext cx="42177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𝑥</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60" name="TextBox 19">
                <a:extLst>
                  <a:ext uri="{FF2B5EF4-FFF2-40B4-BE49-F238E27FC236}">
                    <a16:creationId xmlns:a16="http://schemas.microsoft.com/office/drawing/2014/main" id="{14B1E566-B311-498C-AB6C-3F75DB0612EC}"/>
                  </a:ext>
                </a:extLst>
              </p:cNvPr>
              <p:cNvSpPr txBox="1">
                <a:spLocks noRot="1" noChangeAspect="1" noMove="1" noResize="1" noEditPoints="1" noAdjustHandles="1" noChangeArrowheads="1" noChangeShapeType="1" noTextEdit="1"/>
              </p:cNvSpPr>
              <p:nvPr/>
            </p:nvSpPr>
            <p:spPr bwMode="auto">
              <a:xfrm>
                <a:off x="4443408" y="4992821"/>
                <a:ext cx="421774" cy="461665"/>
              </a:xfrm>
              <a:prstGeom prst="rect">
                <a:avLst/>
              </a:prstGeom>
              <a:blipFill>
                <a:blip r:embed="rId3"/>
                <a:stretch>
                  <a:fillRect l="-7246" r="-72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15">
                <a:extLst>
                  <a:ext uri="{FF2B5EF4-FFF2-40B4-BE49-F238E27FC236}">
                    <a16:creationId xmlns:a16="http://schemas.microsoft.com/office/drawing/2014/main" id="{73B9957E-55A4-44F7-9987-43DB9E47A3F3}"/>
                  </a:ext>
                </a:extLst>
              </p:cNvPr>
              <p:cNvSpPr txBox="1">
                <a:spLocks noChangeArrowheads="1"/>
              </p:cNvSpPr>
              <p:nvPr/>
            </p:nvSpPr>
            <p:spPr bwMode="auto">
              <a:xfrm>
                <a:off x="2957271" y="4967043"/>
                <a:ext cx="37314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𝑠</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59" name="TextBox 15">
                <a:extLst>
                  <a:ext uri="{FF2B5EF4-FFF2-40B4-BE49-F238E27FC236}">
                    <a16:creationId xmlns:a16="http://schemas.microsoft.com/office/drawing/2014/main" id="{73B9957E-55A4-44F7-9987-43DB9E47A3F3}"/>
                  </a:ext>
                </a:extLst>
              </p:cNvPr>
              <p:cNvSpPr txBox="1">
                <a:spLocks noRot="1" noChangeAspect="1" noMove="1" noResize="1" noEditPoints="1" noAdjustHandles="1" noChangeArrowheads="1" noChangeShapeType="1" noTextEdit="1"/>
              </p:cNvSpPr>
              <p:nvPr/>
            </p:nvSpPr>
            <p:spPr bwMode="auto">
              <a:xfrm>
                <a:off x="2957271" y="4967043"/>
                <a:ext cx="373143" cy="461665"/>
              </a:xfrm>
              <a:prstGeom prst="rect">
                <a:avLst/>
              </a:prstGeom>
              <a:blipFill>
                <a:blip r:embed="rId4"/>
                <a:stretch>
                  <a:fillRect l="-6557" r="-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TextBox 23">
            <a:extLst>
              <a:ext uri="{FF2B5EF4-FFF2-40B4-BE49-F238E27FC236}">
                <a16:creationId xmlns:a16="http://schemas.microsoft.com/office/drawing/2014/main" id="{1ED06432-1784-496A-84D5-DE5714C3B7E1}"/>
              </a:ext>
            </a:extLst>
          </p:cNvPr>
          <p:cNvSpPr txBox="1">
            <a:spLocks noChangeArrowheads="1"/>
          </p:cNvSpPr>
          <p:nvPr/>
        </p:nvSpPr>
        <p:spPr bwMode="auto">
          <a:xfrm>
            <a:off x="4890663" y="124007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x</a:t>
            </a:r>
            <a:endParaRPr lang="zh-CN" altLang="en-US" sz="2400" dirty="0">
              <a:solidFill>
                <a:srgbClr val="00B050"/>
              </a:solidFill>
              <a:latin typeface="Georgia" panose="02040502050405020303" pitchFamily="18" charset="0"/>
              <a:ea typeface="宋体" panose="02010600030101010101" pitchFamily="2" charset="-122"/>
            </a:endParaRPr>
          </a:p>
        </p:txBody>
      </p:sp>
      <p:sp>
        <p:nvSpPr>
          <p:cNvPr id="3" name="Slide Number Placeholder 2">
            <a:extLst>
              <a:ext uri="{FF2B5EF4-FFF2-40B4-BE49-F238E27FC236}">
                <a16:creationId xmlns:a16="http://schemas.microsoft.com/office/drawing/2014/main" id="{9B9A5E18-B804-4BA3-8ECC-5AC0B2CD9EE4}"/>
              </a:ext>
            </a:extLst>
          </p:cNvPr>
          <p:cNvSpPr>
            <a:spLocks noGrp="1"/>
          </p:cNvSpPr>
          <p:nvPr>
            <p:ph type="sldNum" sz="quarter" idx="12"/>
          </p:nvPr>
        </p:nvSpPr>
        <p:spPr/>
        <p:txBody>
          <a:bodyPr/>
          <a:lstStyle/>
          <a:p>
            <a:fld id="{60AD1266-7CE3-2146-B859-359ABF1E0203}" type="slidenum">
              <a:rPr lang="en-US" smtClean="0"/>
              <a:t>17</a:t>
            </a:fld>
            <a:endParaRPr lang="en-US" dirty="0"/>
          </a:p>
        </p:txBody>
      </p:sp>
      <p:sp>
        <p:nvSpPr>
          <p:cNvPr id="5" name="椭圆 22">
            <a:extLst>
              <a:ext uri="{FF2B5EF4-FFF2-40B4-BE49-F238E27FC236}">
                <a16:creationId xmlns:a16="http://schemas.microsoft.com/office/drawing/2014/main" id="{0CE94E47-BE09-4820-BD1E-E7295E52B770}"/>
              </a:ext>
            </a:extLst>
          </p:cNvPr>
          <p:cNvSpPr/>
          <p:nvPr/>
        </p:nvSpPr>
        <p:spPr bwMode="auto">
          <a:xfrm>
            <a:off x="3249639" y="163340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 name="椭圆 23">
            <a:extLst>
              <a:ext uri="{FF2B5EF4-FFF2-40B4-BE49-F238E27FC236}">
                <a16:creationId xmlns:a16="http://schemas.microsoft.com/office/drawing/2014/main" id="{AECAF428-5C78-4C19-A42D-C803ED351A95}"/>
              </a:ext>
            </a:extLst>
          </p:cNvPr>
          <p:cNvSpPr/>
          <p:nvPr/>
        </p:nvSpPr>
        <p:spPr bwMode="auto">
          <a:xfrm>
            <a:off x="2506030" y="2276154"/>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7" name="TextBox 24">
            <a:extLst>
              <a:ext uri="{FF2B5EF4-FFF2-40B4-BE49-F238E27FC236}">
                <a16:creationId xmlns:a16="http://schemas.microsoft.com/office/drawing/2014/main" id="{5AF2C8D1-0356-420E-A97E-537C69C22DAA}"/>
              </a:ext>
            </a:extLst>
          </p:cNvPr>
          <p:cNvSpPr txBox="1">
            <a:spLocks noChangeArrowheads="1"/>
          </p:cNvSpPr>
          <p:nvPr/>
        </p:nvSpPr>
        <p:spPr bwMode="auto">
          <a:xfrm>
            <a:off x="1596513" y="1673686"/>
            <a:ext cx="373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P</a:t>
            </a:r>
            <a:endParaRPr lang="zh-CN" altLang="en-US" sz="2400" i="1" dirty="0">
              <a:solidFill>
                <a:srgbClr val="00B050"/>
              </a:solidFill>
              <a:latin typeface="Georgia" panose="02040502050405020303" pitchFamily="18" charset="0"/>
              <a:ea typeface="宋体" panose="02010600030101010101" pitchFamily="2" charset="-122"/>
            </a:endParaRPr>
          </a:p>
        </p:txBody>
      </p:sp>
      <p:cxnSp>
        <p:nvCxnSpPr>
          <p:cNvPr id="8" name="直接箭头连接符 26">
            <a:extLst>
              <a:ext uri="{FF2B5EF4-FFF2-40B4-BE49-F238E27FC236}">
                <a16:creationId xmlns:a16="http://schemas.microsoft.com/office/drawing/2014/main" id="{BD7ED35B-3874-4727-8890-91943DE9C82B}"/>
              </a:ext>
            </a:extLst>
          </p:cNvPr>
          <p:cNvCxnSpPr>
            <a:stCxn id="5" idx="3"/>
            <a:endCxn id="6" idx="7"/>
          </p:cNvCxnSpPr>
          <p:nvPr/>
        </p:nvCxnSpPr>
        <p:spPr bwMode="auto">
          <a:xfrm flipH="1">
            <a:off x="2598313" y="1743040"/>
            <a:ext cx="667376" cy="550930"/>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9" name="椭圆 27">
            <a:extLst>
              <a:ext uri="{FF2B5EF4-FFF2-40B4-BE49-F238E27FC236}">
                <a16:creationId xmlns:a16="http://schemas.microsoft.com/office/drawing/2014/main" id="{1A6AE805-8F13-46EF-B3BC-1C57231E39F6}"/>
              </a:ext>
            </a:extLst>
          </p:cNvPr>
          <p:cNvSpPr/>
          <p:nvPr/>
        </p:nvSpPr>
        <p:spPr bwMode="auto">
          <a:xfrm>
            <a:off x="2508705" y="3800120"/>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0" name="直接箭头连接符 29">
            <a:extLst>
              <a:ext uri="{FF2B5EF4-FFF2-40B4-BE49-F238E27FC236}">
                <a16:creationId xmlns:a16="http://schemas.microsoft.com/office/drawing/2014/main" id="{FEB2F00C-E906-4AB5-8F59-60B3154B4E27}"/>
              </a:ext>
            </a:extLst>
          </p:cNvPr>
          <p:cNvCxnSpPr>
            <a:stCxn id="6" idx="4"/>
            <a:endCxn id="9" idx="0"/>
          </p:cNvCxnSpPr>
          <p:nvPr/>
        </p:nvCxnSpPr>
        <p:spPr bwMode="auto">
          <a:xfrm>
            <a:off x="2560865" y="2404978"/>
            <a:ext cx="1337" cy="139514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7" name="椭圆 51">
            <a:extLst>
              <a:ext uri="{FF2B5EF4-FFF2-40B4-BE49-F238E27FC236}">
                <a16:creationId xmlns:a16="http://schemas.microsoft.com/office/drawing/2014/main" id="{9483F776-C9AB-430A-AD62-354979547B39}"/>
              </a:ext>
            </a:extLst>
          </p:cNvPr>
          <p:cNvSpPr/>
          <p:nvPr/>
        </p:nvSpPr>
        <p:spPr bwMode="auto">
          <a:xfrm>
            <a:off x="3761874" y="380560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9" name="椭圆 54">
            <a:extLst>
              <a:ext uri="{FF2B5EF4-FFF2-40B4-BE49-F238E27FC236}">
                <a16:creationId xmlns:a16="http://schemas.microsoft.com/office/drawing/2014/main" id="{947620AC-0A0F-413B-8DCF-4004CAE57355}"/>
              </a:ext>
            </a:extLst>
          </p:cNvPr>
          <p:cNvSpPr/>
          <p:nvPr/>
        </p:nvSpPr>
        <p:spPr bwMode="auto">
          <a:xfrm>
            <a:off x="5101977" y="380286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1" name="直接箭头连接符 57">
            <a:extLst>
              <a:ext uri="{FF2B5EF4-FFF2-40B4-BE49-F238E27FC236}">
                <a16:creationId xmlns:a16="http://schemas.microsoft.com/office/drawing/2014/main" id="{C4184770-C1D9-4685-90E8-6AD2CA697F0E}"/>
              </a:ext>
            </a:extLst>
          </p:cNvPr>
          <p:cNvCxnSpPr>
            <a:stCxn id="17" idx="6"/>
            <a:endCxn id="19" idx="2"/>
          </p:cNvCxnSpPr>
          <p:nvPr/>
        </p:nvCxnSpPr>
        <p:spPr bwMode="auto">
          <a:xfrm flipV="1">
            <a:off x="3871544" y="3867274"/>
            <a:ext cx="1230433" cy="2741"/>
          </a:xfrm>
          <a:prstGeom prst="straightConnector1">
            <a:avLst/>
          </a:prstGeom>
          <a:ln>
            <a:solidFill>
              <a:schemeClr val="tx1"/>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22" name="直接箭头连接符 59">
            <a:extLst>
              <a:ext uri="{FF2B5EF4-FFF2-40B4-BE49-F238E27FC236}">
                <a16:creationId xmlns:a16="http://schemas.microsoft.com/office/drawing/2014/main" id="{4DDC6B3D-ABAC-41D9-BB8E-BB17737D07D4}"/>
              </a:ext>
            </a:extLst>
          </p:cNvPr>
          <p:cNvCxnSpPr>
            <a:stCxn id="6" idx="5"/>
            <a:endCxn id="19" idx="2"/>
          </p:cNvCxnSpPr>
          <p:nvPr/>
        </p:nvCxnSpPr>
        <p:spPr bwMode="auto">
          <a:xfrm>
            <a:off x="2598313" y="2385792"/>
            <a:ext cx="2503664" cy="148148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25" name="椭圆 63">
            <a:extLst>
              <a:ext uri="{FF2B5EF4-FFF2-40B4-BE49-F238E27FC236}">
                <a16:creationId xmlns:a16="http://schemas.microsoft.com/office/drawing/2014/main" id="{E867098F-A91B-4F23-8239-68AF14137E84}"/>
              </a:ext>
            </a:extLst>
          </p:cNvPr>
          <p:cNvSpPr/>
          <p:nvPr/>
        </p:nvSpPr>
        <p:spPr bwMode="auto">
          <a:xfrm>
            <a:off x="6541048" y="3819307"/>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7" name="Freeform 3">
            <a:extLst>
              <a:ext uri="{FF2B5EF4-FFF2-40B4-BE49-F238E27FC236}">
                <a16:creationId xmlns:a16="http://schemas.microsoft.com/office/drawing/2014/main" id="{B34BFB44-7E65-40DE-BECD-3876DD1D7AE5}"/>
              </a:ext>
            </a:extLst>
          </p:cNvPr>
          <p:cNvSpPr/>
          <p:nvPr/>
        </p:nvSpPr>
        <p:spPr>
          <a:xfrm>
            <a:off x="1565818" y="1710149"/>
            <a:ext cx="1602239" cy="2148902"/>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0976"/>
              <a:gd name="connsiteX1" fmla="*/ 1119445 w 1900679"/>
              <a:gd name="connsiteY1" fmla="*/ 91968 h 2490976"/>
              <a:gd name="connsiteX2" fmla="*/ 418108 w 1900679"/>
              <a:gd name="connsiteY2" fmla="*/ 447075 h 2490976"/>
              <a:gd name="connsiteX3" fmla="*/ 858 w 1900679"/>
              <a:gd name="connsiteY3" fmla="*/ 1272698 h 2490976"/>
              <a:gd name="connsiteX4" fmla="*/ 329332 w 1900679"/>
              <a:gd name="connsiteY4" fmla="*/ 2311386 h 2490976"/>
              <a:gd name="connsiteX5" fmla="*/ 985427 w 1900679"/>
              <a:gd name="connsiteY5" fmla="*/ 2482435 h 2490976"/>
              <a:gd name="connsiteX6" fmla="*/ 746583 w 1900679"/>
              <a:gd name="connsiteY6" fmla="*/ 2320264 h 2490976"/>
              <a:gd name="connsiteX0" fmla="*/ 1900535 w 1900535"/>
              <a:gd name="connsiteY0" fmla="*/ 3192 h 2390923"/>
              <a:gd name="connsiteX1" fmla="*/ 1119301 w 1900535"/>
              <a:gd name="connsiteY1" fmla="*/ 91968 h 2390923"/>
              <a:gd name="connsiteX2" fmla="*/ 417964 w 1900535"/>
              <a:gd name="connsiteY2" fmla="*/ 447075 h 2390923"/>
              <a:gd name="connsiteX3" fmla="*/ 714 w 1900535"/>
              <a:gd name="connsiteY3" fmla="*/ 1272698 h 2390923"/>
              <a:gd name="connsiteX4" fmla="*/ 329188 w 1900535"/>
              <a:gd name="connsiteY4" fmla="*/ 2311386 h 2390923"/>
              <a:gd name="connsiteX5" fmla="*/ 746439 w 1900535"/>
              <a:gd name="connsiteY5" fmla="*/ 2320264 h 2390923"/>
              <a:gd name="connsiteX0" fmla="*/ 1900713 w 1900713"/>
              <a:gd name="connsiteY0" fmla="*/ 3192 h 2542205"/>
              <a:gd name="connsiteX1" fmla="*/ 1119479 w 1900713"/>
              <a:gd name="connsiteY1" fmla="*/ 91968 h 2542205"/>
              <a:gd name="connsiteX2" fmla="*/ 418142 w 1900713"/>
              <a:gd name="connsiteY2" fmla="*/ 447075 h 2542205"/>
              <a:gd name="connsiteX3" fmla="*/ 892 w 1900713"/>
              <a:gd name="connsiteY3" fmla="*/ 1272698 h 2542205"/>
              <a:gd name="connsiteX4" fmla="*/ 329366 w 1900713"/>
              <a:gd name="connsiteY4" fmla="*/ 2311386 h 2542205"/>
              <a:gd name="connsiteX5" fmla="*/ 1030702 w 1900713"/>
              <a:gd name="connsiteY5" fmla="*/ 2542205 h 2542205"/>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2358 w 1902358"/>
              <a:gd name="connsiteY0" fmla="*/ 3192 h 2488939"/>
              <a:gd name="connsiteX1" fmla="*/ 1121124 w 1902358"/>
              <a:gd name="connsiteY1" fmla="*/ 91968 h 2488939"/>
              <a:gd name="connsiteX2" fmla="*/ 419787 w 1902358"/>
              <a:gd name="connsiteY2" fmla="*/ 447075 h 2488939"/>
              <a:gd name="connsiteX3" fmla="*/ 2537 w 1902358"/>
              <a:gd name="connsiteY3" fmla="*/ 1272698 h 2488939"/>
              <a:gd name="connsiteX4" fmla="*/ 286623 w 1902358"/>
              <a:gd name="connsiteY4" fmla="*/ 2187099 h 2488939"/>
              <a:gd name="connsiteX5" fmla="*/ 1085613 w 1902358"/>
              <a:gd name="connsiteY5" fmla="*/ 2488939 h 24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358" h="2488939">
                <a:moveTo>
                  <a:pt x="1902358" y="3192"/>
                </a:moveTo>
                <a:cubicBezTo>
                  <a:pt x="1744779" y="-10125"/>
                  <a:pt x="1368219" y="17988"/>
                  <a:pt x="1121124" y="91968"/>
                </a:cubicBezTo>
                <a:cubicBezTo>
                  <a:pt x="874029" y="165948"/>
                  <a:pt x="606218" y="250287"/>
                  <a:pt x="419787" y="447075"/>
                </a:cubicBezTo>
                <a:cubicBezTo>
                  <a:pt x="233356" y="643863"/>
                  <a:pt x="24731" y="982694"/>
                  <a:pt x="2537" y="1272698"/>
                </a:cubicBezTo>
                <a:cubicBezTo>
                  <a:pt x="-19657" y="1562702"/>
                  <a:pt x="106110" y="1984392"/>
                  <a:pt x="286623" y="2187099"/>
                </a:cubicBezTo>
                <a:cubicBezTo>
                  <a:pt x="467136" y="2389806"/>
                  <a:pt x="741234" y="2487090"/>
                  <a:pt x="1085613" y="2488939"/>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28" name="椭圆 22">
            <a:extLst>
              <a:ext uri="{FF2B5EF4-FFF2-40B4-BE49-F238E27FC236}">
                <a16:creationId xmlns:a16="http://schemas.microsoft.com/office/drawing/2014/main" id="{70EA30BE-FD22-4D47-B86E-6231299135A9}"/>
              </a:ext>
            </a:extLst>
          </p:cNvPr>
          <p:cNvSpPr/>
          <p:nvPr/>
        </p:nvSpPr>
        <p:spPr bwMode="auto">
          <a:xfrm>
            <a:off x="4956197" y="1621068"/>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9" name="Freeform 30">
            <a:extLst>
              <a:ext uri="{FF2B5EF4-FFF2-40B4-BE49-F238E27FC236}">
                <a16:creationId xmlns:a16="http://schemas.microsoft.com/office/drawing/2014/main" id="{C7ABA5D3-FDDA-490A-A770-91DAD1B5DC6B}"/>
              </a:ext>
            </a:extLst>
          </p:cNvPr>
          <p:cNvSpPr/>
          <p:nvPr/>
        </p:nvSpPr>
        <p:spPr>
          <a:xfrm flipH="1">
            <a:off x="5144774" y="1700555"/>
            <a:ext cx="1955319" cy="2099565"/>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1514 w 1901514"/>
              <a:gd name="connsiteY0" fmla="*/ 3192 h 2824965"/>
              <a:gd name="connsiteX1" fmla="*/ 1120280 w 1901514"/>
              <a:gd name="connsiteY1" fmla="*/ 91968 h 2824965"/>
              <a:gd name="connsiteX2" fmla="*/ 418943 w 1901514"/>
              <a:gd name="connsiteY2" fmla="*/ 447075 h 2824965"/>
              <a:gd name="connsiteX3" fmla="*/ 1693 w 1901514"/>
              <a:gd name="connsiteY3" fmla="*/ 1272698 h 2824965"/>
              <a:gd name="connsiteX4" fmla="*/ 330167 w 1901514"/>
              <a:gd name="connsiteY4" fmla="*/ 2311386 h 2824965"/>
              <a:gd name="connsiteX5" fmla="*/ 1581918 w 1901514"/>
              <a:gd name="connsiteY5" fmla="*/ 2817413 h 2824965"/>
              <a:gd name="connsiteX0" fmla="*/ 1901514 w 1901514"/>
              <a:gd name="connsiteY0" fmla="*/ 3192 h 2817413"/>
              <a:gd name="connsiteX1" fmla="*/ 1120280 w 1901514"/>
              <a:gd name="connsiteY1" fmla="*/ 91968 h 2817413"/>
              <a:gd name="connsiteX2" fmla="*/ 418943 w 1901514"/>
              <a:gd name="connsiteY2" fmla="*/ 447075 h 2817413"/>
              <a:gd name="connsiteX3" fmla="*/ 1693 w 1901514"/>
              <a:gd name="connsiteY3" fmla="*/ 1272698 h 2817413"/>
              <a:gd name="connsiteX4" fmla="*/ 330167 w 1901514"/>
              <a:gd name="connsiteY4" fmla="*/ 2311386 h 2817413"/>
              <a:gd name="connsiteX5" fmla="*/ 1581918 w 1901514"/>
              <a:gd name="connsiteY5" fmla="*/ 2817413 h 2817413"/>
              <a:gd name="connsiteX0" fmla="*/ 3499495 w 3499495"/>
              <a:gd name="connsiteY0" fmla="*/ 310852 h 2725578"/>
              <a:gd name="connsiteX1" fmla="*/ 1120280 w 3499495"/>
              <a:gd name="connsiteY1" fmla="*/ 133 h 2725578"/>
              <a:gd name="connsiteX2" fmla="*/ 418943 w 3499495"/>
              <a:gd name="connsiteY2" fmla="*/ 355240 h 2725578"/>
              <a:gd name="connsiteX3" fmla="*/ 1693 w 3499495"/>
              <a:gd name="connsiteY3" fmla="*/ 1180863 h 2725578"/>
              <a:gd name="connsiteX4" fmla="*/ 330167 w 3499495"/>
              <a:gd name="connsiteY4" fmla="*/ 2219551 h 2725578"/>
              <a:gd name="connsiteX5" fmla="*/ 1581918 w 3499495"/>
              <a:gd name="connsiteY5" fmla="*/ 2725578 h 2725578"/>
              <a:gd name="connsiteX0" fmla="*/ 3513037 w 3513037"/>
              <a:gd name="connsiteY0" fmla="*/ 31221 h 2445947"/>
              <a:gd name="connsiteX1" fmla="*/ 432485 w 3513037"/>
              <a:gd name="connsiteY1" fmla="*/ 75609 h 2445947"/>
              <a:gd name="connsiteX2" fmla="*/ 15235 w 3513037"/>
              <a:gd name="connsiteY2" fmla="*/ 901232 h 2445947"/>
              <a:gd name="connsiteX3" fmla="*/ 343709 w 3513037"/>
              <a:gd name="connsiteY3" fmla="*/ 1939920 h 2445947"/>
              <a:gd name="connsiteX4" fmla="*/ 1595460 w 3513037"/>
              <a:gd name="connsiteY4" fmla="*/ 2445947 h 2445947"/>
              <a:gd name="connsiteX0" fmla="*/ 3499496 w 3499496"/>
              <a:gd name="connsiteY0" fmla="*/ 0 h 2414726"/>
              <a:gd name="connsiteX1" fmla="*/ 1694 w 3499496"/>
              <a:gd name="connsiteY1" fmla="*/ 870011 h 2414726"/>
              <a:gd name="connsiteX2" fmla="*/ 330168 w 3499496"/>
              <a:gd name="connsiteY2" fmla="*/ 1908699 h 2414726"/>
              <a:gd name="connsiteX3" fmla="*/ 1581919 w 3499496"/>
              <a:gd name="connsiteY3" fmla="*/ 2414726 h 2414726"/>
              <a:gd name="connsiteX0" fmla="*/ 3169328 w 3169328"/>
              <a:gd name="connsiteY0" fmla="*/ 0 h 2414726"/>
              <a:gd name="connsiteX1" fmla="*/ 0 w 3169328"/>
              <a:gd name="connsiteY1" fmla="*/ 1908699 h 2414726"/>
              <a:gd name="connsiteX2" fmla="*/ 1251751 w 3169328"/>
              <a:gd name="connsiteY2" fmla="*/ 2414726 h 2414726"/>
              <a:gd name="connsiteX0" fmla="*/ 1917577 w 1917577"/>
              <a:gd name="connsiteY0" fmla="*/ 0 h 2414726"/>
              <a:gd name="connsiteX1" fmla="*/ 0 w 1917577"/>
              <a:gd name="connsiteY1" fmla="*/ 2414726 h 2414726"/>
              <a:gd name="connsiteX0" fmla="*/ 1917577 w 1917577"/>
              <a:gd name="connsiteY0" fmla="*/ 0 h 2414726"/>
              <a:gd name="connsiteX1" fmla="*/ 375164 w 1917577"/>
              <a:gd name="connsiteY1" fmla="*/ 503351 h 2414726"/>
              <a:gd name="connsiteX2" fmla="*/ 0 w 1917577"/>
              <a:gd name="connsiteY2"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319989 w 2319989"/>
              <a:gd name="connsiteY0" fmla="*/ 0 h 2503503"/>
              <a:gd name="connsiteX1" fmla="*/ 617779 w 2319989"/>
              <a:gd name="connsiteY1" fmla="*/ 538862 h 2503503"/>
              <a:gd name="connsiteX2" fmla="*/ 14096 w 2319989"/>
              <a:gd name="connsiteY2" fmla="*/ 1604182 h 2503503"/>
              <a:gd name="connsiteX3" fmla="*/ 331391 w 2319989"/>
              <a:gd name="connsiteY3" fmla="*/ 2503503 h 2503503"/>
              <a:gd name="connsiteX0" fmla="*/ 2312622 w 2312622"/>
              <a:gd name="connsiteY0" fmla="*/ 0 h 2432481"/>
              <a:gd name="connsiteX1" fmla="*/ 610412 w 2312622"/>
              <a:gd name="connsiteY1" fmla="*/ 538862 h 2432481"/>
              <a:gd name="connsiteX2" fmla="*/ 6729 w 2312622"/>
              <a:gd name="connsiteY2" fmla="*/ 1604182 h 2432481"/>
              <a:gd name="connsiteX3" fmla="*/ 457189 w 2312622"/>
              <a:gd name="connsiteY3" fmla="*/ 2432481 h 2432481"/>
              <a:gd name="connsiteX0" fmla="*/ 2321258 w 2321258"/>
              <a:gd name="connsiteY0" fmla="*/ 0 h 2432481"/>
              <a:gd name="connsiteX1" fmla="*/ 619048 w 2321258"/>
              <a:gd name="connsiteY1" fmla="*/ 538862 h 2432481"/>
              <a:gd name="connsiteX2" fmla="*/ 6487 w 2321258"/>
              <a:gd name="connsiteY2" fmla="*/ 1506528 h 2432481"/>
              <a:gd name="connsiteX3" fmla="*/ 465825 w 2321258"/>
              <a:gd name="connsiteY3" fmla="*/ 2432481 h 2432481"/>
            </a:gdLst>
            <a:ahLst/>
            <a:cxnLst>
              <a:cxn ang="0">
                <a:pos x="connsiteX0" y="connsiteY0"/>
              </a:cxn>
              <a:cxn ang="0">
                <a:pos x="connsiteX1" y="connsiteY1"/>
              </a:cxn>
              <a:cxn ang="0">
                <a:pos x="connsiteX2" y="connsiteY2"/>
              </a:cxn>
              <a:cxn ang="0">
                <a:pos x="connsiteX3" y="connsiteY3"/>
              </a:cxn>
            </a:cxnLst>
            <a:rect l="l" t="t" r="r" b="b"/>
            <a:pathLst>
              <a:path w="2321258" h="2432481">
                <a:moveTo>
                  <a:pt x="2321258" y="0"/>
                </a:moveTo>
                <a:cubicBezTo>
                  <a:pt x="1810080" y="40536"/>
                  <a:pt x="917163" y="276384"/>
                  <a:pt x="619048" y="538862"/>
                </a:cubicBezTo>
                <a:cubicBezTo>
                  <a:pt x="219552" y="837744"/>
                  <a:pt x="68631" y="1198769"/>
                  <a:pt x="6487" y="1506528"/>
                </a:cubicBezTo>
                <a:cubicBezTo>
                  <a:pt x="-38668" y="1841813"/>
                  <a:pt x="155874" y="2221484"/>
                  <a:pt x="465825" y="2432481"/>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30" name="TextBox 23">
            <a:extLst>
              <a:ext uri="{FF2B5EF4-FFF2-40B4-BE49-F238E27FC236}">
                <a16:creationId xmlns:a16="http://schemas.microsoft.com/office/drawing/2014/main" id="{905D09A2-07D3-4871-9725-D5F2B2E0B797}"/>
              </a:ext>
            </a:extLst>
          </p:cNvPr>
          <p:cNvSpPr txBox="1">
            <a:spLocks noChangeArrowheads="1"/>
          </p:cNvSpPr>
          <p:nvPr/>
        </p:nvSpPr>
        <p:spPr bwMode="auto">
          <a:xfrm>
            <a:off x="3186781" y="126885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s</a:t>
            </a:r>
            <a:endParaRPr lang="zh-CN" altLang="en-US" sz="2400" dirty="0">
              <a:solidFill>
                <a:srgbClr val="00B050"/>
              </a:solidFill>
              <a:latin typeface="Georgia" panose="02040502050405020303"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C4FBA962-3571-43C0-A407-6634461DFFF0}"/>
                  </a:ext>
                </a:extLst>
              </p:cNvPr>
              <p:cNvSpPr txBox="1">
                <a:spLocks noChangeArrowheads="1"/>
              </p:cNvSpPr>
              <p:nvPr/>
            </p:nvSpPr>
            <p:spPr bwMode="auto">
              <a:xfrm>
                <a:off x="5098970" y="3350103"/>
                <a:ext cx="41192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3" name="TextBox 23">
                <a:extLst>
                  <a:ext uri="{FF2B5EF4-FFF2-40B4-BE49-F238E27FC236}">
                    <a16:creationId xmlns:a16="http://schemas.microsoft.com/office/drawing/2014/main" id="{C4FBA962-3571-43C0-A407-6634461DFFF0}"/>
                  </a:ext>
                </a:extLst>
              </p:cNvPr>
              <p:cNvSpPr txBox="1">
                <a:spLocks noRot="1" noChangeAspect="1" noMove="1" noResize="1" noEditPoints="1" noAdjustHandles="1" noChangeArrowheads="1" noChangeShapeType="1" noTextEdit="1"/>
              </p:cNvSpPr>
              <p:nvPr/>
            </p:nvSpPr>
            <p:spPr bwMode="auto">
              <a:xfrm>
                <a:off x="5098970" y="3350103"/>
                <a:ext cx="411928" cy="461665"/>
              </a:xfrm>
              <a:prstGeom prst="rect">
                <a:avLst/>
              </a:prstGeom>
              <a:blipFill>
                <a:blip r:embed="rId5"/>
                <a:stretch>
                  <a:fillRect r="-2941"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142DD6CF-D0D8-4797-9498-1EC5DBD64BE5}"/>
                  </a:ext>
                </a:extLst>
              </p:cNvPr>
              <p:cNvSpPr txBox="1">
                <a:spLocks noChangeArrowheads="1"/>
              </p:cNvSpPr>
              <p:nvPr/>
            </p:nvSpPr>
            <p:spPr bwMode="auto">
              <a:xfrm>
                <a:off x="3552698" y="3335829"/>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4" name="TextBox 23">
                <a:extLst>
                  <a:ext uri="{FF2B5EF4-FFF2-40B4-BE49-F238E27FC236}">
                    <a16:creationId xmlns:a16="http://schemas.microsoft.com/office/drawing/2014/main" id="{142DD6CF-D0D8-4797-9498-1EC5DBD64BE5}"/>
                  </a:ext>
                </a:extLst>
              </p:cNvPr>
              <p:cNvSpPr txBox="1">
                <a:spLocks noRot="1" noChangeAspect="1" noMove="1" noResize="1" noEditPoints="1" noAdjustHandles="1" noChangeArrowheads="1" noChangeShapeType="1" noTextEdit="1"/>
              </p:cNvSpPr>
              <p:nvPr/>
            </p:nvSpPr>
            <p:spPr bwMode="auto">
              <a:xfrm>
                <a:off x="3552698" y="3335829"/>
                <a:ext cx="397215" cy="461665"/>
              </a:xfrm>
              <a:prstGeom prst="rect">
                <a:avLst/>
              </a:prstGeom>
              <a:blipFill>
                <a:blip r:embed="rId6"/>
                <a:stretch>
                  <a:fillRect r="-1538"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033E382A-6440-4B8C-9457-17E9EFB4E4A8}"/>
                  </a:ext>
                </a:extLst>
              </p:cNvPr>
              <p:cNvSpPr txBox="1">
                <a:spLocks noChangeArrowheads="1"/>
              </p:cNvSpPr>
              <p:nvPr/>
            </p:nvSpPr>
            <p:spPr bwMode="auto">
              <a:xfrm>
                <a:off x="6389986" y="3325140"/>
                <a:ext cx="41059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5" name="TextBox 23">
                <a:extLst>
                  <a:ext uri="{FF2B5EF4-FFF2-40B4-BE49-F238E27FC236}">
                    <a16:creationId xmlns:a16="http://schemas.microsoft.com/office/drawing/2014/main" id="{033E382A-6440-4B8C-9457-17E9EFB4E4A8}"/>
                  </a:ext>
                </a:extLst>
              </p:cNvPr>
              <p:cNvSpPr txBox="1">
                <a:spLocks noRot="1" noChangeAspect="1" noMove="1" noResize="1" noEditPoints="1" noAdjustHandles="1" noChangeArrowheads="1" noChangeShapeType="1" noTextEdit="1"/>
              </p:cNvSpPr>
              <p:nvPr/>
            </p:nvSpPr>
            <p:spPr bwMode="auto">
              <a:xfrm>
                <a:off x="6389986" y="3325140"/>
                <a:ext cx="410590" cy="461665"/>
              </a:xfrm>
              <a:prstGeom prst="rect">
                <a:avLst/>
              </a:prstGeom>
              <a:blipFill>
                <a:blip r:embed="rId7"/>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6389621F-2B96-43BA-A419-F2551E6B10D7}"/>
                  </a:ext>
                </a:extLst>
              </p:cNvPr>
              <p:cNvSpPr txBox="1">
                <a:spLocks noChangeArrowheads="1"/>
              </p:cNvSpPr>
              <p:nvPr/>
            </p:nvSpPr>
            <p:spPr bwMode="auto">
              <a:xfrm>
                <a:off x="2149876" y="336629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1" name="TextBox 23">
                <a:extLst>
                  <a:ext uri="{FF2B5EF4-FFF2-40B4-BE49-F238E27FC236}">
                    <a16:creationId xmlns:a16="http://schemas.microsoft.com/office/drawing/2014/main" id="{6389621F-2B96-43BA-A419-F2551E6B10D7}"/>
                  </a:ext>
                </a:extLst>
              </p:cNvPr>
              <p:cNvSpPr txBox="1">
                <a:spLocks noRot="1" noChangeAspect="1" noMove="1" noResize="1" noEditPoints="1" noAdjustHandles="1" noChangeArrowheads="1" noChangeShapeType="1" noTextEdit="1"/>
              </p:cNvSpPr>
              <p:nvPr/>
            </p:nvSpPr>
            <p:spPr bwMode="auto">
              <a:xfrm>
                <a:off x="2149876" y="3366295"/>
                <a:ext cx="397215" cy="461665"/>
              </a:xfrm>
              <a:prstGeom prst="rect">
                <a:avLst/>
              </a:prstGeom>
              <a:blipFill>
                <a:blip r:embed="rId8"/>
                <a:stretch>
                  <a:fillRect r="-6154"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33511089-959B-4B56-BF30-1F51F8FFEFB9}"/>
                  </a:ext>
                </a:extLst>
              </p:cNvPr>
              <p:cNvSpPr txBox="1">
                <a:spLocks noChangeArrowheads="1"/>
              </p:cNvSpPr>
              <p:nvPr/>
            </p:nvSpPr>
            <p:spPr bwMode="auto">
              <a:xfrm>
                <a:off x="6027793" y="5123408"/>
                <a:ext cx="274649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6" name="TextBox 23">
                <a:extLst>
                  <a:ext uri="{FF2B5EF4-FFF2-40B4-BE49-F238E27FC236}">
                    <a16:creationId xmlns:a16="http://schemas.microsoft.com/office/drawing/2014/main" id="{33511089-959B-4B56-BF30-1F51F8FFEFB9}"/>
                  </a:ext>
                </a:extLst>
              </p:cNvPr>
              <p:cNvSpPr txBox="1">
                <a:spLocks noRot="1" noChangeAspect="1" noMove="1" noResize="1" noEditPoints="1" noAdjustHandles="1" noChangeArrowheads="1" noChangeShapeType="1" noTextEdit="1"/>
              </p:cNvSpPr>
              <p:nvPr/>
            </p:nvSpPr>
            <p:spPr bwMode="auto">
              <a:xfrm>
                <a:off x="6027793" y="5123408"/>
                <a:ext cx="2746498" cy="362984"/>
              </a:xfrm>
              <a:prstGeom prst="rect">
                <a:avLst/>
              </a:prstGeom>
              <a:blipFill>
                <a:blip r:embed="rId9"/>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23">
                <a:extLst>
                  <a:ext uri="{FF2B5EF4-FFF2-40B4-BE49-F238E27FC236}">
                    <a16:creationId xmlns:a16="http://schemas.microsoft.com/office/drawing/2014/main" id="{77DC4B04-B170-4925-9CC4-9F1AB3B8B526}"/>
                  </a:ext>
                </a:extLst>
              </p:cNvPr>
              <p:cNvSpPr txBox="1">
                <a:spLocks noChangeArrowheads="1"/>
              </p:cNvSpPr>
              <p:nvPr/>
            </p:nvSpPr>
            <p:spPr bwMode="auto">
              <a:xfrm>
                <a:off x="6001882" y="4381615"/>
                <a:ext cx="280381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8" name="TextBox 23">
                <a:extLst>
                  <a:ext uri="{FF2B5EF4-FFF2-40B4-BE49-F238E27FC236}">
                    <a16:creationId xmlns:a16="http://schemas.microsoft.com/office/drawing/2014/main" id="{77DC4B04-B170-4925-9CC4-9F1AB3B8B526}"/>
                  </a:ext>
                </a:extLst>
              </p:cNvPr>
              <p:cNvSpPr txBox="1">
                <a:spLocks noRot="1" noChangeAspect="1" noMove="1" noResize="1" noEditPoints="1" noAdjustHandles="1" noChangeArrowheads="1" noChangeShapeType="1" noTextEdit="1"/>
              </p:cNvSpPr>
              <p:nvPr/>
            </p:nvSpPr>
            <p:spPr bwMode="auto">
              <a:xfrm>
                <a:off x="6001882" y="4381615"/>
                <a:ext cx="2803818" cy="362984"/>
              </a:xfrm>
              <a:prstGeom prst="rect">
                <a:avLst/>
              </a:prstGeom>
              <a:blipFill>
                <a:blip r:embed="rId10"/>
                <a:stretch>
                  <a:fillRect b="-10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椭圆 54">
            <a:extLst>
              <a:ext uri="{FF2B5EF4-FFF2-40B4-BE49-F238E27FC236}">
                <a16:creationId xmlns:a16="http://schemas.microsoft.com/office/drawing/2014/main" id="{BAAF5862-A9E3-408F-9E83-51AA9E86254A}"/>
              </a:ext>
            </a:extLst>
          </p:cNvPr>
          <p:cNvSpPr/>
          <p:nvPr/>
        </p:nvSpPr>
        <p:spPr bwMode="auto">
          <a:xfrm>
            <a:off x="4373078" y="2622883"/>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40" name="椭圆 54">
            <a:extLst>
              <a:ext uri="{FF2B5EF4-FFF2-40B4-BE49-F238E27FC236}">
                <a16:creationId xmlns:a16="http://schemas.microsoft.com/office/drawing/2014/main" id="{1A9C0C6C-952B-4F59-8B72-9FCA5A36E1E8}"/>
              </a:ext>
            </a:extLst>
          </p:cNvPr>
          <p:cNvSpPr/>
          <p:nvPr/>
        </p:nvSpPr>
        <p:spPr bwMode="auto">
          <a:xfrm>
            <a:off x="6012764" y="312653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45" name="直接箭头连接符 26">
            <a:extLst>
              <a:ext uri="{FF2B5EF4-FFF2-40B4-BE49-F238E27FC236}">
                <a16:creationId xmlns:a16="http://schemas.microsoft.com/office/drawing/2014/main" id="{515A5F89-110D-4073-8CD7-33A98FBE7B88}"/>
              </a:ext>
            </a:extLst>
          </p:cNvPr>
          <p:cNvCxnSpPr>
            <a:cxnSpLocks/>
            <a:stCxn id="6" idx="6"/>
            <a:endCxn id="39" idx="2"/>
          </p:cNvCxnSpPr>
          <p:nvPr/>
        </p:nvCxnSpPr>
        <p:spPr bwMode="auto">
          <a:xfrm>
            <a:off x="2614362" y="2340566"/>
            <a:ext cx="1758716" cy="346044"/>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7" name="直接箭头连接符 26">
            <a:extLst>
              <a:ext uri="{FF2B5EF4-FFF2-40B4-BE49-F238E27FC236}">
                <a16:creationId xmlns:a16="http://schemas.microsoft.com/office/drawing/2014/main" id="{27A2F38B-5240-4F07-98D4-D1DCF13830FC}"/>
              </a:ext>
            </a:extLst>
          </p:cNvPr>
          <p:cNvCxnSpPr>
            <a:cxnSpLocks/>
            <a:stCxn id="25" idx="1"/>
            <a:endCxn id="40" idx="5"/>
          </p:cNvCxnSpPr>
          <p:nvPr/>
        </p:nvCxnSpPr>
        <p:spPr bwMode="auto">
          <a:xfrm flipH="1" flipV="1">
            <a:off x="6106372" y="3235321"/>
            <a:ext cx="450737" cy="60285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1" name="直接箭头连接符 57">
            <a:extLst>
              <a:ext uri="{FF2B5EF4-FFF2-40B4-BE49-F238E27FC236}">
                <a16:creationId xmlns:a16="http://schemas.microsoft.com/office/drawing/2014/main" id="{B38720DB-4DB5-43A7-A840-EBFF5D51BFBD}"/>
              </a:ext>
            </a:extLst>
          </p:cNvPr>
          <p:cNvCxnSpPr>
            <a:cxnSpLocks/>
            <a:stCxn id="9" idx="6"/>
            <a:endCxn id="17" idx="2"/>
          </p:cNvCxnSpPr>
          <p:nvPr/>
        </p:nvCxnSpPr>
        <p:spPr bwMode="auto">
          <a:xfrm>
            <a:off x="2617037" y="3864532"/>
            <a:ext cx="1144837" cy="4797"/>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52" name="直接箭头连接符 57">
            <a:extLst>
              <a:ext uri="{FF2B5EF4-FFF2-40B4-BE49-F238E27FC236}">
                <a16:creationId xmlns:a16="http://schemas.microsoft.com/office/drawing/2014/main" id="{1C26ADAC-0F0F-4A40-B95A-3AC3436CD83D}"/>
              </a:ext>
            </a:extLst>
          </p:cNvPr>
          <p:cNvCxnSpPr>
            <a:cxnSpLocks/>
            <a:stCxn id="19" idx="6"/>
            <a:endCxn id="25" idx="2"/>
          </p:cNvCxnSpPr>
          <p:nvPr/>
        </p:nvCxnSpPr>
        <p:spPr bwMode="auto">
          <a:xfrm>
            <a:off x="5211646" y="3866588"/>
            <a:ext cx="1329402" cy="17131"/>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43" name="直接箭头连接符 26">
            <a:extLst>
              <a:ext uri="{FF2B5EF4-FFF2-40B4-BE49-F238E27FC236}">
                <a16:creationId xmlns:a16="http://schemas.microsoft.com/office/drawing/2014/main" id="{CF642061-C30C-412C-AAED-CDB1274C7530}"/>
              </a:ext>
            </a:extLst>
          </p:cNvPr>
          <p:cNvCxnSpPr>
            <a:cxnSpLocks/>
            <a:stCxn id="39" idx="7"/>
            <a:endCxn id="28" idx="3"/>
          </p:cNvCxnSpPr>
          <p:nvPr/>
        </p:nvCxnSpPr>
        <p:spPr bwMode="auto">
          <a:xfrm flipV="1">
            <a:off x="4466686" y="1731026"/>
            <a:ext cx="505572" cy="91052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3" name="直接箭头连接符 26">
            <a:extLst>
              <a:ext uri="{FF2B5EF4-FFF2-40B4-BE49-F238E27FC236}">
                <a16:creationId xmlns:a16="http://schemas.microsoft.com/office/drawing/2014/main" id="{CDB0E689-DC13-4E11-9676-409C266508AA}"/>
              </a:ext>
            </a:extLst>
          </p:cNvPr>
          <p:cNvCxnSpPr>
            <a:cxnSpLocks/>
            <a:stCxn id="40" idx="1"/>
            <a:endCxn id="28" idx="5"/>
          </p:cNvCxnSpPr>
          <p:nvPr/>
        </p:nvCxnSpPr>
        <p:spPr bwMode="auto">
          <a:xfrm flipH="1" flipV="1">
            <a:off x="5049805" y="1731026"/>
            <a:ext cx="979020" cy="141417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37" name="Right Brace 36">
            <a:extLst>
              <a:ext uri="{FF2B5EF4-FFF2-40B4-BE49-F238E27FC236}">
                <a16:creationId xmlns:a16="http://schemas.microsoft.com/office/drawing/2014/main" id="{47B35720-21AA-47AD-89AD-E1F4F61F9E79}"/>
              </a:ext>
            </a:extLst>
          </p:cNvPr>
          <p:cNvSpPr/>
          <p:nvPr/>
        </p:nvSpPr>
        <p:spPr bwMode="auto">
          <a:xfrm rot="16200000" flipV="1">
            <a:off x="7302115" y="3939791"/>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ight Brace 37">
            <a:extLst>
              <a:ext uri="{FF2B5EF4-FFF2-40B4-BE49-F238E27FC236}">
                <a16:creationId xmlns:a16="http://schemas.microsoft.com/office/drawing/2014/main" id="{6095BF09-87D0-4524-BAB5-98A3578528D3}"/>
              </a:ext>
            </a:extLst>
          </p:cNvPr>
          <p:cNvSpPr/>
          <p:nvPr/>
        </p:nvSpPr>
        <p:spPr bwMode="auto">
          <a:xfrm rot="16200000" flipV="1">
            <a:off x="7270468" y="3198113"/>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椭圆 41">
            <a:extLst>
              <a:ext uri="{FF2B5EF4-FFF2-40B4-BE49-F238E27FC236}">
                <a16:creationId xmlns:a16="http://schemas.microsoft.com/office/drawing/2014/main" id="{A8DA2013-DD5E-4F9F-AE6E-C0B13C9E2E12}"/>
              </a:ext>
            </a:extLst>
          </p:cNvPr>
          <p:cNvSpPr/>
          <p:nvPr/>
        </p:nvSpPr>
        <p:spPr bwMode="auto">
          <a:xfrm>
            <a:off x="3057050" y="4914704"/>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50" name="直接箭头连接符 45">
            <a:extLst>
              <a:ext uri="{FF2B5EF4-FFF2-40B4-BE49-F238E27FC236}">
                <a16:creationId xmlns:a16="http://schemas.microsoft.com/office/drawing/2014/main" id="{77B43BCC-6F29-4458-B1B7-58CB6C785CFC}"/>
              </a:ext>
            </a:extLst>
          </p:cNvPr>
          <p:cNvCxnSpPr>
            <a:cxnSpLocks/>
            <a:stCxn id="9" idx="5"/>
            <a:endCxn id="49" idx="1"/>
          </p:cNvCxnSpPr>
          <p:nvPr/>
        </p:nvCxnSpPr>
        <p:spPr bwMode="auto">
          <a:xfrm>
            <a:off x="2601172" y="3910078"/>
            <a:ext cx="471939" cy="1023291"/>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55" name="椭圆 47">
            <a:extLst>
              <a:ext uri="{FF2B5EF4-FFF2-40B4-BE49-F238E27FC236}">
                <a16:creationId xmlns:a16="http://schemas.microsoft.com/office/drawing/2014/main" id="{5CF4DF81-2057-4147-BC4A-AD7188FCF5E1}"/>
              </a:ext>
            </a:extLst>
          </p:cNvPr>
          <p:cNvSpPr/>
          <p:nvPr/>
        </p:nvSpPr>
        <p:spPr bwMode="auto">
          <a:xfrm>
            <a:off x="4572355" y="4950336"/>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56" name="直接箭头连接符 61">
            <a:extLst>
              <a:ext uri="{FF2B5EF4-FFF2-40B4-BE49-F238E27FC236}">
                <a16:creationId xmlns:a16="http://schemas.microsoft.com/office/drawing/2014/main" id="{3BD9EA9F-BE32-4165-9567-928532545D79}"/>
              </a:ext>
            </a:extLst>
          </p:cNvPr>
          <p:cNvCxnSpPr>
            <a:cxnSpLocks/>
            <a:stCxn id="19" idx="3"/>
            <a:endCxn id="49" idx="7"/>
          </p:cNvCxnSpPr>
          <p:nvPr/>
        </p:nvCxnSpPr>
        <p:spPr bwMode="auto">
          <a:xfrm flipH="1">
            <a:off x="3150658" y="3911650"/>
            <a:ext cx="1967380" cy="102171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88C65C9E-7DF9-4936-9D60-043BBC9D0F02}"/>
                  </a:ext>
                </a:extLst>
              </p:cNvPr>
              <p:cNvSpPr txBox="1">
                <a:spLocks noChangeArrowheads="1"/>
              </p:cNvSpPr>
              <p:nvPr/>
            </p:nvSpPr>
            <p:spPr bwMode="auto">
              <a:xfrm rot="3939405">
                <a:off x="2739133" y="4094640"/>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57" name="TextBox 23">
                <a:extLst>
                  <a:ext uri="{FF2B5EF4-FFF2-40B4-BE49-F238E27FC236}">
                    <a16:creationId xmlns:a16="http://schemas.microsoft.com/office/drawing/2014/main" id="{88C65C9E-7DF9-4936-9D60-043BBC9D0F02}"/>
                  </a:ext>
                </a:extLst>
              </p:cNvPr>
              <p:cNvSpPr txBox="1">
                <a:spLocks noRot="1" noChangeAspect="1" noMove="1" noResize="1" noEditPoints="1" noAdjustHandles="1" noChangeArrowheads="1" noChangeShapeType="1" noTextEdit="1"/>
              </p:cNvSpPr>
              <p:nvPr/>
            </p:nvSpPr>
            <p:spPr bwMode="auto">
              <a:xfrm rot="3939405">
                <a:off x="2739133" y="4094640"/>
                <a:ext cx="564035" cy="453137"/>
              </a:xfrm>
              <a:prstGeom prst="rect">
                <a:avLst/>
              </a:prstGeom>
              <a:blipFill>
                <a:blip r:embed="rId11"/>
                <a:stretch>
                  <a:fillRect b="-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8" name="任意多边形 21">
            <a:extLst>
              <a:ext uri="{FF2B5EF4-FFF2-40B4-BE49-F238E27FC236}">
                <a16:creationId xmlns:a16="http://schemas.microsoft.com/office/drawing/2014/main" id="{F5487D45-8985-4BD9-95CF-DCFB9C487A89}"/>
              </a:ext>
            </a:extLst>
          </p:cNvPr>
          <p:cNvSpPr/>
          <p:nvPr/>
        </p:nvSpPr>
        <p:spPr bwMode="auto">
          <a:xfrm>
            <a:off x="2437821" y="5014749"/>
            <a:ext cx="2819297" cy="1244389"/>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1074044 w 3727466"/>
              <a:gd name="connsiteY0" fmla="*/ 0 h 1602491"/>
              <a:gd name="connsiteX1" fmla="*/ 16769 w 3727466"/>
              <a:gd name="connsiteY1" fmla="*/ 785812 h 1602491"/>
              <a:gd name="connsiteX2" fmla="*/ 1847649 w 3727466"/>
              <a:gd name="connsiteY2" fmla="*/ 1588685 h 1602491"/>
              <a:gd name="connsiteX3" fmla="*/ 3660081 w 3727466"/>
              <a:gd name="connsiteY3" fmla="*/ 1185862 h 1602491"/>
              <a:gd name="connsiteX4" fmla="*/ 2845694 w 3727466"/>
              <a:gd name="connsiteY4" fmla="*/ 28575 h 1602491"/>
              <a:gd name="connsiteX0" fmla="*/ 700051 w 3353473"/>
              <a:gd name="connsiteY0" fmla="*/ 0 h 1603885"/>
              <a:gd name="connsiteX1" fmla="*/ 33393 w 3353473"/>
              <a:gd name="connsiteY1" fmla="*/ 759179 h 1603885"/>
              <a:gd name="connsiteX2" fmla="*/ 1473656 w 3353473"/>
              <a:gd name="connsiteY2" fmla="*/ 1588685 h 1603885"/>
              <a:gd name="connsiteX3" fmla="*/ 3286088 w 3353473"/>
              <a:gd name="connsiteY3" fmla="*/ 1185862 h 1603885"/>
              <a:gd name="connsiteX4" fmla="*/ 2471701 w 3353473"/>
              <a:gd name="connsiteY4" fmla="*/ 28575 h 1603885"/>
              <a:gd name="connsiteX0" fmla="*/ 667566 w 3320988"/>
              <a:gd name="connsiteY0" fmla="*/ 0 h 1603885"/>
              <a:gd name="connsiteX1" fmla="*/ 908 w 3320988"/>
              <a:gd name="connsiteY1" fmla="*/ 759179 h 1603885"/>
              <a:gd name="connsiteX2" fmla="*/ 1441171 w 3320988"/>
              <a:gd name="connsiteY2" fmla="*/ 1588685 h 1603885"/>
              <a:gd name="connsiteX3" fmla="*/ 3253603 w 3320988"/>
              <a:gd name="connsiteY3" fmla="*/ 1185862 h 1603885"/>
              <a:gd name="connsiteX4" fmla="*/ 2439216 w 3320988"/>
              <a:gd name="connsiteY4" fmla="*/ 28575 h 1603885"/>
              <a:gd name="connsiteX0" fmla="*/ 671501 w 3324923"/>
              <a:gd name="connsiteY0" fmla="*/ 0 h 1538154"/>
              <a:gd name="connsiteX1" fmla="*/ 4843 w 3324923"/>
              <a:gd name="connsiteY1" fmla="*/ 759179 h 1538154"/>
              <a:gd name="connsiteX2" fmla="*/ 885813 w 3324923"/>
              <a:gd name="connsiteY2" fmla="*/ 1517663 h 1538154"/>
              <a:gd name="connsiteX3" fmla="*/ 3257538 w 3324923"/>
              <a:gd name="connsiteY3" fmla="*/ 1185862 h 1538154"/>
              <a:gd name="connsiteX4" fmla="*/ 2443151 w 3324923"/>
              <a:gd name="connsiteY4" fmla="*/ 28575 h 1538154"/>
              <a:gd name="connsiteX0" fmla="*/ 671501 w 2825368"/>
              <a:gd name="connsiteY0" fmla="*/ 0 h 1616445"/>
              <a:gd name="connsiteX1" fmla="*/ 4843 w 2825368"/>
              <a:gd name="connsiteY1" fmla="*/ 759179 h 1616445"/>
              <a:gd name="connsiteX2" fmla="*/ 885813 w 2825368"/>
              <a:gd name="connsiteY2" fmla="*/ 1517663 h 1616445"/>
              <a:gd name="connsiteX3" fmla="*/ 2609467 w 2825368"/>
              <a:gd name="connsiteY3" fmla="*/ 1416681 h 1616445"/>
              <a:gd name="connsiteX4" fmla="*/ 2443151 w 2825368"/>
              <a:gd name="connsiteY4" fmla="*/ 28575 h 1616445"/>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11416"/>
              <a:gd name="connsiteY0" fmla="*/ 0 h 1574451"/>
              <a:gd name="connsiteX1" fmla="*/ 4843 w 3111416"/>
              <a:gd name="connsiteY1" fmla="*/ 759179 h 1574451"/>
              <a:gd name="connsiteX2" fmla="*/ 885813 w 3111416"/>
              <a:gd name="connsiteY2" fmla="*/ 1517663 h 1574451"/>
              <a:gd name="connsiteX3" fmla="*/ 2609467 w 3111416"/>
              <a:gd name="connsiteY3" fmla="*/ 1416681 h 1574451"/>
              <a:gd name="connsiteX4" fmla="*/ 3108951 w 3111416"/>
              <a:gd name="connsiteY4" fmla="*/ 651245 h 1574451"/>
              <a:gd name="connsiteX5" fmla="*/ 2443151 w 3111416"/>
              <a:gd name="connsiteY5" fmla="*/ 28575 h 1574451"/>
              <a:gd name="connsiteX0" fmla="*/ 671501 w 3111416"/>
              <a:gd name="connsiteY0" fmla="*/ 15814 h 1590265"/>
              <a:gd name="connsiteX1" fmla="*/ 4843 w 3111416"/>
              <a:gd name="connsiteY1" fmla="*/ 774993 h 1590265"/>
              <a:gd name="connsiteX2" fmla="*/ 885813 w 3111416"/>
              <a:gd name="connsiteY2" fmla="*/ 1533477 h 1590265"/>
              <a:gd name="connsiteX3" fmla="*/ 2609467 w 3111416"/>
              <a:gd name="connsiteY3" fmla="*/ 1432495 h 1590265"/>
              <a:gd name="connsiteX4" fmla="*/ 3108951 w 3111416"/>
              <a:gd name="connsiteY4" fmla="*/ 667059 h 1590265"/>
              <a:gd name="connsiteX5" fmla="*/ 2460906 w 3111416"/>
              <a:gd name="connsiteY5" fmla="*/ 0 h 1590265"/>
              <a:gd name="connsiteX0" fmla="*/ 671501 w 3111416"/>
              <a:gd name="connsiteY0" fmla="*/ 77958 h 1652409"/>
              <a:gd name="connsiteX1" fmla="*/ 4843 w 3111416"/>
              <a:gd name="connsiteY1" fmla="*/ 837137 h 1652409"/>
              <a:gd name="connsiteX2" fmla="*/ 885813 w 3111416"/>
              <a:gd name="connsiteY2" fmla="*/ 1595621 h 1652409"/>
              <a:gd name="connsiteX3" fmla="*/ 2609467 w 3111416"/>
              <a:gd name="connsiteY3" fmla="*/ 1494639 h 1652409"/>
              <a:gd name="connsiteX4" fmla="*/ 3108951 w 3111416"/>
              <a:gd name="connsiteY4" fmla="*/ 729203 h 1652409"/>
              <a:gd name="connsiteX5" fmla="*/ 2265596 w 3111416"/>
              <a:gd name="connsiteY5" fmla="*/ 0 h 1652409"/>
              <a:gd name="connsiteX0" fmla="*/ 671501 w 2981075"/>
              <a:gd name="connsiteY0" fmla="*/ 77958 h 1652409"/>
              <a:gd name="connsiteX1" fmla="*/ 4843 w 2981075"/>
              <a:gd name="connsiteY1" fmla="*/ 837137 h 1652409"/>
              <a:gd name="connsiteX2" fmla="*/ 885813 w 2981075"/>
              <a:gd name="connsiteY2" fmla="*/ 1595621 h 1652409"/>
              <a:gd name="connsiteX3" fmla="*/ 2609467 w 2981075"/>
              <a:gd name="connsiteY3" fmla="*/ 1494639 h 1652409"/>
              <a:gd name="connsiteX4" fmla="*/ 2975784 w 2981075"/>
              <a:gd name="connsiteY4" fmla="*/ 622671 h 1652409"/>
              <a:gd name="connsiteX5" fmla="*/ 2265596 w 2981075"/>
              <a:gd name="connsiteY5" fmla="*/ 0 h 1652409"/>
              <a:gd name="connsiteX0" fmla="*/ 671501 w 2983721"/>
              <a:gd name="connsiteY0" fmla="*/ 77958 h 1633676"/>
              <a:gd name="connsiteX1" fmla="*/ 4843 w 2983721"/>
              <a:gd name="connsiteY1" fmla="*/ 837137 h 1633676"/>
              <a:gd name="connsiteX2" fmla="*/ 885813 w 2983721"/>
              <a:gd name="connsiteY2" fmla="*/ 1595621 h 1633676"/>
              <a:gd name="connsiteX3" fmla="*/ 2653854 w 2983721"/>
              <a:gd name="connsiteY3" fmla="*/ 1432494 h 1633676"/>
              <a:gd name="connsiteX4" fmla="*/ 2975784 w 2983721"/>
              <a:gd name="connsiteY4" fmla="*/ 622671 h 1633676"/>
              <a:gd name="connsiteX5" fmla="*/ 2265596 w 2983721"/>
              <a:gd name="connsiteY5" fmla="*/ 0 h 1633676"/>
              <a:gd name="connsiteX0" fmla="*/ 671501 w 2983081"/>
              <a:gd name="connsiteY0" fmla="*/ 77958 h 1633676"/>
              <a:gd name="connsiteX1" fmla="*/ 4843 w 2983081"/>
              <a:gd name="connsiteY1" fmla="*/ 837137 h 1633676"/>
              <a:gd name="connsiteX2" fmla="*/ 885813 w 2983081"/>
              <a:gd name="connsiteY2" fmla="*/ 1595621 h 1633676"/>
              <a:gd name="connsiteX3" fmla="*/ 2653854 w 2983081"/>
              <a:gd name="connsiteY3" fmla="*/ 1432494 h 1633676"/>
              <a:gd name="connsiteX4" fmla="*/ 2975784 w 2983081"/>
              <a:gd name="connsiteY4" fmla="*/ 622671 h 1633676"/>
              <a:gd name="connsiteX5" fmla="*/ 2265596 w 2983081"/>
              <a:gd name="connsiteY5" fmla="*/ 0 h 1633676"/>
              <a:gd name="connsiteX0" fmla="*/ 671501 w 2983081"/>
              <a:gd name="connsiteY0" fmla="*/ 77958 h 1641568"/>
              <a:gd name="connsiteX1" fmla="*/ 4843 w 2983081"/>
              <a:gd name="connsiteY1" fmla="*/ 837137 h 1641568"/>
              <a:gd name="connsiteX2" fmla="*/ 885813 w 2983081"/>
              <a:gd name="connsiteY2" fmla="*/ 1595621 h 1641568"/>
              <a:gd name="connsiteX3" fmla="*/ 2653854 w 2983081"/>
              <a:gd name="connsiteY3" fmla="*/ 1432494 h 1641568"/>
              <a:gd name="connsiteX4" fmla="*/ 2975784 w 2983081"/>
              <a:gd name="connsiteY4" fmla="*/ 622671 h 1641568"/>
              <a:gd name="connsiteX5" fmla="*/ 2265596 w 2983081"/>
              <a:gd name="connsiteY5" fmla="*/ 0 h 1641568"/>
              <a:gd name="connsiteX0" fmla="*/ 671501 w 2979100"/>
              <a:gd name="connsiteY0" fmla="*/ 77958 h 1664356"/>
              <a:gd name="connsiteX1" fmla="*/ 4843 w 2979100"/>
              <a:gd name="connsiteY1" fmla="*/ 837137 h 1664356"/>
              <a:gd name="connsiteX2" fmla="*/ 885813 w 2979100"/>
              <a:gd name="connsiteY2" fmla="*/ 1595621 h 1664356"/>
              <a:gd name="connsiteX3" fmla="*/ 2547321 w 2979100"/>
              <a:gd name="connsiteY3" fmla="*/ 1494637 h 1664356"/>
              <a:gd name="connsiteX4" fmla="*/ 2975784 w 2979100"/>
              <a:gd name="connsiteY4" fmla="*/ 622671 h 1664356"/>
              <a:gd name="connsiteX5" fmla="*/ 2265596 w 2979100"/>
              <a:gd name="connsiteY5" fmla="*/ 0 h 1664356"/>
              <a:gd name="connsiteX0" fmla="*/ 619763 w 2927362"/>
              <a:gd name="connsiteY0" fmla="*/ 77958 h 1666266"/>
              <a:gd name="connsiteX1" fmla="*/ 6371 w 2927362"/>
              <a:gd name="connsiteY1" fmla="*/ 810504 h 1666266"/>
              <a:gd name="connsiteX2" fmla="*/ 834075 w 2927362"/>
              <a:gd name="connsiteY2" fmla="*/ 1595621 h 1666266"/>
              <a:gd name="connsiteX3" fmla="*/ 2495583 w 2927362"/>
              <a:gd name="connsiteY3" fmla="*/ 1494637 h 1666266"/>
              <a:gd name="connsiteX4" fmla="*/ 2924046 w 2927362"/>
              <a:gd name="connsiteY4" fmla="*/ 622671 h 1666266"/>
              <a:gd name="connsiteX5" fmla="*/ 2213858 w 2927362"/>
              <a:gd name="connsiteY5" fmla="*/ 0 h 1666266"/>
              <a:gd name="connsiteX0" fmla="*/ 613887 w 2921486"/>
              <a:gd name="connsiteY0" fmla="*/ 77958 h 1595774"/>
              <a:gd name="connsiteX1" fmla="*/ 495 w 2921486"/>
              <a:gd name="connsiteY1" fmla="*/ 810504 h 1595774"/>
              <a:gd name="connsiteX2" fmla="*/ 659523 w 2921486"/>
              <a:gd name="connsiteY2" fmla="*/ 1444700 h 1595774"/>
              <a:gd name="connsiteX3" fmla="*/ 2489707 w 2921486"/>
              <a:gd name="connsiteY3" fmla="*/ 1494637 h 1595774"/>
              <a:gd name="connsiteX4" fmla="*/ 2918170 w 2921486"/>
              <a:gd name="connsiteY4" fmla="*/ 622671 h 1595774"/>
              <a:gd name="connsiteX5" fmla="*/ 2207982 w 2921486"/>
              <a:gd name="connsiteY5" fmla="*/ 0 h 1595774"/>
              <a:gd name="connsiteX0" fmla="*/ 613887 w 2921062"/>
              <a:gd name="connsiteY0" fmla="*/ 77958 h 1526672"/>
              <a:gd name="connsiteX1" fmla="*/ 495 w 2921062"/>
              <a:gd name="connsiteY1" fmla="*/ 810504 h 1526672"/>
              <a:gd name="connsiteX2" fmla="*/ 659523 w 2921062"/>
              <a:gd name="connsiteY2" fmla="*/ 1444700 h 1526672"/>
              <a:gd name="connsiteX3" fmla="*/ 2463073 w 2921062"/>
              <a:gd name="connsiteY3" fmla="*/ 1388104 h 1526672"/>
              <a:gd name="connsiteX4" fmla="*/ 2918170 w 2921062"/>
              <a:gd name="connsiteY4" fmla="*/ 622671 h 1526672"/>
              <a:gd name="connsiteX5" fmla="*/ 2207982 w 2921062"/>
              <a:gd name="connsiteY5" fmla="*/ 0 h 1526672"/>
              <a:gd name="connsiteX0" fmla="*/ 613887 w 2921062"/>
              <a:gd name="connsiteY0" fmla="*/ 77958 h 1502861"/>
              <a:gd name="connsiteX1" fmla="*/ 495 w 2921062"/>
              <a:gd name="connsiteY1" fmla="*/ 810504 h 1502861"/>
              <a:gd name="connsiteX2" fmla="*/ 659523 w 2921062"/>
              <a:gd name="connsiteY2" fmla="*/ 1444700 h 1502861"/>
              <a:gd name="connsiteX3" fmla="*/ 2463073 w 2921062"/>
              <a:gd name="connsiteY3" fmla="*/ 1388104 h 1502861"/>
              <a:gd name="connsiteX4" fmla="*/ 2918170 w 2921062"/>
              <a:gd name="connsiteY4" fmla="*/ 622671 h 1502861"/>
              <a:gd name="connsiteX5" fmla="*/ 2207982 w 2921062"/>
              <a:gd name="connsiteY5" fmla="*/ 0 h 1502861"/>
              <a:gd name="connsiteX0" fmla="*/ 613887 w 2921810"/>
              <a:gd name="connsiteY0" fmla="*/ 77958 h 1502861"/>
              <a:gd name="connsiteX1" fmla="*/ 495 w 2921810"/>
              <a:gd name="connsiteY1" fmla="*/ 810504 h 1502861"/>
              <a:gd name="connsiteX2" fmla="*/ 659523 w 2921810"/>
              <a:gd name="connsiteY2" fmla="*/ 1444700 h 1502861"/>
              <a:gd name="connsiteX3" fmla="*/ 2463073 w 2921810"/>
              <a:gd name="connsiteY3" fmla="*/ 1388104 h 1502861"/>
              <a:gd name="connsiteX4" fmla="*/ 2918170 w 2921810"/>
              <a:gd name="connsiteY4" fmla="*/ 622671 h 1502861"/>
              <a:gd name="connsiteX5" fmla="*/ 2207982 w 2921810"/>
              <a:gd name="connsiteY5" fmla="*/ 0 h 1502861"/>
              <a:gd name="connsiteX0" fmla="*/ 613887 w 3345297"/>
              <a:gd name="connsiteY0" fmla="*/ 77958 h 1502861"/>
              <a:gd name="connsiteX1" fmla="*/ 495 w 3345297"/>
              <a:gd name="connsiteY1" fmla="*/ 810504 h 1502861"/>
              <a:gd name="connsiteX2" fmla="*/ 659523 w 3345297"/>
              <a:gd name="connsiteY2" fmla="*/ 1444700 h 1502861"/>
              <a:gd name="connsiteX3" fmla="*/ 2463073 w 3345297"/>
              <a:gd name="connsiteY3" fmla="*/ 1388104 h 1502861"/>
              <a:gd name="connsiteX4" fmla="*/ 3344297 w 3345297"/>
              <a:gd name="connsiteY4" fmla="*/ 675937 h 1502861"/>
              <a:gd name="connsiteX5" fmla="*/ 2207982 w 3345297"/>
              <a:gd name="connsiteY5" fmla="*/ 0 h 1502861"/>
              <a:gd name="connsiteX0" fmla="*/ 613887 w 3346141"/>
              <a:gd name="connsiteY0" fmla="*/ 77958 h 1520097"/>
              <a:gd name="connsiteX1" fmla="*/ 495 w 3346141"/>
              <a:gd name="connsiteY1" fmla="*/ 810504 h 1520097"/>
              <a:gd name="connsiteX2" fmla="*/ 659523 w 3346141"/>
              <a:gd name="connsiteY2" fmla="*/ 1444700 h 1520097"/>
              <a:gd name="connsiteX3" fmla="*/ 2729402 w 3346141"/>
              <a:gd name="connsiteY3" fmla="*/ 1423614 h 1520097"/>
              <a:gd name="connsiteX4" fmla="*/ 3344297 w 3346141"/>
              <a:gd name="connsiteY4" fmla="*/ 675937 h 1520097"/>
              <a:gd name="connsiteX5" fmla="*/ 2207982 w 3346141"/>
              <a:gd name="connsiteY5" fmla="*/ 0 h 1520097"/>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58395 w 3346141"/>
              <a:gd name="connsiteY5" fmla="*/ 19697 h 144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6141" h="1442139">
                <a:moveTo>
                  <a:pt x="613887" y="0"/>
                </a:moveTo>
                <a:cubicBezTo>
                  <a:pt x="67390" y="246459"/>
                  <a:pt x="-7111" y="504756"/>
                  <a:pt x="495" y="732546"/>
                </a:cubicBezTo>
                <a:cubicBezTo>
                  <a:pt x="8101" y="960336"/>
                  <a:pt x="204705" y="1264557"/>
                  <a:pt x="659523" y="1366742"/>
                </a:cubicBezTo>
                <a:cubicBezTo>
                  <a:pt x="1114341" y="1468927"/>
                  <a:pt x="2348519" y="1472302"/>
                  <a:pt x="2729402" y="1345656"/>
                </a:cubicBezTo>
                <a:cubicBezTo>
                  <a:pt x="3083648" y="1219005"/>
                  <a:pt x="3372016" y="829330"/>
                  <a:pt x="3344297" y="597979"/>
                </a:cubicBezTo>
                <a:cubicBezTo>
                  <a:pt x="3316578" y="366628"/>
                  <a:pt x="3012881" y="87964"/>
                  <a:pt x="2758395" y="19697"/>
                </a:cubicBezTo>
              </a:path>
            </a:pathLst>
          </a:custGeom>
          <a:ln>
            <a:prstDash val="solid"/>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solidFill>
                <a:srgbClr val="00B050"/>
              </a:solidFill>
            </a:endParaRPr>
          </a:p>
        </p:txBody>
      </p:sp>
      <mc:AlternateContent xmlns:mc="http://schemas.openxmlformats.org/markup-compatibility/2006" xmlns:a14="http://schemas.microsoft.com/office/drawing/2010/main">
        <mc:Choice Requires="a14">
          <p:sp>
            <p:nvSpPr>
              <p:cNvPr id="61" name="TextBox 23">
                <a:extLst>
                  <a:ext uri="{FF2B5EF4-FFF2-40B4-BE49-F238E27FC236}">
                    <a16:creationId xmlns:a16="http://schemas.microsoft.com/office/drawing/2014/main" id="{7ACF4079-781B-4308-9D43-F425D9800A81}"/>
                  </a:ext>
                </a:extLst>
              </p:cNvPr>
              <p:cNvSpPr txBox="1">
                <a:spLocks noChangeArrowheads="1"/>
              </p:cNvSpPr>
              <p:nvPr/>
            </p:nvSpPr>
            <p:spPr bwMode="auto">
              <a:xfrm rot="19649343">
                <a:off x="4543886" y="4008358"/>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61" name="TextBox 23">
                <a:extLst>
                  <a:ext uri="{FF2B5EF4-FFF2-40B4-BE49-F238E27FC236}">
                    <a16:creationId xmlns:a16="http://schemas.microsoft.com/office/drawing/2014/main" id="{7ACF4079-781B-4308-9D43-F425D9800A81}"/>
                  </a:ext>
                </a:extLst>
              </p:cNvPr>
              <p:cNvSpPr txBox="1">
                <a:spLocks noRot="1" noChangeAspect="1" noMove="1" noResize="1" noEditPoints="1" noAdjustHandles="1" noChangeArrowheads="1" noChangeShapeType="1" noTextEdit="1"/>
              </p:cNvSpPr>
              <p:nvPr/>
            </p:nvSpPr>
            <p:spPr bwMode="auto">
              <a:xfrm rot="19649343">
                <a:off x="4543886" y="4008358"/>
                <a:ext cx="564035" cy="453137"/>
              </a:xfrm>
              <a:prstGeom prst="rect">
                <a:avLst/>
              </a:prstGeom>
              <a:blipFill>
                <a:blip r:embed="rId12"/>
                <a:stretch>
                  <a:fillRect r="-50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Freeform: Shape 3">
            <a:extLst>
              <a:ext uri="{FF2B5EF4-FFF2-40B4-BE49-F238E27FC236}">
                <a16:creationId xmlns:a16="http://schemas.microsoft.com/office/drawing/2014/main" id="{C64F86C3-AC17-42B3-974D-F90DB8428102}"/>
              </a:ext>
            </a:extLst>
          </p:cNvPr>
          <p:cNvSpPr/>
          <p:nvPr/>
        </p:nvSpPr>
        <p:spPr bwMode="auto">
          <a:xfrm>
            <a:off x="5803900" y="3873500"/>
            <a:ext cx="1574800" cy="310574"/>
          </a:xfrm>
          <a:custGeom>
            <a:avLst/>
            <a:gdLst>
              <a:gd name="connsiteX0" fmla="*/ 1574800 w 1659898"/>
              <a:gd name="connsiteY0" fmla="*/ 285750 h 285750"/>
              <a:gd name="connsiteX1" fmla="*/ 1536700 w 1659898"/>
              <a:gd name="connsiteY1" fmla="*/ 196850 h 285750"/>
              <a:gd name="connsiteX2" fmla="*/ 393700 w 1659898"/>
              <a:gd name="connsiteY2" fmla="*/ 177800 h 285750"/>
              <a:gd name="connsiteX3" fmla="*/ 0 w 1659898"/>
              <a:gd name="connsiteY3" fmla="*/ 0 h 285750"/>
              <a:gd name="connsiteX0" fmla="*/ 1574800 w 1590794"/>
              <a:gd name="connsiteY0" fmla="*/ 285750 h 285750"/>
              <a:gd name="connsiteX1" fmla="*/ 1225550 w 1590794"/>
              <a:gd name="connsiteY1" fmla="*/ 196850 h 285750"/>
              <a:gd name="connsiteX2" fmla="*/ 393700 w 1590794"/>
              <a:gd name="connsiteY2" fmla="*/ 177800 h 285750"/>
              <a:gd name="connsiteX3" fmla="*/ 0 w 1590794"/>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Lst>
            <a:ahLst/>
            <a:cxnLst>
              <a:cxn ang="0">
                <a:pos x="connsiteX0" y="connsiteY0"/>
              </a:cxn>
              <a:cxn ang="0">
                <a:pos x="connsiteX1" y="connsiteY1"/>
              </a:cxn>
              <a:cxn ang="0">
                <a:pos x="connsiteX2" y="connsiteY2"/>
              </a:cxn>
              <a:cxn ang="0">
                <a:pos x="connsiteX3" y="connsiteY3"/>
              </a:cxn>
            </a:cxnLst>
            <a:rect l="l" t="t" r="r" b="b"/>
            <a:pathLst>
              <a:path w="1574800" h="285750">
                <a:moveTo>
                  <a:pt x="1574800" y="285750"/>
                </a:moveTo>
                <a:cubicBezTo>
                  <a:pt x="1558925" y="167746"/>
                  <a:pt x="1422400" y="214842"/>
                  <a:pt x="1225550" y="196850"/>
                </a:cubicBezTo>
                <a:cubicBezTo>
                  <a:pt x="1028700" y="178858"/>
                  <a:pt x="649817" y="210608"/>
                  <a:pt x="393700" y="177800"/>
                </a:cubicBezTo>
                <a:cubicBezTo>
                  <a:pt x="137583" y="144992"/>
                  <a:pt x="30691" y="123296"/>
                  <a:pt x="0" y="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09B9CA-265F-4F1E-9731-2AC5A2D5752C}"/>
              </a:ext>
            </a:extLst>
          </p:cNvPr>
          <p:cNvSpPr/>
          <p:nvPr/>
        </p:nvSpPr>
        <p:spPr bwMode="auto">
          <a:xfrm>
            <a:off x="3198392" y="3879850"/>
            <a:ext cx="4212058" cy="1050910"/>
          </a:xfrm>
          <a:custGeom>
            <a:avLst/>
            <a:gdLst>
              <a:gd name="connsiteX0" fmla="*/ 4212058 w 4369303"/>
              <a:gd name="connsiteY0" fmla="*/ 1327150 h 1327150"/>
              <a:gd name="connsiteX1" fmla="*/ 4186658 w 4369303"/>
              <a:gd name="connsiteY1" fmla="*/ 1155700 h 1327150"/>
              <a:gd name="connsiteX2" fmla="*/ 2376908 w 4369303"/>
              <a:gd name="connsiteY2" fmla="*/ 920750 h 1327150"/>
              <a:gd name="connsiteX3" fmla="*/ 383008 w 4369303"/>
              <a:gd name="connsiteY3" fmla="*/ 673100 h 1327150"/>
              <a:gd name="connsiteX4" fmla="*/ 2008 w 4369303"/>
              <a:gd name="connsiteY4" fmla="*/ 0 h 1327150"/>
              <a:gd name="connsiteX0" fmla="*/ 4212058 w 4234888"/>
              <a:gd name="connsiteY0" fmla="*/ 1327150 h 1327150"/>
              <a:gd name="connsiteX1" fmla="*/ 3507208 w 4234888"/>
              <a:gd name="connsiteY1" fmla="*/ 990600 h 1327150"/>
              <a:gd name="connsiteX2" fmla="*/ 2376908 w 4234888"/>
              <a:gd name="connsiteY2" fmla="*/ 920750 h 1327150"/>
              <a:gd name="connsiteX3" fmla="*/ 383008 w 4234888"/>
              <a:gd name="connsiteY3" fmla="*/ 673100 h 1327150"/>
              <a:gd name="connsiteX4" fmla="*/ 2008 w 4234888"/>
              <a:gd name="connsiteY4"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83258 w 4212058"/>
              <a:gd name="connsiteY1" fmla="*/ 990600 h 1327150"/>
              <a:gd name="connsiteX2" fmla="*/ 383008 w 4212058"/>
              <a:gd name="connsiteY2" fmla="*/ 673100 h 1327150"/>
              <a:gd name="connsiteX3" fmla="*/ 2008 w 4212058"/>
              <a:gd name="connsiteY3" fmla="*/ 0 h 1327150"/>
              <a:gd name="connsiteX0" fmla="*/ 4212058 w 4212058"/>
              <a:gd name="connsiteY0" fmla="*/ 1327150 h 1327150"/>
              <a:gd name="connsiteX1" fmla="*/ 2383258 w 4212058"/>
              <a:gd name="connsiteY1" fmla="*/ 990600 h 1327150"/>
              <a:gd name="connsiteX2" fmla="*/ 383008 w 4212058"/>
              <a:gd name="connsiteY2" fmla="*/ 673100 h 1327150"/>
              <a:gd name="connsiteX3" fmla="*/ 2008 w 4212058"/>
              <a:gd name="connsiteY3" fmla="*/ 0 h 1327150"/>
            </a:gdLst>
            <a:ahLst/>
            <a:cxnLst>
              <a:cxn ang="0">
                <a:pos x="connsiteX0" y="connsiteY0"/>
              </a:cxn>
              <a:cxn ang="0">
                <a:pos x="connsiteX1" y="connsiteY1"/>
              </a:cxn>
              <a:cxn ang="0">
                <a:pos x="connsiteX2" y="connsiteY2"/>
              </a:cxn>
              <a:cxn ang="0">
                <a:pos x="connsiteX3" y="connsiteY3"/>
              </a:cxn>
            </a:cxnLst>
            <a:rect l="l" t="t" r="r" b="b"/>
            <a:pathLst>
              <a:path w="4212058" h="1327150">
                <a:moveTo>
                  <a:pt x="4212058" y="1327150"/>
                </a:moveTo>
                <a:cubicBezTo>
                  <a:pt x="4204385" y="1045633"/>
                  <a:pt x="3034477" y="1037941"/>
                  <a:pt x="2383258" y="990600"/>
                </a:cubicBezTo>
                <a:cubicBezTo>
                  <a:pt x="1763285" y="945530"/>
                  <a:pt x="778825" y="826558"/>
                  <a:pt x="383008" y="673100"/>
                </a:cubicBezTo>
                <a:cubicBezTo>
                  <a:pt x="-12809" y="519642"/>
                  <a:pt x="-5401" y="259821"/>
                  <a:pt x="2008" y="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itle 1">
            <a:extLst>
              <a:ext uri="{FF2B5EF4-FFF2-40B4-BE49-F238E27FC236}">
                <a16:creationId xmlns:a16="http://schemas.microsoft.com/office/drawing/2014/main" id="{FFAC940E-0B51-482B-8927-9F71B00C30F6}"/>
              </a:ext>
            </a:extLst>
          </p:cNvPr>
          <p:cNvSpPr>
            <a:spLocks noGrp="1"/>
          </p:cNvSpPr>
          <p:nvPr>
            <p:ph type="title"/>
          </p:nvPr>
        </p:nvSpPr>
        <p:spPr>
          <a:xfrm>
            <a:off x="304800" y="177800"/>
            <a:ext cx="8610600" cy="1029476"/>
          </a:xfrm>
        </p:spPr>
        <p:txBody>
          <a:bodyPr/>
          <a:lstStyle/>
          <a:p>
            <a:r>
              <a:rPr lang="en-US" sz="2800" dirty="0"/>
              <a:t>“Inter” Becomes “Intra” When</a:t>
            </a:r>
            <a:br>
              <a:rPr lang="en-US" sz="2800" dirty="0"/>
            </a:br>
            <a:r>
              <a:rPr lang="en-US" sz="2800" dirty="0"/>
              <a:t>Procedure Summaries are in Hand</a:t>
            </a:r>
          </a:p>
        </p:txBody>
      </p:sp>
      <p:sp>
        <p:nvSpPr>
          <p:cNvPr id="62" name="Rectangle 61">
            <a:extLst>
              <a:ext uri="{FF2B5EF4-FFF2-40B4-BE49-F238E27FC236}">
                <a16:creationId xmlns:a16="http://schemas.microsoft.com/office/drawing/2014/main" id="{66C3E620-10D2-48DC-B501-873854F3110E}"/>
              </a:ext>
            </a:extLst>
          </p:cNvPr>
          <p:cNvSpPr/>
          <p:nvPr/>
        </p:nvSpPr>
        <p:spPr>
          <a:xfrm>
            <a:off x="67691" y="4164644"/>
            <a:ext cx="2387676" cy="1631216"/>
          </a:xfrm>
          <a:prstGeom prst="rect">
            <a:avLst/>
          </a:prstGeom>
        </p:spPr>
        <p:txBody>
          <a:bodyPr wrap="square">
            <a:spAutoFit/>
          </a:bodyPr>
          <a:lstStyle/>
          <a:p>
            <a:r>
              <a:rPr lang="en-US" sz="2000" dirty="0"/>
              <a:t>Can solve using any </a:t>
            </a:r>
            <a:r>
              <a:rPr lang="en-US" sz="2000" u="sng" dirty="0"/>
              <a:t>intra</a:t>
            </a:r>
            <a:r>
              <a:rPr lang="en-US" sz="2000" dirty="0"/>
              <a:t>procedural</a:t>
            </a:r>
          </a:p>
          <a:p>
            <a:r>
              <a:rPr lang="en-US" sz="2000" dirty="0"/>
              <a:t>method, including the methods from Parts 1 and 2</a:t>
            </a:r>
          </a:p>
        </p:txBody>
      </p:sp>
      <p:sp>
        <p:nvSpPr>
          <p:cNvPr id="63" name="椭圆 23">
            <a:extLst>
              <a:ext uri="{FF2B5EF4-FFF2-40B4-BE49-F238E27FC236}">
                <a16:creationId xmlns:a16="http://schemas.microsoft.com/office/drawing/2014/main" id="{67A92DED-7657-4D9E-B826-CD6EAAB21831}"/>
              </a:ext>
            </a:extLst>
          </p:cNvPr>
          <p:cNvSpPr/>
          <p:nvPr/>
        </p:nvSpPr>
        <p:spPr bwMode="auto">
          <a:xfrm>
            <a:off x="2682037" y="5347590"/>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64" name="直接箭头连接符 26">
            <a:extLst>
              <a:ext uri="{FF2B5EF4-FFF2-40B4-BE49-F238E27FC236}">
                <a16:creationId xmlns:a16="http://schemas.microsoft.com/office/drawing/2014/main" id="{4647FE15-1E07-4BCD-94CE-8204DBA9BCD7}"/>
              </a:ext>
            </a:extLst>
          </p:cNvPr>
          <p:cNvCxnSpPr>
            <a:cxnSpLocks/>
            <a:stCxn id="49" idx="3"/>
            <a:endCxn id="63" idx="7"/>
          </p:cNvCxnSpPr>
          <p:nvPr/>
        </p:nvCxnSpPr>
        <p:spPr bwMode="auto">
          <a:xfrm flipH="1">
            <a:off x="2774504" y="5023493"/>
            <a:ext cx="298607" cy="34296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65" name="直接箭头连接符 29">
            <a:extLst>
              <a:ext uri="{FF2B5EF4-FFF2-40B4-BE49-F238E27FC236}">
                <a16:creationId xmlns:a16="http://schemas.microsoft.com/office/drawing/2014/main" id="{14D89490-46DA-41CD-AF66-33F099EB6FAF}"/>
              </a:ext>
            </a:extLst>
          </p:cNvPr>
          <p:cNvCxnSpPr>
            <a:cxnSpLocks/>
            <a:stCxn id="63" idx="5"/>
            <a:endCxn id="69" idx="1"/>
          </p:cNvCxnSpPr>
          <p:nvPr/>
        </p:nvCxnSpPr>
        <p:spPr bwMode="auto">
          <a:xfrm>
            <a:off x="2774504" y="5457548"/>
            <a:ext cx="764977" cy="37387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66" name="椭圆 54">
            <a:extLst>
              <a:ext uri="{FF2B5EF4-FFF2-40B4-BE49-F238E27FC236}">
                <a16:creationId xmlns:a16="http://schemas.microsoft.com/office/drawing/2014/main" id="{BDF67476-19C3-4187-A32A-EA4937F6FD43}"/>
              </a:ext>
            </a:extLst>
          </p:cNvPr>
          <p:cNvSpPr/>
          <p:nvPr/>
        </p:nvSpPr>
        <p:spPr bwMode="auto">
          <a:xfrm>
            <a:off x="4013628" y="5454486"/>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67" name="直接箭头连接符 26">
            <a:extLst>
              <a:ext uri="{FF2B5EF4-FFF2-40B4-BE49-F238E27FC236}">
                <a16:creationId xmlns:a16="http://schemas.microsoft.com/office/drawing/2014/main" id="{5E4A4A43-4C52-4F8B-A3D6-C806AF2B973A}"/>
              </a:ext>
            </a:extLst>
          </p:cNvPr>
          <p:cNvCxnSpPr>
            <a:cxnSpLocks/>
            <a:stCxn id="63" idx="6"/>
            <a:endCxn id="66" idx="2"/>
          </p:cNvCxnSpPr>
          <p:nvPr/>
        </p:nvCxnSpPr>
        <p:spPr bwMode="auto">
          <a:xfrm>
            <a:off x="2790369" y="5412002"/>
            <a:ext cx="1223259" cy="10621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68" name="直接箭头连接符 26">
            <a:extLst>
              <a:ext uri="{FF2B5EF4-FFF2-40B4-BE49-F238E27FC236}">
                <a16:creationId xmlns:a16="http://schemas.microsoft.com/office/drawing/2014/main" id="{C7BE692B-3F2F-473F-96B1-04F338FFCF83}"/>
              </a:ext>
            </a:extLst>
          </p:cNvPr>
          <p:cNvCxnSpPr>
            <a:cxnSpLocks/>
            <a:stCxn id="66" idx="7"/>
            <a:endCxn id="55" idx="3"/>
          </p:cNvCxnSpPr>
          <p:nvPr/>
        </p:nvCxnSpPr>
        <p:spPr bwMode="auto">
          <a:xfrm flipV="1">
            <a:off x="4107236" y="5060294"/>
            <a:ext cx="481180" cy="412857"/>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69" name="椭圆 54">
            <a:extLst>
              <a:ext uri="{FF2B5EF4-FFF2-40B4-BE49-F238E27FC236}">
                <a16:creationId xmlns:a16="http://schemas.microsoft.com/office/drawing/2014/main" id="{232444F4-1A1E-43C7-8FF3-F0CA93A1A0AD}"/>
              </a:ext>
            </a:extLst>
          </p:cNvPr>
          <p:cNvSpPr/>
          <p:nvPr/>
        </p:nvSpPr>
        <p:spPr bwMode="auto">
          <a:xfrm>
            <a:off x="3523420" y="5812756"/>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70" name="直接箭头连接符 29">
            <a:extLst>
              <a:ext uri="{FF2B5EF4-FFF2-40B4-BE49-F238E27FC236}">
                <a16:creationId xmlns:a16="http://schemas.microsoft.com/office/drawing/2014/main" id="{A317EC86-5442-47D5-B1F4-18EB053BEBBA}"/>
              </a:ext>
            </a:extLst>
          </p:cNvPr>
          <p:cNvCxnSpPr>
            <a:cxnSpLocks/>
            <a:stCxn id="69" idx="7"/>
            <a:endCxn id="66" idx="3"/>
          </p:cNvCxnSpPr>
          <p:nvPr/>
        </p:nvCxnSpPr>
        <p:spPr bwMode="auto">
          <a:xfrm flipV="1">
            <a:off x="3617028" y="5563275"/>
            <a:ext cx="412661" cy="268146"/>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75" name="Freeform: Shape 74">
            <a:extLst>
              <a:ext uri="{FF2B5EF4-FFF2-40B4-BE49-F238E27FC236}">
                <a16:creationId xmlns:a16="http://schemas.microsoft.com/office/drawing/2014/main" id="{D0B84F24-121C-4604-A962-D8F8BB429926}"/>
              </a:ext>
            </a:extLst>
          </p:cNvPr>
          <p:cNvSpPr/>
          <p:nvPr/>
        </p:nvSpPr>
        <p:spPr bwMode="auto">
          <a:xfrm>
            <a:off x="2549160" y="1717482"/>
            <a:ext cx="2594333" cy="4071068"/>
          </a:xfrm>
          <a:custGeom>
            <a:avLst/>
            <a:gdLst>
              <a:gd name="connsiteX0" fmla="*/ 798119 w 2722740"/>
              <a:gd name="connsiteY0" fmla="*/ 0 h 4071068"/>
              <a:gd name="connsiteX1" fmla="*/ 138161 w 2722740"/>
              <a:gd name="connsiteY1" fmla="*/ 572494 h 4071068"/>
              <a:gd name="connsiteX2" fmla="*/ 114307 w 2722740"/>
              <a:gd name="connsiteY2" fmla="*/ 2099144 h 4071068"/>
              <a:gd name="connsiteX3" fmla="*/ 1386516 w 2722740"/>
              <a:gd name="connsiteY3" fmla="*/ 2170706 h 4071068"/>
              <a:gd name="connsiteX4" fmla="*/ 2714384 w 2722740"/>
              <a:gd name="connsiteY4" fmla="*/ 2178657 h 4071068"/>
              <a:gd name="connsiteX5" fmla="*/ 726558 w 2722740"/>
              <a:gd name="connsiteY5" fmla="*/ 3275937 h 4071068"/>
              <a:gd name="connsiteX6" fmla="*/ 360798 w 2722740"/>
              <a:gd name="connsiteY6" fmla="*/ 3721210 h 4071068"/>
              <a:gd name="connsiteX7" fmla="*/ 1155928 w 2722740"/>
              <a:gd name="connsiteY7" fmla="*/ 4071068 h 4071068"/>
              <a:gd name="connsiteX0" fmla="*/ 660118 w 2583904"/>
              <a:gd name="connsiteY0" fmla="*/ 0 h 4071068"/>
              <a:gd name="connsiteX1" fmla="*/ 160 w 2583904"/>
              <a:gd name="connsiteY1" fmla="*/ 572494 h 4071068"/>
              <a:gd name="connsiteX2" fmla="*/ 715778 w 2583904"/>
              <a:gd name="connsiteY2" fmla="*/ 1168842 h 4071068"/>
              <a:gd name="connsiteX3" fmla="*/ 1248515 w 2583904"/>
              <a:gd name="connsiteY3" fmla="*/ 2170706 h 4071068"/>
              <a:gd name="connsiteX4" fmla="*/ 2576383 w 2583904"/>
              <a:gd name="connsiteY4" fmla="*/ 2178657 h 4071068"/>
              <a:gd name="connsiteX5" fmla="*/ 588557 w 2583904"/>
              <a:gd name="connsiteY5" fmla="*/ 3275937 h 4071068"/>
              <a:gd name="connsiteX6" fmla="*/ 222797 w 2583904"/>
              <a:gd name="connsiteY6" fmla="*/ 3721210 h 4071068"/>
              <a:gd name="connsiteX7" fmla="*/ 1017927 w 2583904"/>
              <a:gd name="connsiteY7" fmla="*/ 4071068 h 4071068"/>
              <a:gd name="connsiteX0" fmla="*/ 660118 w 2576612"/>
              <a:gd name="connsiteY0" fmla="*/ 0 h 4071068"/>
              <a:gd name="connsiteX1" fmla="*/ 160 w 2576612"/>
              <a:gd name="connsiteY1" fmla="*/ 572494 h 4071068"/>
              <a:gd name="connsiteX2" fmla="*/ 715778 w 2576612"/>
              <a:gd name="connsiteY2" fmla="*/ 1168842 h 4071068"/>
              <a:gd name="connsiteX3" fmla="*/ 2576383 w 2576612"/>
              <a:gd name="connsiteY3" fmla="*/ 2178657 h 4071068"/>
              <a:gd name="connsiteX4" fmla="*/ 588557 w 2576612"/>
              <a:gd name="connsiteY4" fmla="*/ 3275937 h 4071068"/>
              <a:gd name="connsiteX5" fmla="*/ 222797 w 2576612"/>
              <a:gd name="connsiteY5" fmla="*/ 3721210 h 4071068"/>
              <a:gd name="connsiteX6" fmla="*/ 1017927 w 2576612"/>
              <a:gd name="connsiteY6" fmla="*/ 4071068 h 4071068"/>
              <a:gd name="connsiteX0" fmla="*/ 671117 w 2594333"/>
              <a:gd name="connsiteY0" fmla="*/ 0 h 4071068"/>
              <a:gd name="connsiteX1" fmla="*/ 11159 w 2594333"/>
              <a:gd name="connsiteY1" fmla="*/ 572494 h 4071068"/>
              <a:gd name="connsiteX2" fmla="*/ 1211807 w 2594333"/>
              <a:gd name="connsiteY2" fmla="*/ 1415333 h 4071068"/>
              <a:gd name="connsiteX3" fmla="*/ 2587382 w 2594333"/>
              <a:gd name="connsiteY3" fmla="*/ 2178657 h 4071068"/>
              <a:gd name="connsiteX4" fmla="*/ 599556 w 2594333"/>
              <a:gd name="connsiteY4" fmla="*/ 3275937 h 4071068"/>
              <a:gd name="connsiteX5" fmla="*/ 233796 w 2594333"/>
              <a:gd name="connsiteY5" fmla="*/ 3721210 h 4071068"/>
              <a:gd name="connsiteX6" fmla="*/ 1028926 w 2594333"/>
              <a:gd name="connsiteY6" fmla="*/ 4071068 h 407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333" h="4071068">
                <a:moveTo>
                  <a:pt x="671117" y="0"/>
                </a:moveTo>
                <a:cubicBezTo>
                  <a:pt x="398122" y="111318"/>
                  <a:pt x="-78956" y="336605"/>
                  <a:pt x="11159" y="572494"/>
                </a:cubicBezTo>
                <a:cubicBezTo>
                  <a:pt x="101274" y="808383"/>
                  <a:pt x="782437" y="1147639"/>
                  <a:pt x="1211807" y="1415333"/>
                </a:cubicBezTo>
                <a:cubicBezTo>
                  <a:pt x="1641178" y="1683027"/>
                  <a:pt x="2689424" y="1868556"/>
                  <a:pt x="2587382" y="2178657"/>
                </a:cubicBezTo>
                <a:cubicBezTo>
                  <a:pt x="2485340" y="2488758"/>
                  <a:pt x="991820" y="3018845"/>
                  <a:pt x="599556" y="3275937"/>
                </a:cubicBezTo>
                <a:cubicBezTo>
                  <a:pt x="207292" y="3533029"/>
                  <a:pt x="162234" y="3588688"/>
                  <a:pt x="233796" y="3721210"/>
                </a:cubicBezTo>
                <a:cubicBezTo>
                  <a:pt x="305358" y="3853732"/>
                  <a:pt x="667142" y="3962400"/>
                  <a:pt x="1028926" y="4071068"/>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
        <p:nvSpPr>
          <p:cNvPr id="77" name="Freeform: Shape 76">
            <a:extLst>
              <a:ext uri="{FF2B5EF4-FFF2-40B4-BE49-F238E27FC236}">
                <a16:creationId xmlns:a16="http://schemas.microsoft.com/office/drawing/2014/main" id="{59A19D29-5395-4819-B1D7-5A07A90E025A}"/>
              </a:ext>
            </a:extLst>
          </p:cNvPr>
          <p:cNvSpPr/>
          <p:nvPr/>
        </p:nvSpPr>
        <p:spPr bwMode="auto">
          <a:xfrm>
            <a:off x="2450890" y="1733384"/>
            <a:ext cx="1485006" cy="3880237"/>
          </a:xfrm>
          <a:custGeom>
            <a:avLst/>
            <a:gdLst>
              <a:gd name="connsiteX0" fmla="*/ 793242 w 1485006"/>
              <a:gd name="connsiteY0" fmla="*/ 0 h 3880237"/>
              <a:gd name="connsiteX1" fmla="*/ 713729 w 1485006"/>
              <a:gd name="connsiteY1" fmla="*/ 95416 h 3880237"/>
              <a:gd name="connsiteX2" fmla="*/ 165089 w 1485006"/>
              <a:gd name="connsiteY2" fmla="*/ 508884 h 3880237"/>
              <a:gd name="connsiteX3" fmla="*/ 14014 w 1485006"/>
              <a:gd name="connsiteY3" fmla="*/ 1081378 h 3880237"/>
              <a:gd name="connsiteX4" fmla="*/ 69673 w 1485006"/>
              <a:gd name="connsiteY4" fmla="*/ 2250219 h 3880237"/>
              <a:gd name="connsiteX5" fmla="*/ 570606 w 1485006"/>
              <a:gd name="connsiteY5" fmla="*/ 3196425 h 3880237"/>
              <a:gd name="connsiteX6" fmla="*/ 220748 w 1485006"/>
              <a:gd name="connsiteY6" fmla="*/ 3697357 h 3880237"/>
              <a:gd name="connsiteX7" fmla="*/ 1485006 w 1485006"/>
              <a:gd name="connsiteY7" fmla="*/ 3880237 h 388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06" h="3880237">
                <a:moveTo>
                  <a:pt x="793242" y="0"/>
                </a:moveTo>
                <a:cubicBezTo>
                  <a:pt x="805831" y="5301"/>
                  <a:pt x="818421" y="10602"/>
                  <a:pt x="713729" y="95416"/>
                </a:cubicBezTo>
                <a:cubicBezTo>
                  <a:pt x="609037" y="180230"/>
                  <a:pt x="281708" y="344557"/>
                  <a:pt x="165089" y="508884"/>
                </a:cubicBezTo>
                <a:cubicBezTo>
                  <a:pt x="48470" y="673211"/>
                  <a:pt x="29917" y="791156"/>
                  <a:pt x="14014" y="1081378"/>
                </a:cubicBezTo>
                <a:cubicBezTo>
                  <a:pt x="-1889" y="1371601"/>
                  <a:pt x="-23092" y="1897711"/>
                  <a:pt x="69673" y="2250219"/>
                </a:cubicBezTo>
                <a:cubicBezTo>
                  <a:pt x="162438" y="2602727"/>
                  <a:pt x="545427" y="2955235"/>
                  <a:pt x="570606" y="3196425"/>
                </a:cubicBezTo>
                <a:cubicBezTo>
                  <a:pt x="595785" y="3437615"/>
                  <a:pt x="68348" y="3583388"/>
                  <a:pt x="220748" y="3697357"/>
                </a:cubicBezTo>
                <a:cubicBezTo>
                  <a:pt x="373148" y="3811326"/>
                  <a:pt x="929077" y="3845781"/>
                  <a:pt x="1485006" y="3880237"/>
                </a:cubicBezTo>
              </a:path>
            </a:pathLst>
          </a:custGeom>
          <a:noFill/>
          <a:ln w="41275" cap="flat" cmpd="sng" algn="ctr">
            <a:solidFill>
              <a:srgbClr val="C00000"/>
            </a:solidFill>
            <a:prstDash val="solid"/>
            <a:round/>
            <a:headEnd type="none" w="med" len="med"/>
            <a:tailEnd type="none" w="lg" len="lg"/>
          </a:ln>
          <a:effectLst/>
        </p:spPr>
        <p:txBody>
          <a:bodyPr rtlCol="0" anchor="ctr"/>
          <a:lstStyle/>
          <a:p>
            <a:pPr algn="ctr"/>
            <a:endParaRPr lang="en-US"/>
          </a:p>
        </p:txBody>
      </p:sp>
      <p:sp>
        <p:nvSpPr>
          <p:cNvPr id="78" name="Freeform: Shape 77">
            <a:extLst>
              <a:ext uri="{FF2B5EF4-FFF2-40B4-BE49-F238E27FC236}">
                <a16:creationId xmlns:a16="http://schemas.microsoft.com/office/drawing/2014/main" id="{2E0511A5-F77E-48D2-92AB-13A60F6B7375}"/>
              </a:ext>
            </a:extLst>
          </p:cNvPr>
          <p:cNvSpPr/>
          <p:nvPr/>
        </p:nvSpPr>
        <p:spPr bwMode="auto">
          <a:xfrm>
            <a:off x="3803955" y="3777860"/>
            <a:ext cx="1261025" cy="1843712"/>
          </a:xfrm>
          <a:custGeom>
            <a:avLst/>
            <a:gdLst>
              <a:gd name="connsiteX0" fmla="*/ 875689 w 2004232"/>
              <a:gd name="connsiteY0" fmla="*/ 1895350 h 1895350"/>
              <a:gd name="connsiteX1" fmla="*/ 1543599 w 2004232"/>
              <a:gd name="connsiteY1" fmla="*/ 1354661 h 1895350"/>
              <a:gd name="connsiteX2" fmla="*/ 740517 w 2004232"/>
              <a:gd name="connsiteY2" fmla="*/ 185820 h 1895350"/>
              <a:gd name="connsiteX3" fmla="*/ 1996823 w 2004232"/>
              <a:gd name="connsiteY3" fmla="*/ 98355 h 1895350"/>
              <a:gd name="connsiteX4" fmla="*/ 40802 w 2004232"/>
              <a:gd name="connsiteY4" fmla="*/ 1139976 h 1895350"/>
              <a:gd name="connsiteX5" fmla="*/ 859786 w 2004232"/>
              <a:gd name="connsiteY5" fmla="*/ 1330808 h 1895350"/>
              <a:gd name="connsiteX0" fmla="*/ 875689 w 2004232"/>
              <a:gd name="connsiteY0" fmla="*/ 1895350 h 1895350"/>
              <a:gd name="connsiteX1" fmla="*/ 1543599 w 2004232"/>
              <a:gd name="connsiteY1" fmla="*/ 1354661 h 1895350"/>
              <a:gd name="connsiteX2" fmla="*/ 740517 w 2004232"/>
              <a:gd name="connsiteY2" fmla="*/ 185820 h 1895350"/>
              <a:gd name="connsiteX3" fmla="*/ 1996823 w 2004232"/>
              <a:gd name="connsiteY3" fmla="*/ 98355 h 1895350"/>
              <a:gd name="connsiteX4" fmla="*/ 40802 w 2004232"/>
              <a:gd name="connsiteY4" fmla="*/ 1139976 h 1895350"/>
              <a:gd name="connsiteX5" fmla="*/ 859786 w 2004232"/>
              <a:gd name="connsiteY5" fmla="*/ 1330808 h 1895350"/>
              <a:gd name="connsiteX0" fmla="*/ 834887 w 1963430"/>
              <a:gd name="connsiteY0" fmla="*/ 1895350 h 1895350"/>
              <a:gd name="connsiteX1" fmla="*/ 1502797 w 1963430"/>
              <a:gd name="connsiteY1" fmla="*/ 1354661 h 1895350"/>
              <a:gd name="connsiteX2" fmla="*/ 699715 w 1963430"/>
              <a:gd name="connsiteY2" fmla="*/ 185820 h 1895350"/>
              <a:gd name="connsiteX3" fmla="*/ 1956021 w 1963430"/>
              <a:gd name="connsiteY3" fmla="*/ 98355 h 1895350"/>
              <a:gd name="connsiteX4" fmla="*/ 0 w 1963430"/>
              <a:gd name="connsiteY4" fmla="*/ 1139976 h 1895350"/>
              <a:gd name="connsiteX0" fmla="*/ 139891 w 1268434"/>
              <a:gd name="connsiteY0" fmla="*/ 1895350 h 1895350"/>
              <a:gd name="connsiteX1" fmla="*/ 807801 w 1268434"/>
              <a:gd name="connsiteY1" fmla="*/ 1354661 h 1895350"/>
              <a:gd name="connsiteX2" fmla="*/ 4719 w 1268434"/>
              <a:gd name="connsiteY2" fmla="*/ 185820 h 1895350"/>
              <a:gd name="connsiteX3" fmla="*/ 1261025 w 1268434"/>
              <a:gd name="connsiteY3" fmla="*/ 98355 h 1895350"/>
              <a:gd name="connsiteX0" fmla="*/ 139891 w 1261025"/>
              <a:gd name="connsiteY0" fmla="*/ 1843712 h 1843712"/>
              <a:gd name="connsiteX1" fmla="*/ 807801 w 1261025"/>
              <a:gd name="connsiteY1" fmla="*/ 1303023 h 1843712"/>
              <a:gd name="connsiteX2" fmla="*/ 4719 w 1261025"/>
              <a:gd name="connsiteY2" fmla="*/ 134182 h 1843712"/>
              <a:gd name="connsiteX3" fmla="*/ 1261025 w 1261025"/>
              <a:gd name="connsiteY3" fmla="*/ 46717 h 1843712"/>
            </a:gdLst>
            <a:ahLst/>
            <a:cxnLst>
              <a:cxn ang="0">
                <a:pos x="connsiteX0" y="connsiteY0"/>
              </a:cxn>
              <a:cxn ang="0">
                <a:pos x="connsiteX1" y="connsiteY1"/>
              </a:cxn>
              <a:cxn ang="0">
                <a:pos x="connsiteX2" y="connsiteY2"/>
              </a:cxn>
              <a:cxn ang="0">
                <a:pos x="connsiteX3" y="connsiteY3"/>
              </a:cxn>
            </a:cxnLst>
            <a:rect l="l" t="t" r="r" b="b"/>
            <a:pathLst>
              <a:path w="1261025" h="1843712">
                <a:moveTo>
                  <a:pt x="139891" y="1843712"/>
                </a:moveTo>
                <a:cubicBezTo>
                  <a:pt x="485110" y="1715828"/>
                  <a:pt x="830330" y="1587945"/>
                  <a:pt x="807801" y="1303023"/>
                </a:cubicBezTo>
                <a:cubicBezTo>
                  <a:pt x="785272" y="1018101"/>
                  <a:pt x="-70818" y="343566"/>
                  <a:pt x="4719" y="134182"/>
                </a:cubicBezTo>
                <a:cubicBezTo>
                  <a:pt x="80256" y="-75202"/>
                  <a:pt x="821053" y="14912"/>
                  <a:pt x="1261025" y="46717"/>
                </a:cubicBezTo>
              </a:path>
            </a:pathLst>
          </a:custGeom>
          <a:noFill/>
          <a:ln w="41275" cap="flat" cmpd="sng" algn="ctr">
            <a:solidFill>
              <a:srgbClr val="C00000"/>
            </a:solidFill>
            <a:prstDash val="solid"/>
            <a:round/>
            <a:headEnd type="none" w="med" len="med"/>
            <a:tailEnd type="none" w="lg" len="lg"/>
          </a:ln>
          <a:effectLst/>
        </p:spPr>
        <p:txBody>
          <a:bodyPr rtlCol="0" anchor="ctr"/>
          <a:lstStyle/>
          <a:p>
            <a:pPr algn="ctr"/>
            <a:endParaRPr lang="en-US"/>
          </a:p>
        </p:txBody>
      </p:sp>
      <p:sp>
        <p:nvSpPr>
          <p:cNvPr id="79" name="Freeform: Shape 78">
            <a:extLst>
              <a:ext uri="{FF2B5EF4-FFF2-40B4-BE49-F238E27FC236}">
                <a16:creationId xmlns:a16="http://schemas.microsoft.com/office/drawing/2014/main" id="{113A04C0-5475-4D91-BF8F-AF4B562097F0}"/>
              </a:ext>
            </a:extLst>
          </p:cNvPr>
          <p:cNvSpPr/>
          <p:nvPr/>
        </p:nvSpPr>
        <p:spPr bwMode="auto">
          <a:xfrm>
            <a:off x="2717460" y="3824577"/>
            <a:ext cx="2355472" cy="2035534"/>
          </a:xfrm>
          <a:custGeom>
            <a:avLst/>
            <a:gdLst>
              <a:gd name="connsiteX0" fmla="*/ 2355472 w 2355472"/>
              <a:gd name="connsiteY0" fmla="*/ 0 h 2035534"/>
              <a:gd name="connsiteX1" fmla="*/ 81399 w 2355472"/>
              <a:gd name="connsiteY1" fmla="*/ 1367625 h 2035534"/>
              <a:gd name="connsiteX2" fmla="*/ 725455 w 2355472"/>
              <a:gd name="connsiteY2" fmla="*/ 2035534 h 2035534"/>
            </a:gdLst>
            <a:ahLst/>
            <a:cxnLst>
              <a:cxn ang="0">
                <a:pos x="connsiteX0" y="connsiteY0"/>
              </a:cxn>
              <a:cxn ang="0">
                <a:pos x="connsiteX1" y="connsiteY1"/>
              </a:cxn>
              <a:cxn ang="0">
                <a:pos x="connsiteX2" y="connsiteY2"/>
              </a:cxn>
            </a:cxnLst>
            <a:rect l="l" t="t" r="r" b="b"/>
            <a:pathLst>
              <a:path w="2355472" h="2035534">
                <a:moveTo>
                  <a:pt x="2355472" y="0"/>
                </a:moveTo>
                <a:cubicBezTo>
                  <a:pt x="1354270" y="514184"/>
                  <a:pt x="353068" y="1028369"/>
                  <a:pt x="81399" y="1367625"/>
                </a:cubicBezTo>
                <a:cubicBezTo>
                  <a:pt x="-190270" y="1706881"/>
                  <a:pt x="267592" y="1871207"/>
                  <a:pt x="725455" y="2035534"/>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
        <p:nvSpPr>
          <p:cNvPr id="80" name="Freeform: Shape 79">
            <a:extLst>
              <a:ext uri="{FF2B5EF4-FFF2-40B4-BE49-F238E27FC236}">
                <a16:creationId xmlns:a16="http://schemas.microsoft.com/office/drawing/2014/main" id="{5AEFD575-DBC3-4D65-B0A6-A396D068E792}"/>
              </a:ext>
            </a:extLst>
          </p:cNvPr>
          <p:cNvSpPr/>
          <p:nvPr/>
        </p:nvSpPr>
        <p:spPr bwMode="auto">
          <a:xfrm>
            <a:off x="2308104" y="1725433"/>
            <a:ext cx="2760246" cy="4150581"/>
          </a:xfrm>
          <a:custGeom>
            <a:avLst/>
            <a:gdLst>
              <a:gd name="connsiteX0" fmla="*/ 912174 w 2760246"/>
              <a:gd name="connsiteY0" fmla="*/ 0 h 4150581"/>
              <a:gd name="connsiteX1" fmla="*/ 196557 w 2760246"/>
              <a:gd name="connsiteY1" fmla="*/ 683812 h 4150581"/>
              <a:gd name="connsiteX2" fmla="*/ 228362 w 2760246"/>
              <a:gd name="connsiteY2" fmla="*/ 2099144 h 4150581"/>
              <a:gd name="connsiteX3" fmla="*/ 2756877 w 2760246"/>
              <a:gd name="connsiteY3" fmla="*/ 2099144 h 4150581"/>
              <a:gd name="connsiteX4" fmla="*/ 761099 w 2760246"/>
              <a:gd name="connsiteY4" fmla="*/ 3228230 h 4150581"/>
              <a:gd name="connsiteX5" fmla="*/ 403291 w 2760246"/>
              <a:gd name="connsiteY5" fmla="*/ 3697357 h 4150581"/>
              <a:gd name="connsiteX6" fmla="*/ 1206373 w 2760246"/>
              <a:gd name="connsiteY6" fmla="*/ 4150581 h 41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246" h="4150581">
                <a:moveTo>
                  <a:pt x="912174" y="0"/>
                </a:moveTo>
                <a:cubicBezTo>
                  <a:pt x="611350" y="166977"/>
                  <a:pt x="310526" y="333955"/>
                  <a:pt x="196557" y="683812"/>
                </a:cubicBezTo>
                <a:cubicBezTo>
                  <a:pt x="82588" y="1033669"/>
                  <a:pt x="-198358" y="1863255"/>
                  <a:pt x="228362" y="2099144"/>
                </a:cubicBezTo>
                <a:cubicBezTo>
                  <a:pt x="655082" y="2335033"/>
                  <a:pt x="2668088" y="1910963"/>
                  <a:pt x="2756877" y="2099144"/>
                </a:cubicBezTo>
                <a:cubicBezTo>
                  <a:pt x="2845667" y="2287325"/>
                  <a:pt x="1153363" y="2961861"/>
                  <a:pt x="761099" y="3228230"/>
                </a:cubicBezTo>
                <a:cubicBezTo>
                  <a:pt x="368835" y="3494599"/>
                  <a:pt x="329079" y="3543632"/>
                  <a:pt x="403291" y="3697357"/>
                </a:cubicBezTo>
                <a:cubicBezTo>
                  <a:pt x="477503" y="3851082"/>
                  <a:pt x="841938" y="4000831"/>
                  <a:pt x="1206373" y="4150581"/>
                </a:cubicBezTo>
              </a:path>
            </a:pathLst>
          </a:custGeom>
          <a:noFill/>
          <a:ln w="41275" cap="flat" cmpd="sng" algn="ctr">
            <a:solidFill>
              <a:srgbClr val="00B050"/>
            </a:solidFill>
            <a:prstDash val="solid"/>
            <a:round/>
            <a:headEnd type="none" w="med" len="med"/>
            <a:tailEnd type="none" w="lg" len="lg"/>
          </a:ln>
          <a:effectLst/>
        </p:spPr>
        <p:txBody>
          <a:bodyPr rtlCol="0" anchor="ctr"/>
          <a:lstStyle/>
          <a:p>
            <a:pPr algn="ctr"/>
            <a:endParaRPr lang="en-US"/>
          </a:p>
        </p:txBody>
      </p:sp>
      <p:sp>
        <p:nvSpPr>
          <p:cNvPr id="81" name="Freeform: Shape 80">
            <a:extLst>
              <a:ext uri="{FF2B5EF4-FFF2-40B4-BE49-F238E27FC236}">
                <a16:creationId xmlns:a16="http://schemas.microsoft.com/office/drawing/2014/main" id="{25CE2DA1-81CE-4228-B0A4-3AC55A0D4C43}"/>
              </a:ext>
            </a:extLst>
          </p:cNvPr>
          <p:cNvSpPr/>
          <p:nvPr/>
        </p:nvSpPr>
        <p:spPr bwMode="auto">
          <a:xfrm>
            <a:off x="2617036" y="2962571"/>
            <a:ext cx="3385829" cy="855363"/>
          </a:xfrm>
          <a:custGeom>
            <a:avLst/>
            <a:gdLst>
              <a:gd name="connsiteX0" fmla="*/ 3403600 w 3403600"/>
              <a:gd name="connsiteY0" fmla="*/ 212427 h 813560"/>
              <a:gd name="connsiteX1" fmla="*/ 2302934 w 3403600"/>
              <a:gd name="connsiteY1" fmla="*/ 760 h 813560"/>
              <a:gd name="connsiteX2" fmla="*/ 948267 w 3403600"/>
              <a:gd name="connsiteY2" fmla="*/ 170094 h 813560"/>
              <a:gd name="connsiteX3" fmla="*/ 0 w 3403600"/>
              <a:gd name="connsiteY3" fmla="*/ 813560 h 813560"/>
            </a:gdLst>
            <a:ahLst/>
            <a:cxnLst>
              <a:cxn ang="0">
                <a:pos x="connsiteX0" y="connsiteY0"/>
              </a:cxn>
              <a:cxn ang="0">
                <a:pos x="connsiteX1" y="connsiteY1"/>
              </a:cxn>
              <a:cxn ang="0">
                <a:pos x="connsiteX2" y="connsiteY2"/>
              </a:cxn>
              <a:cxn ang="0">
                <a:pos x="connsiteX3" y="connsiteY3"/>
              </a:cxn>
            </a:cxnLst>
            <a:rect l="l" t="t" r="r" b="b"/>
            <a:pathLst>
              <a:path w="3403600" h="813560">
                <a:moveTo>
                  <a:pt x="3403600" y="212427"/>
                </a:moveTo>
                <a:cubicBezTo>
                  <a:pt x="3057878" y="110121"/>
                  <a:pt x="2712156" y="7815"/>
                  <a:pt x="2302934" y="760"/>
                </a:cubicBezTo>
                <a:cubicBezTo>
                  <a:pt x="1893712" y="-6295"/>
                  <a:pt x="1332089" y="34627"/>
                  <a:pt x="948267" y="170094"/>
                </a:cubicBezTo>
                <a:cubicBezTo>
                  <a:pt x="564445" y="305561"/>
                  <a:pt x="282222" y="559560"/>
                  <a:pt x="0" y="813560"/>
                </a:cubicBezTo>
              </a:path>
            </a:pathLst>
          </a:custGeom>
          <a:ln>
            <a:tailEnd type="stealth" w="lg"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175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5"/>
                                        </p:tgtEl>
                                      </p:cBhvr>
                                    </p:animEffect>
                                    <p:set>
                                      <p:cBhvr>
                                        <p:cTn id="12" dur="1" fill="hold">
                                          <p:stCondLst>
                                            <p:cond delay="499"/>
                                          </p:stCondLst>
                                        </p:cTn>
                                        <p:tgtEl>
                                          <p:spTgt spid="7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up)">
                                      <p:cBhvr>
                                        <p:cTn id="17" dur="500"/>
                                        <p:tgtEl>
                                          <p:spTgt spid="7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down)">
                                      <p:cBhvr>
                                        <p:cTn id="21" dur="500"/>
                                        <p:tgtEl>
                                          <p:spTgt spid="78"/>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up)">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7" grpId="0" animBg="1"/>
      <p:bldP spid="78" grpId="0" animBg="1"/>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0" name="TextBox 19">
                <a:extLst>
                  <a:ext uri="{FF2B5EF4-FFF2-40B4-BE49-F238E27FC236}">
                    <a16:creationId xmlns:a16="http://schemas.microsoft.com/office/drawing/2014/main" id="{14B1E566-B311-498C-AB6C-3F75DB0612EC}"/>
                  </a:ext>
                </a:extLst>
              </p:cNvPr>
              <p:cNvSpPr txBox="1">
                <a:spLocks noChangeArrowheads="1"/>
              </p:cNvSpPr>
              <p:nvPr/>
            </p:nvSpPr>
            <p:spPr bwMode="auto">
              <a:xfrm>
                <a:off x="4443408" y="4992821"/>
                <a:ext cx="42177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𝑥</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60" name="TextBox 19">
                <a:extLst>
                  <a:ext uri="{FF2B5EF4-FFF2-40B4-BE49-F238E27FC236}">
                    <a16:creationId xmlns:a16="http://schemas.microsoft.com/office/drawing/2014/main" id="{14B1E566-B311-498C-AB6C-3F75DB0612EC}"/>
                  </a:ext>
                </a:extLst>
              </p:cNvPr>
              <p:cNvSpPr txBox="1">
                <a:spLocks noRot="1" noChangeAspect="1" noMove="1" noResize="1" noEditPoints="1" noAdjustHandles="1" noChangeArrowheads="1" noChangeShapeType="1" noTextEdit="1"/>
              </p:cNvSpPr>
              <p:nvPr/>
            </p:nvSpPr>
            <p:spPr bwMode="auto">
              <a:xfrm>
                <a:off x="4443408" y="4992821"/>
                <a:ext cx="421774" cy="461665"/>
              </a:xfrm>
              <a:prstGeom prst="rect">
                <a:avLst/>
              </a:prstGeom>
              <a:blipFill>
                <a:blip r:embed="rId3"/>
                <a:stretch>
                  <a:fillRect l="-7246" r="-72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15">
                <a:extLst>
                  <a:ext uri="{FF2B5EF4-FFF2-40B4-BE49-F238E27FC236}">
                    <a16:creationId xmlns:a16="http://schemas.microsoft.com/office/drawing/2014/main" id="{73B9957E-55A4-44F7-9987-43DB9E47A3F3}"/>
                  </a:ext>
                </a:extLst>
              </p:cNvPr>
              <p:cNvSpPr txBox="1">
                <a:spLocks noChangeArrowheads="1"/>
              </p:cNvSpPr>
              <p:nvPr/>
            </p:nvSpPr>
            <p:spPr bwMode="auto">
              <a:xfrm>
                <a:off x="2869810" y="5014749"/>
                <a:ext cx="373143"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ea typeface="宋体" panose="02010600030101010101" pitchFamily="2" charset="-122"/>
                        </a:rPr>
                        <m:t>𝑠</m:t>
                      </m:r>
                      <m:r>
                        <a:rPr lang="en-US" altLang="zh-CN" sz="2400" b="0" i="1" dirty="0" smtClean="0">
                          <a:solidFill>
                            <a:srgbClr val="00B050"/>
                          </a:solidFill>
                          <a:latin typeface="Cambria Math" panose="02040503050406030204" pitchFamily="18" charset="0"/>
                          <a:ea typeface="宋体" panose="02010600030101010101" pitchFamily="2" charset="-122"/>
                        </a:rPr>
                        <m:t>′</m:t>
                      </m:r>
                    </m:oMath>
                  </m:oMathPara>
                </a14:m>
                <a:endParaRPr lang="zh-CN" altLang="en-US" sz="2400" i="1" dirty="0">
                  <a:solidFill>
                    <a:srgbClr val="00B050"/>
                  </a:solidFill>
                  <a:latin typeface="Georgia" panose="02040502050405020303" pitchFamily="18" charset="0"/>
                  <a:ea typeface="宋体" panose="02010600030101010101" pitchFamily="2" charset="-122"/>
                </a:endParaRPr>
              </a:p>
            </p:txBody>
          </p:sp>
        </mc:Choice>
        <mc:Fallback xmlns="">
          <p:sp>
            <p:nvSpPr>
              <p:cNvPr id="59" name="TextBox 15">
                <a:extLst>
                  <a:ext uri="{FF2B5EF4-FFF2-40B4-BE49-F238E27FC236}">
                    <a16:creationId xmlns:a16="http://schemas.microsoft.com/office/drawing/2014/main" id="{73B9957E-55A4-44F7-9987-43DB9E47A3F3}"/>
                  </a:ext>
                </a:extLst>
              </p:cNvPr>
              <p:cNvSpPr txBox="1">
                <a:spLocks noRot="1" noChangeAspect="1" noMove="1" noResize="1" noEditPoints="1" noAdjustHandles="1" noChangeArrowheads="1" noChangeShapeType="1" noTextEdit="1"/>
              </p:cNvSpPr>
              <p:nvPr/>
            </p:nvSpPr>
            <p:spPr bwMode="auto">
              <a:xfrm>
                <a:off x="2869810" y="5014749"/>
                <a:ext cx="373143" cy="461665"/>
              </a:xfrm>
              <a:prstGeom prst="rect">
                <a:avLst/>
              </a:prstGeom>
              <a:blipFill>
                <a:blip r:embed="rId4"/>
                <a:stretch>
                  <a:fillRect l="-8197" r="-147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1" name="TextBox 23">
            <a:extLst>
              <a:ext uri="{FF2B5EF4-FFF2-40B4-BE49-F238E27FC236}">
                <a16:creationId xmlns:a16="http://schemas.microsoft.com/office/drawing/2014/main" id="{1ED06432-1784-496A-84D5-DE5714C3B7E1}"/>
              </a:ext>
            </a:extLst>
          </p:cNvPr>
          <p:cNvSpPr txBox="1">
            <a:spLocks noChangeArrowheads="1"/>
          </p:cNvSpPr>
          <p:nvPr/>
        </p:nvSpPr>
        <p:spPr bwMode="auto">
          <a:xfrm>
            <a:off x="4890663" y="124007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x</a:t>
            </a:r>
            <a:endParaRPr lang="zh-CN" altLang="en-US" sz="2400" dirty="0">
              <a:solidFill>
                <a:srgbClr val="00B050"/>
              </a:solidFill>
              <a:latin typeface="Georgia" panose="02040502050405020303" pitchFamily="18" charset="0"/>
              <a:ea typeface="宋体" panose="02010600030101010101" pitchFamily="2" charset="-122"/>
            </a:endParaRPr>
          </a:p>
        </p:txBody>
      </p:sp>
      <p:sp>
        <p:nvSpPr>
          <p:cNvPr id="3" name="Slide Number Placeholder 2">
            <a:extLst>
              <a:ext uri="{FF2B5EF4-FFF2-40B4-BE49-F238E27FC236}">
                <a16:creationId xmlns:a16="http://schemas.microsoft.com/office/drawing/2014/main" id="{9B9A5E18-B804-4BA3-8ECC-5AC0B2CD9EE4}"/>
              </a:ext>
            </a:extLst>
          </p:cNvPr>
          <p:cNvSpPr>
            <a:spLocks noGrp="1"/>
          </p:cNvSpPr>
          <p:nvPr>
            <p:ph type="sldNum" sz="quarter" idx="12"/>
          </p:nvPr>
        </p:nvSpPr>
        <p:spPr/>
        <p:txBody>
          <a:bodyPr/>
          <a:lstStyle/>
          <a:p>
            <a:fld id="{60AD1266-7CE3-2146-B859-359ABF1E0203}" type="slidenum">
              <a:rPr lang="en-US" smtClean="0"/>
              <a:t>18</a:t>
            </a:fld>
            <a:endParaRPr lang="en-US" dirty="0"/>
          </a:p>
        </p:txBody>
      </p:sp>
      <p:sp>
        <p:nvSpPr>
          <p:cNvPr id="5" name="椭圆 22">
            <a:extLst>
              <a:ext uri="{FF2B5EF4-FFF2-40B4-BE49-F238E27FC236}">
                <a16:creationId xmlns:a16="http://schemas.microsoft.com/office/drawing/2014/main" id="{0CE94E47-BE09-4820-BD1E-E7295E52B770}"/>
              </a:ext>
            </a:extLst>
          </p:cNvPr>
          <p:cNvSpPr/>
          <p:nvPr/>
        </p:nvSpPr>
        <p:spPr bwMode="auto">
          <a:xfrm>
            <a:off x="3249639" y="1633402"/>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 name="椭圆 23">
            <a:extLst>
              <a:ext uri="{FF2B5EF4-FFF2-40B4-BE49-F238E27FC236}">
                <a16:creationId xmlns:a16="http://schemas.microsoft.com/office/drawing/2014/main" id="{AECAF428-5C78-4C19-A42D-C803ED351A95}"/>
              </a:ext>
            </a:extLst>
          </p:cNvPr>
          <p:cNvSpPr/>
          <p:nvPr/>
        </p:nvSpPr>
        <p:spPr bwMode="auto">
          <a:xfrm>
            <a:off x="2506030" y="2276154"/>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7" name="TextBox 24">
            <a:extLst>
              <a:ext uri="{FF2B5EF4-FFF2-40B4-BE49-F238E27FC236}">
                <a16:creationId xmlns:a16="http://schemas.microsoft.com/office/drawing/2014/main" id="{5AF2C8D1-0356-420E-A97E-537C69C22DAA}"/>
              </a:ext>
            </a:extLst>
          </p:cNvPr>
          <p:cNvSpPr txBox="1">
            <a:spLocks noChangeArrowheads="1"/>
          </p:cNvSpPr>
          <p:nvPr/>
        </p:nvSpPr>
        <p:spPr bwMode="auto">
          <a:xfrm>
            <a:off x="1596513" y="1673686"/>
            <a:ext cx="373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P</a:t>
            </a:r>
            <a:endParaRPr lang="zh-CN" altLang="en-US" sz="2400" i="1" dirty="0">
              <a:solidFill>
                <a:srgbClr val="00B050"/>
              </a:solidFill>
              <a:latin typeface="Georgia" panose="02040502050405020303" pitchFamily="18" charset="0"/>
              <a:ea typeface="宋体" panose="02010600030101010101" pitchFamily="2" charset="-122"/>
            </a:endParaRPr>
          </a:p>
        </p:txBody>
      </p:sp>
      <p:cxnSp>
        <p:nvCxnSpPr>
          <p:cNvPr id="8" name="直接箭头连接符 26">
            <a:extLst>
              <a:ext uri="{FF2B5EF4-FFF2-40B4-BE49-F238E27FC236}">
                <a16:creationId xmlns:a16="http://schemas.microsoft.com/office/drawing/2014/main" id="{BD7ED35B-3874-4727-8890-91943DE9C82B}"/>
              </a:ext>
            </a:extLst>
          </p:cNvPr>
          <p:cNvCxnSpPr>
            <a:stCxn id="5" idx="3"/>
            <a:endCxn id="6" idx="7"/>
          </p:cNvCxnSpPr>
          <p:nvPr/>
        </p:nvCxnSpPr>
        <p:spPr bwMode="auto">
          <a:xfrm flipH="1">
            <a:off x="2598313" y="1743040"/>
            <a:ext cx="667376" cy="550930"/>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9" name="椭圆 27">
            <a:extLst>
              <a:ext uri="{FF2B5EF4-FFF2-40B4-BE49-F238E27FC236}">
                <a16:creationId xmlns:a16="http://schemas.microsoft.com/office/drawing/2014/main" id="{1A6AE805-8F13-46EF-B3BC-1C57231E39F6}"/>
              </a:ext>
            </a:extLst>
          </p:cNvPr>
          <p:cNvSpPr/>
          <p:nvPr/>
        </p:nvSpPr>
        <p:spPr bwMode="auto">
          <a:xfrm>
            <a:off x="2508705" y="3800120"/>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10" name="直接箭头连接符 29">
            <a:extLst>
              <a:ext uri="{FF2B5EF4-FFF2-40B4-BE49-F238E27FC236}">
                <a16:creationId xmlns:a16="http://schemas.microsoft.com/office/drawing/2014/main" id="{FEB2F00C-E906-4AB5-8F59-60B3154B4E27}"/>
              </a:ext>
            </a:extLst>
          </p:cNvPr>
          <p:cNvCxnSpPr>
            <a:stCxn id="6" idx="4"/>
            <a:endCxn id="9" idx="0"/>
          </p:cNvCxnSpPr>
          <p:nvPr/>
        </p:nvCxnSpPr>
        <p:spPr bwMode="auto">
          <a:xfrm>
            <a:off x="2560865" y="2404978"/>
            <a:ext cx="1337" cy="139514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17" name="椭圆 51">
            <a:extLst>
              <a:ext uri="{FF2B5EF4-FFF2-40B4-BE49-F238E27FC236}">
                <a16:creationId xmlns:a16="http://schemas.microsoft.com/office/drawing/2014/main" id="{9483F776-C9AB-430A-AD62-354979547B39}"/>
              </a:ext>
            </a:extLst>
          </p:cNvPr>
          <p:cNvSpPr/>
          <p:nvPr/>
        </p:nvSpPr>
        <p:spPr bwMode="auto">
          <a:xfrm>
            <a:off x="3761874" y="380560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19" name="椭圆 54">
            <a:extLst>
              <a:ext uri="{FF2B5EF4-FFF2-40B4-BE49-F238E27FC236}">
                <a16:creationId xmlns:a16="http://schemas.microsoft.com/office/drawing/2014/main" id="{947620AC-0A0F-413B-8DCF-4004CAE57355}"/>
              </a:ext>
            </a:extLst>
          </p:cNvPr>
          <p:cNvSpPr/>
          <p:nvPr/>
        </p:nvSpPr>
        <p:spPr bwMode="auto">
          <a:xfrm>
            <a:off x="5101977" y="3802861"/>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21" name="直接箭头连接符 57">
            <a:extLst>
              <a:ext uri="{FF2B5EF4-FFF2-40B4-BE49-F238E27FC236}">
                <a16:creationId xmlns:a16="http://schemas.microsoft.com/office/drawing/2014/main" id="{C4184770-C1D9-4685-90E8-6AD2CA697F0E}"/>
              </a:ext>
            </a:extLst>
          </p:cNvPr>
          <p:cNvCxnSpPr>
            <a:stCxn id="17" idx="6"/>
            <a:endCxn id="19" idx="2"/>
          </p:cNvCxnSpPr>
          <p:nvPr/>
        </p:nvCxnSpPr>
        <p:spPr bwMode="auto">
          <a:xfrm flipV="1">
            <a:off x="3871544" y="3867274"/>
            <a:ext cx="1230433" cy="2741"/>
          </a:xfrm>
          <a:prstGeom prst="straightConnector1">
            <a:avLst/>
          </a:prstGeom>
          <a:ln>
            <a:solidFill>
              <a:schemeClr val="tx1"/>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22" name="直接箭头连接符 59">
            <a:extLst>
              <a:ext uri="{FF2B5EF4-FFF2-40B4-BE49-F238E27FC236}">
                <a16:creationId xmlns:a16="http://schemas.microsoft.com/office/drawing/2014/main" id="{4DDC6B3D-ABAC-41D9-BB8E-BB17737D07D4}"/>
              </a:ext>
            </a:extLst>
          </p:cNvPr>
          <p:cNvCxnSpPr>
            <a:stCxn id="6" idx="5"/>
            <a:endCxn id="19" idx="2"/>
          </p:cNvCxnSpPr>
          <p:nvPr/>
        </p:nvCxnSpPr>
        <p:spPr bwMode="auto">
          <a:xfrm>
            <a:off x="2598313" y="2385792"/>
            <a:ext cx="2503664" cy="148148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25" name="椭圆 63">
            <a:extLst>
              <a:ext uri="{FF2B5EF4-FFF2-40B4-BE49-F238E27FC236}">
                <a16:creationId xmlns:a16="http://schemas.microsoft.com/office/drawing/2014/main" id="{E867098F-A91B-4F23-8239-68AF14137E84}"/>
              </a:ext>
            </a:extLst>
          </p:cNvPr>
          <p:cNvSpPr/>
          <p:nvPr/>
        </p:nvSpPr>
        <p:spPr bwMode="auto">
          <a:xfrm>
            <a:off x="6541048" y="3819307"/>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7" name="Freeform 3">
            <a:extLst>
              <a:ext uri="{FF2B5EF4-FFF2-40B4-BE49-F238E27FC236}">
                <a16:creationId xmlns:a16="http://schemas.microsoft.com/office/drawing/2014/main" id="{B34BFB44-7E65-40DE-BECD-3876DD1D7AE5}"/>
              </a:ext>
            </a:extLst>
          </p:cNvPr>
          <p:cNvSpPr/>
          <p:nvPr/>
        </p:nvSpPr>
        <p:spPr>
          <a:xfrm>
            <a:off x="1565818" y="1710149"/>
            <a:ext cx="1602239" cy="2148902"/>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4423"/>
              <a:gd name="connsiteX1" fmla="*/ 1119445 w 1900679"/>
              <a:gd name="connsiteY1" fmla="*/ 91968 h 2494423"/>
              <a:gd name="connsiteX2" fmla="*/ 418108 w 1900679"/>
              <a:gd name="connsiteY2" fmla="*/ 447075 h 2494423"/>
              <a:gd name="connsiteX3" fmla="*/ 858 w 1900679"/>
              <a:gd name="connsiteY3" fmla="*/ 1272698 h 2494423"/>
              <a:gd name="connsiteX4" fmla="*/ 329332 w 1900679"/>
              <a:gd name="connsiteY4" fmla="*/ 2311386 h 2494423"/>
              <a:gd name="connsiteX5" fmla="*/ 985427 w 1900679"/>
              <a:gd name="connsiteY5" fmla="*/ 2482435 h 2494423"/>
              <a:gd name="connsiteX6" fmla="*/ 977402 w 1900679"/>
              <a:gd name="connsiteY6" fmla="*/ 2480062 h 2494423"/>
              <a:gd name="connsiteX0" fmla="*/ 1900679 w 1900679"/>
              <a:gd name="connsiteY0" fmla="*/ 3192 h 2490976"/>
              <a:gd name="connsiteX1" fmla="*/ 1119445 w 1900679"/>
              <a:gd name="connsiteY1" fmla="*/ 91968 h 2490976"/>
              <a:gd name="connsiteX2" fmla="*/ 418108 w 1900679"/>
              <a:gd name="connsiteY2" fmla="*/ 447075 h 2490976"/>
              <a:gd name="connsiteX3" fmla="*/ 858 w 1900679"/>
              <a:gd name="connsiteY3" fmla="*/ 1272698 h 2490976"/>
              <a:gd name="connsiteX4" fmla="*/ 329332 w 1900679"/>
              <a:gd name="connsiteY4" fmla="*/ 2311386 h 2490976"/>
              <a:gd name="connsiteX5" fmla="*/ 985427 w 1900679"/>
              <a:gd name="connsiteY5" fmla="*/ 2482435 h 2490976"/>
              <a:gd name="connsiteX6" fmla="*/ 746583 w 1900679"/>
              <a:gd name="connsiteY6" fmla="*/ 2320264 h 2490976"/>
              <a:gd name="connsiteX0" fmla="*/ 1900535 w 1900535"/>
              <a:gd name="connsiteY0" fmla="*/ 3192 h 2390923"/>
              <a:gd name="connsiteX1" fmla="*/ 1119301 w 1900535"/>
              <a:gd name="connsiteY1" fmla="*/ 91968 h 2390923"/>
              <a:gd name="connsiteX2" fmla="*/ 417964 w 1900535"/>
              <a:gd name="connsiteY2" fmla="*/ 447075 h 2390923"/>
              <a:gd name="connsiteX3" fmla="*/ 714 w 1900535"/>
              <a:gd name="connsiteY3" fmla="*/ 1272698 h 2390923"/>
              <a:gd name="connsiteX4" fmla="*/ 329188 w 1900535"/>
              <a:gd name="connsiteY4" fmla="*/ 2311386 h 2390923"/>
              <a:gd name="connsiteX5" fmla="*/ 746439 w 1900535"/>
              <a:gd name="connsiteY5" fmla="*/ 2320264 h 2390923"/>
              <a:gd name="connsiteX0" fmla="*/ 1900713 w 1900713"/>
              <a:gd name="connsiteY0" fmla="*/ 3192 h 2542205"/>
              <a:gd name="connsiteX1" fmla="*/ 1119479 w 1900713"/>
              <a:gd name="connsiteY1" fmla="*/ 91968 h 2542205"/>
              <a:gd name="connsiteX2" fmla="*/ 418142 w 1900713"/>
              <a:gd name="connsiteY2" fmla="*/ 447075 h 2542205"/>
              <a:gd name="connsiteX3" fmla="*/ 892 w 1900713"/>
              <a:gd name="connsiteY3" fmla="*/ 1272698 h 2542205"/>
              <a:gd name="connsiteX4" fmla="*/ 329366 w 1900713"/>
              <a:gd name="connsiteY4" fmla="*/ 2311386 h 2542205"/>
              <a:gd name="connsiteX5" fmla="*/ 1030702 w 1900713"/>
              <a:gd name="connsiteY5" fmla="*/ 2542205 h 2542205"/>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0757 w 1900757"/>
              <a:gd name="connsiteY0" fmla="*/ 3192 h 2489238"/>
              <a:gd name="connsiteX1" fmla="*/ 1119523 w 1900757"/>
              <a:gd name="connsiteY1" fmla="*/ 91968 h 2489238"/>
              <a:gd name="connsiteX2" fmla="*/ 418186 w 1900757"/>
              <a:gd name="connsiteY2" fmla="*/ 447075 h 2489238"/>
              <a:gd name="connsiteX3" fmla="*/ 936 w 1900757"/>
              <a:gd name="connsiteY3" fmla="*/ 1272698 h 2489238"/>
              <a:gd name="connsiteX4" fmla="*/ 329410 w 1900757"/>
              <a:gd name="connsiteY4" fmla="*/ 2311386 h 2489238"/>
              <a:gd name="connsiteX5" fmla="*/ 1084012 w 1900757"/>
              <a:gd name="connsiteY5" fmla="*/ 2488939 h 2489238"/>
              <a:gd name="connsiteX0" fmla="*/ 1902358 w 1902358"/>
              <a:gd name="connsiteY0" fmla="*/ 3192 h 2488939"/>
              <a:gd name="connsiteX1" fmla="*/ 1121124 w 1902358"/>
              <a:gd name="connsiteY1" fmla="*/ 91968 h 2488939"/>
              <a:gd name="connsiteX2" fmla="*/ 419787 w 1902358"/>
              <a:gd name="connsiteY2" fmla="*/ 447075 h 2488939"/>
              <a:gd name="connsiteX3" fmla="*/ 2537 w 1902358"/>
              <a:gd name="connsiteY3" fmla="*/ 1272698 h 2488939"/>
              <a:gd name="connsiteX4" fmla="*/ 286623 w 1902358"/>
              <a:gd name="connsiteY4" fmla="*/ 2187099 h 2488939"/>
              <a:gd name="connsiteX5" fmla="*/ 1085613 w 1902358"/>
              <a:gd name="connsiteY5" fmla="*/ 2488939 h 248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358" h="2488939">
                <a:moveTo>
                  <a:pt x="1902358" y="3192"/>
                </a:moveTo>
                <a:cubicBezTo>
                  <a:pt x="1744779" y="-10125"/>
                  <a:pt x="1368219" y="17988"/>
                  <a:pt x="1121124" y="91968"/>
                </a:cubicBezTo>
                <a:cubicBezTo>
                  <a:pt x="874029" y="165948"/>
                  <a:pt x="606218" y="250287"/>
                  <a:pt x="419787" y="447075"/>
                </a:cubicBezTo>
                <a:cubicBezTo>
                  <a:pt x="233356" y="643863"/>
                  <a:pt x="24731" y="982694"/>
                  <a:pt x="2537" y="1272698"/>
                </a:cubicBezTo>
                <a:cubicBezTo>
                  <a:pt x="-19657" y="1562702"/>
                  <a:pt x="106110" y="1984392"/>
                  <a:pt x="286623" y="2187099"/>
                </a:cubicBezTo>
                <a:cubicBezTo>
                  <a:pt x="467136" y="2389806"/>
                  <a:pt x="741234" y="2487090"/>
                  <a:pt x="1085613" y="2488939"/>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28" name="椭圆 22">
            <a:extLst>
              <a:ext uri="{FF2B5EF4-FFF2-40B4-BE49-F238E27FC236}">
                <a16:creationId xmlns:a16="http://schemas.microsoft.com/office/drawing/2014/main" id="{70EA30BE-FD22-4D47-B86E-6231299135A9}"/>
              </a:ext>
            </a:extLst>
          </p:cNvPr>
          <p:cNvSpPr/>
          <p:nvPr/>
        </p:nvSpPr>
        <p:spPr bwMode="auto">
          <a:xfrm>
            <a:off x="4956197" y="1621068"/>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29" name="Freeform 30">
            <a:extLst>
              <a:ext uri="{FF2B5EF4-FFF2-40B4-BE49-F238E27FC236}">
                <a16:creationId xmlns:a16="http://schemas.microsoft.com/office/drawing/2014/main" id="{C7ABA5D3-FDDA-490A-A770-91DAD1B5DC6B}"/>
              </a:ext>
            </a:extLst>
          </p:cNvPr>
          <p:cNvSpPr/>
          <p:nvPr/>
        </p:nvSpPr>
        <p:spPr>
          <a:xfrm flipH="1">
            <a:off x="5144774" y="1700555"/>
            <a:ext cx="1955319" cy="2099565"/>
          </a:xfrm>
          <a:custGeom>
            <a:avLst/>
            <a:gdLst>
              <a:gd name="connsiteX0" fmla="*/ 1967024 w 1967024"/>
              <a:gd name="connsiteY0" fmla="*/ 11188 h 2554069"/>
              <a:gd name="connsiteX1" fmla="*/ 1398854 w 1967024"/>
              <a:gd name="connsiteY1" fmla="*/ 46698 h 2554069"/>
              <a:gd name="connsiteX2" fmla="*/ 448943 w 1967024"/>
              <a:gd name="connsiteY2" fmla="*/ 384050 h 2554069"/>
              <a:gd name="connsiteX3" fmla="*/ 5059 w 1967024"/>
              <a:gd name="connsiteY3" fmla="*/ 1662434 h 2554069"/>
              <a:gd name="connsiteX4" fmla="*/ 715273 w 1967024"/>
              <a:gd name="connsiteY4" fmla="*/ 2470302 h 2554069"/>
              <a:gd name="connsiteX5" fmla="*/ 1043747 w 1967024"/>
              <a:gd name="connsiteY5" fmla="*/ 2488058 h 2554069"/>
              <a:gd name="connsiteX0" fmla="*/ 1962219 w 1962219"/>
              <a:gd name="connsiteY0" fmla="*/ 11188 h 2506816"/>
              <a:gd name="connsiteX1" fmla="*/ 1394049 w 1962219"/>
              <a:gd name="connsiteY1" fmla="*/ 46698 h 2506816"/>
              <a:gd name="connsiteX2" fmla="*/ 444138 w 1962219"/>
              <a:gd name="connsiteY2" fmla="*/ 384050 h 2506816"/>
              <a:gd name="connsiteX3" fmla="*/ 254 w 1962219"/>
              <a:gd name="connsiteY3" fmla="*/ 1662434 h 2506816"/>
              <a:gd name="connsiteX4" fmla="*/ 390872 w 1962219"/>
              <a:gd name="connsiteY4" fmla="*/ 2319382 h 2506816"/>
              <a:gd name="connsiteX5" fmla="*/ 1038942 w 1962219"/>
              <a:gd name="connsiteY5" fmla="*/ 2488058 h 2506816"/>
              <a:gd name="connsiteX0" fmla="*/ 1900147 w 1900147"/>
              <a:gd name="connsiteY0" fmla="*/ 11188 h 2516082"/>
              <a:gd name="connsiteX1" fmla="*/ 1331977 w 1900147"/>
              <a:gd name="connsiteY1" fmla="*/ 46698 h 2516082"/>
              <a:gd name="connsiteX2" fmla="*/ 382066 w 1900147"/>
              <a:gd name="connsiteY2" fmla="*/ 384050 h 2516082"/>
              <a:gd name="connsiteX3" fmla="*/ 326 w 1900147"/>
              <a:gd name="connsiteY3" fmla="*/ 1280694 h 2516082"/>
              <a:gd name="connsiteX4" fmla="*/ 328800 w 1900147"/>
              <a:gd name="connsiteY4" fmla="*/ 2319382 h 2516082"/>
              <a:gd name="connsiteX5" fmla="*/ 976870 w 1900147"/>
              <a:gd name="connsiteY5" fmla="*/ 2488058 h 2516082"/>
              <a:gd name="connsiteX0" fmla="*/ 1900147 w 1900147"/>
              <a:gd name="connsiteY0" fmla="*/ 2562 h 2507456"/>
              <a:gd name="connsiteX1" fmla="*/ 1118913 w 1900147"/>
              <a:gd name="connsiteY1" fmla="*/ 91338 h 2507456"/>
              <a:gd name="connsiteX2" fmla="*/ 382066 w 1900147"/>
              <a:gd name="connsiteY2" fmla="*/ 375424 h 2507456"/>
              <a:gd name="connsiteX3" fmla="*/ 326 w 1900147"/>
              <a:gd name="connsiteY3" fmla="*/ 1272068 h 2507456"/>
              <a:gd name="connsiteX4" fmla="*/ 328800 w 1900147"/>
              <a:gd name="connsiteY4" fmla="*/ 2310756 h 2507456"/>
              <a:gd name="connsiteX5" fmla="*/ 976870 w 1900147"/>
              <a:gd name="connsiteY5" fmla="*/ 2479432 h 2507456"/>
              <a:gd name="connsiteX0" fmla="*/ 1900673 w 1900673"/>
              <a:gd name="connsiteY0" fmla="*/ 3192 h 2508086"/>
              <a:gd name="connsiteX1" fmla="*/ 1119439 w 1900673"/>
              <a:gd name="connsiteY1" fmla="*/ 91968 h 2508086"/>
              <a:gd name="connsiteX2" fmla="*/ 418102 w 1900673"/>
              <a:gd name="connsiteY2" fmla="*/ 447075 h 2508086"/>
              <a:gd name="connsiteX3" fmla="*/ 852 w 1900673"/>
              <a:gd name="connsiteY3" fmla="*/ 1272698 h 2508086"/>
              <a:gd name="connsiteX4" fmla="*/ 329326 w 1900673"/>
              <a:gd name="connsiteY4" fmla="*/ 2311386 h 2508086"/>
              <a:gd name="connsiteX5" fmla="*/ 977396 w 1900673"/>
              <a:gd name="connsiteY5" fmla="*/ 2480062 h 2508086"/>
              <a:gd name="connsiteX0" fmla="*/ 1901514 w 1901514"/>
              <a:gd name="connsiteY0" fmla="*/ 3192 h 2824965"/>
              <a:gd name="connsiteX1" fmla="*/ 1120280 w 1901514"/>
              <a:gd name="connsiteY1" fmla="*/ 91968 h 2824965"/>
              <a:gd name="connsiteX2" fmla="*/ 418943 w 1901514"/>
              <a:gd name="connsiteY2" fmla="*/ 447075 h 2824965"/>
              <a:gd name="connsiteX3" fmla="*/ 1693 w 1901514"/>
              <a:gd name="connsiteY3" fmla="*/ 1272698 h 2824965"/>
              <a:gd name="connsiteX4" fmla="*/ 330167 w 1901514"/>
              <a:gd name="connsiteY4" fmla="*/ 2311386 h 2824965"/>
              <a:gd name="connsiteX5" fmla="*/ 1581918 w 1901514"/>
              <a:gd name="connsiteY5" fmla="*/ 2817413 h 2824965"/>
              <a:gd name="connsiteX0" fmla="*/ 1901514 w 1901514"/>
              <a:gd name="connsiteY0" fmla="*/ 3192 h 2817413"/>
              <a:gd name="connsiteX1" fmla="*/ 1120280 w 1901514"/>
              <a:gd name="connsiteY1" fmla="*/ 91968 h 2817413"/>
              <a:gd name="connsiteX2" fmla="*/ 418943 w 1901514"/>
              <a:gd name="connsiteY2" fmla="*/ 447075 h 2817413"/>
              <a:gd name="connsiteX3" fmla="*/ 1693 w 1901514"/>
              <a:gd name="connsiteY3" fmla="*/ 1272698 h 2817413"/>
              <a:gd name="connsiteX4" fmla="*/ 330167 w 1901514"/>
              <a:gd name="connsiteY4" fmla="*/ 2311386 h 2817413"/>
              <a:gd name="connsiteX5" fmla="*/ 1581918 w 1901514"/>
              <a:gd name="connsiteY5" fmla="*/ 2817413 h 2817413"/>
              <a:gd name="connsiteX0" fmla="*/ 3499495 w 3499495"/>
              <a:gd name="connsiteY0" fmla="*/ 310852 h 2725578"/>
              <a:gd name="connsiteX1" fmla="*/ 1120280 w 3499495"/>
              <a:gd name="connsiteY1" fmla="*/ 133 h 2725578"/>
              <a:gd name="connsiteX2" fmla="*/ 418943 w 3499495"/>
              <a:gd name="connsiteY2" fmla="*/ 355240 h 2725578"/>
              <a:gd name="connsiteX3" fmla="*/ 1693 w 3499495"/>
              <a:gd name="connsiteY3" fmla="*/ 1180863 h 2725578"/>
              <a:gd name="connsiteX4" fmla="*/ 330167 w 3499495"/>
              <a:gd name="connsiteY4" fmla="*/ 2219551 h 2725578"/>
              <a:gd name="connsiteX5" fmla="*/ 1581918 w 3499495"/>
              <a:gd name="connsiteY5" fmla="*/ 2725578 h 2725578"/>
              <a:gd name="connsiteX0" fmla="*/ 3513037 w 3513037"/>
              <a:gd name="connsiteY0" fmla="*/ 31221 h 2445947"/>
              <a:gd name="connsiteX1" fmla="*/ 432485 w 3513037"/>
              <a:gd name="connsiteY1" fmla="*/ 75609 h 2445947"/>
              <a:gd name="connsiteX2" fmla="*/ 15235 w 3513037"/>
              <a:gd name="connsiteY2" fmla="*/ 901232 h 2445947"/>
              <a:gd name="connsiteX3" fmla="*/ 343709 w 3513037"/>
              <a:gd name="connsiteY3" fmla="*/ 1939920 h 2445947"/>
              <a:gd name="connsiteX4" fmla="*/ 1595460 w 3513037"/>
              <a:gd name="connsiteY4" fmla="*/ 2445947 h 2445947"/>
              <a:gd name="connsiteX0" fmla="*/ 3499496 w 3499496"/>
              <a:gd name="connsiteY0" fmla="*/ 0 h 2414726"/>
              <a:gd name="connsiteX1" fmla="*/ 1694 w 3499496"/>
              <a:gd name="connsiteY1" fmla="*/ 870011 h 2414726"/>
              <a:gd name="connsiteX2" fmla="*/ 330168 w 3499496"/>
              <a:gd name="connsiteY2" fmla="*/ 1908699 h 2414726"/>
              <a:gd name="connsiteX3" fmla="*/ 1581919 w 3499496"/>
              <a:gd name="connsiteY3" fmla="*/ 2414726 h 2414726"/>
              <a:gd name="connsiteX0" fmla="*/ 3169328 w 3169328"/>
              <a:gd name="connsiteY0" fmla="*/ 0 h 2414726"/>
              <a:gd name="connsiteX1" fmla="*/ 0 w 3169328"/>
              <a:gd name="connsiteY1" fmla="*/ 1908699 h 2414726"/>
              <a:gd name="connsiteX2" fmla="*/ 1251751 w 3169328"/>
              <a:gd name="connsiteY2" fmla="*/ 2414726 h 2414726"/>
              <a:gd name="connsiteX0" fmla="*/ 1917577 w 1917577"/>
              <a:gd name="connsiteY0" fmla="*/ 0 h 2414726"/>
              <a:gd name="connsiteX1" fmla="*/ 0 w 1917577"/>
              <a:gd name="connsiteY1" fmla="*/ 2414726 h 2414726"/>
              <a:gd name="connsiteX0" fmla="*/ 1917577 w 1917577"/>
              <a:gd name="connsiteY0" fmla="*/ 0 h 2414726"/>
              <a:gd name="connsiteX1" fmla="*/ 375164 w 1917577"/>
              <a:gd name="connsiteY1" fmla="*/ 503351 h 2414726"/>
              <a:gd name="connsiteX2" fmla="*/ 0 w 1917577"/>
              <a:gd name="connsiteY2"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34872 w 2234872"/>
              <a:gd name="connsiteY0" fmla="*/ 0 h 2414726"/>
              <a:gd name="connsiteX1" fmla="*/ 692459 w 2234872"/>
              <a:gd name="connsiteY1" fmla="*/ 503351 h 2414726"/>
              <a:gd name="connsiteX2" fmla="*/ 0 w 2234872"/>
              <a:gd name="connsiteY2" fmla="*/ 1515405 h 2414726"/>
              <a:gd name="connsiteX3" fmla="*/ 317295 w 2234872"/>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706555 w 2248968"/>
              <a:gd name="connsiteY1" fmla="*/ 503351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248968 w 2248968"/>
              <a:gd name="connsiteY0" fmla="*/ 0 h 2414726"/>
              <a:gd name="connsiteX1" fmla="*/ 617779 w 2248968"/>
              <a:gd name="connsiteY1" fmla="*/ 450085 h 2414726"/>
              <a:gd name="connsiteX2" fmla="*/ 14096 w 2248968"/>
              <a:gd name="connsiteY2" fmla="*/ 1515405 h 2414726"/>
              <a:gd name="connsiteX3" fmla="*/ 331391 w 2248968"/>
              <a:gd name="connsiteY3" fmla="*/ 2414726 h 2414726"/>
              <a:gd name="connsiteX0" fmla="*/ 2319989 w 2319989"/>
              <a:gd name="connsiteY0" fmla="*/ 0 h 2503503"/>
              <a:gd name="connsiteX1" fmla="*/ 617779 w 2319989"/>
              <a:gd name="connsiteY1" fmla="*/ 538862 h 2503503"/>
              <a:gd name="connsiteX2" fmla="*/ 14096 w 2319989"/>
              <a:gd name="connsiteY2" fmla="*/ 1604182 h 2503503"/>
              <a:gd name="connsiteX3" fmla="*/ 331391 w 2319989"/>
              <a:gd name="connsiteY3" fmla="*/ 2503503 h 2503503"/>
              <a:gd name="connsiteX0" fmla="*/ 2312622 w 2312622"/>
              <a:gd name="connsiteY0" fmla="*/ 0 h 2432481"/>
              <a:gd name="connsiteX1" fmla="*/ 610412 w 2312622"/>
              <a:gd name="connsiteY1" fmla="*/ 538862 h 2432481"/>
              <a:gd name="connsiteX2" fmla="*/ 6729 w 2312622"/>
              <a:gd name="connsiteY2" fmla="*/ 1604182 h 2432481"/>
              <a:gd name="connsiteX3" fmla="*/ 457189 w 2312622"/>
              <a:gd name="connsiteY3" fmla="*/ 2432481 h 2432481"/>
              <a:gd name="connsiteX0" fmla="*/ 2321258 w 2321258"/>
              <a:gd name="connsiteY0" fmla="*/ 0 h 2432481"/>
              <a:gd name="connsiteX1" fmla="*/ 619048 w 2321258"/>
              <a:gd name="connsiteY1" fmla="*/ 538862 h 2432481"/>
              <a:gd name="connsiteX2" fmla="*/ 6487 w 2321258"/>
              <a:gd name="connsiteY2" fmla="*/ 1506528 h 2432481"/>
              <a:gd name="connsiteX3" fmla="*/ 465825 w 2321258"/>
              <a:gd name="connsiteY3" fmla="*/ 2432481 h 2432481"/>
            </a:gdLst>
            <a:ahLst/>
            <a:cxnLst>
              <a:cxn ang="0">
                <a:pos x="connsiteX0" y="connsiteY0"/>
              </a:cxn>
              <a:cxn ang="0">
                <a:pos x="connsiteX1" y="connsiteY1"/>
              </a:cxn>
              <a:cxn ang="0">
                <a:pos x="connsiteX2" y="connsiteY2"/>
              </a:cxn>
              <a:cxn ang="0">
                <a:pos x="connsiteX3" y="connsiteY3"/>
              </a:cxn>
            </a:cxnLst>
            <a:rect l="l" t="t" r="r" b="b"/>
            <a:pathLst>
              <a:path w="2321258" h="2432481">
                <a:moveTo>
                  <a:pt x="2321258" y="0"/>
                </a:moveTo>
                <a:cubicBezTo>
                  <a:pt x="1810080" y="40536"/>
                  <a:pt x="917163" y="276384"/>
                  <a:pt x="619048" y="538862"/>
                </a:cubicBezTo>
                <a:cubicBezTo>
                  <a:pt x="219552" y="837744"/>
                  <a:pt x="68631" y="1198769"/>
                  <a:pt x="6487" y="1506528"/>
                </a:cubicBezTo>
                <a:cubicBezTo>
                  <a:pt x="-38668" y="1841813"/>
                  <a:pt x="155874" y="2221484"/>
                  <a:pt x="465825" y="2432481"/>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solidFill>
                <a:srgbClr val="00B050"/>
              </a:solidFill>
            </a:endParaRPr>
          </a:p>
        </p:txBody>
      </p:sp>
      <p:sp>
        <p:nvSpPr>
          <p:cNvPr id="30" name="TextBox 23">
            <a:extLst>
              <a:ext uri="{FF2B5EF4-FFF2-40B4-BE49-F238E27FC236}">
                <a16:creationId xmlns:a16="http://schemas.microsoft.com/office/drawing/2014/main" id="{905D09A2-07D3-4871-9725-D5F2B2E0B797}"/>
              </a:ext>
            </a:extLst>
          </p:cNvPr>
          <p:cNvSpPr txBox="1">
            <a:spLocks noChangeArrowheads="1"/>
          </p:cNvSpPr>
          <p:nvPr/>
        </p:nvSpPr>
        <p:spPr bwMode="auto">
          <a:xfrm>
            <a:off x="3186781" y="1268856"/>
            <a:ext cx="260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solidFill>
                  <a:srgbClr val="00B050"/>
                </a:solidFill>
                <a:latin typeface="Georgia" panose="02040502050405020303" pitchFamily="18" charset="0"/>
                <a:ea typeface="宋体" panose="02010600030101010101" pitchFamily="2" charset="-122"/>
              </a:rPr>
              <a:t>s</a:t>
            </a:r>
            <a:endParaRPr lang="zh-CN" altLang="en-US" sz="2400" dirty="0">
              <a:solidFill>
                <a:srgbClr val="00B050"/>
              </a:solidFill>
              <a:latin typeface="Georgia" panose="02040502050405020303"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C4FBA962-3571-43C0-A407-6634461DFFF0}"/>
                  </a:ext>
                </a:extLst>
              </p:cNvPr>
              <p:cNvSpPr txBox="1">
                <a:spLocks noChangeArrowheads="1"/>
              </p:cNvSpPr>
              <p:nvPr/>
            </p:nvSpPr>
            <p:spPr bwMode="auto">
              <a:xfrm>
                <a:off x="5098970" y="3350103"/>
                <a:ext cx="41192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3" name="TextBox 23">
                <a:extLst>
                  <a:ext uri="{FF2B5EF4-FFF2-40B4-BE49-F238E27FC236}">
                    <a16:creationId xmlns:a16="http://schemas.microsoft.com/office/drawing/2014/main" id="{C4FBA962-3571-43C0-A407-6634461DFFF0}"/>
                  </a:ext>
                </a:extLst>
              </p:cNvPr>
              <p:cNvSpPr txBox="1">
                <a:spLocks noRot="1" noChangeAspect="1" noMove="1" noResize="1" noEditPoints="1" noAdjustHandles="1" noChangeArrowheads="1" noChangeShapeType="1" noTextEdit="1"/>
              </p:cNvSpPr>
              <p:nvPr/>
            </p:nvSpPr>
            <p:spPr bwMode="auto">
              <a:xfrm>
                <a:off x="5098970" y="3350103"/>
                <a:ext cx="411928" cy="461665"/>
              </a:xfrm>
              <a:prstGeom prst="rect">
                <a:avLst/>
              </a:prstGeom>
              <a:blipFill>
                <a:blip r:embed="rId5"/>
                <a:stretch>
                  <a:fillRect r="-2941"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142DD6CF-D0D8-4797-9498-1EC5DBD64BE5}"/>
                  </a:ext>
                </a:extLst>
              </p:cNvPr>
              <p:cNvSpPr txBox="1">
                <a:spLocks noChangeArrowheads="1"/>
              </p:cNvSpPr>
              <p:nvPr/>
            </p:nvSpPr>
            <p:spPr bwMode="auto">
              <a:xfrm>
                <a:off x="3552698" y="3335829"/>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4" name="TextBox 23">
                <a:extLst>
                  <a:ext uri="{FF2B5EF4-FFF2-40B4-BE49-F238E27FC236}">
                    <a16:creationId xmlns:a16="http://schemas.microsoft.com/office/drawing/2014/main" id="{142DD6CF-D0D8-4797-9498-1EC5DBD64BE5}"/>
                  </a:ext>
                </a:extLst>
              </p:cNvPr>
              <p:cNvSpPr txBox="1">
                <a:spLocks noRot="1" noChangeAspect="1" noMove="1" noResize="1" noEditPoints="1" noAdjustHandles="1" noChangeArrowheads="1" noChangeShapeType="1" noTextEdit="1"/>
              </p:cNvSpPr>
              <p:nvPr/>
            </p:nvSpPr>
            <p:spPr bwMode="auto">
              <a:xfrm>
                <a:off x="3552698" y="3335829"/>
                <a:ext cx="397215" cy="461665"/>
              </a:xfrm>
              <a:prstGeom prst="rect">
                <a:avLst/>
              </a:prstGeom>
              <a:blipFill>
                <a:blip r:embed="rId6"/>
                <a:stretch>
                  <a:fillRect r="-1538"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033E382A-6440-4B8C-9457-17E9EFB4E4A8}"/>
                  </a:ext>
                </a:extLst>
              </p:cNvPr>
              <p:cNvSpPr txBox="1">
                <a:spLocks noChangeArrowheads="1"/>
              </p:cNvSpPr>
              <p:nvPr/>
            </p:nvSpPr>
            <p:spPr bwMode="auto">
              <a:xfrm>
                <a:off x="6389986" y="3325140"/>
                <a:ext cx="41059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35" name="TextBox 23">
                <a:extLst>
                  <a:ext uri="{FF2B5EF4-FFF2-40B4-BE49-F238E27FC236}">
                    <a16:creationId xmlns:a16="http://schemas.microsoft.com/office/drawing/2014/main" id="{033E382A-6440-4B8C-9457-17E9EFB4E4A8}"/>
                  </a:ext>
                </a:extLst>
              </p:cNvPr>
              <p:cNvSpPr txBox="1">
                <a:spLocks noRot="1" noChangeAspect="1" noMove="1" noResize="1" noEditPoints="1" noAdjustHandles="1" noChangeArrowheads="1" noChangeShapeType="1" noTextEdit="1"/>
              </p:cNvSpPr>
              <p:nvPr/>
            </p:nvSpPr>
            <p:spPr bwMode="auto">
              <a:xfrm>
                <a:off x="6389986" y="3325140"/>
                <a:ext cx="410590" cy="461665"/>
              </a:xfrm>
              <a:prstGeom prst="rect">
                <a:avLst/>
              </a:prstGeom>
              <a:blipFill>
                <a:blip r:embed="rId7"/>
                <a:stretch>
                  <a:fillRect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6389621F-2B96-43BA-A419-F2551E6B10D7}"/>
                  </a:ext>
                </a:extLst>
              </p:cNvPr>
              <p:cNvSpPr txBox="1">
                <a:spLocks noChangeArrowheads="1"/>
              </p:cNvSpPr>
              <p:nvPr/>
            </p:nvSpPr>
            <p:spPr bwMode="auto">
              <a:xfrm>
                <a:off x="2149876" y="336629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41" name="TextBox 23">
                <a:extLst>
                  <a:ext uri="{FF2B5EF4-FFF2-40B4-BE49-F238E27FC236}">
                    <a16:creationId xmlns:a16="http://schemas.microsoft.com/office/drawing/2014/main" id="{6389621F-2B96-43BA-A419-F2551E6B10D7}"/>
                  </a:ext>
                </a:extLst>
              </p:cNvPr>
              <p:cNvSpPr txBox="1">
                <a:spLocks noRot="1" noChangeAspect="1" noMove="1" noResize="1" noEditPoints="1" noAdjustHandles="1" noChangeArrowheads="1" noChangeShapeType="1" noTextEdit="1"/>
              </p:cNvSpPr>
              <p:nvPr/>
            </p:nvSpPr>
            <p:spPr bwMode="auto">
              <a:xfrm>
                <a:off x="2149876" y="3366295"/>
                <a:ext cx="397215" cy="461665"/>
              </a:xfrm>
              <a:prstGeom prst="rect">
                <a:avLst/>
              </a:prstGeom>
              <a:blipFill>
                <a:blip r:embed="rId8"/>
                <a:stretch>
                  <a:fillRect r="-6154"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33511089-959B-4B56-BF30-1F51F8FFEFB9}"/>
                  </a:ext>
                </a:extLst>
              </p:cNvPr>
              <p:cNvSpPr txBox="1">
                <a:spLocks noChangeArrowheads="1"/>
              </p:cNvSpPr>
              <p:nvPr/>
            </p:nvSpPr>
            <p:spPr bwMode="auto">
              <a:xfrm>
                <a:off x="6027793" y="5123408"/>
                <a:ext cx="274649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1</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6" name="TextBox 23">
                <a:extLst>
                  <a:ext uri="{FF2B5EF4-FFF2-40B4-BE49-F238E27FC236}">
                    <a16:creationId xmlns:a16="http://schemas.microsoft.com/office/drawing/2014/main" id="{33511089-959B-4B56-BF30-1F51F8FFEFB9}"/>
                  </a:ext>
                </a:extLst>
              </p:cNvPr>
              <p:cNvSpPr txBox="1">
                <a:spLocks noRot="1" noChangeAspect="1" noMove="1" noResize="1" noEditPoints="1" noAdjustHandles="1" noChangeArrowheads="1" noChangeShapeType="1" noTextEdit="1"/>
              </p:cNvSpPr>
              <p:nvPr/>
            </p:nvSpPr>
            <p:spPr bwMode="auto">
              <a:xfrm>
                <a:off x="6027793" y="5123408"/>
                <a:ext cx="2746498" cy="362984"/>
              </a:xfrm>
              <a:prstGeom prst="rect">
                <a:avLst/>
              </a:prstGeom>
              <a:blipFill>
                <a:blip r:embed="rId9"/>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23">
                <a:extLst>
                  <a:ext uri="{FF2B5EF4-FFF2-40B4-BE49-F238E27FC236}">
                    <a16:creationId xmlns:a16="http://schemas.microsoft.com/office/drawing/2014/main" id="{77DC4B04-B170-4925-9CC4-9F1AB3B8B526}"/>
                  </a:ext>
                </a:extLst>
              </p:cNvPr>
              <p:cNvSpPr txBox="1">
                <a:spLocks noChangeArrowheads="1"/>
              </p:cNvSpPr>
              <p:nvPr/>
            </p:nvSpPr>
            <p:spPr bwMode="auto">
              <a:xfrm>
                <a:off x="6001882" y="4381615"/>
                <a:ext cx="280381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𝑠</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r>
                            <a:rPr lang="en-US" altLang="zh-CN" sz="1800" b="0" i="1" smtClean="0">
                              <a:solidFill>
                                <a:srgbClr val="C00000"/>
                              </a:solidFill>
                              <a:latin typeface="Cambria Math" panose="02040503050406030204" pitchFamily="18" charset="0"/>
                              <a:ea typeface="宋体" panose="02010600030101010101" pitchFamily="2" charset="-122"/>
                            </a:rPr>
                            <m:t>,</m:t>
                          </m:r>
                          <m:sSup>
                            <m:sSupPr>
                              <m:ctrlPr>
                                <a:rPr lang="en-US" altLang="zh-CN" sz="1800" b="0" i="1" smtClean="0">
                                  <a:solidFill>
                                    <a:srgbClr val="C00000"/>
                                  </a:solidFill>
                                  <a:latin typeface="Cambria Math" panose="02040503050406030204" pitchFamily="18" charset="0"/>
                                  <a:ea typeface="宋体" panose="02010600030101010101" pitchFamily="2" charset="-122"/>
                                </a:rPr>
                              </m:ctrlPr>
                            </m:sSupPr>
                            <m:e>
                              <m:r>
                                <a:rPr lang="en-US" altLang="zh-CN" sz="1800" b="0" i="1" smtClean="0">
                                  <a:solidFill>
                                    <a:srgbClr val="C00000"/>
                                  </a:solidFill>
                                  <a:latin typeface="Cambria Math" panose="02040503050406030204" pitchFamily="18" charset="0"/>
                                  <a:ea typeface="宋体" panose="02010600030101010101" pitchFamily="2" charset="-122"/>
                                </a:rPr>
                                <m:t>𝑥</m:t>
                              </m:r>
                            </m:e>
                            <m:sup>
                              <m:r>
                                <a:rPr lang="en-US" altLang="zh-CN" sz="1800" b="0" i="1" smtClean="0">
                                  <a:solidFill>
                                    <a:srgbClr val="C00000"/>
                                  </a:solidFill>
                                  <a:latin typeface="Cambria Math" panose="02040503050406030204" pitchFamily="18" charset="0"/>
                                  <a:ea typeface="宋体" panose="02010600030101010101" pitchFamily="2" charset="-122"/>
                                </a:rPr>
                                <m:t>′</m:t>
                              </m:r>
                            </m:sup>
                          </m:sSup>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2</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48" name="TextBox 23">
                <a:extLst>
                  <a:ext uri="{FF2B5EF4-FFF2-40B4-BE49-F238E27FC236}">
                    <a16:creationId xmlns:a16="http://schemas.microsoft.com/office/drawing/2014/main" id="{77DC4B04-B170-4925-9CC4-9F1AB3B8B526}"/>
                  </a:ext>
                </a:extLst>
              </p:cNvPr>
              <p:cNvSpPr txBox="1">
                <a:spLocks noRot="1" noChangeAspect="1" noMove="1" noResize="1" noEditPoints="1" noAdjustHandles="1" noChangeArrowheads="1" noChangeShapeType="1" noTextEdit="1"/>
              </p:cNvSpPr>
              <p:nvPr/>
            </p:nvSpPr>
            <p:spPr bwMode="auto">
              <a:xfrm>
                <a:off x="6001882" y="4381615"/>
                <a:ext cx="2803818" cy="362984"/>
              </a:xfrm>
              <a:prstGeom prst="rect">
                <a:avLst/>
              </a:prstGeom>
              <a:blipFill>
                <a:blip r:embed="rId10"/>
                <a:stretch>
                  <a:fillRect b="-10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椭圆 54">
            <a:extLst>
              <a:ext uri="{FF2B5EF4-FFF2-40B4-BE49-F238E27FC236}">
                <a16:creationId xmlns:a16="http://schemas.microsoft.com/office/drawing/2014/main" id="{BAAF5862-A9E3-408F-9E83-51AA9E86254A}"/>
              </a:ext>
            </a:extLst>
          </p:cNvPr>
          <p:cNvSpPr/>
          <p:nvPr/>
        </p:nvSpPr>
        <p:spPr bwMode="auto">
          <a:xfrm>
            <a:off x="4373078" y="2622883"/>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40" name="椭圆 54">
            <a:extLst>
              <a:ext uri="{FF2B5EF4-FFF2-40B4-BE49-F238E27FC236}">
                <a16:creationId xmlns:a16="http://schemas.microsoft.com/office/drawing/2014/main" id="{1A9C0C6C-952B-4F59-8B72-9FCA5A36E1E8}"/>
              </a:ext>
            </a:extLst>
          </p:cNvPr>
          <p:cNvSpPr/>
          <p:nvPr/>
        </p:nvSpPr>
        <p:spPr bwMode="auto">
          <a:xfrm>
            <a:off x="6012764" y="3126532"/>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45" name="直接箭头连接符 26">
            <a:extLst>
              <a:ext uri="{FF2B5EF4-FFF2-40B4-BE49-F238E27FC236}">
                <a16:creationId xmlns:a16="http://schemas.microsoft.com/office/drawing/2014/main" id="{515A5F89-110D-4073-8CD7-33A98FBE7B88}"/>
              </a:ext>
            </a:extLst>
          </p:cNvPr>
          <p:cNvCxnSpPr>
            <a:cxnSpLocks/>
            <a:stCxn id="6" idx="6"/>
            <a:endCxn id="39" idx="2"/>
          </p:cNvCxnSpPr>
          <p:nvPr/>
        </p:nvCxnSpPr>
        <p:spPr bwMode="auto">
          <a:xfrm>
            <a:off x="2614362" y="2340566"/>
            <a:ext cx="1758716" cy="346044"/>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47" name="直接箭头连接符 26">
            <a:extLst>
              <a:ext uri="{FF2B5EF4-FFF2-40B4-BE49-F238E27FC236}">
                <a16:creationId xmlns:a16="http://schemas.microsoft.com/office/drawing/2014/main" id="{27A2F38B-5240-4F07-98D4-D1DCF13830FC}"/>
              </a:ext>
            </a:extLst>
          </p:cNvPr>
          <p:cNvCxnSpPr>
            <a:cxnSpLocks/>
            <a:stCxn id="25" idx="1"/>
            <a:endCxn id="40" idx="5"/>
          </p:cNvCxnSpPr>
          <p:nvPr/>
        </p:nvCxnSpPr>
        <p:spPr bwMode="auto">
          <a:xfrm flipH="1" flipV="1">
            <a:off x="6106372" y="3235321"/>
            <a:ext cx="450737" cy="60285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1" name="直接箭头连接符 57">
            <a:extLst>
              <a:ext uri="{FF2B5EF4-FFF2-40B4-BE49-F238E27FC236}">
                <a16:creationId xmlns:a16="http://schemas.microsoft.com/office/drawing/2014/main" id="{B38720DB-4DB5-43A7-A840-EBFF5D51BFBD}"/>
              </a:ext>
            </a:extLst>
          </p:cNvPr>
          <p:cNvCxnSpPr>
            <a:cxnSpLocks/>
            <a:stCxn id="9" idx="6"/>
            <a:endCxn id="17" idx="2"/>
          </p:cNvCxnSpPr>
          <p:nvPr/>
        </p:nvCxnSpPr>
        <p:spPr bwMode="auto">
          <a:xfrm>
            <a:off x="2617037" y="3864532"/>
            <a:ext cx="1144837" cy="4797"/>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52" name="直接箭头连接符 57">
            <a:extLst>
              <a:ext uri="{FF2B5EF4-FFF2-40B4-BE49-F238E27FC236}">
                <a16:creationId xmlns:a16="http://schemas.microsoft.com/office/drawing/2014/main" id="{1C26ADAC-0F0F-4A40-B95A-3AC3436CD83D}"/>
              </a:ext>
            </a:extLst>
          </p:cNvPr>
          <p:cNvCxnSpPr>
            <a:cxnSpLocks/>
            <a:stCxn id="19" idx="6"/>
            <a:endCxn id="25" idx="2"/>
          </p:cNvCxnSpPr>
          <p:nvPr/>
        </p:nvCxnSpPr>
        <p:spPr bwMode="auto">
          <a:xfrm>
            <a:off x="5211646" y="3866588"/>
            <a:ext cx="1329402" cy="17131"/>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43" name="直接箭头连接符 26">
            <a:extLst>
              <a:ext uri="{FF2B5EF4-FFF2-40B4-BE49-F238E27FC236}">
                <a16:creationId xmlns:a16="http://schemas.microsoft.com/office/drawing/2014/main" id="{CF642061-C30C-412C-AAED-CDB1274C7530}"/>
              </a:ext>
            </a:extLst>
          </p:cNvPr>
          <p:cNvCxnSpPr>
            <a:cxnSpLocks/>
            <a:stCxn id="39" idx="7"/>
            <a:endCxn id="28" idx="3"/>
          </p:cNvCxnSpPr>
          <p:nvPr/>
        </p:nvCxnSpPr>
        <p:spPr bwMode="auto">
          <a:xfrm flipV="1">
            <a:off x="4466686" y="1731026"/>
            <a:ext cx="505572" cy="910522"/>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53" name="直接箭头连接符 26">
            <a:extLst>
              <a:ext uri="{FF2B5EF4-FFF2-40B4-BE49-F238E27FC236}">
                <a16:creationId xmlns:a16="http://schemas.microsoft.com/office/drawing/2014/main" id="{CDB0E689-DC13-4E11-9676-409C266508AA}"/>
              </a:ext>
            </a:extLst>
          </p:cNvPr>
          <p:cNvCxnSpPr>
            <a:cxnSpLocks/>
            <a:stCxn id="40" idx="1"/>
            <a:endCxn id="28" idx="5"/>
          </p:cNvCxnSpPr>
          <p:nvPr/>
        </p:nvCxnSpPr>
        <p:spPr bwMode="auto">
          <a:xfrm flipH="1" flipV="1">
            <a:off x="5049805" y="1731026"/>
            <a:ext cx="979020" cy="141417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37" name="Right Brace 36">
            <a:extLst>
              <a:ext uri="{FF2B5EF4-FFF2-40B4-BE49-F238E27FC236}">
                <a16:creationId xmlns:a16="http://schemas.microsoft.com/office/drawing/2014/main" id="{47B35720-21AA-47AD-89AD-E1F4F61F9E79}"/>
              </a:ext>
            </a:extLst>
          </p:cNvPr>
          <p:cNvSpPr/>
          <p:nvPr/>
        </p:nvSpPr>
        <p:spPr bwMode="auto">
          <a:xfrm rot="16200000" flipV="1">
            <a:off x="7302115" y="3939791"/>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ight Brace 37">
            <a:extLst>
              <a:ext uri="{FF2B5EF4-FFF2-40B4-BE49-F238E27FC236}">
                <a16:creationId xmlns:a16="http://schemas.microsoft.com/office/drawing/2014/main" id="{6095BF09-87D0-4524-BAB5-98A3578528D3}"/>
              </a:ext>
            </a:extLst>
          </p:cNvPr>
          <p:cNvSpPr/>
          <p:nvPr/>
        </p:nvSpPr>
        <p:spPr bwMode="auto">
          <a:xfrm rot="16200000" flipV="1">
            <a:off x="7270468" y="3198113"/>
            <a:ext cx="217602" cy="2189525"/>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椭圆 41">
            <a:extLst>
              <a:ext uri="{FF2B5EF4-FFF2-40B4-BE49-F238E27FC236}">
                <a16:creationId xmlns:a16="http://schemas.microsoft.com/office/drawing/2014/main" id="{A8DA2013-DD5E-4F9F-AE6E-C0B13C9E2E12}"/>
              </a:ext>
            </a:extLst>
          </p:cNvPr>
          <p:cNvSpPr/>
          <p:nvPr/>
        </p:nvSpPr>
        <p:spPr bwMode="auto">
          <a:xfrm>
            <a:off x="3057050" y="4914704"/>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50" name="直接箭头连接符 45">
            <a:extLst>
              <a:ext uri="{FF2B5EF4-FFF2-40B4-BE49-F238E27FC236}">
                <a16:creationId xmlns:a16="http://schemas.microsoft.com/office/drawing/2014/main" id="{77B43BCC-6F29-4458-B1B7-58CB6C785CFC}"/>
              </a:ext>
            </a:extLst>
          </p:cNvPr>
          <p:cNvCxnSpPr>
            <a:cxnSpLocks/>
            <a:stCxn id="9" idx="5"/>
            <a:endCxn id="49" idx="1"/>
          </p:cNvCxnSpPr>
          <p:nvPr/>
        </p:nvCxnSpPr>
        <p:spPr bwMode="auto">
          <a:xfrm>
            <a:off x="2601172" y="3910078"/>
            <a:ext cx="471939" cy="1023291"/>
          </a:xfrm>
          <a:prstGeom prst="straightConnector1">
            <a:avLst/>
          </a:pr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cxnSp>
      <p:sp>
        <p:nvSpPr>
          <p:cNvPr id="55" name="椭圆 47">
            <a:extLst>
              <a:ext uri="{FF2B5EF4-FFF2-40B4-BE49-F238E27FC236}">
                <a16:creationId xmlns:a16="http://schemas.microsoft.com/office/drawing/2014/main" id="{5CF4DF81-2057-4147-BC4A-AD7188FCF5E1}"/>
              </a:ext>
            </a:extLst>
          </p:cNvPr>
          <p:cNvSpPr/>
          <p:nvPr/>
        </p:nvSpPr>
        <p:spPr bwMode="auto">
          <a:xfrm>
            <a:off x="4572355" y="4950336"/>
            <a:ext cx="109669"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56" name="直接箭头连接符 61">
            <a:extLst>
              <a:ext uri="{FF2B5EF4-FFF2-40B4-BE49-F238E27FC236}">
                <a16:creationId xmlns:a16="http://schemas.microsoft.com/office/drawing/2014/main" id="{3BD9EA9F-BE32-4165-9567-928532545D79}"/>
              </a:ext>
            </a:extLst>
          </p:cNvPr>
          <p:cNvCxnSpPr>
            <a:cxnSpLocks/>
            <a:stCxn id="19" idx="3"/>
            <a:endCxn id="49" idx="7"/>
          </p:cNvCxnSpPr>
          <p:nvPr/>
        </p:nvCxnSpPr>
        <p:spPr bwMode="auto">
          <a:xfrm flipH="1">
            <a:off x="3150658" y="3911650"/>
            <a:ext cx="1967380" cy="1021719"/>
          </a:xfrm>
          <a:prstGeom prst="straightConnector1">
            <a:avLst/>
          </a:prstGeom>
          <a:ln>
            <a:solidFill>
              <a:srgbClr val="00B0F0"/>
            </a:solidFill>
            <a:prstDash val="solid"/>
            <a:tailEnd type="stealth" w="lg" len="lg"/>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88C65C9E-7DF9-4936-9D60-043BBC9D0F02}"/>
                  </a:ext>
                </a:extLst>
              </p:cNvPr>
              <p:cNvSpPr txBox="1">
                <a:spLocks noChangeArrowheads="1"/>
              </p:cNvSpPr>
              <p:nvPr/>
            </p:nvSpPr>
            <p:spPr bwMode="auto">
              <a:xfrm rot="3939405">
                <a:off x="2739133" y="4094640"/>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1</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57" name="TextBox 23">
                <a:extLst>
                  <a:ext uri="{FF2B5EF4-FFF2-40B4-BE49-F238E27FC236}">
                    <a16:creationId xmlns:a16="http://schemas.microsoft.com/office/drawing/2014/main" id="{88C65C9E-7DF9-4936-9D60-043BBC9D0F02}"/>
                  </a:ext>
                </a:extLst>
              </p:cNvPr>
              <p:cNvSpPr txBox="1">
                <a:spLocks noRot="1" noChangeAspect="1" noMove="1" noResize="1" noEditPoints="1" noAdjustHandles="1" noChangeArrowheads="1" noChangeShapeType="1" noTextEdit="1"/>
              </p:cNvSpPr>
              <p:nvPr/>
            </p:nvSpPr>
            <p:spPr bwMode="auto">
              <a:xfrm rot="3939405">
                <a:off x="2739133" y="4094640"/>
                <a:ext cx="564035" cy="453137"/>
              </a:xfrm>
              <a:prstGeom prst="rect">
                <a:avLst/>
              </a:prstGeom>
              <a:blipFill>
                <a:blip r:embed="rId11"/>
                <a:stretch>
                  <a:fillRect b="-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8" name="任意多边形 21">
            <a:extLst>
              <a:ext uri="{FF2B5EF4-FFF2-40B4-BE49-F238E27FC236}">
                <a16:creationId xmlns:a16="http://schemas.microsoft.com/office/drawing/2014/main" id="{F5487D45-8985-4BD9-95CF-DCFB9C487A89}"/>
              </a:ext>
            </a:extLst>
          </p:cNvPr>
          <p:cNvSpPr/>
          <p:nvPr/>
        </p:nvSpPr>
        <p:spPr bwMode="auto">
          <a:xfrm>
            <a:off x="2434205" y="5014749"/>
            <a:ext cx="670615" cy="1203185"/>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1074044 w 3727466"/>
              <a:gd name="connsiteY0" fmla="*/ 0 h 1602491"/>
              <a:gd name="connsiteX1" fmla="*/ 16769 w 3727466"/>
              <a:gd name="connsiteY1" fmla="*/ 785812 h 1602491"/>
              <a:gd name="connsiteX2" fmla="*/ 1847649 w 3727466"/>
              <a:gd name="connsiteY2" fmla="*/ 1588685 h 1602491"/>
              <a:gd name="connsiteX3" fmla="*/ 3660081 w 3727466"/>
              <a:gd name="connsiteY3" fmla="*/ 1185862 h 1602491"/>
              <a:gd name="connsiteX4" fmla="*/ 2845694 w 3727466"/>
              <a:gd name="connsiteY4" fmla="*/ 28575 h 1602491"/>
              <a:gd name="connsiteX0" fmla="*/ 700051 w 3353473"/>
              <a:gd name="connsiteY0" fmla="*/ 0 h 1603885"/>
              <a:gd name="connsiteX1" fmla="*/ 33393 w 3353473"/>
              <a:gd name="connsiteY1" fmla="*/ 759179 h 1603885"/>
              <a:gd name="connsiteX2" fmla="*/ 1473656 w 3353473"/>
              <a:gd name="connsiteY2" fmla="*/ 1588685 h 1603885"/>
              <a:gd name="connsiteX3" fmla="*/ 3286088 w 3353473"/>
              <a:gd name="connsiteY3" fmla="*/ 1185862 h 1603885"/>
              <a:gd name="connsiteX4" fmla="*/ 2471701 w 3353473"/>
              <a:gd name="connsiteY4" fmla="*/ 28575 h 1603885"/>
              <a:gd name="connsiteX0" fmla="*/ 667566 w 3320988"/>
              <a:gd name="connsiteY0" fmla="*/ 0 h 1603885"/>
              <a:gd name="connsiteX1" fmla="*/ 908 w 3320988"/>
              <a:gd name="connsiteY1" fmla="*/ 759179 h 1603885"/>
              <a:gd name="connsiteX2" fmla="*/ 1441171 w 3320988"/>
              <a:gd name="connsiteY2" fmla="*/ 1588685 h 1603885"/>
              <a:gd name="connsiteX3" fmla="*/ 3253603 w 3320988"/>
              <a:gd name="connsiteY3" fmla="*/ 1185862 h 1603885"/>
              <a:gd name="connsiteX4" fmla="*/ 2439216 w 3320988"/>
              <a:gd name="connsiteY4" fmla="*/ 28575 h 1603885"/>
              <a:gd name="connsiteX0" fmla="*/ 671501 w 3324923"/>
              <a:gd name="connsiteY0" fmla="*/ 0 h 1538154"/>
              <a:gd name="connsiteX1" fmla="*/ 4843 w 3324923"/>
              <a:gd name="connsiteY1" fmla="*/ 759179 h 1538154"/>
              <a:gd name="connsiteX2" fmla="*/ 885813 w 3324923"/>
              <a:gd name="connsiteY2" fmla="*/ 1517663 h 1538154"/>
              <a:gd name="connsiteX3" fmla="*/ 3257538 w 3324923"/>
              <a:gd name="connsiteY3" fmla="*/ 1185862 h 1538154"/>
              <a:gd name="connsiteX4" fmla="*/ 2443151 w 3324923"/>
              <a:gd name="connsiteY4" fmla="*/ 28575 h 1538154"/>
              <a:gd name="connsiteX0" fmla="*/ 671501 w 2825368"/>
              <a:gd name="connsiteY0" fmla="*/ 0 h 1616445"/>
              <a:gd name="connsiteX1" fmla="*/ 4843 w 2825368"/>
              <a:gd name="connsiteY1" fmla="*/ 759179 h 1616445"/>
              <a:gd name="connsiteX2" fmla="*/ 885813 w 2825368"/>
              <a:gd name="connsiteY2" fmla="*/ 1517663 h 1616445"/>
              <a:gd name="connsiteX3" fmla="*/ 2609467 w 2825368"/>
              <a:gd name="connsiteY3" fmla="*/ 1416681 h 1616445"/>
              <a:gd name="connsiteX4" fmla="*/ 2443151 w 2825368"/>
              <a:gd name="connsiteY4" fmla="*/ 28575 h 1616445"/>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11416"/>
              <a:gd name="connsiteY0" fmla="*/ 0 h 1574451"/>
              <a:gd name="connsiteX1" fmla="*/ 4843 w 3111416"/>
              <a:gd name="connsiteY1" fmla="*/ 759179 h 1574451"/>
              <a:gd name="connsiteX2" fmla="*/ 885813 w 3111416"/>
              <a:gd name="connsiteY2" fmla="*/ 1517663 h 1574451"/>
              <a:gd name="connsiteX3" fmla="*/ 2609467 w 3111416"/>
              <a:gd name="connsiteY3" fmla="*/ 1416681 h 1574451"/>
              <a:gd name="connsiteX4" fmla="*/ 3108951 w 3111416"/>
              <a:gd name="connsiteY4" fmla="*/ 651245 h 1574451"/>
              <a:gd name="connsiteX5" fmla="*/ 2443151 w 3111416"/>
              <a:gd name="connsiteY5" fmla="*/ 28575 h 1574451"/>
              <a:gd name="connsiteX0" fmla="*/ 671501 w 3111416"/>
              <a:gd name="connsiteY0" fmla="*/ 15814 h 1590265"/>
              <a:gd name="connsiteX1" fmla="*/ 4843 w 3111416"/>
              <a:gd name="connsiteY1" fmla="*/ 774993 h 1590265"/>
              <a:gd name="connsiteX2" fmla="*/ 885813 w 3111416"/>
              <a:gd name="connsiteY2" fmla="*/ 1533477 h 1590265"/>
              <a:gd name="connsiteX3" fmla="*/ 2609467 w 3111416"/>
              <a:gd name="connsiteY3" fmla="*/ 1432495 h 1590265"/>
              <a:gd name="connsiteX4" fmla="*/ 3108951 w 3111416"/>
              <a:gd name="connsiteY4" fmla="*/ 667059 h 1590265"/>
              <a:gd name="connsiteX5" fmla="*/ 2460906 w 3111416"/>
              <a:gd name="connsiteY5" fmla="*/ 0 h 1590265"/>
              <a:gd name="connsiteX0" fmla="*/ 671501 w 3111416"/>
              <a:gd name="connsiteY0" fmla="*/ 77958 h 1652409"/>
              <a:gd name="connsiteX1" fmla="*/ 4843 w 3111416"/>
              <a:gd name="connsiteY1" fmla="*/ 837137 h 1652409"/>
              <a:gd name="connsiteX2" fmla="*/ 885813 w 3111416"/>
              <a:gd name="connsiteY2" fmla="*/ 1595621 h 1652409"/>
              <a:gd name="connsiteX3" fmla="*/ 2609467 w 3111416"/>
              <a:gd name="connsiteY3" fmla="*/ 1494639 h 1652409"/>
              <a:gd name="connsiteX4" fmla="*/ 3108951 w 3111416"/>
              <a:gd name="connsiteY4" fmla="*/ 729203 h 1652409"/>
              <a:gd name="connsiteX5" fmla="*/ 2265596 w 3111416"/>
              <a:gd name="connsiteY5" fmla="*/ 0 h 1652409"/>
              <a:gd name="connsiteX0" fmla="*/ 671501 w 2981075"/>
              <a:gd name="connsiteY0" fmla="*/ 77958 h 1652409"/>
              <a:gd name="connsiteX1" fmla="*/ 4843 w 2981075"/>
              <a:gd name="connsiteY1" fmla="*/ 837137 h 1652409"/>
              <a:gd name="connsiteX2" fmla="*/ 885813 w 2981075"/>
              <a:gd name="connsiteY2" fmla="*/ 1595621 h 1652409"/>
              <a:gd name="connsiteX3" fmla="*/ 2609467 w 2981075"/>
              <a:gd name="connsiteY3" fmla="*/ 1494639 h 1652409"/>
              <a:gd name="connsiteX4" fmla="*/ 2975784 w 2981075"/>
              <a:gd name="connsiteY4" fmla="*/ 622671 h 1652409"/>
              <a:gd name="connsiteX5" fmla="*/ 2265596 w 2981075"/>
              <a:gd name="connsiteY5" fmla="*/ 0 h 1652409"/>
              <a:gd name="connsiteX0" fmla="*/ 671501 w 2983721"/>
              <a:gd name="connsiteY0" fmla="*/ 77958 h 1633676"/>
              <a:gd name="connsiteX1" fmla="*/ 4843 w 2983721"/>
              <a:gd name="connsiteY1" fmla="*/ 837137 h 1633676"/>
              <a:gd name="connsiteX2" fmla="*/ 885813 w 2983721"/>
              <a:gd name="connsiteY2" fmla="*/ 1595621 h 1633676"/>
              <a:gd name="connsiteX3" fmla="*/ 2653854 w 2983721"/>
              <a:gd name="connsiteY3" fmla="*/ 1432494 h 1633676"/>
              <a:gd name="connsiteX4" fmla="*/ 2975784 w 2983721"/>
              <a:gd name="connsiteY4" fmla="*/ 622671 h 1633676"/>
              <a:gd name="connsiteX5" fmla="*/ 2265596 w 2983721"/>
              <a:gd name="connsiteY5" fmla="*/ 0 h 1633676"/>
              <a:gd name="connsiteX0" fmla="*/ 671501 w 2983081"/>
              <a:gd name="connsiteY0" fmla="*/ 77958 h 1633676"/>
              <a:gd name="connsiteX1" fmla="*/ 4843 w 2983081"/>
              <a:gd name="connsiteY1" fmla="*/ 837137 h 1633676"/>
              <a:gd name="connsiteX2" fmla="*/ 885813 w 2983081"/>
              <a:gd name="connsiteY2" fmla="*/ 1595621 h 1633676"/>
              <a:gd name="connsiteX3" fmla="*/ 2653854 w 2983081"/>
              <a:gd name="connsiteY3" fmla="*/ 1432494 h 1633676"/>
              <a:gd name="connsiteX4" fmla="*/ 2975784 w 2983081"/>
              <a:gd name="connsiteY4" fmla="*/ 622671 h 1633676"/>
              <a:gd name="connsiteX5" fmla="*/ 2265596 w 2983081"/>
              <a:gd name="connsiteY5" fmla="*/ 0 h 1633676"/>
              <a:gd name="connsiteX0" fmla="*/ 671501 w 2983081"/>
              <a:gd name="connsiteY0" fmla="*/ 77958 h 1641568"/>
              <a:gd name="connsiteX1" fmla="*/ 4843 w 2983081"/>
              <a:gd name="connsiteY1" fmla="*/ 837137 h 1641568"/>
              <a:gd name="connsiteX2" fmla="*/ 885813 w 2983081"/>
              <a:gd name="connsiteY2" fmla="*/ 1595621 h 1641568"/>
              <a:gd name="connsiteX3" fmla="*/ 2653854 w 2983081"/>
              <a:gd name="connsiteY3" fmla="*/ 1432494 h 1641568"/>
              <a:gd name="connsiteX4" fmla="*/ 2975784 w 2983081"/>
              <a:gd name="connsiteY4" fmla="*/ 622671 h 1641568"/>
              <a:gd name="connsiteX5" fmla="*/ 2265596 w 2983081"/>
              <a:gd name="connsiteY5" fmla="*/ 0 h 1641568"/>
              <a:gd name="connsiteX0" fmla="*/ 671501 w 2979100"/>
              <a:gd name="connsiteY0" fmla="*/ 77958 h 1664356"/>
              <a:gd name="connsiteX1" fmla="*/ 4843 w 2979100"/>
              <a:gd name="connsiteY1" fmla="*/ 837137 h 1664356"/>
              <a:gd name="connsiteX2" fmla="*/ 885813 w 2979100"/>
              <a:gd name="connsiteY2" fmla="*/ 1595621 h 1664356"/>
              <a:gd name="connsiteX3" fmla="*/ 2547321 w 2979100"/>
              <a:gd name="connsiteY3" fmla="*/ 1494637 h 1664356"/>
              <a:gd name="connsiteX4" fmla="*/ 2975784 w 2979100"/>
              <a:gd name="connsiteY4" fmla="*/ 622671 h 1664356"/>
              <a:gd name="connsiteX5" fmla="*/ 2265596 w 2979100"/>
              <a:gd name="connsiteY5" fmla="*/ 0 h 1664356"/>
              <a:gd name="connsiteX0" fmla="*/ 619763 w 2927362"/>
              <a:gd name="connsiteY0" fmla="*/ 77958 h 1666266"/>
              <a:gd name="connsiteX1" fmla="*/ 6371 w 2927362"/>
              <a:gd name="connsiteY1" fmla="*/ 810504 h 1666266"/>
              <a:gd name="connsiteX2" fmla="*/ 834075 w 2927362"/>
              <a:gd name="connsiteY2" fmla="*/ 1595621 h 1666266"/>
              <a:gd name="connsiteX3" fmla="*/ 2495583 w 2927362"/>
              <a:gd name="connsiteY3" fmla="*/ 1494637 h 1666266"/>
              <a:gd name="connsiteX4" fmla="*/ 2924046 w 2927362"/>
              <a:gd name="connsiteY4" fmla="*/ 622671 h 1666266"/>
              <a:gd name="connsiteX5" fmla="*/ 2213858 w 2927362"/>
              <a:gd name="connsiteY5" fmla="*/ 0 h 1666266"/>
              <a:gd name="connsiteX0" fmla="*/ 613887 w 2921486"/>
              <a:gd name="connsiteY0" fmla="*/ 77958 h 1595774"/>
              <a:gd name="connsiteX1" fmla="*/ 495 w 2921486"/>
              <a:gd name="connsiteY1" fmla="*/ 810504 h 1595774"/>
              <a:gd name="connsiteX2" fmla="*/ 659523 w 2921486"/>
              <a:gd name="connsiteY2" fmla="*/ 1444700 h 1595774"/>
              <a:gd name="connsiteX3" fmla="*/ 2489707 w 2921486"/>
              <a:gd name="connsiteY3" fmla="*/ 1494637 h 1595774"/>
              <a:gd name="connsiteX4" fmla="*/ 2918170 w 2921486"/>
              <a:gd name="connsiteY4" fmla="*/ 622671 h 1595774"/>
              <a:gd name="connsiteX5" fmla="*/ 2207982 w 2921486"/>
              <a:gd name="connsiteY5" fmla="*/ 0 h 1595774"/>
              <a:gd name="connsiteX0" fmla="*/ 613887 w 2921062"/>
              <a:gd name="connsiteY0" fmla="*/ 77958 h 1526672"/>
              <a:gd name="connsiteX1" fmla="*/ 495 w 2921062"/>
              <a:gd name="connsiteY1" fmla="*/ 810504 h 1526672"/>
              <a:gd name="connsiteX2" fmla="*/ 659523 w 2921062"/>
              <a:gd name="connsiteY2" fmla="*/ 1444700 h 1526672"/>
              <a:gd name="connsiteX3" fmla="*/ 2463073 w 2921062"/>
              <a:gd name="connsiteY3" fmla="*/ 1388104 h 1526672"/>
              <a:gd name="connsiteX4" fmla="*/ 2918170 w 2921062"/>
              <a:gd name="connsiteY4" fmla="*/ 622671 h 1526672"/>
              <a:gd name="connsiteX5" fmla="*/ 2207982 w 2921062"/>
              <a:gd name="connsiteY5" fmla="*/ 0 h 1526672"/>
              <a:gd name="connsiteX0" fmla="*/ 613887 w 2921062"/>
              <a:gd name="connsiteY0" fmla="*/ 77958 h 1502861"/>
              <a:gd name="connsiteX1" fmla="*/ 495 w 2921062"/>
              <a:gd name="connsiteY1" fmla="*/ 810504 h 1502861"/>
              <a:gd name="connsiteX2" fmla="*/ 659523 w 2921062"/>
              <a:gd name="connsiteY2" fmla="*/ 1444700 h 1502861"/>
              <a:gd name="connsiteX3" fmla="*/ 2463073 w 2921062"/>
              <a:gd name="connsiteY3" fmla="*/ 1388104 h 1502861"/>
              <a:gd name="connsiteX4" fmla="*/ 2918170 w 2921062"/>
              <a:gd name="connsiteY4" fmla="*/ 622671 h 1502861"/>
              <a:gd name="connsiteX5" fmla="*/ 2207982 w 2921062"/>
              <a:gd name="connsiteY5" fmla="*/ 0 h 1502861"/>
              <a:gd name="connsiteX0" fmla="*/ 613887 w 2921810"/>
              <a:gd name="connsiteY0" fmla="*/ 77958 h 1502861"/>
              <a:gd name="connsiteX1" fmla="*/ 495 w 2921810"/>
              <a:gd name="connsiteY1" fmla="*/ 810504 h 1502861"/>
              <a:gd name="connsiteX2" fmla="*/ 659523 w 2921810"/>
              <a:gd name="connsiteY2" fmla="*/ 1444700 h 1502861"/>
              <a:gd name="connsiteX3" fmla="*/ 2463073 w 2921810"/>
              <a:gd name="connsiteY3" fmla="*/ 1388104 h 1502861"/>
              <a:gd name="connsiteX4" fmla="*/ 2918170 w 2921810"/>
              <a:gd name="connsiteY4" fmla="*/ 622671 h 1502861"/>
              <a:gd name="connsiteX5" fmla="*/ 2207982 w 2921810"/>
              <a:gd name="connsiteY5" fmla="*/ 0 h 1502861"/>
              <a:gd name="connsiteX0" fmla="*/ 613887 w 3345297"/>
              <a:gd name="connsiteY0" fmla="*/ 77958 h 1502861"/>
              <a:gd name="connsiteX1" fmla="*/ 495 w 3345297"/>
              <a:gd name="connsiteY1" fmla="*/ 810504 h 1502861"/>
              <a:gd name="connsiteX2" fmla="*/ 659523 w 3345297"/>
              <a:gd name="connsiteY2" fmla="*/ 1444700 h 1502861"/>
              <a:gd name="connsiteX3" fmla="*/ 2463073 w 3345297"/>
              <a:gd name="connsiteY3" fmla="*/ 1388104 h 1502861"/>
              <a:gd name="connsiteX4" fmla="*/ 3344297 w 3345297"/>
              <a:gd name="connsiteY4" fmla="*/ 675937 h 1502861"/>
              <a:gd name="connsiteX5" fmla="*/ 2207982 w 3345297"/>
              <a:gd name="connsiteY5" fmla="*/ 0 h 1502861"/>
              <a:gd name="connsiteX0" fmla="*/ 613887 w 3346141"/>
              <a:gd name="connsiteY0" fmla="*/ 77958 h 1520097"/>
              <a:gd name="connsiteX1" fmla="*/ 495 w 3346141"/>
              <a:gd name="connsiteY1" fmla="*/ 810504 h 1520097"/>
              <a:gd name="connsiteX2" fmla="*/ 659523 w 3346141"/>
              <a:gd name="connsiteY2" fmla="*/ 1444700 h 1520097"/>
              <a:gd name="connsiteX3" fmla="*/ 2729402 w 3346141"/>
              <a:gd name="connsiteY3" fmla="*/ 1423614 h 1520097"/>
              <a:gd name="connsiteX4" fmla="*/ 3344297 w 3346141"/>
              <a:gd name="connsiteY4" fmla="*/ 675937 h 1520097"/>
              <a:gd name="connsiteX5" fmla="*/ 2207982 w 3346141"/>
              <a:gd name="connsiteY5" fmla="*/ 0 h 1520097"/>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58395 w 3346141"/>
              <a:gd name="connsiteY5" fmla="*/ 1969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0" fmla="*/ 613887 w 2729401"/>
              <a:gd name="connsiteY0" fmla="*/ 0 h 1442139"/>
              <a:gd name="connsiteX1" fmla="*/ 495 w 2729401"/>
              <a:gd name="connsiteY1" fmla="*/ 732546 h 1442139"/>
              <a:gd name="connsiteX2" fmla="*/ 659523 w 2729401"/>
              <a:gd name="connsiteY2" fmla="*/ 1366742 h 1442139"/>
              <a:gd name="connsiteX3" fmla="*/ 2729402 w 2729401"/>
              <a:gd name="connsiteY3" fmla="*/ 1345656 h 1442139"/>
              <a:gd name="connsiteX0" fmla="*/ 613887 w 659523"/>
              <a:gd name="connsiteY0" fmla="*/ 0 h 1366742"/>
              <a:gd name="connsiteX1" fmla="*/ 495 w 659523"/>
              <a:gd name="connsiteY1" fmla="*/ 732546 h 1366742"/>
              <a:gd name="connsiteX2" fmla="*/ 659523 w 659523"/>
              <a:gd name="connsiteY2" fmla="*/ 1366742 h 1366742"/>
              <a:gd name="connsiteX0" fmla="*/ 618178 w 795934"/>
              <a:gd name="connsiteY0" fmla="*/ 0 h 1394387"/>
              <a:gd name="connsiteX1" fmla="*/ 4786 w 795934"/>
              <a:gd name="connsiteY1" fmla="*/ 732546 h 1394387"/>
              <a:gd name="connsiteX2" fmla="*/ 795934 w 795934"/>
              <a:gd name="connsiteY2" fmla="*/ 1394387 h 1394387"/>
              <a:gd name="connsiteX0" fmla="*/ 618178 w 795934"/>
              <a:gd name="connsiteY0" fmla="*/ 0 h 1394387"/>
              <a:gd name="connsiteX1" fmla="*/ 4786 w 795934"/>
              <a:gd name="connsiteY1" fmla="*/ 732546 h 1394387"/>
              <a:gd name="connsiteX2" fmla="*/ 795934 w 795934"/>
              <a:gd name="connsiteY2" fmla="*/ 1394387 h 1394387"/>
            </a:gdLst>
            <a:ahLst/>
            <a:cxnLst>
              <a:cxn ang="0">
                <a:pos x="connsiteX0" y="connsiteY0"/>
              </a:cxn>
              <a:cxn ang="0">
                <a:pos x="connsiteX1" y="connsiteY1"/>
              </a:cxn>
              <a:cxn ang="0">
                <a:pos x="connsiteX2" y="connsiteY2"/>
              </a:cxn>
            </a:cxnLst>
            <a:rect l="l" t="t" r="r" b="b"/>
            <a:pathLst>
              <a:path w="795934" h="1394387">
                <a:moveTo>
                  <a:pt x="618178" y="0"/>
                </a:moveTo>
                <a:cubicBezTo>
                  <a:pt x="71681" y="246459"/>
                  <a:pt x="-24840" y="500148"/>
                  <a:pt x="4786" y="732546"/>
                </a:cubicBezTo>
                <a:cubicBezTo>
                  <a:pt x="34412" y="964944"/>
                  <a:pt x="293930" y="1338277"/>
                  <a:pt x="795934" y="1394387"/>
                </a:cubicBezTo>
              </a:path>
            </a:pathLst>
          </a:custGeom>
          <a:ln>
            <a:prstDash val="solid"/>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solidFill>
                <a:srgbClr val="00B050"/>
              </a:solidFill>
            </a:endParaRPr>
          </a:p>
        </p:txBody>
      </p:sp>
      <mc:AlternateContent xmlns:mc="http://schemas.openxmlformats.org/markup-compatibility/2006" xmlns:a14="http://schemas.microsoft.com/office/drawing/2010/main">
        <mc:Choice Requires="a14">
          <p:sp>
            <p:nvSpPr>
              <p:cNvPr id="61" name="TextBox 23">
                <a:extLst>
                  <a:ext uri="{FF2B5EF4-FFF2-40B4-BE49-F238E27FC236}">
                    <a16:creationId xmlns:a16="http://schemas.microsoft.com/office/drawing/2014/main" id="{7ACF4079-781B-4308-9D43-F425D9800A81}"/>
                  </a:ext>
                </a:extLst>
              </p:cNvPr>
              <p:cNvSpPr txBox="1">
                <a:spLocks noChangeArrowheads="1"/>
              </p:cNvSpPr>
              <p:nvPr/>
            </p:nvSpPr>
            <p:spPr bwMode="auto">
              <a:xfrm rot="19649343">
                <a:off x="4543886" y="4008358"/>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2</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61" name="TextBox 23">
                <a:extLst>
                  <a:ext uri="{FF2B5EF4-FFF2-40B4-BE49-F238E27FC236}">
                    <a16:creationId xmlns:a16="http://schemas.microsoft.com/office/drawing/2014/main" id="{7ACF4079-781B-4308-9D43-F425D9800A81}"/>
                  </a:ext>
                </a:extLst>
              </p:cNvPr>
              <p:cNvSpPr txBox="1">
                <a:spLocks noRot="1" noChangeAspect="1" noMove="1" noResize="1" noEditPoints="1" noAdjustHandles="1" noChangeArrowheads="1" noChangeShapeType="1" noTextEdit="1"/>
              </p:cNvSpPr>
              <p:nvPr/>
            </p:nvSpPr>
            <p:spPr bwMode="auto">
              <a:xfrm rot="19649343">
                <a:off x="4543886" y="4008358"/>
                <a:ext cx="564035" cy="453137"/>
              </a:xfrm>
              <a:prstGeom prst="rect">
                <a:avLst/>
              </a:prstGeom>
              <a:blipFill>
                <a:blip r:embed="rId12"/>
                <a:stretch>
                  <a:fillRect r="-50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Freeform: Shape 3">
            <a:extLst>
              <a:ext uri="{FF2B5EF4-FFF2-40B4-BE49-F238E27FC236}">
                <a16:creationId xmlns:a16="http://schemas.microsoft.com/office/drawing/2014/main" id="{C64F86C3-AC17-42B3-974D-F90DB8428102}"/>
              </a:ext>
            </a:extLst>
          </p:cNvPr>
          <p:cNvSpPr/>
          <p:nvPr/>
        </p:nvSpPr>
        <p:spPr bwMode="auto">
          <a:xfrm>
            <a:off x="5803900" y="3873500"/>
            <a:ext cx="1574800" cy="310574"/>
          </a:xfrm>
          <a:custGeom>
            <a:avLst/>
            <a:gdLst>
              <a:gd name="connsiteX0" fmla="*/ 1574800 w 1659898"/>
              <a:gd name="connsiteY0" fmla="*/ 285750 h 285750"/>
              <a:gd name="connsiteX1" fmla="*/ 1536700 w 1659898"/>
              <a:gd name="connsiteY1" fmla="*/ 196850 h 285750"/>
              <a:gd name="connsiteX2" fmla="*/ 393700 w 1659898"/>
              <a:gd name="connsiteY2" fmla="*/ 177800 h 285750"/>
              <a:gd name="connsiteX3" fmla="*/ 0 w 1659898"/>
              <a:gd name="connsiteY3" fmla="*/ 0 h 285750"/>
              <a:gd name="connsiteX0" fmla="*/ 1574800 w 1590794"/>
              <a:gd name="connsiteY0" fmla="*/ 285750 h 285750"/>
              <a:gd name="connsiteX1" fmla="*/ 1225550 w 1590794"/>
              <a:gd name="connsiteY1" fmla="*/ 196850 h 285750"/>
              <a:gd name="connsiteX2" fmla="*/ 393700 w 1590794"/>
              <a:gd name="connsiteY2" fmla="*/ 177800 h 285750"/>
              <a:gd name="connsiteX3" fmla="*/ 0 w 1590794"/>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Lst>
            <a:ahLst/>
            <a:cxnLst>
              <a:cxn ang="0">
                <a:pos x="connsiteX0" y="connsiteY0"/>
              </a:cxn>
              <a:cxn ang="0">
                <a:pos x="connsiteX1" y="connsiteY1"/>
              </a:cxn>
              <a:cxn ang="0">
                <a:pos x="connsiteX2" y="connsiteY2"/>
              </a:cxn>
              <a:cxn ang="0">
                <a:pos x="connsiteX3" y="connsiteY3"/>
              </a:cxn>
            </a:cxnLst>
            <a:rect l="l" t="t" r="r" b="b"/>
            <a:pathLst>
              <a:path w="1574800" h="285750">
                <a:moveTo>
                  <a:pt x="1574800" y="285750"/>
                </a:moveTo>
                <a:cubicBezTo>
                  <a:pt x="1558925" y="167746"/>
                  <a:pt x="1422400" y="214842"/>
                  <a:pt x="1225550" y="196850"/>
                </a:cubicBezTo>
                <a:cubicBezTo>
                  <a:pt x="1028700" y="178858"/>
                  <a:pt x="649817" y="210608"/>
                  <a:pt x="393700" y="177800"/>
                </a:cubicBezTo>
                <a:cubicBezTo>
                  <a:pt x="137583" y="144992"/>
                  <a:pt x="30691" y="123296"/>
                  <a:pt x="0" y="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09B9CA-265F-4F1E-9731-2AC5A2D5752C}"/>
              </a:ext>
            </a:extLst>
          </p:cNvPr>
          <p:cNvSpPr/>
          <p:nvPr/>
        </p:nvSpPr>
        <p:spPr bwMode="auto">
          <a:xfrm>
            <a:off x="3198392" y="3879850"/>
            <a:ext cx="4212058" cy="1050910"/>
          </a:xfrm>
          <a:custGeom>
            <a:avLst/>
            <a:gdLst>
              <a:gd name="connsiteX0" fmla="*/ 4212058 w 4369303"/>
              <a:gd name="connsiteY0" fmla="*/ 1327150 h 1327150"/>
              <a:gd name="connsiteX1" fmla="*/ 4186658 w 4369303"/>
              <a:gd name="connsiteY1" fmla="*/ 1155700 h 1327150"/>
              <a:gd name="connsiteX2" fmla="*/ 2376908 w 4369303"/>
              <a:gd name="connsiteY2" fmla="*/ 920750 h 1327150"/>
              <a:gd name="connsiteX3" fmla="*/ 383008 w 4369303"/>
              <a:gd name="connsiteY3" fmla="*/ 673100 h 1327150"/>
              <a:gd name="connsiteX4" fmla="*/ 2008 w 4369303"/>
              <a:gd name="connsiteY4" fmla="*/ 0 h 1327150"/>
              <a:gd name="connsiteX0" fmla="*/ 4212058 w 4234888"/>
              <a:gd name="connsiteY0" fmla="*/ 1327150 h 1327150"/>
              <a:gd name="connsiteX1" fmla="*/ 3507208 w 4234888"/>
              <a:gd name="connsiteY1" fmla="*/ 990600 h 1327150"/>
              <a:gd name="connsiteX2" fmla="*/ 2376908 w 4234888"/>
              <a:gd name="connsiteY2" fmla="*/ 920750 h 1327150"/>
              <a:gd name="connsiteX3" fmla="*/ 383008 w 4234888"/>
              <a:gd name="connsiteY3" fmla="*/ 673100 h 1327150"/>
              <a:gd name="connsiteX4" fmla="*/ 2008 w 4234888"/>
              <a:gd name="connsiteY4"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76908 w 4212058"/>
              <a:gd name="connsiteY1" fmla="*/ 920750 h 1327150"/>
              <a:gd name="connsiteX2" fmla="*/ 383008 w 4212058"/>
              <a:gd name="connsiteY2" fmla="*/ 673100 h 1327150"/>
              <a:gd name="connsiteX3" fmla="*/ 2008 w 4212058"/>
              <a:gd name="connsiteY3" fmla="*/ 0 h 1327150"/>
              <a:gd name="connsiteX0" fmla="*/ 4212058 w 4212058"/>
              <a:gd name="connsiteY0" fmla="*/ 1327150 h 1327150"/>
              <a:gd name="connsiteX1" fmla="*/ 2383258 w 4212058"/>
              <a:gd name="connsiteY1" fmla="*/ 990600 h 1327150"/>
              <a:gd name="connsiteX2" fmla="*/ 383008 w 4212058"/>
              <a:gd name="connsiteY2" fmla="*/ 673100 h 1327150"/>
              <a:gd name="connsiteX3" fmla="*/ 2008 w 4212058"/>
              <a:gd name="connsiteY3" fmla="*/ 0 h 1327150"/>
              <a:gd name="connsiteX0" fmla="*/ 4212058 w 4212058"/>
              <a:gd name="connsiteY0" fmla="*/ 1327150 h 1327150"/>
              <a:gd name="connsiteX1" fmla="*/ 2383258 w 4212058"/>
              <a:gd name="connsiteY1" fmla="*/ 990600 h 1327150"/>
              <a:gd name="connsiteX2" fmla="*/ 383008 w 4212058"/>
              <a:gd name="connsiteY2" fmla="*/ 673100 h 1327150"/>
              <a:gd name="connsiteX3" fmla="*/ 2008 w 4212058"/>
              <a:gd name="connsiteY3" fmla="*/ 0 h 1327150"/>
            </a:gdLst>
            <a:ahLst/>
            <a:cxnLst>
              <a:cxn ang="0">
                <a:pos x="connsiteX0" y="connsiteY0"/>
              </a:cxn>
              <a:cxn ang="0">
                <a:pos x="connsiteX1" y="connsiteY1"/>
              </a:cxn>
              <a:cxn ang="0">
                <a:pos x="connsiteX2" y="connsiteY2"/>
              </a:cxn>
              <a:cxn ang="0">
                <a:pos x="connsiteX3" y="connsiteY3"/>
              </a:cxn>
            </a:cxnLst>
            <a:rect l="l" t="t" r="r" b="b"/>
            <a:pathLst>
              <a:path w="4212058" h="1327150">
                <a:moveTo>
                  <a:pt x="4212058" y="1327150"/>
                </a:moveTo>
                <a:cubicBezTo>
                  <a:pt x="4204385" y="1045633"/>
                  <a:pt x="3034477" y="1037941"/>
                  <a:pt x="2383258" y="990600"/>
                </a:cubicBezTo>
                <a:cubicBezTo>
                  <a:pt x="1763285" y="945530"/>
                  <a:pt x="778825" y="826558"/>
                  <a:pt x="383008" y="673100"/>
                </a:cubicBezTo>
                <a:cubicBezTo>
                  <a:pt x="-12809" y="519642"/>
                  <a:pt x="-5401" y="259821"/>
                  <a:pt x="2008" y="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itle 1">
            <a:extLst>
              <a:ext uri="{FF2B5EF4-FFF2-40B4-BE49-F238E27FC236}">
                <a16:creationId xmlns:a16="http://schemas.microsoft.com/office/drawing/2014/main" id="{FFAC940E-0B51-482B-8927-9F71B00C30F6}"/>
              </a:ext>
            </a:extLst>
          </p:cNvPr>
          <p:cNvSpPr>
            <a:spLocks noGrp="1"/>
          </p:cNvSpPr>
          <p:nvPr>
            <p:ph type="title"/>
          </p:nvPr>
        </p:nvSpPr>
        <p:spPr>
          <a:xfrm>
            <a:off x="304800" y="177800"/>
            <a:ext cx="8610600" cy="1029476"/>
          </a:xfrm>
        </p:spPr>
        <p:txBody>
          <a:bodyPr/>
          <a:lstStyle/>
          <a:p>
            <a:r>
              <a:rPr lang="en-US" sz="2800" dirty="0"/>
              <a:t>“Inter” Becomes “Intra” When</a:t>
            </a:r>
            <a:br>
              <a:rPr lang="en-US" sz="2800" dirty="0"/>
            </a:br>
            <a:r>
              <a:rPr lang="en-US" sz="2800" dirty="0"/>
              <a:t>Procedure Summaries are in Hand</a:t>
            </a:r>
          </a:p>
        </p:txBody>
      </p:sp>
      <p:sp>
        <p:nvSpPr>
          <p:cNvPr id="63" name="任意多边形 21">
            <a:extLst>
              <a:ext uri="{FF2B5EF4-FFF2-40B4-BE49-F238E27FC236}">
                <a16:creationId xmlns:a16="http://schemas.microsoft.com/office/drawing/2014/main" id="{695ACC37-82AF-4EC4-AFDA-752B1E26E105}"/>
              </a:ext>
            </a:extLst>
          </p:cNvPr>
          <p:cNvSpPr/>
          <p:nvPr/>
        </p:nvSpPr>
        <p:spPr bwMode="auto">
          <a:xfrm>
            <a:off x="4620890" y="5032017"/>
            <a:ext cx="639213" cy="1183897"/>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1074044 w 3727466"/>
              <a:gd name="connsiteY0" fmla="*/ 0 h 1602491"/>
              <a:gd name="connsiteX1" fmla="*/ 16769 w 3727466"/>
              <a:gd name="connsiteY1" fmla="*/ 785812 h 1602491"/>
              <a:gd name="connsiteX2" fmla="*/ 1847649 w 3727466"/>
              <a:gd name="connsiteY2" fmla="*/ 1588685 h 1602491"/>
              <a:gd name="connsiteX3" fmla="*/ 3660081 w 3727466"/>
              <a:gd name="connsiteY3" fmla="*/ 1185862 h 1602491"/>
              <a:gd name="connsiteX4" fmla="*/ 2845694 w 3727466"/>
              <a:gd name="connsiteY4" fmla="*/ 28575 h 1602491"/>
              <a:gd name="connsiteX0" fmla="*/ 700051 w 3353473"/>
              <a:gd name="connsiteY0" fmla="*/ 0 h 1603885"/>
              <a:gd name="connsiteX1" fmla="*/ 33393 w 3353473"/>
              <a:gd name="connsiteY1" fmla="*/ 759179 h 1603885"/>
              <a:gd name="connsiteX2" fmla="*/ 1473656 w 3353473"/>
              <a:gd name="connsiteY2" fmla="*/ 1588685 h 1603885"/>
              <a:gd name="connsiteX3" fmla="*/ 3286088 w 3353473"/>
              <a:gd name="connsiteY3" fmla="*/ 1185862 h 1603885"/>
              <a:gd name="connsiteX4" fmla="*/ 2471701 w 3353473"/>
              <a:gd name="connsiteY4" fmla="*/ 28575 h 1603885"/>
              <a:gd name="connsiteX0" fmla="*/ 667566 w 3320988"/>
              <a:gd name="connsiteY0" fmla="*/ 0 h 1603885"/>
              <a:gd name="connsiteX1" fmla="*/ 908 w 3320988"/>
              <a:gd name="connsiteY1" fmla="*/ 759179 h 1603885"/>
              <a:gd name="connsiteX2" fmla="*/ 1441171 w 3320988"/>
              <a:gd name="connsiteY2" fmla="*/ 1588685 h 1603885"/>
              <a:gd name="connsiteX3" fmla="*/ 3253603 w 3320988"/>
              <a:gd name="connsiteY3" fmla="*/ 1185862 h 1603885"/>
              <a:gd name="connsiteX4" fmla="*/ 2439216 w 3320988"/>
              <a:gd name="connsiteY4" fmla="*/ 28575 h 1603885"/>
              <a:gd name="connsiteX0" fmla="*/ 671501 w 3324923"/>
              <a:gd name="connsiteY0" fmla="*/ 0 h 1538154"/>
              <a:gd name="connsiteX1" fmla="*/ 4843 w 3324923"/>
              <a:gd name="connsiteY1" fmla="*/ 759179 h 1538154"/>
              <a:gd name="connsiteX2" fmla="*/ 885813 w 3324923"/>
              <a:gd name="connsiteY2" fmla="*/ 1517663 h 1538154"/>
              <a:gd name="connsiteX3" fmla="*/ 3257538 w 3324923"/>
              <a:gd name="connsiteY3" fmla="*/ 1185862 h 1538154"/>
              <a:gd name="connsiteX4" fmla="*/ 2443151 w 3324923"/>
              <a:gd name="connsiteY4" fmla="*/ 28575 h 1538154"/>
              <a:gd name="connsiteX0" fmla="*/ 671501 w 2825368"/>
              <a:gd name="connsiteY0" fmla="*/ 0 h 1616445"/>
              <a:gd name="connsiteX1" fmla="*/ 4843 w 2825368"/>
              <a:gd name="connsiteY1" fmla="*/ 759179 h 1616445"/>
              <a:gd name="connsiteX2" fmla="*/ 885813 w 2825368"/>
              <a:gd name="connsiteY2" fmla="*/ 1517663 h 1616445"/>
              <a:gd name="connsiteX3" fmla="*/ 2609467 w 2825368"/>
              <a:gd name="connsiteY3" fmla="*/ 1416681 h 1616445"/>
              <a:gd name="connsiteX4" fmla="*/ 2443151 w 2825368"/>
              <a:gd name="connsiteY4" fmla="*/ 28575 h 1616445"/>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02635"/>
              <a:gd name="connsiteY0" fmla="*/ 0 h 1574451"/>
              <a:gd name="connsiteX1" fmla="*/ 4843 w 3102635"/>
              <a:gd name="connsiteY1" fmla="*/ 759179 h 1574451"/>
              <a:gd name="connsiteX2" fmla="*/ 885813 w 3102635"/>
              <a:gd name="connsiteY2" fmla="*/ 1517663 h 1574451"/>
              <a:gd name="connsiteX3" fmla="*/ 2609467 w 3102635"/>
              <a:gd name="connsiteY3" fmla="*/ 1416681 h 1574451"/>
              <a:gd name="connsiteX4" fmla="*/ 3100075 w 3102635"/>
              <a:gd name="connsiteY4" fmla="*/ 429303 h 1574451"/>
              <a:gd name="connsiteX5" fmla="*/ 2443151 w 3102635"/>
              <a:gd name="connsiteY5" fmla="*/ 28575 h 1574451"/>
              <a:gd name="connsiteX0" fmla="*/ 671501 w 3111416"/>
              <a:gd name="connsiteY0" fmla="*/ 0 h 1574451"/>
              <a:gd name="connsiteX1" fmla="*/ 4843 w 3111416"/>
              <a:gd name="connsiteY1" fmla="*/ 759179 h 1574451"/>
              <a:gd name="connsiteX2" fmla="*/ 885813 w 3111416"/>
              <a:gd name="connsiteY2" fmla="*/ 1517663 h 1574451"/>
              <a:gd name="connsiteX3" fmla="*/ 2609467 w 3111416"/>
              <a:gd name="connsiteY3" fmla="*/ 1416681 h 1574451"/>
              <a:gd name="connsiteX4" fmla="*/ 3108951 w 3111416"/>
              <a:gd name="connsiteY4" fmla="*/ 651245 h 1574451"/>
              <a:gd name="connsiteX5" fmla="*/ 2443151 w 3111416"/>
              <a:gd name="connsiteY5" fmla="*/ 28575 h 1574451"/>
              <a:gd name="connsiteX0" fmla="*/ 671501 w 3111416"/>
              <a:gd name="connsiteY0" fmla="*/ 15814 h 1590265"/>
              <a:gd name="connsiteX1" fmla="*/ 4843 w 3111416"/>
              <a:gd name="connsiteY1" fmla="*/ 774993 h 1590265"/>
              <a:gd name="connsiteX2" fmla="*/ 885813 w 3111416"/>
              <a:gd name="connsiteY2" fmla="*/ 1533477 h 1590265"/>
              <a:gd name="connsiteX3" fmla="*/ 2609467 w 3111416"/>
              <a:gd name="connsiteY3" fmla="*/ 1432495 h 1590265"/>
              <a:gd name="connsiteX4" fmla="*/ 3108951 w 3111416"/>
              <a:gd name="connsiteY4" fmla="*/ 667059 h 1590265"/>
              <a:gd name="connsiteX5" fmla="*/ 2460906 w 3111416"/>
              <a:gd name="connsiteY5" fmla="*/ 0 h 1590265"/>
              <a:gd name="connsiteX0" fmla="*/ 671501 w 3111416"/>
              <a:gd name="connsiteY0" fmla="*/ 77958 h 1652409"/>
              <a:gd name="connsiteX1" fmla="*/ 4843 w 3111416"/>
              <a:gd name="connsiteY1" fmla="*/ 837137 h 1652409"/>
              <a:gd name="connsiteX2" fmla="*/ 885813 w 3111416"/>
              <a:gd name="connsiteY2" fmla="*/ 1595621 h 1652409"/>
              <a:gd name="connsiteX3" fmla="*/ 2609467 w 3111416"/>
              <a:gd name="connsiteY3" fmla="*/ 1494639 h 1652409"/>
              <a:gd name="connsiteX4" fmla="*/ 3108951 w 3111416"/>
              <a:gd name="connsiteY4" fmla="*/ 729203 h 1652409"/>
              <a:gd name="connsiteX5" fmla="*/ 2265596 w 3111416"/>
              <a:gd name="connsiteY5" fmla="*/ 0 h 1652409"/>
              <a:gd name="connsiteX0" fmla="*/ 671501 w 2981075"/>
              <a:gd name="connsiteY0" fmla="*/ 77958 h 1652409"/>
              <a:gd name="connsiteX1" fmla="*/ 4843 w 2981075"/>
              <a:gd name="connsiteY1" fmla="*/ 837137 h 1652409"/>
              <a:gd name="connsiteX2" fmla="*/ 885813 w 2981075"/>
              <a:gd name="connsiteY2" fmla="*/ 1595621 h 1652409"/>
              <a:gd name="connsiteX3" fmla="*/ 2609467 w 2981075"/>
              <a:gd name="connsiteY3" fmla="*/ 1494639 h 1652409"/>
              <a:gd name="connsiteX4" fmla="*/ 2975784 w 2981075"/>
              <a:gd name="connsiteY4" fmla="*/ 622671 h 1652409"/>
              <a:gd name="connsiteX5" fmla="*/ 2265596 w 2981075"/>
              <a:gd name="connsiteY5" fmla="*/ 0 h 1652409"/>
              <a:gd name="connsiteX0" fmla="*/ 671501 w 2983721"/>
              <a:gd name="connsiteY0" fmla="*/ 77958 h 1633676"/>
              <a:gd name="connsiteX1" fmla="*/ 4843 w 2983721"/>
              <a:gd name="connsiteY1" fmla="*/ 837137 h 1633676"/>
              <a:gd name="connsiteX2" fmla="*/ 885813 w 2983721"/>
              <a:gd name="connsiteY2" fmla="*/ 1595621 h 1633676"/>
              <a:gd name="connsiteX3" fmla="*/ 2653854 w 2983721"/>
              <a:gd name="connsiteY3" fmla="*/ 1432494 h 1633676"/>
              <a:gd name="connsiteX4" fmla="*/ 2975784 w 2983721"/>
              <a:gd name="connsiteY4" fmla="*/ 622671 h 1633676"/>
              <a:gd name="connsiteX5" fmla="*/ 2265596 w 2983721"/>
              <a:gd name="connsiteY5" fmla="*/ 0 h 1633676"/>
              <a:gd name="connsiteX0" fmla="*/ 671501 w 2983081"/>
              <a:gd name="connsiteY0" fmla="*/ 77958 h 1633676"/>
              <a:gd name="connsiteX1" fmla="*/ 4843 w 2983081"/>
              <a:gd name="connsiteY1" fmla="*/ 837137 h 1633676"/>
              <a:gd name="connsiteX2" fmla="*/ 885813 w 2983081"/>
              <a:gd name="connsiteY2" fmla="*/ 1595621 h 1633676"/>
              <a:gd name="connsiteX3" fmla="*/ 2653854 w 2983081"/>
              <a:gd name="connsiteY3" fmla="*/ 1432494 h 1633676"/>
              <a:gd name="connsiteX4" fmla="*/ 2975784 w 2983081"/>
              <a:gd name="connsiteY4" fmla="*/ 622671 h 1633676"/>
              <a:gd name="connsiteX5" fmla="*/ 2265596 w 2983081"/>
              <a:gd name="connsiteY5" fmla="*/ 0 h 1633676"/>
              <a:gd name="connsiteX0" fmla="*/ 671501 w 2983081"/>
              <a:gd name="connsiteY0" fmla="*/ 77958 h 1641568"/>
              <a:gd name="connsiteX1" fmla="*/ 4843 w 2983081"/>
              <a:gd name="connsiteY1" fmla="*/ 837137 h 1641568"/>
              <a:gd name="connsiteX2" fmla="*/ 885813 w 2983081"/>
              <a:gd name="connsiteY2" fmla="*/ 1595621 h 1641568"/>
              <a:gd name="connsiteX3" fmla="*/ 2653854 w 2983081"/>
              <a:gd name="connsiteY3" fmla="*/ 1432494 h 1641568"/>
              <a:gd name="connsiteX4" fmla="*/ 2975784 w 2983081"/>
              <a:gd name="connsiteY4" fmla="*/ 622671 h 1641568"/>
              <a:gd name="connsiteX5" fmla="*/ 2265596 w 2983081"/>
              <a:gd name="connsiteY5" fmla="*/ 0 h 1641568"/>
              <a:gd name="connsiteX0" fmla="*/ 671501 w 2979100"/>
              <a:gd name="connsiteY0" fmla="*/ 77958 h 1664356"/>
              <a:gd name="connsiteX1" fmla="*/ 4843 w 2979100"/>
              <a:gd name="connsiteY1" fmla="*/ 837137 h 1664356"/>
              <a:gd name="connsiteX2" fmla="*/ 885813 w 2979100"/>
              <a:gd name="connsiteY2" fmla="*/ 1595621 h 1664356"/>
              <a:gd name="connsiteX3" fmla="*/ 2547321 w 2979100"/>
              <a:gd name="connsiteY3" fmla="*/ 1494637 h 1664356"/>
              <a:gd name="connsiteX4" fmla="*/ 2975784 w 2979100"/>
              <a:gd name="connsiteY4" fmla="*/ 622671 h 1664356"/>
              <a:gd name="connsiteX5" fmla="*/ 2265596 w 2979100"/>
              <a:gd name="connsiteY5" fmla="*/ 0 h 1664356"/>
              <a:gd name="connsiteX0" fmla="*/ 619763 w 2927362"/>
              <a:gd name="connsiteY0" fmla="*/ 77958 h 1666266"/>
              <a:gd name="connsiteX1" fmla="*/ 6371 w 2927362"/>
              <a:gd name="connsiteY1" fmla="*/ 810504 h 1666266"/>
              <a:gd name="connsiteX2" fmla="*/ 834075 w 2927362"/>
              <a:gd name="connsiteY2" fmla="*/ 1595621 h 1666266"/>
              <a:gd name="connsiteX3" fmla="*/ 2495583 w 2927362"/>
              <a:gd name="connsiteY3" fmla="*/ 1494637 h 1666266"/>
              <a:gd name="connsiteX4" fmla="*/ 2924046 w 2927362"/>
              <a:gd name="connsiteY4" fmla="*/ 622671 h 1666266"/>
              <a:gd name="connsiteX5" fmla="*/ 2213858 w 2927362"/>
              <a:gd name="connsiteY5" fmla="*/ 0 h 1666266"/>
              <a:gd name="connsiteX0" fmla="*/ 613887 w 2921486"/>
              <a:gd name="connsiteY0" fmla="*/ 77958 h 1595774"/>
              <a:gd name="connsiteX1" fmla="*/ 495 w 2921486"/>
              <a:gd name="connsiteY1" fmla="*/ 810504 h 1595774"/>
              <a:gd name="connsiteX2" fmla="*/ 659523 w 2921486"/>
              <a:gd name="connsiteY2" fmla="*/ 1444700 h 1595774"/>
              <a:gd name="connsiteX3" fmla="*/ 2489707 w 2921486"/>
              <a:gd name="connsiteY3" fmla="*/ 1494637 h 1595774"/>
              <a:gd name="connsiteX4" fmla="*/ 2918170 w 2921486"/>
              <a:gd name="connsiteY4" fmla="*/ 622671 h 1595774"/>
              <a:gd name="connsiteX5" fmla="*/ 2207982 w 2921486"/>
              <a:gd name="connsiteY5" fmla="*/ 0 h 1595774"/>
              <a:gd name="connsiteX0" fmla="*/ 613887 w 2921062"/>
              <a:gd name="connsiteY0" fmla="*/ 77958 h 1526672"/>
              <a:gd name="connsiteX1" fmla="*/ 495 w 2921062"/>
              <a:gd name="connsiteY1" fmla="*/ 810504 h 1526672"/>
              <a:gd name="connsiteX2" fmla="*/ 659523 w 2921062"/>
              <a:gd name="connsiteY2" fmla="*/ 1444700 h 1526672"/>
              <a:gd name="connsiteX3" fmla="*/ 2463073 w 2921062"/>
              <a:gd name="connsiteY3" fmla="*/ 1388104 h 1526672"/>
              <a:gd name="connsiteX4" fmla="*/ 2918170 w 2921062"/>
              <a:gd name="connsiteY4" fmla="*/ 622671 h 1526672"/>
              <a:gd name="connsiteX5" fmla="*/ 2207982 w 2921062"/>
              <a:gd name="connsiteY5" fmla="*/ 0 h 1526672"/>
              <a:gd name="connsiteX0" fmla="*/ 613887 w 2921062"/>
              <a:gd name="connsiteY0" fmla="*/ 77958 h 1502861"/>
              <a:gd name="connsiteX1" fmla="*/ 495 w 2921062"/>
              <a:gd name="connsiteY1" fmla="*/ 810504 h 1502861"/>
              <a:gd name="connsiteX2" fmla="*/ 659523 w 2921062"/>
              <a:gd name="connsiteY2" fmla="*/ 1444700 h 1502861"/>
              <a:gd name="connsiteX3" fmla="*/ 2463073 w 2921062"/>
              <a:gd name="connsiteY3" fmla="*/ 1388104 h 1502861"/>
              <a:gd name="connsiteX4" fmla="*/ 2918170 w 2921062"/>
              <a:gd name="connsiteY4" fmla="*/ 622671 h 1502861"/>
              <a:gd name="connsiteX5" fmla="*/ 2207982 w 2921062"/>
              <a:gd name="connsiteY5" fmla="*/ 0 h 1502861"/>
              <a:gd name="connsiteX0" fmla="*/ 613887 w 2921810"/>
              <a:gd name="connsiteY0" fmla="*/ 77958 h 1502861"/>
              <a:gd name="connsiteX1" fmla="*/ 495 w 2921810"/>
              <a:gd name="connsiteY1" fmla="*/ 810504 h 1502861"/>
              <a:gd name="connsiteX2" fmla="*/ 659523 w 2921810"/>
              <a:gd name="connsiteY2" fmla="*/ 1444700 h 1502861"/>
              <a:gd name="connsiteX3" fmla="*/ 2463073 w 2921810"/>
              <a:gd name="connsiteY3" fmla="*/ 1388104 h 1502861"/>
              <a:gd name="connsiteX4" fmla="*/ 2918170 w 2921810"/>
              <a:gd name="connsiteY4" fmla="*/ 622671 h 1502861"/>
              <a:gd name="connsiteX5" fmla="*/ 2207982 w 2921810"/>
              <a:gd name="connsiteY5" fmla="*/ 0 h 1502861"/>
              <a:gd name="connsiteX0" fmla="*/ 613887 w 3345297"/>
              <a:gd name="connsiteY0" fmla="*/ 77958 h 1502861"/>
              <a:gd name="connsiteX1" fmla="*/ 495 w 3345297"/>
              <a:gd name="connsiteY1" fmla="*/ 810504 h 1502861"/>
              <a:gd name="connsiteX2" fmla="*/ 659523 w 3345297"/>
              <a:gd name="connsiteY2" fmla="*/ 1444700 h 1502861"/>
              <a:gd name="connsiteX3" fmla="*/ 2463073 w 3345297"/>
              <a:gd name="connsiteY3" fmla="*/ 1388104 h 1502861"/>
              <a:gd name="connsiteX4" fmla="*/ 3344297 w 3345297"/>
              <a:gd name="connsiteY4" fmla="*/ 675937 h 1502861"/>
              <a:gd name="connsiteX5" fmla="*/ 2207982 w 3345297"/>
              <a:gd name="connsiteY5" fmla="*/ 0 h 1502861"/>
              <a:gd name="connsiteX0" fmla="*/ 613887 w 3346141"/>
              <a:gd name="connsiteY0" fmla="*/ 77958 h 1520097"/>
              <a:gd name="connsiteX1" fmla="*/ 495 w 3346141"/>
              <a:gd name="connsiteY1" fmla="*/ 810504 h 1520097"/>
              <a:gd name="connsiteX2" fmla="*/ 659523 w 3346141"/>
              <a:gd name="connsiteY2" fmla="*/ 1444700 h 1520097"/>
              <a:gd name="connsiteX3" fmla="*/ 2729402 w 3346141"/>
              <a:gd name="connsiteY3" fmla="*/ 1423614 h 1520097"/>
              <a:gd name="connsiteX4" fmla="*/ 3344297 w 3346141"/>
              <a:gd name="connsiteY4" fmla="*/ 675937 h 1520097"/>
              <a:gd name="connsiteX5" fmla="*/ 2207982 w 3346141"/>
              <a:gd name="connsiteY5" fmla="*/ 0 h 1520097"/>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40641 w 3346141"/>
              <a:gd name="connsiteY5" fmla="*/ 55207 h 1442139"/>
              <a:gd name="connsiteX0" fmla="*/ 613887 w 3346141"/>
              <a:gd name="connsiteY0" fmla="*/ 0 h 1442139"/>
              <a:gd name="connsiteX1" fmla="*/ 495 w 3346141"/>
              <a:gd name="connsiteY1" fmla="*/ 732546 h 1442139"/>
              <a:gd name="connsiteX2" fmla="*/ 659523 w 3346141"/>
              <a:gd name="connsiteY2" fmla="*/ 1366742 h 1442139"/>
              <a:gd name="connsiteX3" fmla="*/ 2729402 w 3346141"/>
              <a:gd name="connsiteY3" fmla="*/ 1345656 h 1442139"/>
              <a:gd name="connsiteX4" fmla="*/ 3344297 w 3346141"/>
              <a:gd name="connsiteY4" fmla="*/ 597979 h 1442139"/>
              <a:gd name="connsiteX5" fmla="*/ 2758395 w 3346141"/>
              <a:gd name="connsiteY5" fmla="*/ 19697 h 1442139"/>
              <a:gd name="connsiteX0" fmla="*/ 0 w 3345646"/>
              <a:gd name="connsiteY0" fmla="*/ 712849 h 1422442"/>
              <a:gd name="connsiteX1" fmla="*/ 659028 w 3345646"/>
              <a:gd name="connsiteY1" fmla="*/ 1347045 h 1422442"/>
              <a:gd name="connsiteX2" fmla="*/ 2728907 w 3345646"/>
              <a:gd name="connsiteY2" fmla="*/ 1325959 h 1422442"/>
              <a:gd name="connsiteX3" fmla="*/ 3343802 w 3345646"/>
              <a:gd name="connsiteY3" fmla="*/ 578282 h 1422442"/>
              <a:gd name="connsiteX4" fmla="*/ 2757900 w 3345646"/>
              <a:gd name="connsiteY4" fmla="*/ 0 h 1422442"/>
              <a:gd name="connsiteX0" fmla="*/ 0 w 2686618"/>
              <a:gd name="connsiteY0" fmla="*/ 1347045 h 1422442"/>
              <a:gd name="connsiteX1" fmla="*/ 2069879 w 2686618"/>
              <a:gd name="connsiteY1" fmla="*/ 1325959 h 1422442"/>
              <a:gd name="connsiteX2" fmla="*/ 2684774 w 2686618"/>
              <a:gd name="connsiteY2" fmla="*/ 578282 h 1422442"/>
              <a:gd name="connsiteX3" fmla="*/ 2098872 w 2686618"/>
              <a:gd name="connsiteY3" fmla="*/ 0 h 1422442"/>
              <a:gd name="connsiteX0" fmla="*/ 0 w 616739"/>
              <a:gd name="connsiteY0" fmla="*/ 1325959 h 1325959"/>
              <a:gd name="connsiteX1" fmla="*/ 614895 w 616739"/>
              <a:gd name="connsiteY1" fmla="*/ 578282 h 1325959"/>
              <a:gd name="connsiteX2" fmla="*/ 28993 w 616739"/>
              <a:gd name="connsiteY2" fmla="*/ 0 h 1325959"/>
              <a:gd name="connsiteX0" fmla="*/ 0 w 757726"/>
              <a:gd name="connsiteY0" fmla="*/ 1372034 h 1372034"/>
              <a:gd name="connsiteX1" fmla="*/ 756452 w 757726"/>
              <a:gd name="connsiteY1" fmla="*/ 578282 h 1372034"/>
              <a:gd name="connsiteX2" fmla="*/ 170550 w 757726"/>
              <a:gd name="connsiteY2" fmla="*/ 0 h 1372034"/>
              <a:gd name="connsiteX0" fmla="*/ 0 w 758662"/>
              <a:gd name="connsiteY0" fmla="*/ 1372034 h 1372034"/>
              <a:gd name="connsiteX1" fmla="*/ 756452 w 758662"/>
              <a:gd name="connsiteY1" fmla="*/ 578282 h 1372034"/>
              <a:gd name="connsiteX2" fmla="*/ 170550 w 758662"/>
              <a:gd name="connsiteY2" fmla="*/ 0 h 1372034"/>
            </a:gdLst>
            <a:ahLst/>
            <a:cxnLst>
              <a:cxn ang="0">
                <a:pos x="connsiteX0" y="connsiteY0"/>
              </a:cxn>
              <a:cxn ang="0">
                <a:pos x="connsiteX1" y="connsiteY1"/>
              </a:cxn>
              <a:cxn ang="0">
                <a:pos x="connsiteX2" y="connsiteY2"/>
              </a:cxn>
            </a:cxnLst>
            <a:rect l="l" t="t" r="r" b="b"/>
            <a:pathLst>
              <a:path w="758662" h="1372034">
                <a:moveTo>
                  <a:pt x="0" y="1372034"/>
                </a:moveTo>
                <a:cubicBezTo>
                  <a:pt x="552426" y="1337532"/>
                  <a:pt x="784171" y="809633"/>
                  <a:pt x="756452" y="578282"/>
                </a:cubicBezTo>
                <a:cubicBezTo>
                  <a:pt x="728733" y="346931"/>
                  <a:pt x="425036" y="68267"/>
                  <a:pt x="170550" y="0"/>
                </a:cubicBezTo>
              </a:path>
            </a:pathLst>
          </a:custGeom>
          <a:ln>
            <a:prstDash val="solid"/>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solidFill>
                <a:srgbClr val="00B050"/>
              </a:solidFill>
            </a:endParaRPr>
          </a:p>
        </p:txBody>
      </p:sp>
      <p:sp>
        <p:nvSpPr>
          <p:cNvPr id="64" name="椭圆 27">
            <a:extLst>
              <a:ext uri="{FF2B5EF4-FFF2-40B4-BE49-F238E27FC236}">
                <a16:creationId xmlns:a16="http://schemas.microsoft.com/office/drawing/2014/main" id="{8DF8339E-D5E2-45EA-8188-099CE2392A5C}"/>
              </a:ext>
            </a:extLst>
          </p:cNvPr>
          <p:cNvSpPr/>
          <p:nvPr/>
        </p:nvSpPr>
        <p:spPr bwMode="auto">
          <a:xfrm>
            <a:off x="3169507" y="6139116"/>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sp>
        <p:nvSpPr>
          <p:cNvPr id="65" name="椭圆 51">
            <a:extLst>
              <a:ext uri="{FF2B5EF4-FFF2-40B4-BE49-F238E27FC236}">
                <a16:creationId xmlns:a16="http://schemas.microsoft.com/office/drawing/2014/main" id="{BDF354B4-C359-4EB6-89A7-22E09CD40B2E}"/>
              </a:ext>
            </a:extLst>
          </p:cNvPr>
          <p:cNvSpPr/>
          <p:nvPr/>
        </p:nvSpPr>
        <p:spPr bwMode="auto">
          <a:xfrm>
            <a:off x="4422676" y="6144598"/>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mc:AlternateContent xmlns:mc="http://schemas.openxmlformats.org/markup-compatibility/2006" xmlns:a14="http://schemas.microsoft.com/office/drawing/2010/main">
        <mc:Choice Requires="a14">
          <p:sp>
            <p:nvSpPr>
              <p:cNvPr id="66" name="TextBox 23">
                <a:extLst>
                  <a:ext uri="{FF2B5EF4-FFF2-40B4-BE49-F238E27FC236}">
                    <a16:creationId xmlns:a16="http://schemas.microsoft.com/office/drawing/2014/main" id="{BA0C8E0F-9C53-4413-952F-237EB1F8D2F9}"/>
                  </a:ext>
                </a:extLst>
              </p:cNvPr>
              <p:cNvSpPr txBox="1">
                <a:spLocks noChangeArrowheads="1"/>
              </p:cNvSpPr>
              <p:nvPr/>
            </p:nvSpPr>
            <p:spPr bwMode="auto">
              <a:xfrm>
                <a:off x="4436136" y="5674825"/>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𝑟</m:t>
                          </m:r>
                        </m:e>
                        <m:sub>
                          <m:r>
                            <a:rPr lang="en-US" altLang="zh-CN" sz="2400" b="0" i="1" dirty="0" smtClean="0">
                              <a:solidFill>
                                <a:srgbClr val="00B050"/>
                              </a:solidFill>
                              <a:latin typeface="Cambria Math" panose="02040503050406030204" pitchFamily="18" charset="0"/>
                              <a:ea typeface="宋体" panose="02010600030101010101" pitchFamily="2" charset="-122"/>
                            </a:rPr>
                            <m:t>3</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66" name="TextBox 23">
                <a:extLst>
                  <a:ext uri="{FF2B5EF4-FFF2-40B4-BE49-F238E27FC236}">
                    <a16:creationId xmlns:a16="http://schemas.microsoft.com/office/drawing/2014/main" id="{BA0C8E0F-9C53-4413-952F-237EB1F8D2F9}"/>
                  </a:ext>
                </a:extLst>
              </p:cNvPr>
              <p:cNvSpPr txBox="1">
                <a:spLocks noRot="1" noChangeAspect="1" noMove="1" noResize="1" noEditPoints="1" noAdjustHandles="1" noChangeArrowheads="1" noChangeShapeType="1" noTextEdit="1"/>
              </p:cNvSpPr>
              <p:nvPr/>
            </p:nvSpPr>
            <p:spPr bwMode="auto">
              <a:xfrm>
                <a:off x="4436136" y="5674825"/>
                <a:ext cx="397215" cy="461665"/>
              </a:xfrm>
              <a:prstGeom prst="rect">
                <a:avLst/>
              </a:prstGeom>
              <a:blipFill>
                <a:blip r:embed="rId13"/>
                <a:stretch>
                  <a:fillRect r="-3077"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23">
                <a:extLst>
                  <a:ext uri="{FF2B5EF4-FFF2-40B4-BE49-F238E27FC236}">
                    <a16:creationId xmlns:a16="http://schemas.microsoft.com/office/drawing/2014/main" id="{4342769D-DCEF-4D88-8CCE-56F846034AB3}"/>
                  </a:ext>
                </a:extLst>
              </p:cNvPr>
              <p:cNvSpPr txBox="1">
                <a:spLocks noChangeArrowheads="1"/>
              </p:cNvSpPr>
              <p:nvPr/>
            </p:nvSpPr>
            <p:spPr bwMode="auto">
              <a:xfrm>
                <a:off x="2810678" y="5705291"/>
                <a:ext cx="39721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sSub>
                        <m:sSubPr>
                          <m:ctrlPr>
                            <a:rPr lang="en-US" altLang="zh-CN" sz="2400" b="0" i="1" dirty="0" smtClean="0">
                              <a:solidFill>
                                <a:srgbClr val="00B050"/>
                              </a:solidFill>
                              <a:latin typeface="Cambria Math" panose="02040503050406030204" pitchFamily="18" charset="0"/>
                              <a:ea typeface="宋体" panose="02010600030101010101" pitchFamily="2" charset="-122"/>
                            </a:rPr>
                          </m:ctrlPr>
                        </m:sSubPr>
                        <m:e>
                          <m:r>
                            <a:rPr lang="en-US" altLang="zh-CN" sz="2400" b="0" i="1" dirty="0" smtClean="0">
                              <a:solidFill>
                                <a:srgbClr val="00B050"/>
                              </a:solidFill>
                              <a:latin typeface="Cambria Math" panose="02040503050406030204" pitchFamily="18" charset="0"/>
                              <a:ea typeface="宋体" panose="02010600030101010101" pitchFamily="2" charset="-122"/>
                            </a:rPr>
                            <m:t>𝑐</m:t>
                          </m:r>
                        </m:e>
                        <m:sub>
                          <m:r>
                            <a:rPr lang="en-US" altLang="zh-CN" sz="2400" b="0" i="1" dirty="0" smtClean="0">
                              <a:solidFill>
                                <a:srgbClr val="00B050"/>
                              </a:solidFill>
                              <a:latin typeface="Cambria Math" panose="02040503050406030204" pitchFamily="18" charset="0"/>
                              <a:ea typeface="宋体" panose="02010600030101010101" pitchFamily="2" charset="-122"/>
                            </a:rPr>
                            <m:t>3</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67" name="TextBox 23">
                <a:extLst>
                  <a:ext uri="{FF2B5EF4-FFF2-40B4-BE49-F238E27FC236}">
                    <a16:creationId xmlns:a16="http://schemas.microsoft.com/office/drawing/2014/main" id="{4342769D-DCEF-4D88-8CCE-56F846034AB3}"/>
                  </a:ext>
                </a:extLst>
              </p:cNvPr>
              <p:cNvSpPr txBox="1">
                <a:spLocks noRot="1" noChangeAspect="1" noMove="1" noResize="1" noEditPoints="1" noAdjustHandles="1" noChangeArrowheads="1" noChangeShapeType="1" noTextEdit="1"/>
              </p:cNvSpPr>
              <p:nvPr/>
            </p:nvSpPr>
            <p:spPr bwMode="auto">
              <a:xfrm>
                <a:off x="2810678" y="5705291"/>
                <a:ext cx="397215" cy="461665"/>
              </a:xfrm>
              <a:prstGeom prst="rect">
                <a:avLst/>
              </a:prstGeom>
              <a:blipFill>
                <a:blip r:embed="rId14"/>
                <a:stretch>
                  <a:fillRect r="-7692"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8" name="直接箭头连接符 57">
            <a:extLst>
              <a:ext uri="{FF2B5EF4-FFF2-40B4-BE49-F238E27FC236}">
                <a16:creationId xmlns:a16="http://schemas.microsoft.com/office/drawing/2014/main" id="{2289D21D-D903-4A1E-A0B3-43E437ED0CDE}"/>
              </a:ext>
            </a:extLst>
          </p:cNvPr>
          <p:cNvCxnSpPr>
            <a:cxnSpLocks/>
            <a:stCxn id="64" idx="6"/>
            <a:endCxn id="65" idx="2"/>
          </p:cNvCxnSpPr>
          <p:nvPr/>
        </p:nvCxnSpPr>
        <p:spPr bwMode="auto">
          <a:xfrm>
            <a:off x="3277839" y="6203528"/>
            <a:ext cx="1144837" cy="4797"/>
          </a:xfrm>
          <a:prstGeom prst="straightConnector1">
            <a:avLst/>
          </a:prstGeom>
          <a:ln>
            <a:solidFill>
              <a:srgbClr val="C00000"/>
            </a:solidFill>
            <a:tailEnd type="stealth" w="lg" len="lg"/>
          </a:ln>
          <a:effectLst/>
        </p:spPr>
        <p:style>
          <a:lnRef idx="2">
            <a:schemeClr val="dk1"/>
          </a:lnRef>
          <a:fillRef idx="0">
            <a:schemeClr val="dk1"/>
          </a:fillRef>
          <a:effectRef idx="1">
            <a:schemeClr val="dk1"/>
          </a:effectRef>
          <a:fontRef idx="minor">
            <a:schemeClr val="tx1"/>
          </a:fontRef>
        </p:style>
      </p:cxnSp>
      <p:sp>
        <p:nvSpPr>
          <p:cNvPr id="69" name="椭圆 23">
            <a:extLst>
              <a:ext uri="{FF2B5EF4-FFF2-40B4-BE49-F238E27FC236}">
                <a16:creationId xmlns:a16="http://schemas.microsoft.com/office/drawing/2014/main" id="{D7C3828B-8256-4466-A524-4A5FCD43B88E}"/>
              </a:ext>
            </a:extLst>
          </p:cNvPr>
          <p:cNvSpPr/>
          <p:nvPr/>
        </p:nvSpPr>
        <p:spPr bwMode="auto">
          <a:xfrm>
            <a:off x="2682037" y="5347590"/>
            <a:ext cx="108332" cy="12882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70" name="直接箭头连接符 26">
            <a:extLst>
              <a:ext uri="{FF2B5EF4-FFF2-40B4-BE49-F238E27FC236}">
                <a16:creationId xmlns:a16="http://schemas.microsoft.com/office/drawing/2014/main" id="{DEF9EDDE-C2D2-4C18-AB79-3E391678DBA1}"/>
              </a:ext>
            </a:extLst>
          </p:cNvPr>
          <p:cNvCxnSpPr>
            <a:cxnSpLocks/>
            <a:stCxn id="49" idx="3"/>
            <a:endCxn id="69" idx="7"/>
          </p:cNvCxnSpPr>
          <p:nvPr/>
        </p:nvCxnSpPr>
        <p:spPr bwMode="auto">
          <a:xfrm flipH="1">
            <a:off x="2774504" y="5023493"/>
            <a:ext cx="298607" cy="34296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71" name="直接箭头连接符 29">
            <a:extLst>
              <a:ext uri="{FF2B5EF4-FFF2-40B4-BE49-F238E27FC236}">
                <a16:creationId xmlns:a16="http://schemas.microsoft.com/office/drawing/2014/main" id="{7CF55DA4-7FB3-4B8D-8799-C94DE297D476}"/>
              </a:ext>
            </a:extLst>
          </p:cNvPr>
          <p:cNvCxnSpPr>
            <a:cxnSpLocks/>
            <a:stCxn id="69" idx="5"/>
            <a:endCxn id="75" idx="1"/>
          </p:cNvCxnSpPr>
          <p:nvPr/>
        </p:nvCxnSpPr>
        <p:spPr bwMode="auto">
          <a:xfrm>
            <a:off x="2774504" y="5457548"/>
            <a:ext cx="764977" cy="373873"/>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72" name="椭圆 54">
            <a:extLst>
              <a:ext uri="{FF2B5EF4-FFF2-40B4-BE49-F238E27FC236}">
                <a16:creationId xmlns:a16="http://schemas.microsoft.com/office/drawing/2014/main" id="{F2F600EF-9E73-49B4-A2F9-B4A3C306580C}"/>
              </a:ext>
            </a:extLst>
          </p:cNvPr>
          <p:cNvSpPr/>
          <p:nvPr/>
        </p:nvSpPr>
        <p:spPr bwMode="auto">
          <a:xfrm>
            <a:off x="4013628" y="5454486"/>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73" name="直接箭头连接符 26">
            <a:extLst>
              <a:ext uri="{FF2B5EF4-FFF2-40B4-BE49-F238E27FC236}">
                <a16:creationId xmlns:a16="http://schemas.microsoft.com/office/drawing/2014/main" id="{A2E78424-06B7-4832-AABA-0D2F9B6D31BC}"/>
              </a:ext>
            </a:extLst>
          </p:cNvPr>
          <p:cNvCxnSpPr>
            <a:cxnSpLocks/>
            <a:stCxn id="69" idx="6"/>
            <a:endCxn id="72" idx="2"/>
          </p:cNvCxnSpPr>
          <p:nvPr/>
        </p:nvCxnSpPr>
        <p:spPr bwMode="auto">
          <a:xfrm>
            <a:off x="2790369" y="5412002"/>
            <a:ext cx="1223259" cy="106211"/>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74" name="直接箭头连接符 26">
            <a:extLst>
              <a:ext uri="{FF2B5EF4-FFF2-40B4-BE49-F238E27FC236}">
                <a16:creationId xmlns:a16="http://schemas.microsoft.com/office/drawing/2014/main" id="{BF8B9A5F-3956-4C83-862F-1D4DA1A37A01}"/>
              </a:ext>
            </a:extLst>
          </p:cNvPr>
          <p:cNvCxnSpPr>
            <a:cxnSpLocks/>
            <a:stCxn id="72" idx="7"/>
            <a:endCxn id="55" idx="3"/>
          </p:cNvCxnSpPr>
          <p:nvPr/>
        </p:nvCxnSpPr>
        <p:spPr bwMode="auto">
          <a:xfrm flipV="1">
            <a:off x="4107236" y="5060294"/>
            <a:ext cx="481180" cy="412857"/>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75" name="椭圆 54">
            <a:extLst>
              <a:ext uri="{FF2B5EF4-FFF2-40B4-BE49-F238E27FC236}">
                <a16:creationId xmlns:a16="http://schemas.microsoft.com/office/drawing/2014/main" id="{299F556F-8FBE-4F1D-87B8-E9CF2C8FEFF4}"/>
              </a:ext>
            </a:extLst>
          </p:cNvPr>
          <p:cNvSpPr/>
          <p:nvPr/>
        </p:nvSpPr>
        <p:spPr bwMode="auto">
          <a:xfrm>
            <a:off x="3523420" y="5812756"/>
            <a:ext cx="109669" cy="127454"/>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B050"/>
              </a:solidFill>
              <a:ea typeface="宋体" charset="-122"/>
            </a:endParaRPr>
          </a:p>
        </p:txBody>
      </p:sp>
      <p:cxnSp>
        <p:nvCxnSpPr>
          <p:cNvPr id="76" name="直接箭头连接符 29">
            <a:extLst>
              <a:ext uri="{FF2B5EF4-FFF2-40B4-BE49-F238E27FC236}">
                <a16:creationId xmlns:a16="http://schemas.microsoft.com/office/drawing/2014/main" id="{BC9601E1-E1F2-44C6-A10B-193B6361C9E1}"/>
              </a:ext>
            </a:extLst>
          </p:cNvPr>
          <p:cNvCxnSpPr>
            <a:cxnSpLocks/>
            <a:stCxn id="75" idx="7"/>
            <a:endCxn id="72" idx="3"/>
          </p:cNvCxnSpPr>
          <p:nvPr/>
        </p:nvCxnSpPr>
        <p:spPr bwMode="auto">
          <a:xfrm flipV="1">
            <a:off x="3617028" y="5563275"/>
            <a:ext cx="412661" cy="268146"/>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77" name="直接箭头连接符 26">
            <a:extLst>
              <a:ext uri="{FF2B5EF4-FFF2-40B4-BE49-F238E27FC236}">
                <a16:creationId xmlns:a16="http://schemas.microsoft.com/office/drawing/2014/main" id="{5432AF92-FF79-49EF-B75B-FEE4051C40CA}"/>
              </a:ext>
            </a:extLst>
          </p:cNvPr>
          <p:cNvCxnSpPr>
            <a:cxnSpLocks/>
            <a:stCxn id="75" idx="3"/>
            <a:endCxn id="64" idx="7"/>
          </p:cNvCxnSpPr>
          <p:nvPr/>
        </p:nvCxnSpPr>
        <p:spPr bwMode="auto">
          <a:xfrm flipH="1">
            <a:off x="3261974" y="5921545"/>
            <a:ext cx="277507" cy="236437"/>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cxnSp>
        <p:nvCxnSpPr>
          <p:cNvPr id="78" name="直接箭头连接符 26">
            <a:extLst>
              <a:ext uri="{FF2B5EF4-FFF2-40B4-BE49-F238E27FC236}">
                <a16:creationId xmlns:a16="http://schemas.microsoft.com/office/drawing/2014/main" id="{C0253837-81CE-433C-A670-E947B5281D77}"/>
              </a:ext>
            </a:extLst>
          </p:cNvPr>
          <p:cNvCxnSpPr>
            <a:cxnSpLocks/>
            <a:stCxn id="65" idx="1"/>
            <a:endCxn id="72" idx="5"/>
          </p:cNvCxnSpPr>
          <p:nvPr/>
        </p:nvCxnSpPr>
        <p:spPr bwMode="auto">
          <a:xfrm flipH="1" flipV="1">
            <a:off x="4107236" y="5563275"/>
            <a:ext cx="331501" cy="599988"/>
          </a:xfrm>
          <a:prstGeom prst="straightConnector1">
            <a:avLst/>
          </a:prstGeom>
          <a:ln>
            <a:tailEnd type="stealth" w="lg" len="lg"/>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A1BD0DA4-36CC-41D6-AE61-7B5B165B0DD2}"/>
              </a:ext>
            </a:extLst>
          </p:cNvPr>
          <p:cNvSpPr/>
          <p:nvPr/>
        </p:nvSpPr>
        <p:spPr bwMode="auto">
          <a:xfrm>
            <a:off x="792640" y="1399666"/>
            <a:ext cx="2459443" cy="5160097"/>
          </a:xfrm>
          <a:custGeom>
            <a:avLst/>
            <a:gdLst>
              <a:gd name="connsiteX0" fmla="*/ 2338709 w 2370514"/>
              <a:gd name="connsiteY0" fmla="*/ 4820190 h 5114325"/>
              <a:gd name="connsiteX1" fmla="*/ 1829825 w 2370514"/>
              <a:gd name="connsiteY1" fmla="*/ 5106437 h 5114325"/>
              <a:gd name="connsiteX2" fmla="*/ 1209624 w 2370514"/>
              <a:gd name="connsiteY2" fmla="*/ 4955362 h 5114325"/>
              <a:gd name="connsiteX3" fmla="*/ 430396 w 2370514"/>
              <a:gd name="connsiteY3" fmla="*/ 4176134 h 5114325"/>
              <a:gd name="connsiteX4" fmla="*/ 32831 w 2370514"/>
              <a:gd name="connsiteY4" fmla="*/ 2474555 h 5114325"/>
              <a:gd name="connsiteX5" fmla="*/ 223662 w 2370514"/>
              <a:gd name="connsiteY5" fmla="*/ 367459 h 5114325"/>
              <a:gd name="connsiteX6" fmla="*/ 1805972 w 2370514"/>
              <a:gd name="connsiteY6" fmla="*/ 1699 h 5114325"/>
              <a:gd name="connsiteX7" fmla="*/ 2370514 w 2370514"/>
              <a:gd name="connsiteY7" fmla="*/ 256141 h 5114325"/>
              <a:gd name="connsiteX0" fmla="*/ 2324437 w 2356242"/>
              <a:gd name="connsiteY0" fmla="*/ 4843816 h 5137951"/>
              <a:gd name="connsiteX1" fmla="*/ 1815553 w 2356242"/>
              <a:gd name="connsiteY1" fmla="*/ 5130063 h 5137951"/>
              <a:gd name="connsiteX2" fmla="*/ 1195352 w 2356242"/>
              <a:gd name="connsiteY2" fmla="*/ 4978988 h 5137951"/>
              <a:gd name="connsiteX3" fmla="*/ 416124 w 2356242"/>
              <a:gd name="connsiteY3" fmla="*/ 4199760 h 5137951"/>
              <a:gd name="connsiteX4" fmla="*/ 18559 w 2356242"/>
              <a:gd name="connsiteY4" fmla="*/ 2498181 h 5137951"/>
              <a:gd name="connsiteX5" fmla="*/ 209390 w 2356242"/>
              <a:gd name="connsiteY5" fmla="*/ 391085 h 5137951"/>
              <a:gd name="connsiteX6" fmla="*/ 1433891 w 2356242"/>
              <a:gd name="connsiteY6" fmla="*/ 1472 h 5137951"/>
              <a:gd name="connsiteX7" fmla="*/ 2356242 w 2356242"/>
              <a:gd name="connsiteY7" fmla="*/ 279767 h 5137951"/>
              <a:gd name="connsiteX0" fmla="*/ 2324437 w 2356242"/>
              <a:gd name="connsiteY0" fmla="*/ 4842344 h 5136479"/>
              <a:gd name="connsiteX1" fmla="*/ 1815553 w 2356242"/>
              <a:gd name="connsiteY1" fmla="*/ 5128591 h 5136479"/>
              <a:gd name="connsiteX2" fmla="*/ 1195352 w 2356242"/>
              <a:gd name="connsiteY2" fmla="*/ 4977516 h 5136479"/>
              <a:gd name="connsiteX3" fmla="*/ 416124 w 2356242"/>
              <a:gd name="connsiteY3" fmla="*/ 4198288 h 5136479"/>
              <a:gd name="connsiteX4" fmla="*/ 18559 w 2356242"/>
              <a:gd name="connsiteY4" fmla="*/ 2496709 h 5136479"/>
              <a:gd name="connsiteX5" fmla="*/ 209390 w 2356242"/>
              <a:gd name="connsiteY5" fmla="*/ 389613 h 5136479"/>
              <a:gd name="connsiteX6" fmla="*/ 1433891 w 2356242"/>
              <a:gd name="connsiteY6" fmla="*/ 0 h 5136479"/>
              <a:gd name="connsiteX7" fmla="*/ 2356242 w 2356242"/>
              <a:gd name="connsiteY7" fmla="*/ 278295 h 5136479"/>
              <a:gd name="connsiteX0" fmla="*/ 2324437 w 2356242"/>
              <a:gd name="connsiteY0" fmla="*/ 4852976 h 5147111"/>
              <a:gd name="connsiteX1" fmla="*/ 1815553 w 2356242"/>
              <a:gd name="connsiteY1" fmla="*/ 5139223 h 5147111"/>
              <a:gd name="connsiteX2" fmla="*/ 1195352 w 2356242"/>
              <a:gd name="connsiteY2" fmla="*/ 4988148 h 5147111"/>
              <a:gd name="connsiteX3" fmla="*/ 416124 w 2356242"/>
              <a:gd name="connsiteY3" fmla="*/ 4208920 h 5147111"/>
              <a:gd name="connsiteX4" fmla="*/ 18559 w 2356242"/>
              <a:gd name="connsiteY4" fmla="*/ 2507341 h 5147111"/>
              <a:gd name="connsiteX5" fmla="*/ 209390 w 2356242"/>
              <a:gd name="connsiteY5" fmla="*/ 400245 h 5147111"/>
              <a:gd name="connsiteX6" fmla="*/ 1433891 w 2356242"/>
              <a:gd name="connsiteY6" fmla="*/ 10632 h 5147111"/>
              <a:gd name="connsiteX7" fmla="*/ 2356242 w 2356242"/>
              <a:gd name="connsiteY7" fmla="*/ 288927 h 5147111"/>
              <a:gd name="connsiteX0" fmla="*/ 2330709 w 2362514"/>
              <a:gd name="connsiteY0" fmla="*/ 4867536 h 5161671"/>
              <a:gd name="connsiteX1" fmla="*/ 1821825 w 2362514"/>
              <a:gd name="connsiteY1" fmla="*/ 5153783 h 5161671"/>
              <a:gd name="connsiteX2" fmla="*/ 1201624 w 2362514"/>
              <a:gd name="connsiteY2" fmla="*/ 5002708 h 5161671"/>
              <a:gd name="connsiteX3" fmla="*/ 422396 w 2362514"/>
              <a:gd name="connsiteY3" fmla="*/ 4223480 h 5161671"/>
              <a:gd name="connsiteX4" fmla="*/ 24831 w 2362514"/>
              <a:gd name="connsiteY4" fmla="*/ 2521901 h 5161671"/>
              <a:gd name="connsiteX5" fmla="*/ 215662 w 2362514"/>
              <a:gd name="connsiteY5" fmla="*/ 414805 h 5161671"/>
              <a:gd name="connsiteX6" fmla="*/ 1615091 w 2362514"/>
              <a:gd name="connsiteY6" fmla="*/ 9289 h 5161671"/>
              <a:gd name="connsiteX7" fmla="*/ 2362514 w 2362514"/>
              <a:gd name="connsiteY7" fmla="*/ 303487 h 5161671"/>
              <a:gd name="connsiteX0" fmla="*/ 2347119 w 2378924"/>
              <a:gd name="connsiteY0" fmla="*/ 4860339 h 5154474"/>
              <a:gd name="connsiteX1" fmla="*/ 1838235 w 2378924"/>
              <a:gd name="connsiteY1" fmla="*/ 5146586 h 5154474"/>
              <a:gd name="connsiteX2" fmla="*/ 1218034 w 2378924"/>
              <a:gd name="connsiteY2" fmla="*/ 4995511 h 5154474"/>
              <a:gd name="connsiteX3" fmla="*/ 438806 w 2378924"/>
              <a:gd name="connsiteY3" fmla="*/ 4216283 h 5154474"/>
              <a:gd name="connsiteX4" fmla="*/ 41241 w 2378924"/>
              <a:gd name="connsiteY4" fmla="*/ 2514704 h 5154474"/>
              <a:gd name="connsiteX5" fmla="*/ 192316 w 2378924"/>
              <a:gd name="connsiteY5" fmla="*/ 670002 h 5154474"/>
              <a:gd name="connsiteX6" fmla="*/ 1631501 w 2378924"/>
              <a:gd name="connsiteY6" fmla="*/ 2092 h 5154474"/>
              <a:gd name="connsiteX7" fmla="*/ 2378924 w 2378924"/>
              <a:gd name="connsiteY7" fmla="*/ 296290 h 5154474"/>
              <a:gd name="connsiteX0" fmla="*/ 2347119 w 2378924"/>
              <a:gd name="connsiteY0" fmla="*/ 4865910 h 5160045"/>
              <a:gd name="connsiteX1" fmla="*/ 1838235 w 2378924"/>
              <a:gd name="connsiteY1" fmla="*/ 5152157 h 5160045"/>
              <a:gd name="connsiteX2" fmla="*/ 1218034 w 2378924"/>
              <a:gd name="connsiteY2" fmla="*/ 5001082 h 5160045"/>
              <a:gd name="connsiteX3" fmla="*/ 438806 w 2378924"/>
              <a:gd name="connsiteY3" fmla="*/ 4221854 h 5160045"/>
              <a:gd name="connsiteX4" fmla="*/ 41241 w 2378924"/>
              <a:gd name="connsiteY4" fmla="*/ 2520275 h 5160045"/>
              <a:gd name="connsiteX5" fmla="*/ 192316 w 2378924"/>
              <a:gd name="connsiteY5" fmla="*/ 675573 h 5160045"/>
              <a:gd name="connsiteX6" fmla="*/ 1631501 w 2378924"/>
              <a:gd name="connsiteY6" fmla="*/ 7663 h 5160045"/>
              <a:gd name="connsiteX7" fmla="*/ 2378924 w 2378924"/>
              <a:gd name="connsiteY7" fmla="*/ 301861 h 5160045"/>
              <a:gd name="connsiteX0" fmla="*/ 2347119 w 2386876"/>
              <a:gd name="connsiteY0" fmla="*/ 4865910 h 5160045"/>
              <a:gd name="connsiteX1" fmla="*/ 1838235 w 2386876"/>
              <a:gd name="connsiteY1" fmla="*/ 5152157 h 5160045"/>
              <a:gd name="connsiteX2" fmla="*/ 1218034 w 2386876"/>
              <a:gd name="connsiteY2" fmla="*/ 5001082 h 5160045"/>
              <a:gd name="connsiteX3" fmla="*/ 438806 w 2386876"/>
              <a:gd name="connsiteY3" fmla="*/ 4221854 h 5160045"/>
              <a:gd name="connsiteX4" fmla="*/ 41241 w 2386876"/>
              <a:gd name="connsiteY4" fmla="*/ 2520275 h 5160045"/>
              <a:gd name="connsiteX5" fmla="*/ 192316 w 2386876"/>
              <a:gd name="connsiteY5" fmla="*/ 675573 h 5160045"/>
              <a:gd name="connsiteX6" fmla="*/ 1631501 w 2386876"/>
              <a:gd name="connsiteY6" fmla="*/ 7663 h 5160045"/>
              <a:gd name="connsiteX7" fmla="*/ 2386876 w 2386876"/>
              <a:gd name="connsiteY7" fmla="*/ 278007 h 5160045"/>
              <a:gd name="connsiteX0" fmla="*/ 2347119 w 2386876"/>
              <a:gd name="connsiteY0" fmla="*/ 4865910 h 5160045"/>
              <a:gd name="connsiteX1" fmla="*/ 1838235 w 2386876"/>
              <a:gd name="connsiteY1" fmla="*/ 5152157 h 5160045"/>
              <a:gd name="connsiteX2" fmla="*/ 1218034 w 2386876"/>
              <a:gd name="connsiteY2" fmla="*/ 5001082 h 5160045"/>
              <a:gd name="connsiteX3" fmla="*/ 438806 w 2386876"/>
              <a:gd name="connsiteY3" fmla="*/ 4221854 h 5160045"/>
              <a:gd name="connsiteX4" fmla="*/ 41241 w 2386876"/>
              <a:gd name="connsiteY4" fmla="*/ 2520275 h 5160045"/>
              <a:gd name="connsiteX5" fmla="*/ 192316 w 2386876"/>
              <a:gd name="connsiteY5" fmla="*/ 675573 h 5160045"/>
              <a:gd name="connsiteX6" fmla="*/ 1631501 w 2386876"/>
              <a:gd name="connsiteY6" fmla="*/ 7663 h 5160045"/>
              <a:gd name="connsiteX7" fmla="*/ 2386876 w 2386876"/>
              <a:gd name="connsiteY7" fmla="*/ 278007 h 5160045"/>
              <a:gd name="connsiteX0" fmla="*/ 2419686 w 2459443"/>
              <a:gd name="connsiteY0" fmla="*/ 4865962 h 5160097"/>
              <a:gd name="connsiteX1" fmla="*/ 1910802 w 2459443"/>
              <a:gd name="connsiteY1" fmla="*/ 5152209 h 5160097"/>
              <a:gd name="connsiteX2" fmla="*/ 1290601 w 2459443"/>
              <a:gd name="connsiteY2" fmla="*/ 5001134 h 5160097"/>
              <a:gd name="connsiteX3" fmla="*/ 511373 w 2459443"/>
              <a:gd name="connsiteY3" fmla="*/ 4221906 h 5160097"/>
              <a:gd name="connsiteX4" fmla="*/ 18392 w 2459443"/>
              <a:gd name="connsiteY4" fmla="*/ 2536230 h 5160097"/>
              <a:gd name="connsiteX5" fmla="*/ 264883 w 2459443"/>
              <a:gd name="connsiteY5" fmla="*/ 675625 h 5160097"/>
              <a:gd name="connsiteX6" fmla="*/ 1704068 w 2459443"/>
              <a:gd name="connsiteY6" fmla="*/ 7715 h 5160097"/>
              <a:gd name="connsiteX7" fmla="*/ 2459443 w 2459443"/>
              <a:gd name="connsiteY7" fmla="*/ 278059 h 5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9443" h="5160097">
                <a:moveTo>
                  <a:pt x="2419686" y="4865962"/>
                </a:moveTo>
                <a:cubicBezTo>
                  <a:pt x="2259334" y="4997821"/>
                  <a:pt x="2098983" y="5129680"/>
                  <a:pt x="1910802" y="5152209"/>
                </a:cubicBezTo>
                <a:cubicBezTo>
                  <a:pt x="1722621" y="5174738"/>
                  <a:pt x="1523839" y="5156185"/>
                  <a:pt x="1290601" y="5001134"/>
                </a:cubicBezTo>
                <a:cubicBezTo>
                  <a:pt x="1057363" y="4846083"/>
                  <a:pt x="723408" y="4632723"/>
                  <a:pt x="511373" y="4221906"/>
                </a:cubicBezTo>
                <a:cubicBezTo>
                  <a:pt x="299338" y="3811089"/>
                  <a:pt x="59474" y="3127277"/>
                  <a:pt x="18392" y="2536230"/>
                </a:cubicBezTo>
                <a:cubicBezTo>
                  <a:pt x="-22690" y="1945183"/>
                  <a:pt x="-16063" y="1097044"/>
                  <a:pt x="264883" y="675625"/>
                </a:cubicBezTo>
                <a:cubicBezTo>
                  <a:pt x="545829" y="254206"/>
                  <a:pt x="1282649" y="-53245"/>
                  <a:pt x="1704068" y="7715"/>
                </a:cubicBezTo>
                <a:cubicBezTo>
                  <a:pt x="2061877" y="52772"/>
                  <a:pt x="2276562" y="141561"/>
                  <a:pt x="2459443" y="278059"/>
                </a:cubicBezTo>
              </a:path>
            </a:pathLst>
          </a:custGeom>
          <a:ln>
            <a:solidFill>
              <a:srgbClr val="00B050"/>
            </a:solidFill>
            <a:prstDash val="solid"/>
            <a:tailEnd type="stealth" w="lg"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9" name="TextBox 23">
                <a:extLst>
                  <a:ext uri="{FF2B5EF4-FFF2-40B4-BE49-F238E27FC236}">
                    <a16:creationId xmlns:a16="http://schemas.microsoft.com/office/drawing/2014/main" id="{58DA0DC8-C9A6-45EF-9369-6AF477DF090F}"/>
                  </a:ext>
                </a:extLst>
              </p:cNvPr>
              <p:cNvSpPr txBox="1">
                <a:spLocks noChangeArrowheads="1"/>
              </p:cNvSpPr>
              <p:nvPr/>
            </p:nvSpPr>
            <p:spPr bwMode="auto">
              <a:xfrm rot="2124773">
                <a:off x="1510468" y="5684132"/>
                <a:ext cx="564035"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𝐼</m:t>
                      </m:r>
                      <m:sSub>
                        <m:sSubPr>
                          <m:ctrlPr>
                            <a:rPr lang="en-US" altLang="zh-CN" sz="2400" b="0" i="1" smtClean="0">
                              <a:solidFill>
                                <a:srgbClr val="00B050"/>
                              </a:solidFill>
                              <a:latin typeface="Cambria Math" panose="02040503050406030204" pitchFamily="18" charset="0"/>
                              <a:ea typeface="宋体" panose="02010600030101010101" pitchFamily="2" charset="-122"/>
                            </a:rPr>
                          </m:ctrlPr>
                        </m:sSubPr>
                        <m:e>
                          <m:r>
                            <a:rPr lang="en-US" altLang="zh-CN" sz="2400" b="0" i="1" smtClean="0">
                              <a:solidFill>
                                <a:srgbClr val="00B050"/>
                              </a:solidFill>
                              <a:latin typeface="Cambria Math" panose="02040503050406030204" pitchFamily="18" charset="0"/>
                              <a:ea typeface="宋体" panose="02010600030101010101" pitchFamily="2" charset="-122"/>
                            </a:rPr>
                            <m:t>𝑛</m:t>
                          </m:r>
                        </m:e>
                        <m:sub>
                          <m:r>
                            <a:rPr lang="en-US" altLang="zh-CN" sz="2400" b="0" i="1" smtClean="0">
                              <a:solidFill>
                                <a:srgbClr val="00B050"/>
                              </a:solidFill>
                              <a:latin typeface="Cambria Math" panose="02040503050406030204" pitchFamily="18" charset="0"/>
                              <a:ea typeface="宋体" panose="02010600030101010101" pitchFamily="2" charset="-122"/>
                            </a:rPr>
                            <m:t>3</m:t>
                          </m:r>
                        </m:sub>
                      </m:sSub>
                    </m:oMath>
                  </m:oMathPara>
                </a14:m>
                <a:endParaRPr lang="zh-CN" altLang="en-US" sz="2400"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79" name="TextBox 23">
                <a:extLst>
                  <a:ext uri="{FF2B5EF4-FFF2-40B4-BE49-F238E27FC236}">
                    <a16:creationId xmlns:a16="http://schemas.microsoft.com/office/drawing/2014/main" id="{58DA0DC8-C9A6-45EF-9369-6AF477DF090F}"/>
                  </a:ext>
                </a:extLst>
              </p:cNvPr>
              <p:cNvSpPr txBox="1">
                <a:spLocks noRot="1" noChangeAspect="1" noMove="1" noResize="1" noEditPoints="1" noAdjustHandles="1" noChangeArrowheads="1" noChangeShapeType="1" noTextEdit="1"/>
              </p:cNvSpPr>
              <p:nvPr/>
            </p:nvSpPr>
            <p:spPr bwMode="auto">
              <a:xfrm rot="2124773">
                <a:off x="1510468" y="5684132"/>
                <a:ext cx="564035" cy="453137"/>
              </a:xfrm>
              <a:prstGeom prst="rect">
                <a:avLst/>
              </a:prstGeom>
              <a:blipFill>
                <a:blip r:embed="rId15"/>
                <a:stretch>
                  <a:fillRect b="-43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0" name="Rectangle 79">
            <a:extLst>
              <a:ext uri="{FF2B5EF4-FFF2-40B4-BE49-F238E27FC236}">
                <a16:creationId xmlns:a16="http://schemas.microsoft.com/office/drawing/2014/main" id="{9B343569-FBF3-4F04-A986-0A11CBF72AA6}"/>
              </a:ext>
            </a:extLst>
          </p:cNvPr>
          <p:cNvSpPr/>
          <p:nvPr/>
        </p:nvSpPr>
        <p:spPr>
          <a:xfrm>
            <a:off x="7425521" y="1160153"/>
            <a:ext cx="1673752" cy="2246769"/>
          </a:xfrm>
          <a:prstGeom prst="rect">
            <a:avLst/>
          </a:prstGeom>
        </p:spPr>
        <p:txBody>
          <a:bodyPr wrap="square">
            <a:spAutoFit/>
          </a:bodyPr>
          <a:lstStyle/>
          <a:p>
            <a:r>
              <a:rPr lang="en-US" sz="2000" dirty="0"/>
              <a:t>Works for recursive programs, too! (Use the * operator for both kinds of “loops”.)</a:t>
            </a:r>
          </a:p>
        </p:txBody>
      </p:sp>
      <mc:AlternateContent xmlns:mc="http://schemas.openxmlformats.org/markup-compatibility/2006" xmlns:a14="http://schemas.microsoft.com/office/drawing/2010/main">
        <mc:Choice Requires="a14">
          <p:sp>
            <p:nvSpPr>
              <p:cNvPr id="81" name="TextBox 23">
                <a:extLst>
                  <a:ext uri="{FF2B5EF4-FFF2-40B4-BE49-F238E27FC236}">
                    <a16:creationId xmlns:a16="http://schemas.microsoft.com/office/drawing/2014/main" id="{F2520B90-7475-437C-A9BA-94B3B291D061}"/>
                  </a:ext>
                </a:extLst>
              </p:cNvPr>
              <p:cNvSpPr txBox="1">
                <a:spLocks noChangeArrowheads="1"/>
              </p:cNvSpPr>
              <p:nvPr/>
            </p:nvSpPr>
            <p:spPr bwMode="auto">
              <a:xfrm>
                <a:off x="5162251" y="6438221"/>
                <a:ext cx="2803818" cy="362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1800" b="0" i="1" smtClean="0">
                          <a:solidFill>
                            <a:srgbClr val="C00000"/>
                          </a:solidFill>
                          <a:latin typeface="Cambria Math" panose="02040503050406030204" pitchFamily="18" charset="0"/>
                          <a:ea typeface="宋体" panose="02010600030101010101" pitchFamily="2" charset="-122"/>
                        </a:rPr>
                        <m:t>𝐼</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𝑛</m:t>
                          </m:r>
                        </m:e>
                        <m:sub>
                          <m:r>
                            <a:rPr lang="en-US" altLang="zh-CN" sz="1800" b="0" i="1" smtClean="0">
                              <a:solidFill>
                                <a:srgbClr val="C00000"/>
                              </a:solidFill>
                              <a:latin typeface="Cambria Math" panose="02040503050406030204" pitchFamily="18" charset="0"/>
                              <a:ea typeface="宋体" panose="02010600030101010101" pitchFamily="2" charset="-122"/>
                            </a:rPr>
                            <m:t>3</m:t>
                          </m:r>
                        </m:sub>
                      </m:sSub>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𝜑</m:t>
                      </m:r>
                      <m:d>
                        <m:dPr>
                          <m:begChr m:val="["/>
                          <m:endChr m:val="]"/>
                          <m:ctrlPr>
                            <a:rPr lang="en-US" altLang="zh-CN" sz="1800" b="0" i="1" smtClean="0">
                              <a:solidFill>
                                <a:srgbClr val="C00000"/>
                              </a:solidFill>
                              <a:latin typeface="Cambria Math" panose="02040503050406030204" pitchFamily="18" charset="0"/>
                              <a:ea typeface="宋体" panose="02010600030101010101" pitchFamily="2" charset="-122"/>
                            </a:rPr>
                          </m:ctrlPr>
                        </m:dPr>
                        <m:e>
                          <m:r>
                            <a:rPr lang="en-US" altLang="zh-CN" sz="1800" b="0" i="1" smtClean="0">
                              <a:solidFill>
                                <a:srgbClr val="C00000"/>
                              </a:solidFill>
                              <a:latin typeface="Cambria Math" panose="02040503050406030204" pitchFamily="18" charset="0"/>
                              <a:ea typeface="宋体" panose="02010600030101010101" pitchFamily="2" charset="-122"/>
                            </a:rPr>
                            <m:t>𝑠</m:t>
                          </m:r>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𝑥</m:t>
                          </m:r>
                        </m:e>
                      </m:d>
                      <m:r>
                        <a:rPr lang="en-US" altLang="zh-CN" sz="1800" b="0" i="1" smtClean="0">
                          <a:solidFill>
                            <a:srgbClr val="C00000"/>
                          </a:solidFill>
                          <a:latin typeface="Cambria Math" panose="02040503050406030204" pitchFamily="18" charset="0"/>
                          <a:ea typeface="宋体" panose="02010600030101010101" pitchFamily="2" charset="-122"/>
                        </a:rPr>
                        <m:t>⋅</m:t>
                      </m:r>
                      <m:r>
                        <a:rPr lang="en-US" altLang="zh-CN" sz="1800" b="0" i="1" smtClean="0">
                          <a:solidFill>
                            <a:srgbClr val="C00000"/>
                          </a:solidFill>
                          <a:latin typeface="Cambria Math" panose="02040503050406030204" pitchFamily="18" charset="0"/>
                          <a:ea typeface="宋体" panose="02010600030101010101" pitchFamily="2" charset="-122"/>
                        </a:rPr>
                        <m:t>𝑂𝑢</m:t>
                      </m:r>
                      <m:sSub>
                        <m:sSubPr>
                          <m:ctrlPr>
                            <a:rPr lang="en-US" altLang="zh-CN" sz="1800" b="0" i="1" smtClean="0">
                              <a:solidFill>
                                <a:srgbClr val="C00000"/>
                              </a:solidFill>
                              <a:latin typeface="Cambria Math" panose="02040503050406030204" pitchFamily="18" charset="0"/>
                              <a:ea typeface="宋体" panose="02010600030101010101" pitchFamily="2" charset="-122"/>
                            </a:rPr>
                          </m:ctrlPr>
                        </m:sSubPr>
                        <m:e>
                          <m:r>
                            <a:rPr lang="en-US" altLang="zh-CN" sz="1800" b="0" i="1" smtClean="0">
                              <a:solidFill>
                                <a:srgbClr val="C00000"/>
                              </a:solidFill>
                              <a:latin typeface="Cambria Math" panose="02040503050406030204" pitchFamily="18" charset="0"/>
                              <a:ea typeface="宋体" panose="02010600030101010101" pitchFamily="2" charset="-122"/>
                            </a:rPr>
                            <m:t>𝑡</m:t>
                          </m:r>
                        </m:e>
                        <m:sub>
                          <m:r>
                            <a:rPr lang="en-US" altLang="zh-CN" sz="1800" b="0" i="1" smtClean="0">
                              <a:solidFill>
                                <a:srgbClr val="C00000"/>
                              </a:solidFill>
                              <a:latin typeface="Cambria Math" panose="02040503050406030204" pitchFamily="18" charset="0"/>
                              <a:ea typeface="宋体" panose="02010600030101010101" pitchFamily="2" charset="-122"/>
                            </a:rPr>
                            <m:t>3</m:t>
                          </m:r>
                        </m:sub>
                      </m:sSub>
                    </m:oMath>
                  </m:oMathPara>
                </a14:m>
                <a:endParaRPr lang="zh-CN" altLang="en-US" sz="1800"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81" name="TextBox 23">
                <a:extLst>
                  <a:ext uri="{FF2B5EF4-FFF2-40B4-BE49-F238E27FC236}">
                    <a16:creationId xmlns:a16="http://schemas.microsoft.com/office/drawing/2014/main" id="{F2520B90-7475-437C-A9BA-94B3B291D061}"/>
                  </a:ext>
                </a:extLst>
              </p:cNvPr>
              <p:cNvSpPr txBox="1">
                <a:spLocks noRot="1" noChangeAspect="1" noMove="1" noResize="1" noEditPoints="1" noAdjustHandles="1" noChangeArrowheads="1" noChangeShapeType="1" noTextEdit="1"/>
              </p:cNvSpPr>
              <p:nvPr/>
            </p:nvSpPr>
            <p:spPr bwMode="auto">
              <a:xfrm>
                <a:off x="5162251" y="6438221"/>
                <a:ext cx="2803818" cy="362984"/>
              </a:xfrm>
              <a:prstGeom prst="rect">
                <a:avLst/>
              </a:prstGeom>
              <a:blipFill>
                <a:blip r:embed="rId16"/>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2" name="Right Brace 81">
            <a:extLst>
              <a:ext uri="{FF2B5EF4-FFF2-40B4-BE49-F238E27FC236}">
                <a16:creationId xmlns:a16="http://schemas.microsoft.com/office/drawing/2014/main" id="{06EBDB41-CD5A-4EE9-A270-1ACD215CF825}"/>
              </a:ext>
            </a:extLst>
          </p:cNvPr>
          <p:cNvSpPr/>
          <p:nvPr/>
        </p:nvSpPr>
        <p:spPr bwMode="auto">
          <a:xfrm rot="16200000" flipV="1">
            <a:off x="6463848" y="5287730"/>
            <a:ext cx="217602" cy="2123503"/>
          </a:xfrm>
          <a:prstGeom prst="rightBrace">
            <a:avLst>
              <a:gd name="adj1" fmla="val 39079"/>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Shape 82">
            <a:extLst>
              <a:ext uri="{FF2B5EF4-FFF2-40B4-BE49-F238E27FC236}">
                <a16:creationId xmlns:a16="http://schemas.microsoft.com/office/drawing/2014/main" id="{D631F07C-DCD6-4FAA-803D-888C03C71653}"/>
              </a:ext>
            </a:extLst>
          </p:cNvPr>
          <p:cNvSpPr/>
          <p:nvPr/>
        </p:nvSpPr>
        <p:spPr bwMode="auto">
          <a:xfrm>
            <a:off x="3838204" y="6130169"/>
            <a:ext cx="2743200" cy="376765"/>
          </a:xfrm>
          <a:custGeom>
            <a:avLst/>
            <a:gdLst>
              <a:gd name="connsiteX0" fmla="*/ 1574800 w 1659898"/>
              <a:gd name="connsiteY0" fmla="*/ 285750 h 285750"/>
              <a:gd name="connsiteX1" fmla="*/ 1536700 w 1659898"/>
              <a:gd name="connsiteY1" fmla="*/ 196850 h 285750"/>
              <a:gd name="connsiteX2" fmla="*/ 393700 w 1659898"/>
              <a:gd name="connsiteY2" fmla="*/ 177800 h 285750"/>
              <a:gd name="connsiteX3" fmla="*/ 0 w 1659898"/>
              <a:gd name="connsiteY3" fmla="*/ 0 h 285750"/>
              <a:gd name="connsiteX0" fmla="*/ 1574800 w 1590794"/>
              <a:gd name="connsiteY0" fmla="*/ 285750 h 285750"/>
              <a:gd name="connsiteX1" fmla="*/ 1225550 w 1590794"/>
              <a:gd name="connsiteY1" fmla="*/ 196850 h 285750"/>
              <a:gd name="connsiteX2" fmla="*/ 393700 w 1590794"/>
              <a:gd name="connsiteY2" fmla="*/ 177800 h 285750"/>
              <a:gd name="connsiteX3" fmla="*/ 0 w 1590794"/>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1574800 w 1574800"/>
              <a:gd name="connsiteY0" fmla="*/ 285750 h 285750"/>
              <a:gd name="connsiteX1" fmla="*/ 1225550 w 1574800"/>
              <a:gd name="connsiteY1" fmla="*/ 196850 h 285750"/>
              <a:gd name="connsiteX2" fmla="*/ 393700 w 1574800"/>
              <a:gd name="connsiteY2" fmla="*/ 177800 h 285750"/>
              <a:gd name="connsiteX3" fmla="*/ 0 w 1574800"/>
              <a:gd name="connsiteY3" fmla="*/ 0 h 285750"/>
              <a:gd name="connsiteX0" fmla="*/ 2785534 w 2785534"/>
              <a:gd name="connsiteY0" fmla="*/ 110773 h 146038"/>
              <a:gd name="connsiteX1" fmla="*/ 2436284 w 2785534"/>
              <a:gd name="connsiteY1" fmla="*/ 21873 h 146038"/>
              <a:gd name="connsiteX2" fmla="*/ 1604434 w 2785534"/>
              <a:gd name="connsiteY2" fmla="*/ 2823 h 146038"/>
              <a:gd name="connsiteX3" fmla="*/ 0 w 2785534"/>
              <a:gd name="connsiteY3" fmla="*/ 113251 h 146038"/>
              <a:gd name="connsiteX0" fmla="*/ 2785534 w 2785534"/>
              <a:gd name="connsiteY0" fmla="*/ 109469 h 346650"/>
              <a:gd name="connsiteX1" fmla="*/ 2436284 w 2785534"/>
              <a:gd name="connsiteY1" fmla="*/ 20569 h 346650"/>
              <a:gd name="connsiteX2" fmla="*/ 359834 w 2785534"/>
              <a:gd name="connsiteY2" fmla="*/ 344276 h 346650"/>
              <a:gd name="connsiteX3" fmla="*/ 0 w 2785534"/>
              <a:gd name="connsiteY3" fmla="*/ 111947 h 346650"/>
              <a:gd name="connsiteX0" fmla="*/ 2785534 w 2785534"/>
              <a:gd name="connsiteY0" fmla="*/ 109469 h 346650"/>
              <a:gd name="connsiteX1" fmla="*/ 1826684 w 2785534"/>
              <a:gd name="connsiteY1" fmla="*/ 20569 h 346650"/>
              <a:gd name="connsiteX2" fmla="*/ 359834 w 2785534"/>
              <a:gd name="connsiteY2" fmla="*/ 344276 h 346650"/>
              <a:gd name="connsiteX3" fmla="*/ 0 w 2785534"/>
              <a:gd name="connsiteY3" fmla="*/ 111947 h 346650"/>
              <a:gd name="connsiteX0" fmla="*/ 2743200 w 2743200"/>
              <a:gd name="connsiteY0" fmla="*/ 109469 h 346650"/>
              <a:gd name="connsiteX1" fmla="*/ 1784350 w 2743200"/>
              <a:gd name="connsiteY1" fmla="*/ 20569 h 346650"/>
              <a:gd name="connsiteX2" fmla="*/ 317500 w 2743200"/>
              <a:gd name="connsiteY2" fmla="*/ 344276 h 346650"/>
              <a:gd name="connsiteX3" fmla="*/ 0 w 2743200"/>
              <a:gd name="connsiteY3" fmla="*/ 88577 h 346650"/>
            </a:gdLst>
            <a:ahLst/>
            <a:cxnLst>
              <a:cxn ang="0">
                <a:pos x="connsiteX0" y="connsiteY0"/>
              </a:cxn>
              <a:cxn ang="0">
                <a:pos x="connsiteX1" y="connsiteY1"/>
              </a:cxn>
              <a:cxn ang="0">
                <a:pos x="connsiteX2" y="connsiteY2"/>
              </a:cxn>
              <a:cxn ang="0">
                <a:pos x="connsiteX3" y="connsiteY3"/>
              </a:cxn>
            </a:cxnLst>
            <a:rect l="l" t="t" r="r" b="b"/>
            <a:pathLst>
              <a:path w="2743200" h="346650">
                <a:moveTo>
                  <a:pt x="2743200" y="109469"/>
                </a:moveTo>
                <a:cubicBezTo>
                  <a:pt x="2727325" y="-8535"/>
                  <a:pt x="2188633" y="-18565"/>
                  <a:pt x="1784350" y="20569"/>
                </a:cubicBezTo>
                <a:cubicBezTo>
                  <a:pt x="1380067" y="59703"/>
                  <a:pt x="573617" y="377084"/>
                  <a:pt x="317500" y="344276"/>
                </a:cubicBezTo>
                <a:cubicBezTo>
                  <a:pt x="61383" y="311468"/>
                  <a:pt x="30691" y="211873"/>
                  <a:pt x="0" y="88577"/>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Shape 83">
            <a:extLst>
              <a:ext uri="{FF2B5EF4-FFF2-40B4-BE49-F238E27FC236}">
                <a16:creationId xmlns:a16="http://schemas.microsoft.com/office/drawing/2014/main" id="{3A9B250F-8CC4-48DA-96A7-A16FF9700FA5}"/>
              </a:ext>
            </a:extLst>
          </p:cNvPr>
          <p:cNvSpPr/>
          <p:nvPr/>
        </p:nvSpPr>
        <p:spPr bwMode="auto">
          <a:xfrm>
            <a:off x="2617036" y="2962571"/>
            <a:ext cx="3385829" cy="855363"/>
          </a:xfrm>
          <a:custGeom>
            <a:avLst/>
            <a:gdLst>
              <a:gd name="connsiteX0" fmla="*/ 3403600 w 3403600"/>
              <a:gd name="connsiteY0" fmla="*/ 212427 h 813560"/>
              <a:gd name="connsiteX1" fmla="*/ 2302934 w 3403600"/>
              <a:gd name="connsiteY1" fmla="*/ 760 h 813560"/>
              <a:gd name="connsiteX2" fmla="*/ 948267 w 3403600"/>
              <a:gd name="connsiteY2" fmla="*/ 170094 h 813560"/>
              <a:gd name="connsiteX3" fmla="*/ 0 w 3403600"/>
              <a:gd name="connsiteY3" fmla="*/ 813560 h 813560"/>
            </a:gdLst>
            <a:ahLst/>
            <a:cxnLst>
              <a:cxn ang="0">
                <a:pos x="connsiteX0" y="connsiteY0"/>
              </a:cxn>
              <a:cxn ang="0">
                <a:pos x="connsiteX1" y="connsiteY1"/>
              </a:cxn>
              <a:cxn ang="0">
                <a:pos x="connsiteX2" y="connsiteY2"/>
              </a:cxn>
              <a:cxn ang="0">
                <a:pos x="connsiteX3" y="connsiteY3"/>
              </a:cxn>
            </a:cxnLst>
            <a:rect l="l" t="t" r="r" b="b"/>
            <a:pathLst>
              <a:path w="3403600" h="813560">
                <a:moveTo>
                  <a:pt x="3403600" y="212427"/>
                </a:moveTo>
                <a:cubicBezTo>
                  <a:pt x="3057878" y="110121"/>
                  <a:pt x="2712156" y="7815"/>
                  <a:pt x="2302934" y="760"/>
                </a:cubicBezTo>
                <a:cubicBezTo>
                  <a:pt x="1893712" y="-6295"/>
                  <a:pt x="1332089" y="34627"/>
                  <a:pt x="948267" y="170094"/>
                </a:cubicBezTo>
                <a:cubicBezTo>
                  <a:pt x="564445" y="305561"/>
                  <a:pt x="282222" y="559560"/>
                  <a:pt x="0" y="813560"/>
                </a:cubicBezTo>
              </a:path>
            </a:pathLst>
          </a:custGeom>
          <a:ln>
            <a:tailEnd type="stealth" w="lg"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0025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ED1E-AB1A-4647-8EF8-FD39E25AF79C}"/>
              </a:ext>
            </a:extLst>
          </p:cNvPr>
          <p:cNvSpPr>
            <a:spLocks noGrp="1"/>
          </p:cNvSpPr>
          <p:nvPr>
            <p:ph type="title"/>
          </p:nvPr>
        </p:nvSpPr>
        <p:spPr/>
        <p:txBody>
          <a:bodyPr>
            <a:normAutofit/>
          </a:bodyPr>
          <a:lstStyle/>
          <a:p>
            <a:r>
              <a:rPr lang="en-US" sz="3200" dirty="0"/>
              <a:t>Two-Phase </a:t>
            </a:r>
            <a:r>
              <a:rPr lang="en-US" sz="3200" dirty="0" err="1"/>
              <a:t>In</a:t>
            </a:r>
            <a:r>
              <a:rPr lang="en-US" sz="3200" u="sng" dirty="0" err="1"/>
              <a:t>ter</a:t>
            </a:r>
            <a:r>
              <a:rPr lang="en-US" sz="3200" dirty="0" err="1"/>
              <a:t>procedural</a:t>
            </a:r>
            <a:r>
              <a:rPr lang="en-US" sz="3200" dirty="0"/>
              <a:t>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B193B9-2028-4BC3-ACC3-CB6C684422E1}"/>
                  </a:ext>
                </a:extLst>
              </p:cNvPr>
              <p:cNvSpPr>
                <a:spLocks noGrp="1"/>
              </p:cNvSpPr>
              <p:nvPr>
                <p:ph idx="1"/>
              </p:nvPr>
            </p:nvSpPr>
            <p:spPr>
              <a:ln>
                <a:noFill/>
              </a:ln>
            </p:spPr>
            <p:txBody>
              <a:bodyPr/>
              <a:lstStyle/>
              <a:p>
                <a:r>
                  <a:rPr lang="en-US" dirty="0"/>
                  <a:t>Phase I: Compute procedure summaries</a:t>
                </a:r>
              </a:p>
              <a:p>
                <a:r>
                  <a:rPr lang="en-US" dirty="0"/>
                  <a:t>Phase II:</a:t>
                </a:r>
              </a:p>
              <a:p>
                <a:pPr lvl="1"/>
                <a:r>
                  <a:rPr lang="en-US" dirty="0"/>
                  <a:t>Create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oMath>
                </a14:m>
                <a:r>
                  <a:rPr lang="en-US" dirty="0"/>
                  <a:t> = modified </a:t>
                </a:r>
                <a:r>
                  <a:rPr lang="en-US" dirty="0" err="1"/>
                  <a:t>in</a:t>
                </a:r>
                <a:r>
                  <a:rPr lang="en-US" u="sng" dirty="0" err="1"/>
                  <a:t>ter</a:t>
                </a:r>
                <a:r>
                  <a:rPr lang="en-US" dirty="0" err="1"/>
                  <a:t>procedural</a:t>
                </a:r>
                <a:r>
                  <a:rPr lang="en-US" dirty="0"/>
                  <a:t> CFG</a:t>
                </a:r>
              </a:p>
              <a:p>
                <a:pPr lvl="2"/>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𝐺</m:t>
                    </m:r>
                  </m:oMath>
                </a14:m>
                <a:endParaRPr lang="en-US" dirty="0"/>
              </a:p>
              <a:p>
                <a:pPr lvl="2"/>
                <a:r>
                  <a:rPr lang="en-US" dirty="0"/>
                  <a:t>For each call-return pair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𝑟</m:t>
                        </m:r>
                      </m:e>
                    </m:d>
                  </m:oMath>
                </a14:m>
                <a:r>
                  <a:rPr lang="en-US" dirty="0"/>
                  <a:t>, insert an edge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labeled with </a:t>
                </a:r>
                <a14:m>
                  <m:oMath xmlns:m="http://schemas.openxmlformats.org/officeDocument/2006/math">
                    <m:r>
                      <a:rPr lang="en-US" altLang="zh-CN" b="0" i="1" smtClean="0">
                        <a:solidFill>
                          <a:schemeClr val="tx1"/>
                        </a:solidFill>
                        <a:latin typeface="Cambria Math" panose="02040503050406030204" pitchFamily="18" charset="0"/>
                        <a:ea typeface="宋体" panose="02010600030101010101" pitchFamily="2" charset="-122"/>
                      </a:rPr>
                      <m:t>𝐼𝑛</m:t>
                    </m:r>
                    <m:r>
                      <a:rPr lang="en-US" altLang="zh-CN" b="0" i="1" smtClean="0">
                        <a:solidFill>
                          <a:schemeClr val="tx1"/>
                        </a:solidFill>
                        <a:latin typeface="Cambria Math" panose="02040503050406030204" pitchFamily="18" charset="0"/>
                        <a:ea typeface="宋体" panose="02010600030101010101" pitchFamily="2" charset="-122"/>
                      </a:rPr>
                      <m:t>⋅</m:t>
                    </m:r>
                    <m:r>
                      <a:rPr lang="en-US" altLang="zh-CN" i="1">
                        <a:solidFill>
                          <a:schemeClr val="tx1"/>
                        </a:solidFill>
                        <a:latin typeface="Cambria Math" panose="02040503050406030204" pitchFamily="18" charset="0"/>
                        <a:ea typeface="宋体" panose="02010600030101010101" pitchFamily="2" charset="-122"/>
                      </a:rPr>
                      <m:t>𝜑</m:t>
                    </m:r>
                    <m:d>
                      <m:dPr>
                        <m:begChr m:val="["/>
                        <m:endChr m:val="]"/>
                        <m:ctrlPr>
                          <a:rPr lang="en-US" altLang="zh-CN" i="1">
                            <a:solidFill>
                              <a:schemeClr val="tx1"/>
                            </a:solidFill>
                            <a:latin typeface="Cambria Math" panose="02040503050406030204" pitchFamily="18" charset="0"/>
                            <a:ea typeface="宋体" panose="02010600030101010101" pitchFamily="2" charset="-122"/>
                          </a:rPr>
                        </m:ctrlPr>
                      </m:dPr>
                      <m:e>
                        <m:r>
                          <a:rPr lang="en-US" altLang="zh-CN" b="0" i="1" smtClean="0">
                            <a:solidFill>
                              <a:schemeClr val="tx1"/>
                            </a:solidFill>
                            <a:latin typeface="Cambria Math" panose="02040503050406030204" pitchFamily="18" charset="0"/>
                            <a:ea typeface="宋体" panose="02010600030101010101" pitchFamily="2" charset="-122"/>
                          </a:rPr>
                          <m:t>𝑠</m:t>
                        </m:r>
                        <m:r>
                          <a:rPr lang="en-US" altLang="zh-CN" i="1">
                            <a:solidFill>
                              <a:schemeClr val="tx1"/>
                            </a:solidFill>
                            <a:latin typeface="Cambria Math" panose="02040503050406030204" pitchFamily="18" charset="0"/>
                            <a:ea typeface="宋体" panose="02010600030101010101" pitchFamily="2" charset="-122"/>
                          </a:rPr>
                          <m:t>,</m:t>
                        </m:r>
                        <m:r>
                          <a:rPr lang="en-US" altLang="zh-CN" b="0" i="1" smtClean="0">
                            <a:solidFill>
                              <a:schemeClr val="tx1"/>
                            </a:solidFill>
                            <a:latin typeface="Cambria Math" panose="02040503050406030204" pitchFamily="18" charset="0"/>
                            <a:ea typeface="宋体" panose="02010600030101010101" pitchFamily="2" charset="-122"/>
                          </a:rPr>
                          <m:t>𝑥</m:t>
                        </m:r>
                      </m:e>
                    </m:d>
                    <m:r>
                      <a:rPr lang="en-US" altLang="zh-CN" b="0" i="1" smtClean="0">
                        <a:solidFill>
                          <a:schemeClr val="tx1"/>
                        </a:solidFill>
                        <a:latin typeface="Cambria Math" panose="02040503050406030204" pitchFamily="18" charset="0"/>
                        <a:ea typeface="宋体" panose="02010600030101010101" pitchFamily="2" charset="-122"/>
                      </a:rPr>
                      <m:t>⋅</m:t>
                    </m:r>
                    <m:r>
                      <a:rPr lang="en-US" altLang="zh-CN" b="0" i="1" smtClean="0">
                        <a:solidFill>
                          <a:schemeClr val="tx1"/>
                        </a:solidFill>
                        <a:latin typeface="Cambria Math" panose="02040503050406030204" pitchFamily="18" charset="0"/>
                        <a:ea typeface="宋体" panose="02010600030101010101" pitchFamily="2" charset="-122"/>
                      </a:rPr>
                      <m:t>𝑂𝑢𝑡</m:t>
                    </m:r>
                  </m:oMath>
                </a14:m>
                <a:r>
                  <a:rPr lang="en-US" dirty="0"/>
                  <a:t>, where </a:t>
                </a:r>
                <a14:m>
                  <m:oMath xmlns:m="http://schemas.openxmlformats.org/officeDocument/2006/math">
                    <m:r>
                      <a:rPr lang="en-US" altLang="zh-CN" i="1">
                        <a:latin typeface="Cambria Math" panose="02040503050406030204" pitchFamily="18" charset="0"/>
                        <a:ea typeface="宋体" panose="02010600030101010101" pitchFamily="2" charset="-122"/>
                      </a:rPr>
                      <m:t>𝜑</m:t>
                    </m:r>
                    <m:d>
                      <m:dPr>
                        <m:begChr m:val="["/>
                        <m:endChr m:val="]"/>
                        <m:ctrlPr>
                          <a:rPr lang="en-US" altLang="zh-CN" i="1">
                            <a:latin typeface="Cambria Math" panose="02040503050406030204" pitchFamily="18" charset="0"/>
                            <a:ea typeface="宋体" panose="02010600030101010101" pitchFamily="2" charset="-122"/>
                          </a:rPr>
                        </m:ctrlPr>
                      </m:dPr>
                      <m:e>
                        <m:r>
                          <a:rPr lang="en-US" altLang="zh-CN" i="1">
                            <a:latin typeface="Cambria Math" panose="02040503050406030204" pitchFamily="18" charset="0"/>
                            <a:ea typeface="宋体" panose="02010600030101010101" pitchFamily="2" charset="-122"/>
                          </a:rPr>
                          <m:t>𝑠</m:t>
                        </m:r>
                        <m:r>
                          <a:rPr lang="en-US" altLang="zh-CN" i="1">
                            <a:latin typeface="Cambria Math" panose="02040503050406030204" pitchFamily="18" charset="0"/>
                            <a:ea typeface="宋体" panose="02010600030101010101" pitchFamily="2" charset="-122"/>
                          </a:rPr>
                          <m:t>,</m:t>
                        </m:r>
                        <m:r>
                          <a:rPr lang="en-US" altLang="zh-CN" i="1">
                            <a:latin typeface="Cambria Math" panose="02040503050406030204" pitchFamily="18" charset="0"/>
                            <a:ea typeface="宋体" panose="02010600030101010101" pitchFamily="2" charset="-122"/>
                          </a:rPr>
                          <m:t>𝑥</m:t>
                        </m:r>
                      </m:e>
                    </m:d>
                  </m:oMath>
                </a14:m>
                <a:r>
                  <a:rPr lang="en-US" dirty="0"/>
                  <a:t> summarizes the procedure called at </a:t>
                </a:r>
                <a14:m>
                  <m:oMath xmlns:m="http://schemas.openxmlformats.org/officeDocument/2006/math">
                    <m:r>
                      <a:rPr lang="en-US" b="0" i="1" smtClean="0">
                        <a:latin typeface="Cambria Math" panose="02040503050406030204" pitchFamily="18" charset="0"/>
                      </a:rPr>
                      <m:t>𝑐</m:t>
                    </m:r>
                  </m:oMath>
                </a14:m>
                <a:endParaRPr lang="en-US" dirty="0"/>
              </a:p>
              <a:p>
                <a:pPr lvl="2"/>
                <a:r>
                  <a:rPr lang="en-US" dirty="0"/>
                  <a:t>Remove all </a:t>
                </a:r>
                <a14:m>
                  <m:oMath xmlns:m="http://schemas.openxmlformats.org/officeDocument/2006/math">
                    <m:r>
                      <a:rPr lang="en-US" b="0" i="1" smtClean="0">
                        <a:latin typeface="Cambria Math" panose="02040503050406030204" pitchFamily="18" charset="0"/>
                      </a:rPr>
                      <m:t>𝑂𝑢𝑡</m:t>
                    </m:r>
                  </m:oMath>
                </a14:m>
                <a:r>
                  <a:rPr lang="en-US" dirty="0"/>
                  <a:t> edges</a:t>
                </a:r>
              </a:p>
              <a:p>
                <a:pPr lvl="1"/>
                <a:r>
                  <a:rPr lang="en-US" dirty="0"/>
                  <a:t>Solve an “in</a:t>
                </a:r>
                <a:r>
                  <a:rPr lang="en-US" u="sng" dirty="0"/>
                  <a:t>tra</a:t>
                </a:r>
                <a:r>
                  <a:rPr lang="en-US" dirty="0"/>
                  <a:t>procedural”-analysis problem on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FB193B9-2028-4BC3-ACC3-CB6C684422E1}"/>
                  </a:ext>
                </a:extLst>
              </p:cNvPr>
              <p:cNvSpPr>
                <a:spLocks noGrp="1" noRot="1" noChangeAspect="1" noMove="1" noResize="1" noEditPoints="1" noAdjustHandles="1" noChangeArrowheads="1" noChangeShapeType="1" noTextEdit="1"/>
              </p:cNvSpPr>
              <p:nvPr>
                <p:ph idx="1"/>
              </p:nvPr>
            </p:nvSpPr>
            <p:spPr>
              <a:blipFill>
                <a:blip r:embed="rId3"/>
                <a:stretch>
                  <a:fillRect l="-1259" t="-1389"/>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4CCED3D-29DC-4AEE-85AC-D1AEF5B724F5}"/>
              </a:ext>
            </a:extLst>
          </p:cNvPr>
          <p:cNvSpPr>
            <a:spLocks noGrp="1"/>
          </p:cNvSpPr>
          <p:nvPr>
            <p:ph type="sldNum" sz="quarter" idx="12"/>
          </p:nvPr>
        </p:nvSpPr>
        <p:spPr/>
        <p:txBody>
          <a:bodyPr/>
          <a:lstStyle/>
          <a:p>
            <a:fld id="{60AD1266-7CE3-2146-B859-359ABF1E0203}" type="slidenum">
              <a:rPr lang="en-US" smtClean="0"/>
              <a:t>19</a:t>
            </a:fld>
            <a:endParaRPr lang="en-US"/>
          </a:p>
        </p:txBody>
      </p:sp>
      <p:sp>
        <p:nvSpPr>
          <p:cNvPr id="11" name="Rounded Rectangular Callout 2">
            <a:extLst>
              <a:ext uri="{FF2B5EF4-FFF2-40B4-BE49-F238E27FC236}">
                <a16:creationId xmlns:a16="http://schemas.microsoft.com/office/drawing/2014/main" id="{9B76DDF8-142B-47B1-BEBB-7F8E7A09632F}"/>
              </a:ext>
            </a:extLst>
          </p:cNvPr>
          <p:cNvSpPr/>
          <p:nvPr/>
        </p:nvSpPr>
        <p:spPr>
          <a:xfrm>
            <a:off x="6320729" y="1911926"/>
            <a:ext cx="2573889" cy="442817"/>
          </a:xfrm>
          <a:prstGeom prst="wedgeRoundRectCallout">
            <a:avLst>
              <a:gd name="adj1" fmla="val -40040"/>
              <a:gd name="adj2" fmla="val -8613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2000" dirty="0">
                <a:solidFill>
                  <a:srgbClr val="C00000"/>
                </a:solidFill>
              </a:rPr>
              <a:t>What about Phase I?</a:t>
            </a:r>
          </a:p>
        </p:txBody>
      </p:sp>
      <p:grpSp>
        <p:nvGrpSpPr>
          <p:cNvPr id="7" name="Group 6">
            <a:extLst>
              <a:ext uri="{FF2B5EF4-FFF2-40B4-BE49-F238E27FC236}">
                <a16:creationId xmlns:a16="http://schemas.microsoft.com/office/drawing/2014/main" id="{0829BBAD-4767-43D6-B7D3-11F2D4653C3E}"/>
              </a:ext>
            </a:extLst>
          </p:cNvPr>
          <p:cNvGrpSpPr/>
          <p:nvPr/>
        </p:nvGrpSpPr>
        <p:grpSpPr>
          <a:xfrm>
            <a:off x="3946859" y="5114011"/>
            <a:ext cx="986490" cy="1656420"/>
            <a:chOff x="4721575" y="3546475"/>
            <a:chExt cx="986490" cy="1656420"/>
          </a:xfrm>
        </p:grpSpPr>
        <p:pic>
          <p:nvPicPr>
            <p:cNvPr id="8" name="Picture 4" descr="C:\Users\reps\Documents\Service\Meetings\Dagstuhl SMT-meets-AbsInt-2014\Talk\RadhiaCousot.jpg">
              <a:extLst>
                <a:ext uri="{FF2B5EF4-FFF2-40B4-BE49-F238E27FC236}">
                  <a16:creationId xmlns:a16="http://schemas.microsoft.com/office/drawing/2014/main" id="{A0AA4B45-3CDF-46FB-9516-5641492F4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575" y="3546475"/>
              <a:ext cx="986490" cy="11887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 Box 47">
              <a:extLst>
                <a:ext uri="{FF2B5EF4-FFF2-40B4-BE49-F238E27FC236}">
                  <a16:creationId xmlns:a16="http://schemas.microsoft.com/office/drawing/2014/main" id="{FFDDFC86-CFE4-4D39-8858-36FD33C1954E}"/>
                </a:ext>
              </a:extLst>
            </p:cNvPr>
            <p:cNvSpPr txBox="1">
              <a:spLocks noChangeArrowheads="1"/>
            </p:cNvSpPr>
            <p:nvPr/>
          </p:nvSpPr>
          <p:spPr bwMode="auto">
            <a:xfrm>
              <a:off x="4830741" y="4765852"/>
              <a:ext cx="76815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err="1">
                  <a:latin typeface="Calibri" pitchFamily="34" charset="0"/>
                </a:rPr>
                <a:t>Radhia</a:t>
              </a:r>
              <a:endParaRPr lang="en-US" sz="1600" dirty="0">
                <a:latin typeface="Calibri" pitchFamily="34" charset="0"/>
              </a:endParaRPr>
            </a:p>
            <a:p>
              <a:pPr algn="ctr">
                <a:lnSpc>
                  <a:spcPct val="70000"/>
                </a:lnSpc>
                <a:buFontTx/>
                <a:buNone/>
              </a:pPr>
              <a:r>
                <a:rPr lang="en-US" sz="1600" dirty="0" err="1">
                  <a:latin typeface="Calibri" pitchFamily="34" charset="0"/>
                </a:rPr>
                <a:t>Cousot</a:t>
              </a:r>
              <a:endParaRPr lang="en-US" sz="1600" dirty="0">
                <a:latin typeface="Calibri" pitchFamily="34" charset="0"/>
              </a:endParaRPr>
            </a:p>
          </p:txBody>
        </p:sp>
      </p:grpSp>
      <p:grpSp>
        <p:nvGrpSpPr>
          <p:cNvPr id="10" name="Group 9">
            <a:extLst>
              <a:ext uri="{FF2B5EF4-FFF2-40B4-BE49-F238E27FC236}">
                <a16:creationId xmlns:a16="http://schemas.microsoft.com/office/drawing/2014/main" id="{C4BDD447-8DD9-45FB-B24B-55CF27168141}"/>
              </a:ext>
            </a:extLst>
          </p:cNvPr>
          <p:cNvGrpSpPr/>
          <p:nvPr/>
        </p:nvGrpSpPr>
        <p:grpSpPr>
          <a:xfrm>
            <a:off x="2873157" y="5101675"/>
            <a:ext cx="1019662" cy="1692420"/>
            <a:chOff x="3532438" y="3510475"/>
            <a:chExt cx="1019662" cy="1692420"/>
          </a:xfrm>
        </p:grpSpPr>
        <p:pic>
          <p:nvPicPr>
            <p:cNvPr id="12" name="Picture 2" descr="C:\Users\reps\Documents\Service\Meetings\Dagstuhl SMT-meets-AbsInt-2014\Talk\PatrickCousot.jpg">
              <a:extLst>
                <a:ext uri="{FF2B5EF4-FFF2-40B4-BE49-F238E27FC236}">
                  <a16:creationId xmlns:a16="http://schemas.microsoft.com/office/drawing/2014/main" id="{2DF8C4FE-213D-44C8-9A70-47391ABDD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438" y="3510475"/>
              <a:ext cx="1019662" cy="12527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7">
              <a:extLst>
                <a:ext uri="{FF2B5EF4-FFF2-40B4-BE49-F238E27FC236}">
                  <a16:creationId xmlns:a16="http://schemas.microsoft.com/office/drawing/2014/main" id="{00E88077-7452-4021-B96F-9FF3F51E9542}"/>
                </a:ext>
              </a:extLst>
            </p:cNvPr>
            <p:cNvSpPr txBox="1">
              <a:spLocks noChangeArrowheads="1"/>
            </p:cNvSpPr>
            <p:nvPr/>
          </p:nvSpPr>
          <p:spPr bwMode="auto">
            <a:xfrm>
              <a:off x="3658190" y="4765852"/>
              <a:ext cx="768159"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Patrick</a:t>
              </a:r>
            </a:p>
            <a:p>
              <a:pPr algn="ctr">
                <a:lnSpc>
                  <a:spcPct val="70000"/>
                </a:lnSpc>
                <a:buFontTx/>
                <a:buNone/>
              </a:pPr>
              <a:r>
                <a:rPr lang="en-US" sz="1600" dirty="0" err="1">
                  <a:latin typeface="Calibri" pitchFamily="34" charset="0"/>
                </a:rPr>
                <a:t>Cousot</a:t>
              </a:r>
              <a:endParaRPr lang="en-US" sz="1600" dirty="0">
                <a:latin typeface="Calibri" pitchFamily="34" charset="0"/>
              </a:endParaRPr>
            </a:p>
          </p:txBody>
        </p:sp>
      </p:grpSp>
      <p:grpSp>
        <p:nvGrpSpPr>
          <p:cNvPr id="14" name="Group 13">
            <a:extLst>
              <a:ext uri="{FF2B5EF4-FFF2-40B4-BE49-F238E27FC236}">
                <a16:creationId xmlns:a16="http://schemas.microsoft.com/office/drawing/2014/main" id="{FFDAED90-A783-4D3F-A42F-7BF59930A4A6}"/>
              </a:ext>
            </a:extLst>
          </p:cNvPr>
          <p:cNvGrpSpPr/>
          <p:nvPr/>
        </p:nvGrpSpPr>
        <p:grpSpPr>
          <a:xfrm>
            <a:off x="133720" y="5114011"/>
            <a:ext cx="1188720" cy="1668756"/>
            <a:chOff x="1864763" y="5133679"/>
            <a:chExt cx="1188720" cy="1668756"/>
          </a:xfrm>
          <a:solidFill>
            <a:schemeClr val="bg1"/>
          </a:solidFill>
        </p:grpSpPr>
        <p:pic>
          <p:nvPicPr>
            <p:cNvPr id="15" name="Picture 14">
              <a:extLst>
                <a:ext uri="{FF2B5EF4-FFF2-40B4-BE49-F238E27FC236}">
                  <a16:creationId xmlns:a16="http://schemas.microsoft.com/office/drawing/2014/main" id="{94A686E2-416B-44F7-99A7-12CEC79729FF}"/>
                </a:ext>
              </a:extLst>
            </p:cNvPr>
            <p:cNvPicPr>
              <a:picLocks noChangeAspect="1"/>
            </p:cNvPicPr>
            <p:nvPr/>
          </p:nvPicPr>
          <p:blipFill>
            <a:blip r:embed="rId6"/>
            <a:stretch>
              <a:fillRect/>
            </a:stretch>
          </p:blipFill>
          <p:spPr>
            <a:xfrm>
              <a:off x="1864763" y="5133679"/>
              <a:ext cx="1188720" cy="1188720"/>
            </a:xfrm>
            <a:prstGeom prst="rect">
              <a:avLst/>
            </a:prstGeom>
            <a:grpFill/>
            <a:ln>
              <a:solidFill>
                <a:schemeClr val="tx1"/>
              </a:solidFill>
            </a:ln>
          </p:spPr>
        </p:pic>
        <p:sp>
          <p:nvSpPr>
            <p:cNvPr id="16" name="Text Box 47">
              <a:extLst>
                <a:ext uri="{FF2B5EF4-FFF2-40B4-BE49-F238E27FC236}">
                  <a16:creationId xmlns:a16="http://schemas.microsoft.com/office/drawing/2014/main" id="{F942EA32-5D21-4C72-9AFA-F16F8ECA517A}"/>
                </a:ext>
              </a:extLst>
            </p:cNvPr>
            <p:cNvSpPr txBox="1">
              <a:spLocks noChangeArrowheads="1"/>
            </p:cNvSpPr>
            <p:nvPr/>
          </p:nvSpPr>
          <p:spPr bwMode="auto">
            <a:xfrm>
              <a:off x="2110309" y="6354364"/>
              <a:ext cx="697627" cy="448071"/>
            </a:xfrm>
            <a:prstGeom prst="rect">
              <a:avLst/>
            </a:prstGeom>
            <a:grpFill/>
            <a:ln>
              <a:noFill/>
            </a:ln>
            <a:effectLst/>
            <a:extLs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Micha</a:t>
              </a:r>
            </a:p>
            <a:p>
              <a:pPr algn="ctr">
                <a:lnSpc>
                  <a:spcPct val="70000"/>
                </a:lnSpc>
                <a:buFontTx/>
                <a:buNone/>
              </a:pPr>
              <a:r>
                <a:rPr lang="en-US" sz="1600" dirty="0" err="1">
                  <a:latin typeface="Calibri" pitchFamily="34" charset="0"/>
                </a:rPr>
                <a:t>Sharir</a:t>
              </a:r>
              <a:endParaRPr lang="en-US" sz="1600" dirty="0">
                <a:latin typeface="Calibri" pitchFamily="34" charset="0"/>
              </a:endParaRPr>
            </a:p>
          </p:txBody>
        </p:sp>
      </p:grpSp>
      <p:grpSp>
        <p:nvGrpSpPr>
          <p:cNvPr id="17" name="Group 16">
            <a:extLst>
              <a:ext uri="{FF2B5EF4-FFF2-40B4-BE49-F238E27FC236}">
                <a16:creationId xmlns:a16="http://schemas.microsoft.com/office/drawing/2014/main" id="{2482E9F8-420D-4315-A12B-1DEB80D4EAD0}"/>
              </a:ext>
            </a:extLst>
          </p:cNvPr>
          <p:cNvGrpSpPr/>
          <p:nvPr/>
        </p:nvGrpSpPr>
        <p:grpSpPr>
          <a:xfrm>
            <a:off x="1423047" y="5114011"/>
            <a:ext cx="1043754" cy="1657728"/>
            <a:chOff x="681256" y="5133679"/>
            <a:chExt cx="1043754" cy="1657728"/>
          </a:xfrm>
        </p:grpSpPr>
        <p:pic>
          <p:nvPicPr>
            <p:cNvPr id="18" name="Picture 17">
              <a:extLst>
                <a:ext uri="{FF2B5EF4-FFF2-40B4-BE49-F238E27FC236}">
                  <a16:creationId xmlns:a16="http://schemas.microsoft.com/office/drawing/2014/main" id="{0AD721EC-AA21-47AC-B814-9A3E0BAC4BD9}"/>
                </a:ext>
              </a:extLst>
            </p:cNvPr>
            <p:cNvPicPr>
              <a:picLocks noChangeAspect="1"/>
            </p:cNvPicPr>
            <p:nvPr/>
          </p:nvPicPr>
          <p:blipFill>
            <a:blip r:embed="rId7"/>
            <a:stretch>
              <a:fillRect/>
            </a:stretch>
          </p:blipFill>
          <p:spPr>
            <a:xfrm>
              <a:off x="681256" y="5133679"/>
              <a:ext cx="1043754" cy="1188720"/>
            </a:xfrm>
            <a:prstGeom prst="rect">
              <a:avLst/>
            </a:prstGeom>
            <a:ln w="9525">
              <a:solidFill>
                <a:schemeClr val="tx1"/>
              </a:solidFill>
            </a:ln>
          </p:spPr>
        </p:pic>
        <p:sp>
          <p:nvSpPr>
            <p:cNvPr id="19" name="Text Box 47">
              <a:extLst>
                <a:ext uri="{FF2B5EF4-FFF2-40B4-BE49-F238E27FC236}">
                  <a16:creationId xmlns:a16="http://schemas.microsoft.com/office/drawing/2014/main" id="{48D24CC4-5917-4900-A915-B937D1011B8E}"/>
                </a:ext>
              </a:extLst>
            </p:cNvPr>
            <p:cNvSpPr txBox="1">
              <a:spLocks noChangeArrowheads="1"/>
            </p:cNvSpPr>
            <p:nvPr/>
          </p:nvSpPr>
          <p:spPr bwMode="auto">
            <a:xfrm>
              <a:off x="852716" y="6354364"/>
              <a:ext cx="70083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Amir</a:t>
              </a:r>
            </a:p>
            <a:p>
              <a:pPr algn="ctr">
                <a:lnSpc>
                  <a:spcPct val="70000"/>
                </a:lnSpc>
                <a:buFontTx/>
                <a:buNone/>
              </a:pPr>
              <a:r>
                <a:rPr lang="en-US" sz="1600" dirty="0" err="1">
                  <a:latin typeface="Calibri" pitchFamily="34" charset="0"/>
                </a:rPr>
                <a:t>Pnueli</a:t>
              </a:r>
              <a:endParaRPr lang="en-US" sz="1600" dirty="0">
                <a:latin typeface="Calibri" pitchFamily="34" charset="0"/>
              </a:endParaRPr>
            </a:p>
          </p:txBody>
        </p:sp>
      </p:grpSp>
      <p:sp>
        <p:nvSpPr>
          <p:cNvPr id="6" name="Rounded Rectangular Callout 2">
            <a:extLst>
              <a:ext uri="{FF2B5EF4-FFF2-40B4-BE49-F238E27FC236}">
                <a16:creationId xmlns:a16="http://schemas.microsoft.com/office/drawing/2014/main" id="{BC72C14E-2A93-4144-8843-01BECB2FE390}"/>
              </a:ext>
            </a:extLst>
          </p:cNvPr>
          <p:cNvSpPr/>
          <p:nvPr/>
        </p:nvSpPr>
        <p:spPr>
          <a:xfrm>
            <a:off x="5561784" y="5368302"/>
            <a:ext cx="3332834" cy="719474"/>
          </a:xfrm>
          <a:prstGeom prst="wedgeRoundRectCallout">
            <a:avLst>
              <a:gd name="adj1" fmla="val -119923"/>
              <a:gd name="adj2" fmla="val -12057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2000" dirty="0">
                <a:solidFill>
                  <a:srgbClr val="C00000"/>
                </a:solidFill>
              </a:rPr>
              <a:t>Can use algebraic program analysis for this step!</a:t>
            </a:r>
          </a:p>
        </p:txBody>
      </p:sp>
    </p:spTree>
    <p:extLst>
      <p:ext uri="{BB962C8B-B14F-4D97-AF65-F5344CB8AC3E}">
        <p14:creationId xmlns:p14="http://schemas.microsoft.com/office/powerpoint/2010/main" val="10570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0514-4DF3-41FD-B613-546C15F83104}"/>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B4024D-F081-4C88-8DEB-A120D4F4739C}"/>
                  </a:ext>
                </a:extLst>
              </p:cNvPr>
              <p:cNvSpPr>
                <a:spLocks noGrp="1"/>
              </p:cNvSpPr>
              <p:nvPr>
                <p:ph idx="1"/>
              </p:nvPr>
            </p:nvSpPr>
            <p:spPr>
              <a:ln>
                <a:noFill/>
              </a:ln>
            </p:spPr>
            <p:txBody>
              <a:bodyPr>
                <a:normAutofit/>
              </a:bodyPr>
              <a:lstStyle/>
              <a:p>
                <a:pPr marL="0" indent="0">
                  <a:buNone/>
                </a:pPr>
                <a:r>
                  <a:rPr lang="en-US" sz="2000" dirty="0">
                    <a:solidFill>
                      <a:srgbClr val="C00000"/>
                    </a:solidFill>
                  </a:rPr>
                  <a:t>Regular algebraic program analysis</a:t>
                </a: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r>
                  <a:rPr lang="en-US" sz="2000" dirty="0">
                    <a:solidFill>
                      <a:srgbClr val="C00000"/>
                    </a:solidFill>
                  </a:rPr>
                  <a:t>Semantic foundations of algebraic program analysis</a:t>
                </a: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r>
                  <a:rPr lang="en-US" sz="2000" dirty="0" err="1">
                    <a:solidFill>
                      <a:srgbClr val="C00000"/>
                    </a:solidFill>
                  </a:rPr>
                  <a:t>Interprocedural</a:t>
                </a:r>
                <a:r>
                  <a:rPr lang="en-US" sz="2000" dirty="0">
                    <a:solidFill>
                      <a:srgbClr val="C00000"/>
                    </a:solidFill>
                  </a:rPr>
                  <a:t> analysis</a:t>
                </a: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14:m>
                  <m:oMath xmlns:m="http://schemas.openxmlformats.org/officeDocument/2006/math">
                    <m:r>
                      <a:rPr lang="en-US" sz="2000" b="0" i="1" smtClean="0">
                        <a:solidFill>
                          <a:srgbClr val="C00000"/>
                        </a:solidFill>
                        <a:latin typeface="Cambria Math" panose="02040503050406030204" pitchFamily="18" charset="0"/>
                      </a:rPr>
                      <m:t>𝜔</m:t>
                    </m:r>
                  </m:oMath>
                </a14:m>
                <a:r>
                  <a:rPr lang="en-US" sz="2000" dirty="0">
                    <a:solidFill>
                      <a:srgbClr val="C00000"/>
                    </a:solidFill>
                  </a:rPr>
                  <a:t>-regular program analysis</a:t>
                </a:r>
              </a:p>
            </p:txBody>
          </p:sp>
        </mc:Choice>
        <mc:Fallback xmlns="">
          <p:sp>
            <p:nvSpPr>
              <p:cNvPr id="3" name="Content Placeholder 2">
                <a:extLst>
                  <a:ext uri="{FF2B5EF4-FFF2-40B4-BE49-F238E27FC236}">
                    <a16:creationId xmlns:a16="http://schemas.microsoft.com/office/drawing/2014/main" id="{26B4024D-F081-4C88-8DEB-A120D4F4739C}"/>
                  </a:ext>
                </a:extLst>
              </p:cNvPr>
              <p:cNvSpPr>
                <a:spLocks noGrp="1" noRot="1" noChangeAspect="1" noMove="1" noResize="1" noEditPoints="1" noAdjustHandles="1" noChangeArrowheads="1" noChangeShapeType="1" noTextEdit="1"/>
              </p:cNvSpPr>
              <p:nvPr>
                <p:ph idx="1"/>
              </p:nvPr>
            </p:nvSpPr>
            <p:spPr>
              <a:blipFill>
                <a:blip r:embed="rId2"/>
                <a:stretch>
                  <a:fillRect l="-741" t="-631"/>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F3022C-B830-489D-BB6F-B9EE15A9252D}"/>
              </a:ext>
            </a:extLst>
          </p:cNvPr>
          <p:cNvSpPr>
            <a:spLocks noGrp="1"/>
          </p:cNvSpPr>
          <p:nvPr>
            <p:ph type="sldNum" sz="quarter" idx="12"/>
          </p:nvPr>
        </p:nvSpPr>
        <p:spPr/>
        <p:txBody>
          <a:bodyPr/>
          <a:lstStyle/>
          <a:p>
            <a:fld id="{60AD1266-7CE3-2146-B859-359ABF1E0203}" type="slidenum">
              <a:rPr lang="en-US" smtClean="0"/>
              <a:t>2</a:t>
            </a:fld>
            <a:endParaRPr lang="en-US"/>
          </a:p>
        </p:txBody>
      </p:sp>
      <p:sp>
        <p:nvSpPr>
          <p:cNvPr id="6" name="Rectangle 5">
            <a:extLst>
              <a:ext uri="{FF2B5EF4-FFF2-40B4-BE49-F238E27FC236}">
                <a16:creationId xmlns:a16="http://schemas.microsoft.com/office/drawing/2014/main" id="{4799249A-A741-4D86-86F6-BCF84498534F}"/>
              </a:ext>
            </a:extLst>
          </p:cNvPr>
          <p:cNvSpPr/>
          <p:nvPr/>
        </p:nvSpPr>
        <p:spPr bwMode="auto">
          <a:xfrm>
            <a:off x="457200" y="1295400"/>
            <a:ext cx="6204857" cy="1867678"/>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 name="Rectangle 6">
            <a:extLst>
              <a:ext uri="{FF2B5EF4-FFF2-40B4-BE49-F238E27FC236}">
                <a16:creationId xmlns:a16="http://schemas.microsoft.com/office/drawing/2014/main" id="{3DA476A2-816C-41C4-9F23-B2D8ACC6E5DF}"/>
              </a:ext>
            </a:extLst>
          </p:cNvPr>
          <p:cNvSpPr/>
          <p:nvPr/>
        </p:nvSpPr>
        <p:spPr bwMode="auto">
          <a:xfrm>
            <a:off x="394997" y="4544782"/>
            <a:ext cx="4615544" cy="727010"/>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30872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20</a:t>
            </a:fld>
            <a:endParaRPr lang="en-US"/>
          </a:p>
        </p:txBody>
      </p:sp>
      <p:grpSp>
        <p:nvGrpSpPr>
          <p:cNvPr id="29" name="Group 28">
            <a:extLst>
              <a:ext uri="{FF2B5EF4-FFF2-40B4-BE49-F238E27FC236}">
                <a16:creationId xmlns:a16="http://schemas.microsoft.com/office/drawing/2014/main" id="{D743ECBB-90AC-471B-8583-D1777BFF8FCF}"/>
              </a:ext>
            </a:extLst>
          </p:cNvPr>
          <p:cNvGrpSpPr/>
          <p:nvPr/>
        </p:nvGrpSpPr>
        <p:grpSpPr>
          <a:xfrm>
            <a:off x="5732020" y="3160979"/>
            <a:ext cx="3411980" cy="3639121"/>
            <a:chOff x="219908" y="2620980"/>
            <a:chExt cx="3411980" cy="3639121"/>
          </a:xfrm>
        </p:grpSpPr>
        <p:sp>
          <p:nvSpPr>
            <p:cNvPr id="5" name="椭圆 37">
              <a:extLst>
                <a:ext uri="{FF2B5EF4-FFF2-40B4-BE49-F238E27FC236}">
                  <a16:creationId xmlns:a16="http://schemas.microsoft.com/office/drawing/2014/main" id="{F8689597-8D13-47CE-876D-A271E5FACB18}"/>
                </a:ext>
              </a:extLst>
            </p:cNvPr>
            <p:cNvSpPr/>
            <p:nvPr/>
          </p:nvSpPr>
          <p:spPr bwMode="auto">
            <a:xfrm>
              <a:off x="1149144" y="2832464"/>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mc:AlternateContent xmlns:mc="http://schemas.openxmlformats.org/markup-compatibility/2006" xmlns:a14="http://schemas.microsoft.com/office/drawing/2010/main">
          <mc:Choice Requires="a14">
            <p:sp>
              <p:nvSpPr>
                <p:cNvPr id="6" name="TextBox 38">
                  <a:extLst>
                    <a:ext uri="{FF2B5EF4-FFF2-40B4-BE49-F238E27FC236}">
                      <a16:creationId xmlns:a16="http://schemas.microsoft.com/office/drawing/2014/main" id="{877CE964-A259-4789-A033-EB07AEC79FB7}"/>
                    </a:ext>
                  </a:extLst>
                </p:cNvPr>
                <p:cNvSpPr txBox="1">
                  <a:spLocks noChangeArrowheads="1"/>
                </p:cNvSpPr>
                <p:nvPr/>
              </p:nvSpPr>
              <p:spPr bwMode="auto">
                <a:xfrm>
                  <a:off x="1276287" y="2643338"/>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宋体" panose="02010600030101010101" pitchFamily="2" charset="-122"/>
                          </a:rPr>
                          <m:t>𝑠</m:t>
                        </m:r>
                      </m:oMath>
                    </m:oMathPara>
                  </a14:m>
                  <a:endParaRPr lang="zh-CN" altLang="en-US" sz="2400" i="1" dirty="0">
                    <a:latin typeface="Georgia" panose="02040502050405020303" pitchFamily="18" charset="0"/>
                    <a:ea typeface="宋体" panose="02010600030101010101" pitchFamily="2" charset="-122"/>
                  </a:endParaRPr>
                </a:p>
              </p:txBody>
            </p:sp>
          </mc:Choice>
          <mc:Fallback xmlns="">
            <p:sp>
              <p:nvSpPr>
                <p:cNvPr id="6" name="TextBox 38">
                  <a:extLst>
                    <a:ext uri="{FF2B5EF4-FFF2-40B4-BE49-F238E27FC236}">
                      <a16:creationId xmlns:a16="http://schemas.microsoft.com/office/drawing/2014/main" id="{877CE964-A259-4789-A033-EB07AEC79FB7}"/>
                    </a:ext>
                  </a:extLst>
                </p:cNvPr>
                <p:cNvSpPr txBox="1">
                  <a:spLocks noRot="1" noChangeAspect="1" noMove="1" noResize="1" noEditPoints="1" noAdjustHandles="1" noChangeArrowheads="1" noChangeShapeType="1" noTextEdit="1"/>
                </p:cNvSpPr>
                <p:nvPr/>
              </p:nvSpPr>
              <p:spPr bwMode="auto">
                <a:xfrm>
                  <a:off x="1276287" y="2643338"/>
                  <a:ext cx="442862" cy="461656"/>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40">
                  <a:extLst>
                    <a:ext uri="{FF2B5EF4-FFF2-40B4-BE49-F238E27FC236}">
                      <a16:creationId xmlns:a16="http://schemas.microsoft.com/office/drawing/2014/main" id="{7F15C849-6F55-49DE-A25A-E1912E0E868F}"/>
                    </a:ext>
                  </a:extLst>
                </p:cNvPr>
                <p:cNvSpPr txBox="1">
                  <a:spLocks noChangeArrowheads="1"/>
                </p:cNvSpPr>
                <p:nvPr/>
              </p:nvSpPr>
              <p:spPr bwMode="auto">
                <a:xfrm>
                  <a:off x="2234419" y="2620980"/>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ea typeface="宋体" panose="02010600030101010101" pitchFamily="2" charset="-122"/>
                          </a:rPr>
                          <m:t>𝑥</m:t>
                        </m:r>
                      </m:oMath>
                    </m:oMathPara>
                  </a14:m>
                  <a:endParaRPr lang="zh-CN" altLang="en-US" sz="2400" i="1" dirty="0">
                    <a:latin typeface="Georgia" panose="02040502050405020303" pitchFamily="18" charset="0"/>
                    <a:ea typeface="宋体" panose="02010600030101010101" pitchFamily="2" charset="-122"/>
                  </a:endParaRPr>
                </a:p>
              </p:txBody>
            </p:sp>
          </mc:Choice>
          <mc:Fallback xmlns="">
            <p:sp>
              <p:nvSpPr>
                <p:cNvPr id="7" name="TextBox 40">
                  <a:extLst>
                    <a:ext uri="{FF2B5EF4-FFF2-40B4-BE49-F238E27FC236}">
                      <a16:creationId xmlns:a16="http://schemas.microsoft.com/office/drawing/2014/main" id="{7F15C849-6F55-49DE-A25A-E1912E0E868F}"/>
                    </a:ext>
                  </a:extLst>
                </p:cNvPr>
                <p:cNvSpPr txBox="1">
                  <a:spLocks noRot="1" noChangeAspect="1" noMove="1" noResize="1" noEditPoints="1" noAdjustHandles="1" noChangeArrowheads="1" noChangeShapeType="1" noTextEdit="1"/>
                </p:cNvSpPr>
                <p:nvPr/>
              </p:nvSpPr>
              <p:spPr bwMode="auto">
                <a:xfrm>
                  <a:off x="2234419" y="2620980"/>
                  <a:ext cx="442862" cy="46165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 name="椭圆 41">
              <a:extLst>
                <a:ext uri="{FF2B5EF4-FFF2-40B4-BE49-F238E27FC236}">
                  <a16:creationId xmlns:a16="http://schemas.microsoft.com/office/drawing/2014/main" id="{CE6B7367-C360-4C57-B41B-B7E6D4D85C2F}"/>
                </a:ext>
              </a:extLst>
            </p:cNvPr>
            <p:cNvSpPr/>
            <p:nvPr/>
          </p:nvSpPr>
          <p:spPr bwMode="auto">
            <a:xfrm>
              <a:off x="2644569" y="2827701"/>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9" name="下箭头 44">
              <a:extLst>
                <a:ext uri="{FF2B5EF4-FFF2-40B4-BE49-F238E27FC236}">
                  <a16:creationId xmlns:a16="http://schemas.microsoft.com/office/drawing/2014/main" id="{19A9DA99-9ED4-4A0D-B107-59E879D94440}"/>
                </a:ext>
              </a:extLst>
            </p:cNvPr>
            <p:cNvSpPr/>
            <p:nvPr/>
          </p:nvSpPr>
          <p:spPr bwMode="auto">
            <a:xfrm>
              <a:off x="1178998" y="3061064"/>
              <a:ext cx="104775" cy="1157287"/>
            </a:xfrm>
            <a:prstGeom prst="downArrow">
              <a:avLst/>
            </a:prstGeom>
            <a:ln w="12700"/>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0000"/>
                </a:solidFill>
                <a:ea typeface="宋体" charset="-122"/>
              </a:endParaRPr>
            </a:p>
          </p:txBody>
        </p:sp>
        <p:sp>
          <p:nvSpPr>
            <p:cNvPr id="10" name="椭圆 46">
              <a:extLst>
                <a:ext uri="{FF2B5EF4-FFF2-40B4-BE49-F238E27FC236}">
                  <a16:creationId xmlns:a16="http://schemas.microsoft.com/office/drawing/2014/main" id="{38E9B26D-59F1-4604-8144-07738CC7E18A}"/>
                </a:ext>
              </a:extLst>
            </p:cNvPr>
            <p:cNvSpPr/>
            <p:nvPr/>
          </p:nvSpPr>
          <p:spPr bwMode="auto">
            <a:xfrm>
              <a:off x="1172956" y="4313601"/>
              <a:ext cx="128588"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11" name="TextBox 48">
              <a:extLst>
                <a:ext uri="{FF2B5EF4-FFF2-40B4-BE49-F238E27FC236}">
                  <a16:creationId xmlns:a16="http://schemas.microsoft.com/office/drawing/2014/main" id="{6BA0B912-4647-49D9-BE75-3CE2465D4A5E}"/>
                </a:ext>
              </a:extLst>
            </p:cNvPr>
            <p:cNvSpPr txBox="1">
              <a:spLocks noChangeArrowheads="1"/>
            </p:cNvSpPr>
            <p:nvPr/>
          </p:nvSpPr>
          <p:spPr bwMode="auto">
            <a:xfrm>
              <a:off x="1325629" y="4111629"/>
              <a:ext cx="442862" cy="4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latin typeface="Georgia" panose="02040502050405020303" pitchFamily="18" charset="0"/>
                  <a:ea typeface="宋体" panose="02010600030101010101" pitchFamily="2" charset="-122"/>
                </a:rPr>
                <a:t>c</a:t>
              </a:r>
              <a:endParaRPr lang="zh-CN" altLang="en-US" sz="2400" i="1" dirty="0">
                <a:latin typeface="Georgia" panose="02040502050405020303" pitchFamily="18" charset="0"/>
                <a:ea typeface="宋体" panose="02010600030101010101" pitchFamily="2" charset="-122"/>
              </a:endParaRPr>
            </a:p>
          </p:txBody>
        </p:sp>
        <p:sp>
          <p:nvSpPr>
            <p:cNvPr id="12" name="下箭头 55">
              <a:extLst>
                <a:ext uri="{FF2B5EF4-FFF2-40B4-BE49-F238E27FC236}">
                  <a16:creationId xmlns:a16="http://schemas.microsoft.com/office/drawing/2014/main" id="{28CE5AF1-93BD-4652-9C18-D89612B240C5}"/>
                </a:ext>
              </a:extLst>
            </p:cNvPr>
            <p:cNvSpPr/>
            <p:nvPr/>
          </p:nvSpPr>
          <p:spPr bwMode="auto">
            <a:xfrm rot="18795481">
              <a:off x="1883802" y="2736488"/>
              <a:ext cx="143266" cy="1778412"/>
            </a:xfrm>
            <a:prstGeom prst="downArrow">
              <a:avLst>
                <a:gd name="adj1" fmla="val 50000"/>
                <a:gd name="adj2" fmla="val 127660"/>
              </a:avLst>
            </a:prstGeom>
            <a:ln w="12700">
              <a:solidFill>
                <a:srgbClr val="C00000"/>
              </a:solidFill>
              <a:prstDash val="dash"/>
            </a:ln>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000000"/>
                </a:solidFill>
                <a:ea typeface="宋体" charset="-122"/>
              </a:endParaRPr>
            </a:p>
          </p:txBody>
        </p:sp>
        <p:sp>
          <p:nvSpPr>
            <p:cNvPr id="14" name="TextBox 57">
              <a:extLst>
                <a:ext uri="{FF2B5EF4-FFF2-40B4-BE49-F238E27FC236}">
                  <a16:creationId xmlns:a16="http://schemas.microsoft.com/office/drawing/2014/main" id="{65687FFB-2610-41F8-BD96-93CF0521F40A}"/>
                </a:ext>
              </a:extLst>
            </p:cNvPr>
            <p:cNvSpPr txBox="1">
              <a:spLocks noChangeArrowheads="1"/>
            </p:cNvSpPr>
            <p:nvPr/>
          </p:nvSpPr>
          <p:spPr bwMode="auto">
            <a:xfrm>
              <a:off x="2280645" y="4111629"/>
              <a:ext cx="442862" cy="4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2400" i="1" dirty="0">
                  <a:latin typeface="Georgia" panose="02040502050405020303" pitchFamily="18" charset="0"/>
                  <a:ea typeface="宋体" panose="02010600030101010101" pitchFamily="2" charset="-122"/>
                </a:rPr>
                <a:t>r</a:t>
              </a:r>
              <a:endParaRPr lang="zh-CN" altLang="en-US" sz="2400" i="1" dirty="0">
                <a:latin typeface="Georgia" panose="02040502050405020303" pitchFamily="18" charset="0"/>
                <a:ea typeface="宋体" panose="02010600030101010101" pitchFamily="2" charset="-122"/>
              </a:endParaRPr>
            </a:p>
          </p:txBody>
        </p:sp>
        <p:sp>
          <p:nvSpPr>
            <p:cNvPr id="15" name="任意多边形 59">
              <a:extLst>
                <a:ext uri="{FF2B5EF4-FFF2-40B4-BE49-F238E27FC236}">
                  <a16:creationId xmlns:a16="http://schemas.microsoft.com/office/drawing/2014/main" id="{9B10E4B4-BA88-4159-913E-307E817B294B}"/>
                </a:ext>
              </a:extLst>
            </p:cNvPr>
            <p:cNvSpPr/>
            <p:nvPr/>
          </p:nvSpPr>
          <p:spPr bwMode="auto">
            <a:xfrm>
              <a:off x="219908" y="3018201"/>
              <a:ext cx="857797" cy="1366838"/>
            </a:xfrm>
            <a:custGeom>
              <a:avLst/>
              <a:gdLst>
                <a:gd name="connsiteX0" fmla="*/ 716757 w 716757"/>
                <a:gd name="connsiteY0" fmla="*/ 0 h 1357312"/>
                <a:gd name="connsiteX1" fmla="*/ 16669 w 716757"/>
                <a:gd name="connsiteY1" fmla="*/ 528637 h 1357312"/>
                <a:gd name="connsiteX2" fmla="*/ 616744 w 716757"/>
                <a:gd name="connsiteY2" fmla="*/ 1357312 h 1357312"/>
                <a:gd name="connsiteX0" fmla="*/ 726718 w 726718"/>
                <a:gd name="connsiteY0" fmla="*/ 0 h 1357312"/>
                <a:gd name="connsiteX1" fmla="*/ 26630 w 726718"/>
                <a:gd name="connsiteY1" fmla="*/ 528637 h 1357312"/>
                <a:gd name="connsiteX2" fmla="*/ 164301 w 726718"/>
                <a:gd name="connsiteY2" fmla="*/ 1094449 h 1357312"/>
                <a:gd name="connsiteX3" fmla="*/ 626705 w 726718"/>
                <a:gd name="connsiteY3" fmla="*/ 1357312 h 1357312"/>
                <a:gd name="connsiteX0" fmla="*/ 726718 w 741987"/>
                <a:gd name="connsiteY0" fmla="*/ 0 h 1366190"/>
                <a:gd name="connsiteX1" fmla="*/ 26630 w 741987"/>
                <a:gd name="connsiteY1" fmla="*/ 528637 h 1366190"/>
                <a:gd name="connsiteX2" fmla="*/ 164301 w 741987"/>
                <a:gd name="connsiteY2" fmla="*/ 1094449 h 1366190"/>
                <a:gd name="connsiteX3" fmla="*/ 741987 w 741987"/>
                <a:gd name="connsiteY3" fmla="*/ 1366190 h 1366190"/>
                <a:gd name="connsiteX0" fmla="*/ 726718 w 741987"/>
                <a:gd name="connsiteY0" fmla="*/ 0 h 1366190"/>
                <a:gd name="connsiteX1" fmla="*/ 26630 w 741987"/>
                <a:gd name="connsiteY1" fmla="*/ 528637 h 1366190"/>
                <a:gd name="connsiteX2" fmla="*/ 164301 w 741987"/>
                <a:gd name="connsiteY2" fmla="*/ 1094449 h 1366190"/>
                <a:gd name="connsiteX3" fmla="*/ 741987 w 741987"/>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04255 w 719524"/>
                <a:gd name="connsiteY0" fmla="*/ 0 h 1366190"/>
                <a:gd name="connsiteX1" fmla="*/ 30770 w 719524"/>
                <a:gd name="connsiteY1" fmla="*/ 351084 h 1366190"/>
                <a:gd name="connsiteX2" fmla="*/ 141838 w 719524"/>
                <a:gd name="connsiteY2" fmla="*/ 1094449 h 1366190"/>
                <a:gd name="connsiteX3" fmla="*/ 719524 w 719524"/>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711859 w 727128"/>
                <a:gd name="connsiteY0" fmla="*/ 0 h 1366190"/>
                <a:gd name="connsiteX1" fmla="*/ 38374 w 727128"/>
                <a:gd name="connsiteY1" fmla="*/ 351084 h 1366190"/>
                <a:gd name="connsiteX2" fmla="*/ 113970 w 727128"/>
                <a:gd name="connsiteY2" fmla="*/ 1085571 h 1366190"/>
                <a:gd name="connsiteX3" fmla="*/ 727128 w 727128"/>
                <a:gd name="connsiteY3" fmla="*/ 1366190 h 1366190"/>
                <a:gd name="connsiteX0" fmla="*/ 808007 w 823276"/>
                <a:gd name="connsiteY0" fmla="*/ 0 h 1366190"/>
                <a:gd name="connsiteX1" fmla="*/ 21002 w 823276"/>
                <a:gd name="connsiteY1" fmla="*/ 325871 h 1366190"/>
                <a:gd name="connsiteX2" fmla="*/ 210118 w 823276"/>
                <a:gd name="connsiteY2" fmla="*/ 1085571 h 1366190"/>
                <a:gd name="connsiteX3" fmla="*/ 823276 w 823276"/>
                <a:gd name="connsiteY3" fmla="*/ 1366190 h 1366190"/>
                <a:gd name="connsiteX0" fmla="*/ 842591 w 857860"/>
                <a:gd name="connsiteY0" fmla="*/ 0 h 1366190"/>
                <a:gd name="connsiteX1" fmla="*/ 55586 w 857860"/>
                <a:gd name="connsiteY1" fmla="*/ 325871 h 1366190"/>
                <a:gd name="connsiteX2" fmla="*/ 80729 w 857860"/>
                <a:gd name="connsiteY2" fmla="*/ 1079268 h 1366190"/>
                <a:gd name="connsiteX3" fmla="*/ 857860 w 857860"/>
                <a:gd name="connsiteY3" fmla="*/ 1366190 h 1366190"/>
              </a:gdLst>
              <a:ahLst/>
              <a:cxnLst>
                <a:cxn ang="0">
                  <a:pos x="connsiteX0" y="connsiteY0"/>
                </a:cxn>
                <a:cxn ang="0">
                  <a:pos x="connsiteX1" y="connsiteY1"/>
                </a:cxn>
                <a:cxn ang="0">
                  <a:pos x="connsiteX2" y="connsiteY2"/>
                </a:cxn>
                <a:cxn ang="0">
                  <a:pos x="connsiteX3" y="connsiteY3"/>
                </a:cxn>
              </a:cxnLst>
              <a:rect l="l" t="t" r="r" b="b"/>
              <a:pathLst>
                <a:path w="857860" h="1366190">
                  <a:moveTo>
                    <a:pt x="842591" y="0"/>
                  </a:moveTo>
                  <a:cubicBezTo>
                    <a:pt x="554087" y="62432"/>
                    <a:pt x="178669" y="99652"/>
                    <a:pt x="55586" y="325871"/>
                  </a:cubicBezTo>
                  <a:cubicBezTo>
                    <a:pt x="-24848" y="490524"/>
                    <a:pt x="-19283" y="941156"/>
                    <a:pt x="80729" y="1079268"/>
                  </a:cubicBezTo>
                  <a:cubicBezTo>
                    <a:pt x="180742" y="1217381"/>
                    <a:pt x="616737" y="1349012"/>
                    <a:pt x="857860" y="1366190"/>
                  </a:cubicBezTo>
                </a:path>
              </a:pathLst>
            </a:custGeom>
            <a:ln>
              <a:solidFill>
                <a:schemeClr val="tx1"/>
              </a:solidFill>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sp>
          <p:nvSpPr>
            <p:cNvPr id="16" name="任意多边形 60">
              <a:extLst>
                <a:ext uri="{FF2B5EF4-FFF2-40B4-BE49-F238E27FC236}">
                  <a16:creationId xmlns:a16="http://schemas.microsoft.com/office/drawing/2014/main" id="{D4ACE332-8094-4B19-9FE4-D380D652EBBD}"/>
                </a:ext>
              </a:extLst>
            </p:cNvPr>
            <p:cNvSpPr/>
            <p:nvPr/>
          </p:nvSpPr>
          <p:spPr bwMode="auto">
            <a:xfrm>
              <a:off x="2892219" y="2932476"/>
              <a:ext cx="608012" cy="1400175"/>
            </a:xfrm>
            <a:custGeom>
              <a:avLst/>
              <a:gdLst>
                <a:gd name="connsiteX0" fmla="*/ 28575 w 876299"/>
                <a:gd name="connsiteY0" fmla="*/ 0 h 1400175"/>
                <a:gd name="connsiteX1" fmla="*/ 871537 w 876299"/>
                <a:gd name="connsiteY1" fmla="*/ 671512 h 1400175"/>
                <a:gd name="connsiteX2" fmla="*/ 0 w 876299"/>
                <a:gd name="connsiteY2" fmla="*/ 1400175 h 1400175"/>
                <a:gd name="connsiteX0" fmla="*/ 28575 w 543228"/>
                <a:gd name="connsiteY0" fmla="*/ 0 h 1400175"/>
                <a:gd name="connsiteX1" fmla="*/ 543062 w 543228"/>
                <a:gd name="connsiteY1" fmla="*/ 351916 h 1400175"/>
                <a:gd name="connsiteX2" fmla="*/ 0 w 543228"/>
                <a:gd name="connsiteY2"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61110"/>
                <a:gd name="connsiteY0" fmla="*/ 0 h 1400175"/>
                <a:gd name="connsiteX1" fmla="*/ 543062 w 561110"/>
                <a:gd name="connsiteY1" fmla="*/ 351916 h 1400175"/>
                <a:gd name="connsiteX2" fmla="*/ 431260 w 561110"/>
                <a:gd name="connsiteY2" fmla="*/ 1082521 h 1400175"/>
                <a:gd name="connsiteX3" fmla="*/ 0 w 561110"/>
                <a:gd name="connsiteY3" fmla="*/ 1400175 h 1400175"/>
                <a:gd name="connsiteX0" fmla="*/ 28575 w 578107"/>
                <a:gd name="connsiteY0" fmla="*/ 0 h 1400175"/>
                <a:gd name="connsiteX1" fmla="*/ 543062 w 578107"/>
                <a:gd name="connsiteY1" fmla="*/ 351916 h 1400175"/>
                <a:gd name="connsiteX2" fmla="*/ 502280 w 578107"/>
                <a:gd name="connsiteY2" fmla="*/ 1011500 h 1400175"/>
                <a:gd name="connsiteX3" fmla="*/ 0 w 578107"/>
                <a:gd name="connsiteY3" fmla="*/ 1400175 h 1400175"/>
                <a:gd name="connsiteX0" fmla="*/ 28575 w 578107"/>
                <a:gd name="connsiteY0" fmla="*/ 0 h 1400175"/>
                <a:gd name="connsiteX1" fmla="*/ 543062 w 578107"/>
                <a:gd name="connsiteY1" fmla="*/ 351916 h 1400175"/>
                <a:gd name="connsiteX2" fmla="*/ 502280 w 578107"/>
                <a:gd name="connsiteY2" fmla="*/ 1011500 h 1400175"/>
                <a:gd name="connsiteX3" fmla="*/ 0 w 578107"/>
                <a:gd name="connsiteY3" fmla="*/ 1400175 h 1400175"/>
                <a:gd name="connsiteX0" fmla="*/ 28575 w 608879"/>
                <a:gd name="connsiteY0" fmla="*/ 0 h 1400175"/>
                <a:gd name="connsiteX1" fmla="*/ 543062 w 608879"/>
                <a:gd name="connsiteY1" fmla="*/ 351916 h 1400175"/>
                <a:gd name="connsiteX2" fmla="*/ 502280 w 608879"/>
                <a:gd name="connsiteY2" fmla="*/ 1011500 h 1400175"/>
                <a:gd name="connsiteX3" fmla="*/ 0 w 608879"/>
                <a:gd name="connsiteY3" fmla="*/ 1400175 h 1400175"/>
              </a:gdLst>
              <a:ahLst/>
              <a:cxnLst>
                <a:cxn ang="0">
                  <a:pos x="connsiteX0" y="connsiteY0"/>
                </a:cxn>
                <a:cxn ang="0">
                  <a:pos x="connsiteX1" y="connsiteY1"/>
                </a:cxn>
                <a:cxn ang="0">
                  <a:pos x="connsiteX2" y="connsiteY2"/>
                </a:cxn>
                <a:cxn ang="0">
                  <a:pos x="connsiteX3" y="connsiteY3"/>
                </a:cxn>
              </a:cxnLst>
              <a:rect l="l" t="t" r="r" b="b"/>
              <a:pathLst>
                <a:path w="608879" h="1400175">
                  <a:moveTo>
                    <a:pt x="28575" y="0"/>
                  </a:moveTo>
                  <a:cubicBezTo>
                    <a:pt x="328149" y="68155"/>
                    <a:pt x="405780" y="109677"/>
                    <a:pt x="543062" y="351916"/>
                  </a:cubicBezTo>
                  <a:cubicBezTo>
                    <a:pt x="667881" y="656623"/>
                    <a:pt x="592790" y="836790"/>
                    <a:pt x="502280" y="1011500"/>
                  </a:cubicBezTo>
                  <a:cubicBezTo>
                    <a:pt x="411770" y="1186210"/>
                    <a:pt x="271624" y="1267334"/>
                    <a:pt x="0" y="1400175"/>
                  </a:cubicBezTo>
                </a:path>
              </a:pathLst>
            </a:custGeom>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p:cxnSp>
          <p:nvCxnSpPr>
            <p:cNvPr id="17" name="直接箭头连接符 68">
              <a:extLst>
                <a:ext uri="{FF2B5EF4-FFF2-40B4-BE49-F238E27FC236}">
                  <a16:creationId xmlns:a16="http://schemas.microsoft.com/office/drawing/2014/main" id="{9D924A9B-CDA7-4424-A301-076897A2E833}"/>
                </a:ext>
              </a:extLst>
            </p:cNvPr>
            <p:cNvCxnSpPr>
              <a:cxnSpLocks/>
              <a:stCxn id="10" idx="4"/>
              <a:endCxn id="19" idx="0"/>
            </p:cNvCxnSpPr>
            <p:nvPr/>
          </p:nvCxnSpPr>
          <p:spPr bwMode="auto">
            <a:xfrm flipH="1">
              <a:off x="1175338" y="4462826"/>
              <a:ext cx="61912" cy="805992"/>
            </a:xfrm>
            <a:prstGeom prst="straightConnector1">
              <a:avLst/>
            </a:prstGeom>
            <a:ln>
              <a:solidFill>
                <a:schemeClr val="tx1"/>
              </a:solidFill>
              <a:prstDash val="dash"/>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69">
                  <a:extLst>
                    <a:ext uri="{FF2B5EF4-FFF2-40B4-BE49-F238E27FC236}">
                      <a16:creationId xmlns:a16="http://schemas.microsoft.com/office/drawing/2014/main" id="{2F97A77D-F905-4AD2-81A8-0BF8D9BC7C5D}"/>
                    </a:ext>
                  </a:extLst>
                </p:cNvPr>
                <p:cNvSpPr txBox="1">
                  <a:spLocks noChangeArrowheads="1"/>
                </p:cNvSpPr>
                <p:nvPr/>
              </p:nvSpPr>
              <p:spPr bwMode="auto">
                <a:xfrm>
                  <a:off x="761341" y="5004646"/>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宋体" panose="02010600030101010101" pitchFamily="2" charset="-122"/>
                          </a:rPr>
                          <m:t>𝑠</m:t>
                        </m:r>
                        <m:r>
                          <a:rPr lang="en-US" altLang="zh-CN" sz="2400" b="0" i="1" dirty="0" smtClean="0">
                            <a:latin typeface="Cambria Math" panose="02040503050406030204" pitchFamily="18" charset="0"/>
                            <a:ea typeface="宋体" panose="02010600030101010101" pitchFamily="2" charset="-122"/>
                          </a:rPr>
                          <m:t>′</m:t>
                        </m:r>
                      </m:oMath>
                    </m:oMathPara>
                  </a14:m>
                  <a:endParaRPr lang="zh-CN" altLang="en-US" sz="2400" dirty="0">
                    <a:latin typeface="Georgia" panose="02040502050405020303" pitchFamily="18" charset="0"/>
                    <a:ea typeface="宋体" panose="02010600030101010101" pitchFamily="2" charset="-122"/>
                  </a:endParaRPr>
                </a:p>
              </p:txBody>
            </p:sp>
          </mc:Choice>
          <mc:Fallback xmlns="">
            <p:sp>
              <p:nvSpPr>
                <p:cNvPr id="18" name="TextBox 69">
                  <a:extLst>
                    <a:ext uri="{FF2B5EF4-FFF2-40B4-BE49-F238E27FC236}">
                      <a16:creationId xmlns:a16="http://schemas.microsoft.com/office/drawing/2014/main" id="{2F97A77D-F905-4AD2-81A8-0BF8D9BC7C5D}"/>
                    </a:ext>
                  </a:extLst>
                </p:cNvPr>
                <p:cNvSpPr txBox="1">
                  <a:spLocks noRot="1" noChangeAspect="1" noMove="1" noResize="1" noEditPoints="1" noAdjustHandles="1" noChangeArrowheads="1" noChangeShapeType="1" noTextEdit="1"/>
                </p:cNvSpPr>
                <p:nvPr/>
              </p:nvSpPr>
              <p:spPr bwMode="auto">
                <a:xfrm>
                  <a:off x="761341" y="5004646"/>
                  <a:ext cx="442862" cy="461656"/>
                </a:xfrm>
                <a:prstGeom prst="rect">
                  <a:avLst/>
                </a:prstGeom>
                <a:blipFill>
                  <a:blip r:embed="rId5"/>
                  <a:stretch>
                    <a:fillRect l="-27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 name="椭圆 70">
              <a:extLst>
                <a:ext uri="{FF2B5EF4-FFF2-40B4-BE49-F238E27FC236}">
                  <a16:creationId xmlns:a16="http://schemas.microsoft.com/office/drawing/2014/main" id="{4069D743-FE7E-4152-90ED-BEF136447EF6}"/>
                </a:ext>
              </a:extLst>
            </p:cNvPr>
            <p:cNvSpPr/>
            <p:nvPr/>
          </p:nvSpPr>
          <p:spPr bwMode="auto">
            <a:xfrm>
              <a:off x="1111044" y="5268818"/>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sp>
          <p:nvSpPr>
            <p:cNvPr id="20" name="右箭头 71">
              <a:extLst>
                <a:ext uri="{FF2B5EF4-FFF2-40B4-BE49-F238E27FC236}">
                  <a16:creationId xmlns:a16="http://schemas.microsoft.com/office/drawing/2014/main" id="{29737A1A-6640-4EC6-8C55-65F92C9C2A4C}"/>
                </a:ext>
              </a:extLst>
            </p:cNvPr>
            <p:cNvSpPr/>
            <p:nvPr/>
          </p:nvSpPr>
          <p:spPr bwMode="auto">
            <a:xfrm>
              <a:off x="1277732" y="5278276"/>
              <a:ext cx="1337072" cy="116195"/>
            </a:xfrm>
            <a:prstGeom prst="rightArrow">
              <a:avLst/>
            </a:prstGeom>
            <a:ln w="12700"/>
            <a:effectLst/>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CN" altLang="en-US">
                <a:solidFill>
                  <a:srgbClr val="000000"/>
                </a:solidFill>
                <a:ea typeface="宋体" charset="-122"/>
              </a:endParaRPr>
            </a:p>
          </p:txBody>
        </p:sp>
        <p:sp>
          <p:nvSpPr>
            <p:cNvPr id="21" name="椭圆 72">
              <a:extLst>
                <a:ext uri="{FF2B5EF4-FFF2-40B4-BE49-F238E27FC236}">
                  <a16:creationId xmlns:a16="http://schemas.microsoft.com/office/drawing/2014/main" id="{497CE39A-0DA3-4C8D-B1BD-20191CFE682A}"/>
                </a:ext>
              </a:extLst>
            </p:cNvPr>
            <p:cNvSpPr/>
            <p:nvPr/>
          </p:nvSpPr>
          <p:spPr bwMode="auto">
            <a:xfrm>
              <a:off x="2649331" y="5251245"/>
              <a:ext cx="128588"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mc:AlternateContent xmlns:mc="http://schemas.openxmlformats.org/markup-compatibility/2006" xmlns:a14="http://schemas.microsoft.com/office/drawing/2010/main">
          <mc:Choice Requires="a14">
            <p:sp>
              <p:nvSpPr>
                <p:cNvPr id="22" name="TextBox 73">
                  <a:extLst>
                    <a:ext uri="{FF2B5EF4-FFF2-40B4-BE49-F238E27FC236}">
                      <a16:creationId xmlns:a16="http://schemas.microsoft.com/office/drawing/2014/main" id="{660E121B-0E65-428B-8306-2754DB74FD57}"/>
                    </a:ext>
                  </a:extLst>
                </p:cNvPr>
                <p:cNvSpPr txBox="1">
                  <a:spLocks noChangeArrowheads="1"/>
                </p:cNvSpPr>
                <p:nvPr/>
              </p:nvSpPr>
              <p:spPr bwMode="auto">
                <a:xfrm>
                  <a:off x="2819567" y="5008298"/>
                  <a:ext cx="44286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latin typeface="Cambria Math" panose="02040503050406030204" pitchFamily="18" charset="0"/>
                            <a:ea typeface="宋体" panose="02010600030101010101" pitchFamily="2" charset="-122"/>
                          </a:rPr>
                          <m:t>𝑥</m:t>
                        </m:r>
                        <m:r>
                          <a:rPr lang="en-US" altLang="zh-CN" sz="2400" b="0" i="1" dirty="0" smtClean="0">
                            <a:latin typeface="Cambria Math" panose="02040503050406030204" pitchFamily="18" charset="0"/>
                            <a:ea typeface="宋体" panose="02010600030101010101" pitchFamily="2" charset="-122"/>
                          </a:rPr>
                          <m:t>′</m:t>
                        </m:r>
                      </m:oMath>
                    </m:oMathPara>
                  </a14:m>
                  <a:endParaRPr lang="zh-CN" altLang="en-US" sz="2400" dirty="0">
                    <a:latin typeface="Georgia" panose="02040502050405020303" pitchFamily="18" charset="0"/>
                    <a:ea typeface="宋体" panose="02010600030101010101" pitchFamily="2" charset="-122"/>
                  </a:endParaRPr>
                </a:p>
              </p:txBody>
            </p:sp>
          </mc:Choice>
          <mc:Fallback xmlns="">
            <p:sp>
              <p:nvSpPr>
                <p:cNvPr id="22" name="TextBox 73">
                  <a:extLst>
                    <a:ext uri="{FF2B5EF4-FFF2-40B4-BE49-F238E27FC236}">
                      <a16:creationId xmlns:a16="http://schemas.microsoft.com/office/drawing/2014/main" id="{660E121B-0E65-428B-8306-2754DB74FD57}"/>
                    </a:ext>
                  </a:extLst>
                </p:cNvPr>
                <p:cNvSpPr txBox="1">
                  <a:spLocks noRot="1" noChangeAspect="1" noMove="1" noResize="1" noEditPoints="1" noAdjustHandles="1" noChangeArrowheads="1" noChangeShapeType="1" noTextEdit="1"/>
                </p:cNvSpPr>
                <p:nvPr/>
              </p:nvSpPr>
              <p:spPr bwMode="auto">
                <a:xfrm>
                  <a:off x="2819567" y="5008298"/>
                  <a:ext cx="442862" cy="461656"/>
                </a:xfrm>
                <a:prstGeom prst="rect">
                  <a:avLst/>
                </a:prstGeom>
                <a:blipFill>
                  <a:blip r:embed="rId6"/>
                  <a:stretch>
                    <a:fillRect l="-5556" r="-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3" name="直接箭头连接符 75">
              <a:extLst>
                <a:ext uri="{FF2B5EF4-FFF2-40B4-BE49-F238E27FC236}">
                  <a16:creationId xmlns:a16="http://schemas.microsoft.com/office/drawing/2014/main" id="{086A87F2-22E2-4A9B-A663-E4214C826F8C}"/>
                </a:ext>
              </a:extLst>
            </p:cNvPr>
            <p:cNvCxnSpPr>
              <a:cxnSpLocks/>
              <a:stCxn id="21" idx="0"/>
              <a:endCxn id="13" idx="4"/>
            </p:cNvCxnSpPr>
            <p:nvPr/>
          </p:nvCxnSpPr>
          <p:spPr bwMode="auto">
            <a:xfrm flipH="1" flipV="1">
              <a:off x="2696317" y="4421309"/>
              <a:ext cx="17308" cy="829936"/>
            </a:xfrm>
            <a:prstGeom prst="straightConnector1">
              <a:avLst/>
            </a:prstGeom>
            <a:ln>
              <a:prstDash val="dash"/>
              <a:tailEnd type="arrow"/>
            </a:ln>
            <a:effectLst/>
          </p:spPr>
          <p:style>
            <a:lnRef idx="2">
              <a:schemeClr val="dk1"/>
            </a:lnRef>
            <a:fillRef idx="0">
              <a:schemeClr val="dk1"/>
            </a:fillRef>
            <a:effectRef idx="1">
              <a:schemeClr val="dk1"/>
            </a:effectRef>
            <a:fontRef idx="minor">
              <a:schemeClr val="tx1"/>
            </a:fontRef>
          </p:style>
        </p:cxnSp>
        <p:sp>
          <p:nvSpPr>
            <p:cNvPr id="24" name="任意多边形 77">
              <a:extLst>
                <a:ext uri="{FF2B5EF4-FFF2-40B4-BE49-F238E27FC236}">
                  <a16:creationId xmlns:a16="http://schemas.microsoft.com/office/drawing/2014/main" id="{053273F7-DF05-454D-BAEB-5DAE770DEF12}"/>
                </a:ext>
              </a:extLst>
            </p:cNvPr>
            <p:cNvSpPr/>
            <p:nvPr/>
          </p:nvSpPr>
          <p:spPr bwMode="auto">
            <a:xfrm>
              <a:off x="967692" y="5378443"/>
              <a:ext cx="1926861" cy="881658"/>
            </a:xfrm>
            <a:custGeom>
              <a:avLst/>
              <a:gdLst>
                <a:gd name="connsiteX0" fmla="*/ 1092994 w 3938587"/>
                <a:gd name="connsiteY0" fmla="*/ 0 h 1824037"/>
                <a:gd name="connsiteX1" fmla="*/ 35719 w 3938587"/>
                <a:gd name="connsiteY1" fmla="*/ 785812 h 1824037"/>
                <a:gd name="connsiteX2" fmla="*/ 1307306 w 3938587"/>
                <a:gd name="connsiteY2" fmla="*/ 1757362 h 1824037"/>
                <a:gd name="connsiteX3" fmla="*/ 3679031 w 3938587"/>
                <a:gd name="connsiteY3" fmla="*/ 1185862 h 1824037"/>
                <a:gd name="connsiteX4" fmla="*/ 2864644 w 3938587"/>
                <a:gd name="connsiteY4" fmla="*/ 28575 h 1824037"/>
                <a:gd name="connsiteX0" fmla="*/ 741305 w 3394727"/>
                <a:gd name="connsiteY0" fmla="*/ 0 h 1768255"/>
                <a:gd name="connsiteX1" fmla="*/ 3626 w 3394727"/>
                <a:gd name="connsiteY1" fmla="*/ 714791 h 1768255"/>
                <a:gd name="connsiteX2" fmla="*/ 955617 w 3394727"/>
                <a:gd name="connsiteY2" fmla="*/ 1757362 h 1768255"/>
                <a:gd name="connsiteX3" fmla="*/ 3327342 w 3394727"/>
                <a:gd name="connsiteY3" fmla="*/ 1185862 h 1768255"/>
                <a:gd name="connsiteX4" fmla="*/ 2512955 w 3394727"/>
                <a:gd name="connsiteY4" fmla="*/ 28575 h 1768255"/>
                <a:gd name="connsiteX0" fmla="*/ 741305 w 3394727"/>
                <a:gd name="connsiteY0" fmla="*/ 0 h 1838171"/>
                <a:gd name="connsiteX1" fmla="*/ 3626 w 3394727"/>
                <a:gd name="connsiteY1" fmla="*/ 714791 h 1838171"/>
                <a:gd name="connsiteX2" fmla="*/ 955617 w 3394727"/>
                <a:gd name="connsiteY2" fmla="*/ 1757362 h 1838171"/>
                <a:gd name="connsiteX3" fmla="*/ 2419700 w 3394727"/>
                <a:gd name="connsiteY3" fmla="*/ 1703819 h 1838171"/>
                <a:gd name="connsiteX4" fmla="*/ 3327342 w 3394727"/>
                <a:gd name="connsiteY4" fmla="*/ 1185862 h 1838171"/>
                <a:gd name="connsiteX5" fmla="*/ 2512955 w 3394727"/>
                <a:gd name="connsiteY5" fmla="*/ 28575 h 1838171"/>
                <a:gd name="connsiteX0" fmla="*/ 741305 w 3327644"/>
                <a:gd name="connsiteY0" fmla="*/ 0 h 1838171"/>
                <a:gd name="connsiteX1" fmla="*/ 3626 w 3327644"/>
                <a:gd name="connsiteY1" fmla="*/ 714791 h 1838171"/>
                <a:gd name="connsiteX2" fmla="*/ 955617 w 3327644"/>
                <a:gd name="connsiteY2" fmla="*/ 1757362 h 1838171"/>
                <a:gd name="connsiteX3" fmla="*/ 2419700 w 3327644"/>
                <a:gd name="connsiteY3" fmla="*/ 1703819 h 1838171"/>
                <a:gd name="connsiteX4" fmla="*/ 3327342 w 3327644"/>
                <a:gd name="connsiteY4" fmla="*/ 1185862 h 1838171"/>
                <a:gd name="connsiteX5" fmla="*/ 2512955 w 3327644"/>
                <a:gd name="connsiteY5" fmla="*/ 28575 h 1838171"/>
                <a:gd name="connsiteX0" fmla="*/ 741305 w 3247852"/>
                <a:gd name="connsiteY0" fmla="*/ 0 h 1838171"/>
                <a:gd name="connsiteX1" fmla="*/ 3626 w 3247852"/>
                <a:gd name="connsiteY1" fmla="*/ 714791 h 1838171"/>
                <a:gd name="connsiteX2" fmla="*/ 955617 w 3247852"/>
                <a:gd name="connsiteY2" fmla="*/ 1757362 h 1838171"/>
                <a:gd name="connsiteX3" fmla="*/ 2419700 w 3247852"/>
                <a:gd name="connsiteY3" fmla="*/ 1703819 h 1838171"/>
                <a:gd name="connsiteX4" fmla="*/ 3247442 w 3247852"/>
                <a:gd name="connsiteY4" fmla="*/ 813000 h 1838171"/>
                <a:gd name="connsiteX5" fmla="*/ 2512955 w 3247852"/>
                <a:gd name="connsiteY5" fmla="*/ 28575 h 1838171"/>
                <a:gd name="connsiteX0" fmla="*/ 741305 w 3247852"/>
                <a:gd name="connsiteY0" fmla="*/ 86835 h 1925006"/>
                <a:gd name="connsiteX1" fmla="*/ 3626 w 3247852"/>
                <a:gd name="connsiteY1" fmla="*/ 801626 h 1925006"/>
                <a:gd name="connsiteX2" fmla="*/ 955617 w 3247852"/>
                <a:gd name="connsiteY2" fmla="*/ 1844197 h 1925006"/>
                <a:gd name="connsiteX3" fmla="*/ 2419700 w 3247852"/>
                <a:gd name="connsiteY3" fmla="*/ 1790654 h 1925006"/>
                <a:gd name="connsiteX4" fmla="*/ 3247442 w 3247852"/>
                <a:gd name="connsiteY4" fmla="*/ 899835 h 1925006"/>
                <a:gd name="connsiteX5" fmla="*/ 2512955 w 3247852"/>
                <a:gd name="connsiteY5" fmla="*/ 0 h 1925006"/>
                <a:gd name="connsiteX0" fmla="*/ 741305 w 3247681"/>
                <a:gd name="connsiteY0" fmla="*/ 86835 h 1925006"/>
                <a:gd name="connsiteX1" fmla="*/ 3626 w 3247681"/>
                <a:gd name="connsiteY1" fmla="*/ 801626 h 1925006"/>
                <a:gd name="connsiteX2" fmla="*/ 955617 w 3247681"/>
                <a:gd name="connsiteY2" fmla="*/ 1844197 h 1925006"/>
                <a:gd name="connsiteX3" fmla="*/ 2419700 w 3247681"/>
                <a:gd name="connsiteY3" fmla="*/ 1790654 h 1925006"/>
                <a:gd name="connsiteX4" fmla="*/ 3247442 w 3247681"/>
                <a:gd name="connsiteY4" fmla="*/ 899835 h 1925006"/>
                <a:gd name="connsiteX5" fmla="*/ 2512955 w 3247681"/>
                <a:gd name="connsiteY5" fmla="*/ 0 h 1925006"/>
                <a:gd name="connsiteX0" fmla="*/ 741305 w 3247681"/>
                <a:gd name="connsiteY0" fmla="*/ 86835 h 1925006"/>
                <a:gd name="connsiteX1" fmla="*/ 3626 w 3247681"/>
                <a:gd name="connsiteY1" fmla="*/ 801626 h 1925006"/>
                <a:gd name="connsiteX2" fmla="*/ 955617 w 3247681"/>
                <a:gd name="connsiteY2" fmla="*/ 1844197 h 1925006"/>
                <a:gd name="connsiteX3" fmla="*/ 2419700 w 3247681"/>
                <a:gd name="connsiteY3" fmla="*/ 1790654 h 1925006"/>
                <a:gd name="connsiteX4" fmla="*/ 3247442 w 3247681"/>
                <a:gd name="connsiteY4" fmla="*/ 899835 h 1925006"/>
                <a:gd name="connsiteX5" fmla="*/ 2512955 w 3247681"/>
                <a:gd name="connsiteY5" fmla="*/ 0 h 1925006"/>
                <a:gd name="connsiteX0" fmla="*/ 741305 w 3247681"/>
                <a:gd name="connsiteY0" fmla="*/ 86835 h 1939350"/>
                <a:gd name="connsiteX1" fmla="*/ 3626 w 3247681"/>
                <a:gd name="connsiteY1" fmla="*/ 801626 h 1939350"/>
                <a:gd name="connsiteX2" fmla="*/ 955617 w 3247681"/>
                <a:gd name="connsiteY2" fmla="*/ 1844197 h 1939350"/>
                <a:gd name="connsiteX3" fmla="*/ 2419700 w 3247681"/>
                <a:gd name="connsiteY3" fmla="*/ 1790654 h 1939350"/>
                <a:gd name="connsiteX4" fmla="*/ 3247442 w 3247681"/>
                <a:gd name="connsiteY4" fmla="*/ 899835 h 1939350"/>
                <a:gd name="connsiteX5" fmla="*/ 2512955 w 3247681"/>
                <a:gd name="connsiteY5" fmla="*/ 0 h 1939350"/>
                <a:gd name="connsiteX0" fmla="*/ 707538 w 3249425"/>
                <a:gd name="connsiteY0" fmla="*/ 24691 h 1939350"/>
                <a:gd name="connsiteX1" fmla="*/ 5370 w 3249425"/>
                <a:gd name="connsiteY1" fmla="*/ 801626 h 1939350"/>
                <a:gd name="connsiteX2" fmla="*/ 957361 w 3249425"/>
                <a:gd name="connsiteY2" fmla="*/ 1844197 h 1939350"/>
                <a:gd name="connsiteX3" fmla="*/ 2421444 w 3249425"/>
                <a:gd name="connsiteY3" fmla="*/ 1790654 h 1939350"/>
                <a:gd name="connsiteX4" fmla="*/ 3249186 w 3249425"/>
                <a:gd name="connsiteY4" fmla="*/ 899835 h 1939350"/>
                <a:gd name="connsiteX5" fmla="*/ 2514699 w 3249425"/>
                <a:gd name="connsiteY5" fmla="*/ 0 h 1939350"/>
                <a:gd name="connsiteX0" fmla="*/ 705043 w 3246930"/>
                <a:gd name="connsiteY0" fmla="*/ 24691 h 1939350"/>
                <a:gd name="connsiteX1" fmla="*/ 2875 w 3246930"/>
                <a:gd name="connsiteY1" fmla="*/ 801626 h 1939350"/>
                <a:gd name="connsiteX2" fmla="*/ 954866 w 3246930"/>
                <a:gd name="connsiteY2" fmla="*/ 1844197 h 1939350"/>
                <a:gd name="connsiteX3" fmla="*/ 2418949 w 3246930"/>
                <a:gd name="connsiteY3" fmla="*/ 1790654 h 1939350"/>
                <a:gd name="connsiteX4" fmla="*/ 3246691 w 3246930"/>
                <a:gd name="connsiteY4" fmla="*/ 899835 h 1939350"/>
                <a:gd name="connsiteX5" fmla="*/ 2512204 w 3246930"/>
                <a:gd name="connsiteY5" fmla="*/ 0 h 1939350"/>
                <a:gd name="connsiteX0" fmla="*/ 608164 w 3150051"/>
                <a:gd name="connsiteY0" fmla="*/ 24691 h 1939986"/>
                <a:gd name="connsiteX1" fmla="*/ 3651 w 3150051"/>
                <a:gd name="connsiteY1" fmla="*/ 792749 h 1939986"/>
                <a:gd name="connsiteX2" fmla="*/ 857987 w 3150051"/>
                <a:gd name="connsiteY2" fmla="*/ 1844197 h 1939986"/>
                <a:gd name="connsiteX3" fmla="*/ 2322070 w 3150051"/>
                <a:gd name="connsiteY3" fmla="*/ 1790654 h 1939986"/>
                <a:gd name="connsiteX4" fmla="*/ 3149812 w 3150051"/>
                <a:gd name="connsiteY4" fmla="*/ 899835 h 1939986"/>
                <a:gd name="connsiteX5" fmla="*/ 2415325 w 3150051"/>
                <a:gd name="connsiteY5" fmla="*/ 0 h 1939986"/>
                <a:gd name="connsiteX0" fmla="*/ 605062 w 3146949"/>
                <a:gd name="connsiteY0" fmla="*/ 24691 h 1939986"/>
                <a:gd name="connsiteX1" fmla="*/ 549 w 3146949"/>
                <a:gd name="connsiteY1" fmla="*/ 792749 h 1939986"/>
                <a:gd name="connsiteX2" fmla="*/ 854885 w 3146949"/>
                <a:gd name="connsiteY2" fmla="*/ 1844197 h 1939986"/>
                <a:gd name="connsiteX3" fmla="*/ 2318968 w 3146949"/>
                <a:gd name="connsiteY3" fmla="*/ 1790654 h 1939986"/>
                <a:gd name="connsiteX4" fmla="*/ 3146710 w 3146949"/>
                <a:gd name="connsiteY4" fmla="*/ 899835 h 1939986"/>
                <a:gd name="connsiteX5" fmla="*/ 2412223 w 3146949"/>
                <a:gd name="connsiteY5" fmla="*/ 0 h 1939986"/>
                <a:gd name="connsiteX0" fmla="*/ 604610 w 3146497"/>
                <a:gd name="connsiteY0" fmla="*/ 24691 h 1891924"/>
                <a:gd name="connsiteX1" fmla="*/ 97 w 3146497"/>
                <a:gd name="connsiteY1" fmla="*/ 792749 h 1891924"/>
                <a:gd name="connsiteX2" fmla="*/ 641369 w 3146497"/>
                <a:gd name="connsiteY2" fmla="*/ 1755420 h 1891924"/>
                <a:gd name="connsiteX3" fmla="*/ 2318516 w 3146497"/>
                <a:gd name="connsiteY3" fmla="*/ 1790654 h 1891924"/>
                <a:gd name="connsiteX4" fmla="*/ 3146258 w 3146497"/>
                <a:gd name="connsiteY4" fmla="*/ 899835 h 1891924"/>
                <a:gd name="connsiteX5" fmla="*/ 2411771 w 3146497"/>
                <a:gd name="connsiteY5" fmla="*/ 0 h 1891924"/>
                <a:gd name="connsiteX0" fmla="*/ 604610 w 3146497"/>
                <a:gd name="connsiteY0" fmla="*/ 24691 h 1755447"/>
                <a:gd name="connsiteX1" fmla="*/ 97 w 3146497"/>
                <a:gd name="connsiteY1" fmla="*/ 792749 h 1755447"/>
                <a:gd name="connsiteX2" fmla="*/ 641369 w 3146497"/>
                <a:gd name="connsiteY2" fmla="*/ 1755420 h 1755447"/>
                <a:gd name="connsiteX3" fmla="*/ 2214461 w 3146497"/>
                <a:gd name="connsiteY3" fmla="*/ 762946 h 1755447"/>
                <a:gd name="connsiteX4" fmla="*/ 3146258 w 3146497"/>
                <a:gd name="connsiteY4" fmla="*/ 899835 h 1755447"/>
                <a:gd name="connsiteX5" fmla="*/ 2411771 w 3146497"/>
                <a:gd name="connsiteY5" fmla="*/ 0 h 1755447"/>
                <a:gd name="connsiteX0" fmla="*/ 604610 w 2638104"/>
                <a:gd name="connsiteY0" fmla="*/ 24691 h 1755447"/>
                <a:gd name="connsiteX1" fmla="*/ 97 w 2638104"/>
                <a:gd name="connsiteY1" fmla="*/ 792749 h 1755447"/>
                <a:gd name="connsiteX2" fmla="*/ 641369 w 2638104"/>
                <a:gd name="connsiteY2" fmla="*/ 1755420 h 1755447"/>
                <a:gd name="connsiteX3" fmla="*/ 2214461 w 2638104"/>
                <a:gd name="connsiteY3" fmla="*/ 762946 h 1755447"/>
                <a:gd name="connsiteX4" fmla="*/ 2572380 w 2638104"/>
                <a:gd name="connsiteY4" fmla="*/ 354457 h 1755447"/>
                <a:gd name="connsiteX5" fmla="*/ 2411771 w 2638104"/>
                <a:gd name="connsiteY5" fmla="*/ 0 h 1755447"/>
                <a:gd name="connsiteX0" fmla="*/ 604610 w 2639560"/>
                <a:gd name="connsiteY0" fmla="*/ 24691 h 1755447"/>
                <a:gd name="connsiteX1" fmla="*/ 97 w 2639560"/>
                <a:gd name="connsiteY1" fmla="*/ 792749 h 1755447"/>
                <a:gd name="connsiteX2" fmla="*/ 641369 w 2639560"/>
                <a:gd name="connsiteY2" fmla="*/ 1755420 h 1755447"/>
                <a:gd name="connsiteX3" fmla="*/ 2214461 w 2639560"/>
                <a:gd name="connsiteY3" fmla="*/ 762946 h 1755447"/>
                <a:gd name="connsiteX4" fmla="*/ 2575534 w 2639560"/>
                <a:gd name="connsiteY4" fmla="*/ 363915 h 1755447"/>
                <a:gd name="connsiteX5" fmla="*/ 2411771 w 2639560"/>
                <a:gd name="connsiteY5" fmla="*/ 0 h 1755447"/>
                <a:gd name="connsiteX0" fmla="*/ 604610 w 2411771"/>
                <a:gd name="connsiteY0" fmla="*/ 24691 h 1755447"/>
                <a:gd name="connsiteX1" fmla="*/ 97 w 2411771"/>
                <a:gd name="connsiteY1" fmla="*/ 792749 h 1755447"/>
                <a:gd name="connsiteX2" fmla="*/ 641369 w 2411771"/>
                <a:gd name="connsiteY2" fmla="*/ 1755420 h 1755447"/>
                <a:gd name="connsiteX3" fmla="*/ 2214461 w 2411771"/>
                <a:gd name="connsiteY3" fmla="*/ 762946 h 1755447"/>
                <a:gd name="connsiteX4" fmla="*/ 2411771 w 2411771"/>
                <a:gd name="connsiteY4" fmla="*/ 0 h 1755447"/>
                <a:gd name="connsiteX0" fmla="*/ 604540 w 2411701"/>
                <a:gd name="connsiteY0" fmla="*/ 24691 h 835652"/>
                <a:gd name="connsiteX1" fmla="*/ 27 w 2411701"/>
                <a:gd name="connsiteY1" fmla="*/ 792749 h 835652"/>
                <a:gd name="connsiteX2" fmla="*/ 587694 w 2411701"/>
                <a:gd name="connsiteY2" fmla="*/ 740323 h 835652"/>
                <a:gd name="connsiteX3" fmla="*/ 2214391 w 2411701"/>
                <a:gd name="connsiteY3" fmla="*/ 762946 h 835652"/>
                <a:gd name="connsiteX4" fmla="*/ 2411701 w 2411701"/>
                <a:gd name="connsiteY4" fmla="*/ 0 h 835652"/>
                <a:gd name="connsiteX0" fmla="*/ 132615 w 1939776"/>
                <a:gd name="connsiteY0" fmla="*/ 24691 h 822618"/>
                <a:gd name="connsiteX1" fmla="*/ 115769 w 1939776"/>
                <a:gd name="connsiteY1" fmla="*/ 740323 h 822618"/>
                <a:gd name="connsiteX2" fmla="*/ 1742466 w 1939776"/>
                <a:gd name="connsiteY2" fmla="*/ 762946 h 822618"/>
                <a:gd name="connsiteX3" fmla="*/ 1939776 w 1939776"/>
                <a:gd name="connsiteY3" fmla="*/ 0 h 822618"/>
                <a:gd name="connsiteX0" fmla="*/ 169 w 1807330"/>
                <a:gd name="connsiteY0" fmla="*/ 24691 h 831930"/>
                <a:gd name="connsiteX1" fmla="*/ 314406 w 1807330"/>
                <a:gd name="connsiteY1" fmla="*/ 778153 h 831930"/>
                <a:gd name="connsiteX2" fmla="*/ 1610020 w 1807330"/>
                <a:gd name="connsiteY2" fmla="*/ 762946 h 831930"/>
                <a:gd name="connsiteX3" fmla="*/ 1807330 w 1807330"/>
                <a:gd name="connsiteY3" fmla="*/ 0 h 831930"/>
                <a:gd name="connsiteX0" fmla="*/ 417 w 1807578"/>
                <a:gd name="connsiteY0" fmla="*/ 24691 h 851607"/>
                <a:gd name="connsiteX1" fmla="*/ 314654 w 1807578"/>
                <a:gd name="connsiteY1" fmla="*/ 778153 h 851607"/>
                <a:gd name="connsiteX2" fmla="*/ 1610268 w 1807578"/>
                <a:gd name="connsiteY2" fmla="*/ 762946 h 851607"/>
                <a:gd name="connsiteX3" fmla="*/ 1807578 w 1807578"/>
                <a:gd name="connsiteY3" fmla="*/ 0 h 851607"/>
                <a:gd name="connsiteX0" fmla="*/ 166 w 1807327"/>
                <a:gd name="connsiteY0" fmla="*/ 24691 h 824369"/>
                <a:gd name="connsiteX1" fmla="*/ 314403 w 1807327"/>
                <a:gd name="connsiteY1" fmla="*/ 778153 h 824369"/>
                <a:gd name="connsiteX2" fmla="*/ 1603711 w 1807327"/>
                <a:gd name="connsiteY2" fmla="*/ 649457 h 824369"/>
                <a:gd name="connsiteX3" fmla="*/ 1807327 w 1807327"/>
                <a:gd name="connsiteY3" fmla="*/ 0 h 824369"/>
                <a:gd name="connsiteX0" fmla="*/ 166 w 1809917"/>
                <a:gd name="connsiteY0" fmla="*/ 24691 h 824369"/>
                <a:gd name="connsiteX1" fmla="*/ 314403 w 1809917"/>
                <a:gd name="connsiteY1" fmla="*/ 778153 h 824369"/>
                <a:gd name="connsiteX2" fmla="*/ 1603711 w 1809917"/>
                <a:gd name="connsiteY2" fmla="*/ 649457 h 824369"/>
                <a:gd name="connsiteX3" fmla="*/ 1807327 w 1809917"/>
                <a:gd name="connsiteY3" fmla="*/ 0 h 824369"/>
                <a:gd name="connsiteX0" fmla="*/ 166 w 1809917"/>
                <a:gd name="connsiteY0" fmla="*/ 24691 h 831116"/>
                <a:gd name="connsiteX1" fmla="*/ 314403 w 1809917"/>
                <a:gd name="connsiteY1" fmla="*/ 778153 h 831116"/>
                <a:gd name="connsiteX2" fmla="*/ 1603711 w 1809917"/>
                <a:gd name="connsiteY2" fmla="*/ 649457 h 831116"/>
                <a:gd name="connsiteX3" fmla="*/ 1807327 w 1809917"/>
                <a:gd name="connsiteY3" fmla="*/ 0 h 831116"/>
                <a:gd name="connsiteX0" fmla="*/ 132 w 1807293"/>
                <a:gd name="connsiteY0" fmla="*/ 24691 h 847089"/>
                <a:gd name="connsiteX1" fmla="*/ 314369 w 1807293"/>
                <a:gd name="connsiteY1" fmla="*/ 778153 h 847089"/>
                <a:gd name="connsiteX2" fmla="*/ 1512235 w 1807293"/>
                <a:gd name="connsiteY2" fmla="*/ 690440 h 847089"/>
                <a:gd name="connsiteX3" fmla="*/ 1807293 w 1807293"/>
                <a:gd name="connsiteY3" fmla="*/ 0 h 847089"/>
                <a:gd name="connsiteX0" fmla="*/ 28727 w 1835888"/>
                <a:gd name="connsiteY0" fmla="*/ 24691 h 841176"/>
                <a:gd name="connsiteX1" fmla="*/ 163233 w 1835888"/>
                <a:gd name="connsiteY1" fmla="*/ 768695 h 841176"/>
                <a:gd name="connsiteX2" fmla="*/ 1540830 w 1835888"/>
                <a:gd name="connsiteY2" fmla="*/ 690440 h 841176"/>
                <a:gd name="connsiteX3" fmla="*/ 1835888 w 1835888"/>
                <a:gd name="connsiteY3" fmla="*/ 0 h 841176"/>
                <a:gd name="connsiteX0" fmla="*/ 70399 w 1877560"/>
                <a:gd name="connsiteY0" fmla="*/ 24691 h 841176"/>
                <a:gd name="connsiteX1" fmla="*/ 204905 w 1877560"/>
                <a:gd name="connsiteY1" fmla="*/ 768695 h 841176"/>
                <a:gd name="connsiteX2" fmla="*/ 1582502 w 1877560"/>
                <a:gd name="connsiteY2" fmla="*/ 690440 h 841176"/>
                <a:gd name="connsiteX3" fmla="*/ 1877560 w 1877560"/>
                <a:gd name="connsiteY3" fmla="*/ 0 h 841176"/>
                <a:gd name="connsiteX0" fmla="*/ 70399 w 1912006"/>
                <a:gd name="connsiteY0" fmla="*/ 24691 h 841176"/>
                <a:gd name="connsiteX1" fmla="*/ 204905 w 1912006"/>
                <a:gd name="connsiteY1" fmla="*/ 768695 h 841176"/>
                <a:gd name="connsiteX2" fmla="*/ 1582502 w 1912006"/>
                <a:gd name="connsiteY2" fmla="*/ 690440 h 841176"/>
                <a:gd name="connsiteX3" fmla="*/ 1877560 w 1912006"/>
                <a:gd name="connsiteY3" fmla="*/ 0 h 841176"/>
                <a:gd name="connsiteX0" fmla="*/ 70399 w 1912006"/>
                <a:gd name="connsiteY0" fmla="*/ 37300 h 853785"/>
                <a:gd name="connsiteX1" fmla="*/ 204905 w 1912006"/>
                <a:gd name="connsiteY1" fmla="*/ 781304 h 853785"/>
                <a:gd name="connsiteX2" fmla="*/ 1582502 w 1912006"/>
                <a:gd name="connsiteY2" fmla="*/ 703049 h 853785"/>
                <a:gd name="connsiteX3" fmla="*/ 1877560 w 1912006"/>
                <a:gd name="connsiteY3" fmla="*/ 0 h 853785"/>
                <a:gd name="connsiteX0" fmla="*/ 73263 w 1926905"/>
                <a:gd name="connsiteY0" fmla="*/ 37300 h 881482"/>
                <a:gd name="connsiteX1" fmla="*/ 207769 w 1926905"/>
                <a:gd name="connsiteY1" fmla="*/ 781304 h 881482"/>
                <a:gd name="connsiteX2" fmla="*/ 1642124 w 1926905"/>
                <a:gd name="connsiteY2" fmla="*/ 756640 h 881482"/>
                <a:gd name="connsiteX3" fmla="*/ 1880424 w 1926905"/>
                <a:gd name="connsiteY3" fmla="*/ 0 h 881482"/>
              </a:gdLst>
              <a:ahLst/>
              <a:cxnLst>
                <a:cxn ang="0">
                  <a:pos x="connsiteX0" y="connsiteY0"/>
                </a:cxn>
                <a:cxn ang="0">
                  <a:pos x="connsiteX1" y="connsiteY1"/>
                </a:cxn>
                <a:cxn ang="0">
                  <a:pos x="connsiteX2" y="connsiteY2"/>
                </a:cxn>
                <a:cxn ang="0">
                  <a:pos x="connsiteX3" y="connsiteY3"/>
                </a:cxn>
              </a:cxnLst>
              <a:rect l="l" t="t" r="r" b="b"/>
              <a:pathLst>
                <a:path w="1926905" h="881482">
                  <a:moveTo>
                    <a:pt x="73263" y="37300"/>
                  </a:moveTo>
                  <a:cubicBezTo>
                    <a:pt x="-31150" y="265203"/>
                    <a:pt x="-53708" y="661414"/>
                    <a:pt x="207769" y="781304"/>
                  </a:cubicBezTo>
                  <a:cubicBezTo>
                    <a:pt x="469246" y="901194"/>
                    <a:pt x="1246836" y="936681"/>
                    <a:pt x="1642124" y="756640"/>
                  </a:cubicBezTo>
                  <a:cubicBezTo>
                    <a:pt x="1959264" y="527119"/>
                    <a:pt x="1965445" y="184167"/>
                    <a:pt x="1880424" y="0"/>
                  </a:cubicBezTo>
                </a:path>
              </a:pathLst>
            </a:custGeom>
            <a:ln>
              <a:tailEnd type="none"/>
            </a:ln>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a:p>
          </p:txBody>
        </p:sp>
        <mc:AlternateContent xmlns:mc="http://schemas.openxmlformats.org/markup-compatibility/2006" xmlns:a14="http://schemas.microsoft.com/office/drawing/2010/main">
          <mc:Choice Requires="a14">
            <p:sp>
              <p:nvSpPr>
                <p:cNvPr id="25" name="矩形 79">
                  <a:extLst>
                    <a:ext uri="{FF2B5EF4-FFF2-40B4-BE49-F238E27FC236}">
                      <a16:creationId xmlns:a16="http://schemas.microsoft.com/office/drawing/2014/main" id="{D75811A1-39CB-475A-A792-0E4E10A59986}"/>
                    </a:ext>
                  </a:extLst>
                </p:cNvPr>
                <p:cNvSpPr>
                  <a:spLocks noChangeArrowheads="1"/>
                </p:cNvSpPr>
                <p:nvPr/>
              </p:nvSpPr>
              <p:spPr bwMode="auto">
                <a:xfrm>
                  <a:off x="1295828" y="5343364"/>
                  <a:ext cx="120527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smtClean="0">
                            <a:solidFill>
                              <a:srgbClr val="00B050"/>
                            </a:solidFill>
                            <a:latin typeface="Cambria Math" panose="02040503050406030204" pitchFamily="18" charset="0"/>
                            <a:ea typeface="宋体" panose="02010600030101010101" pitchFamily="2" charset="-122"/>
                          </a:rPr>
                          <m:t>𝜑</m:t>
                        </m:r>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𝑠</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sSup>
                          <m:sSupPr>
                            <m:ctrlPr>
                              <a:rPr lang="en-US" altLang="zh-CN" sz="2400" b="0" i="1" smtClean="0">
                                <a:solidFill>
                                  <a:srgbClr val="00B050"/>
                                </a:solidFill>
                                <a:latin typeface="Cambria Math" panose="02040503050406030204" pitchFamily="18" charset="0"/>
                                <a:ea typeface="宋体" panose="02010600030101010101" pitchFamily="2" charset="-122"/>
                              </a:rPr>
                            </m:ctrlPr>
                          </m:sSupPr>
                          <m:e>
                            <m:r>
                              <a:rPr lang="en-US" altLang="zh-CN" sz="2400" b="0" i="1" smtClean="0">
                                <a:solidFill>
                                  <a:srgbClr val="00B050"/>
                                </a:solidFill>
                                <a:latin typeface="Cambria Math" panose="02040503050406030204" pitchFamily="18" charset="0"/>
                                <a:ea typeface="宋体" panose="02010600030101010101" pitchFamily="2" charset="-122"/>
                              </a:rPr>
                              <m:t>𝑥</m:t>
                            </m:r>
                          </m:e>
                          <m:sup>
                            <m:r>
                              <a:rPr lang="en-US" altLang="zh-CN" sz="2400" b="0" i="1" smtClean="0">
                                <a:solidFill>
                                  <a:srgbClr val="00B050"/>
                                </a:solidFill>
                                <a:latin typeface="Cambria Math" panose="02040503050406030204" pitchFamily="18" charset="0"/>
                                <a:ea typeface="宋体" panose="02010600030101010101" pitchFamily="2" charset="-122"/>
                              </a:rPr>
                              <m:t>′</m:t>
                            </m:r>
                          </m:sup>
                        </m:sSup>
                        <m:r>
                          <a:rPr lang="en-US" altLang="zh-CN" sz="2400" b="0" i="1" smtClean="0">
                            <a:solidFill>
                              <a:srgbClr val="00B050"/>
                            </a:solidFill>
                            <a:latin typeface="Cambria Math" panose="02040503050406030204" pitchFamily="18" charset="0"/>
                            <a:ea typeface="宋体" panose="02010600030101010101" pitchFamily="2" charset="-122"/>
                          </a:rPr>
                          <m:t>]</m:t>
                        </m:r>
                      </m:oMath>
                    </m:oMathPara>
                  </a14:m>
                  <a:endParaRPr lang="zh-CN" altLang="en-US" sz="2400" dirty="0">
                    <a:solidFill>
                      <a:srgbClr val="00B050"/>
                    </a:solidFill>
                    <a:latin typeface="Georgia" panose="02040502050405020303" pitchFamily="18" charset="0"/>
                    <a:ea typeface="宋体" panose="02010600030101010101" pitchFamily="2" charset="-122"/>
                  </a:endParaRPr>
                </a:p>
              </p:txBody>
            </p:sp>
          </mc:Choice>
          <mc:Fallback xmlns="">
            <p:sp>
              <p:nvSpPr>
                <p:cNvPr id="25" name="矩形 79">
                  <a:extLst>
                    <a:ext uri="{FF2B5EF4-FFF2-40B4-BE49-F238E27FC236}">
                      <a16:creationId xmlns:a16="http://schemas.microsoft.com/office/drawing/2014/main" id="{D75811A1-39CB-475A-A792-0E4E10A59986}"/>
                    </a:ext>
                  </a:extLst>
                </p:cNvPr>
                <p:cNvSpPr>
                  <a:spLocks noRot="1" noChangeAspect="1" noMove="1" noResize="1" noEditPoints="1" noAdjustHandles="1" noChangeArrowheads="1" noChangeShapeType="1" noTextEdit="1"/>
                </p:cNvSpPr>
                <p:nvPr/>
              </p:nvSpPr>
              <p:spPr bwMode="auto">
                <a:xfrm>
                  <a:off x="1295828" y="5343364"/>
                  <a:ext cx="1205275" cy="461665"/>
                </a:xfrm>
                <a:prstGeom prst="rect">
                  <a:avLst/>
                </a:prstGeom>
                <a:blipFill>
                  <a:blip r:embed="rId7"/>
                  <a:stretch>
                    <a:fillRect l="-1523" r="-7614"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矩形 80">
                  <a:extLst>
                    <a:ext uri="{FF2B5EF4-FFF2-40B4-BE49-F238E27FC236}">
                      <a16:creationId xmlns:a16="http://schemas.microsoft.com/office/drawing/2014/main" id="{20D6291D-A893-486F-8AF2-66D9D22B2CD1}"/>
                    </a:ext>
                  </a:extLst>
                </p:cNvPr>
                <p:cNvSpPr>
                  <a:spLocks noChangeArrowheads="1"/>
                </p:cNvSpPr>
                <p:nvPr/>
              </p:nvSpPr>
              <p:spPr bwMode="auto">
                <a:xfrm>
                  <a:off x="221968" y="3345322"/>
                  <a:ext cx="874722"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00B050"/>
                            </a:solidFill>
                            <a:latin typeface="Cambria Math" panose="02040503050406030204" pitchFamily="18" charset="0"/>
                          </a:rPr>
                          <m:t>𝜑</m:t>
                        </m:r>
                        <m:r>
                          <a:rPr lang="en-US" altLang="zh-CN" sz="2400" b="0" i="1" dirty="0" smtClean="0">
                            <a:solidFill>
                              <a:srgbClr val="00B050"/>
                            </a:solidFill>
                            <a:latin typeface="Cambria Math" panose="02040503050406030204" pitchFamily="18" charset="0"/>
                          </a:rPr>
                          <m:t>[</m:t>
                        </m:r>
                        <m:r>
                          <a:rPr lang="en-US" altLang="zh-CN" sz="2400" b="0" i="1" dirty="0" smtClean="0">
                            <a:solidFill>
                              <a:srgbClr val="00B050"/>
                            </a:solidFill>
                            <a:latin typeface="Cambria Math" panose="02040503050406030204" pitchFamily="18" charset="0"/>
                          </a:rPr>
                          <m:t>𝑠</m:t>
                        </m:r>
                        <m:r>
                          <a:rPr lang="en-US" altLang="zh-CN" sz="2400" b="0" i="1" dirty="0" smtClean="0">
                            <a:solidFill>
                              <a:srgbClr val="00B050"/>
                            </a:solidFill>
                            <a:latin typeface="Cambria Math" panose="02040503050406030204" pitchFamily="18" charset="0"/>
                          </a:rPr>
                          <m:t>,</m:t>
                        </m:r>
                        <m:r>
                          <a:rPr lang="en-US" altLang="zh-CN" sz="2400" b="0" i="1" dirty="0" smtClean="0">
                            <a:solidFill>
                              <a:srgbClr val="00B050"/>
                            </a:solidFill>
                            <a:latin typeface="Cambria Math" panose="02040503050406030204" pitchFamily="18" charset="0"/>
                          </a:rPr>
                          <m:t>𝑐</m:t>
                        </m:r>
                        <m:r>
                          <a:rPr lang="en-US" altLang="zh-CN" sz="2400" b="0" i="1" dirty="0" smtClean="0">
                            <a:solidFill>
                              <a:srgbClr val="00B050"/>
                            </a:solidFill>
                            <a:latin typeface="Cambria Math" panose="02040503050406030204" pitchFamily="18" charset="0"/>
                          </a:rPr>
                          <m:t>]</m:t>
                        </m:r>
                      </m:oMath>
                    </m:oMathPara>
                  </a14:m>
                  <a:endParaRPr lang="zh-CN" altLang="en-US" sz="2400" i="1" baseline="-25000" dirty="0">
                    <a:solidFill>
                      <a:srgbClr val="00B050"/>
                    </a:solidFill>
                    <a:latin typeface="Georgia" panose="02040502050405020303" pitchFamily="18" charset="0"/>
                    <a:ea typeface="宋体" panose="02010600030101010101" pitchFamily="2" charset="-122"/>
                  </a:endParaRPr>
                </a:p>
              </p:txBody>
            </p:sp>
          </mc:Choice>
          <mc:Fallback xmlns="">
            <p:sp>
              <p:nvSpPr>
                <p:cNvPr id="26" name="矩形 80">
                  <a:extLst>
                    <a:ext uri="{FF2B5EF4-FFF2-40B4-BE49-F238E27FC236}">
                      <a16:creationId xmlns:a16="http://schemas.microsoft.com/office/drawing/2014/main" id="{20D6291D-A893-486F-8AF2-66D9D22B2CD1}"/>
                    </a:ext>
                  </a:extLst>
                </p:cNvPr>
                <p:cNvSpPr>
                  <a:spLocks noRot="1" noChangeAspect="1" noMove="1" noResize="1" noEditPoints="1" noAdjustHandles="1" noChangeArrowheads="1" noChangeShapeType="1" noTextEdit="1"/>
                </p:cNvSpPr>
                <p:nvPr/>
              </p:nvSpPr>
              <p:spPr bwMode="auto">
                <a:xfrm>
                  <a:off x="221968" y="3345322"/>
                  <a:ext cx="874722" cy="461656"/>
                </a:xfrm>
                <a:prstGeom prst="rect">
                  <a:avLst/>
                </a:prstGeom>
                <a:blipFill>
                  <a:blip r:embed="rId8"/>
                  <a:stretch>
                    <a:fillRect l="-2083" r="-2291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矩形 81">
                  <a:extLst>
                    <a:ext uri="{FF2B5EF4-FFF2-40B4-BE49-F238E27FC236}">
                      <a16:creationId xmlns:a16="http://schemas.microsoft.com/office/drawing/2014/main" id="{7511C2F5-5E02-4564-8F18-D8A21A9069B8}"/>
                    </a:ext>
                  </a:extLst>
                </p:cNvPr>
                <p:cNvSpPr>
                  <a:spLocks noChangeArrowheads="1"/>
                </p:cNvSpPr>
                <p:nvPr/>
              </p:nvSpPr>
              <p:spPr bwMode="auto">
                <a:xfrm rot="2599551">
                  <a:off x="1444590" y="3266984"/>
                  <a:ext cx="1519569" cy="461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US" altLang="zh-CN" sz="2400" b="0" i="1" dirty="0" smtClean="0">
                            <a:solidFill>
                              <a:srgbClr val="C00000"/>
                            </a:solidFill>
                            <a:latin typeface="Cambria Math" panose="02040503050406030204" pitchFamily="18" charset="0"/>
                          </a:rPr>
                          <m:t>𝜑</m:t>
                        </m:r>
                        <m:r>
                          <a:rPr lang="en-US" altLang="zh-CN" sz="2400" b="0" i="1" dirty="0" smtClean="0">
                            <a:solidFill>
                              <a:srgbClr val="C00000"/>
                            </a:solidFill>
                            <a:latin typeface="Cambria Math" panose="02040503050406030204" pitchFamily="18" charset="0"/>
                          </a:rPr>
                          <m:t>[</m:t>
                        </m:r>
                        <m:r>
                          <a:rPr lang="en-US" altLang="zh-CN" sz="2400" b="0" i="1" dirty="0" smtClean="0">
                            <a:solidFill>
                              <a:srgbClr val="C00000"/>
                            </a:solidFill>
                            <a:latin typeface="Cambria Math" panose="02040503050406030204" pitchFamily="18" charset="0"/>
                          </a:rPr>
                          <m:t>𝑠</m:t>
                        </m:r>
                        <m:r>
                          <a:rPr lang="en-US" altLang="zh-CN" sz="2400" b="0" i="1" dirty="0" smtClean="0">
                            <a:solidFill>
                              <a:srgbClr val="C00000"/>
                            </a:solidFill>
                            <a:latin typeface="Cambria Math" panose="02040503050406030204" pitchFamily="18" charset="0"/>
                          </a:rPr>
                          <m:t>,</m:t>
                        </m:r>
                        <m:r>
                          <a:rPr lang="en-US" altLang="zh-CN" sz="2400" b="0" i="1" dirty="0" smtClean="0">
                            <a:solidFill>
                              <a:srgbClr val="C00000"/>
                            </a:solidFill>
                            <a:latin typeface="Cambria Math" panose="02040503050406030204" pitchFamily="18" charset="0"/>
                          </a:rPr>
                          <m:t>𝑟</m:t>
                        </m:r>
                        <m:r>
                          <m:rPr>
                            <m:lit/>
                          </m:rPr>
                          <a:rPr lang="en-US" altLang="zh-CN" sz="2400" b="0" i="1" dirty="0" smtClean="0">
                            <a:solidFill>
                              <a:srgbClr val="C00000"/>
                            </a:solidFill>
                            <a:latin typeface="Cambria Math" panose="02040503050406030204" pitchFamily="18" charset="0"/>
                          </a:rPr>
                          <m:t>]</m:t>
                        </m:r>
                      </m:oMath>
                    </m:oMathPara>
                  </a14:m>
                  <a:endParaRPr lang="zh-CN" altLang="en-US" sz="2400" i="1" baseline="-25000" dirty="0">
                    <a:solidFill>
                      <a:srgbClr val="C00000"/>
                    </a:solidFill>
                    <a:latin typeface="Georgia" panose="02040502050405020303" pitchFamily="18" charset="0"/>
                    <a:ea typeface="宋体" panose="02010600030101010101" pitchFamily="2" charset="-122"/>
                  </a:endParaRPr>
                </a:p>
              </p:txBody>
            </p:sp>
          </mc:Choice>
          <mc:Fallback xmlns="">
            <p:sp>
              <p:nvSpPr>
                <p:cNvPr id="27" name="矩形 81">
                  <a:extLst>
                    <a:ext uri="{FF2B5EF4-FFF2-40B4-BE49-F238E27FC236}">
                      <a16:creationId xmlns:a16="http://schemas.microsoft.com/office/drawing/2014/main" id="{7511C2F5-5E02-4564-8F18-D8A21A9069B8}"/>
                    </a:ext>
                  </a:extLst>
                </p:cNvPr>
                <p:cNvSpPr>
                  <a:spLocks noRot="1" noChangeAspect="1" noMove="1" noResize="1" noEditPoints="1" noAdjustHandles="1" noChangeArrowheads="1" noChangeShapeType="1" noTextEdit="1"/>
                </p:cNvSpPr>
                <p:nvPr/>
              </p:nvSpPr>
              <p:spPr bwMode="auto">
                <a:xfrm rot="2599551">
                  <a:off x="1444590" y="3266984"/>
                  <a:ext cx="1519569" cy="461656"/>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B2D29-6F0B-41C1-8698-57BE78FE3F87}"/>
                    </a:ext>
                  </a:extLst>
                </p:cNvPr>
                <p:cNvSpPr txBox="1"/>
                <p:nvPr/>
              </p:nvSpPr>
              <p:spPr>
                <a:xfrm>
                  <a:off x="467329" y="4614764"/>
                  <a:ext cx="753476" cy="381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𝐼</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𝑛</m:t>
                            </m:r>
                          </m:e>
                          <m:sub>
                            <m:r>
                              <a:rPr lang="en-US" b="0" i="1" smtClean="0">
                                <a:solidFill>
                                  <a:srgbClr val="00B050"/>
                                </a:solidFill>
                                <a:latin typeface="Cambria Math" panose="02040503050406030204" pitchFamily="18" charset="0"/>
                              </a:rPr>
                              <m:t>𝑐</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𝑠</m:t>
                            </m:r>
                            <m:r>
                              <a:rPr lang="en-US" b="0" i="1" smtClean="0">
                                <a:solidFill>
                                  <a:srgbClr val="00B050"/>
                                </a:solidFill>
                                <a:latin typeface="Cambria Math" panose="02040503050406030204" pitchFamily="18" charset="0"/>
                              </a:rPr>
                              <m:t>′</m:t>
                            </m:r>
                          </m:sub>
                        </m:sSub>
                      </m:oMath>
                    </m:oMathPara>
                  </a14:m>
                  <a:endParaRPr lang="en-US" dirty="0">
                    <a:solidFill>
                      <a:srgbClr val="00B050"/>
                    </a:solidFill>
                  </a:endParaRPr>
                </a:p>
              </p:txBody>
            </p:sp>
          </mc:Choice>
          <mc:Fallback xmlns="">
            <p:sp>
              <p:nvSpPr>
                <p:cNvPr id="32" name="TextBox 31">
                  <a:extLst>
                    <a:ext uri="{FF2B5EF4-FFF2-40B4-BE49-F238E27FC236}">
                      <a16:creationId xmlns:a16="http://schemas.microsoft.com/office/drawing/2014/main" id="{419B2D29-6F0B-41C1-8698-57BE78FE3F87}"/>
                    </a:ext>
                  </a:extLst>
                </p:cNvPr>
                <p:cNvSpPr txBox="1">
                  <a:spLocks noRot="1" noChangeAspect="1" noMove="1" noResize="1" noEditPoints="1" noAdjustHandles="1" noChangeArrowheads="1" noChangeShapeType="1" noTextEdit="1"/>
                </p:cNvSpPr>
                <p:nvPr/>
              </p:nvSpPr>
              <p:spPr>
                <a:xfrm>
                  <a:off x="467329" y="4614764"/>
                  <a:ext cx="753476" cy="3815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312C058-8C69-4BCB-B5FA-9ED5A3B6E8BC}"/>
                    </a:ext>
                  </a:extLst>
                </p:cNvPr>
                <p:cNvSpPr txBox="1"/>
                <p:nvPr/>
              </p:nvSpPr>
              <p:spPr>
                <a:xfrm>
                  <a:off x="2684000" y="4614764"/>
                  <a:ext cx="947888" cy="393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𝑂𝑢</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𝑡</m:t>
                            </m:r>
                          </m:e>
                          <m:sub>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𝑥</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𝑟</m:t>
                            </m:r>
                          </m:sub>
                        </m:sSub>
                      </m:oMath>
                    </m:oMathPara>
                  </a14:m>
                  <a:endParaRPr lang="en-US" dirty="0">
                    <a:solidFill>
                      <a:srgbClr val="00B050"/>
                    </a:solidFill>
                  </a:endParaRPr>
                </a:p>
              </p:txBody>
            </p:sp>
          </mc:Choice>
          <mc:Fallback xmlns="">
            <p:sp>
              <p:nvSpPr>
                <p:cNvPr id="33" name="TextBox 32">
                  <a:extLst>
                    <a:ext uri="{FF2B5EF4-FFF2-40B4-BE49-F238E27FC236}">
                      <a16:creationId xmlns:a16="http://schemas.microsoft.com/office/drawing/2014/main" id="{1312C058-8C69-4BCB-B5FA-9ED5A3B6E8BC}"/>
                    </a:ext>
                  </a:extLst>
                </p:cNvPr>
                <p:cNvSpPr txBox="1">
                  <a:spLocks noRot="1" noChangeAspect="1" noMove="1" noResize="1" noEditPoints="1" noAdjustHandles="1" noChangeArrowheads="1" noChangeShapeType="1" noTextEdit="1"/>
                </p:cNvSpPr>
                <p:nvPr/>
              </p:nvSpPr>
              <p:spPr>
                <a:xfrm>
                  <a:off x="2684000" y="4614764"/>
                  <a:ext cx="947888" cy="393762"/>
                </a:xfrm>
                <a:prstGeom prst="rect">
                  <a:avLst/>
                </a:prstGeom>
                <a:blipFill>
                  <a:blip r:embed="rId11"/>
                  <a:stretch>
                    <a:fillRect/>
                  </a:stretch>
                </a:blipFill>
              </p:spPr>
              <p:txBody>
                <a:bodyPr/>
                <a:lstStyle/>
                <a:p>
                  <a:r>
                    <a:rPr lang="en-US">
                      <a:noFill/>
                    </a:rPr>
                    <a:t> </a:t>
                  </a:r>
                </a:p>
              </p:txBody>
            </p:sp>
          </mc:Fallback>
        </mc:AlternateContent>
        <p:sp>
          <p:nvSpPr>
            <p:cNvPr id="13" name="椭圆 56">
              <a:extLst>
                <a:ext uri="{FF2B5EF4-FFF2-40B4-BE49-F238E27FC236}">
                  <a16:creationId xmlns:a16="http://schemas.microsoft.com/office/drawing/2014/main" id="{4405C954-A1C2-43F5-95C7-87B5CC1C3CA8}"/>
                </a:ext>
              </a:extLst>
            </p:cNvPr>
            <p:cNvSpPr/>
            <p:nvPr/>
          </p:nvSpPr>
          <p:spPr bwMode="auto">
            <a:xfrm>
              <a:off x="2632023" y="4272084"/>
              <a:ext cx="128587" cy="149225"/>
            </a:xfrm>
            <a:prstGeom prst="ellipse">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zh-CN" altLang="en-US">
                <a:solidFill>
                  <a:srgbClr val="FFFFFF"/>
                </a:solidFill>
                <a:ea typeface="宋体" charset="-122"/>
              </a:endParaRPr>
            </a:p>
          </p:txBody>
        </p:sp>
      </p:grpSp>
      <p:grpSp>
        <p:nvGrpSpPr>
          <p:cNvPr id="36" name="Group 35">
            <a:extLst>
              <a:ext uri="{FF2B5EF4-FFF2-40B4-BE49-F238E27FC236}">
                <a16:creationId xmlns:a16="http://schemas.microsoft.com/office/drawing/2014/main" id="{8EAA08A6-2A18-4D68-B6F7-E436C06DAED4}"/>
              </a:ext>
            </a:extLst>
          </p:cNvPr>
          <p:cNvGrpSpPr/>
          <p:nvPr/>
        </p:nvGrpSpPr>
        <p:grpSpPr>
          <a:xfrm>
            <a:off x="1813641" y="3369546"/>
            <a:ext cx="3875588" cy="3382904"/>
            <a:chOff x="426576" y="107968"/>
            <a:chExt cx="2098899" cy="1742554"/>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107968"/>
              <a:ext cx="255373" cy="269514"/>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67820"/>
              <a:ext cx="255373" cy="269514"/>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426576" y="382009"/>
              <a:ext cx="2098899" cy="1468513"/>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 name="connsiteX0" fmla="*/ 142104 w 2146418"/>
                <a:gd name="connsiteY0" fmla="*/ 0 h 1462412"/>
                <a:gd name="connsiteX1" fmla="*/ 2399 w 2146418"/>
                <a:gd name="connsiteY1" fmla="*/ 427908 h 1462412"/>
                <a:gd name="connsiteX2" fmla="*/ 141015 w 2146418"/>
                <a:gd name="connsiteY2" fmla="*/ 1294046 h 1462412"/>
                <a:gd name="connsiteX3" fmla="*/ 1023816 w 2146418"/>
                <a:gd name="connsiteY3" fmla="*/ 1461493 h 1462412"/>
                <a:gd name="connsiteX4" fmla="*/ 1840020 w 2146418"/>
                <a:gd name="connsiteY4" fmla="*/ 1313139 h 1462412"/>
                <a:gd name="connsiteX5" fmla="*/ 2120996 w 2146418"/>
                <a:gd name="connsiteY5" fmla="*/ 531339 h 1462412"/>
                <a:gd name="connsiteX6" fmla="*/ 1748067 w 2146418"/>
                <a:gd name="connsiteY6" fmla="*/ 30736 h 1462412"/>
                <a:gd name="connsiteX0" fmla="*/ 142104 w 2146418"/>
                <a:gd name="connsiteY0" fmla="*/ 0 h 1462412"/>
                <a:gd name="connsiteX1" fmla="*/ 2399 w 2146418"/>
                <a:gd name="connsiteY1" fmla="*/ 427908 h 1462412"/>
                <a:gd name="connsiteX2" fmla="*/ 141015 w 2146418"/>
                <a:gd name="connsiteY2" fmla="*/ 1294046 h 1462412"/>
                <a:gd name="connsiteX3" fmla="*/ 1023816 w 2146418"/>
                <a:gd name="connsiteY3" fmla="*/ 1461493 h 1462412"/>
                <a:gd name="connsiteX4" fmla="*/ 1840020 w 2146418"/>
                <a:gd name="connsiteY4" fmla="*/ 1313139 h 1462412"/>
                <a:gd name="connsiteX5" fmla="*/ 2120996 w 2146418"/>
                <a:gd name="connsiteY5" fmla="*/ 531339 h 1462412"/>
                <a:gd name="connsiteX6" fmla="*/ 1748067 w 2146418"/>
                <a:gd name="connsiteY6" fmla="*/ 30736 h 1462412"/>
                <a:gd name="connsiteX0" fmla="*/ 142104 w 2146418"/>
                <a:gd name="connsiteY0" fmla="*/ 0 h 1462412"/>
                <a:gd name="connsiteX1" fmla="*/ 2399 w 2146418"/>
                <a:gd name="connsiteY1" fmla="*/ 427908 h 1462412"/>
                <a:gd name="connsiteX2" fmla="*/ 141015 w 2146418"/>
                <a:gd name="connsiteY2" fmla="*/ 1294046 h 1462412"/>
                <a:gd name="connsiteX3" fmla="*/ 1023816 w 2146418"/>
                <a:gd name="connsiteY3" fmla="*/ 1461493 h 1462412"/>
                <a:gd name="connsiteX4" fmla="*/ 1840020 w 2146418"/>
                <a:gd name="connsiteY4" fmla="*/ 1313139 h 1462412"/>
                <a:gd name="connsiteX5" fmla="*/ 2120996 w 2146418"/>
                <a:gd name="connsiteY5" fmla="*/ 531339 h 1462412"/>
                <a:gd name="connsiteX6" fmla="*/ 1748067 w 2146418"/>
                <a:gd name="connsiteY6" fmla="*/ 30736 h 1462412"/>
                <a:gd name="connsiteX0" fmla="*/ 142104 w 2146418"/>
                <a:gd name="connsiteY0" fmla="*/ 0 h 1462412"/>
                <a:gd name="connsiteX1" fmla="*/ 2399 w 2146418"/>
                <a:gd name="connsiteY1" fmla="*/ 427908 h 1462412"/>
                <a:gd name="connsiteX2" fmla="*/ 141015 w 2146418"/>
                <a:gd name="connsiteY2" fmla="*/ 1294046 h 1462412"/>
                <a:gd name="connsiteX3" fmla="*/ 1023816 w 2146418"/>
                <a:gd name="connsiteY3" fmla="*/ 1461493 h 1462412"/>
                <a:gd name="connsiteX4" fmla="*/ 1840020 w 2146418"/>
                <a:gd name="connsiteY4" fmla="*/ 1313139 h 1462412"/>
                <a:gd name="connsiteX5" fmla="*/ 2120996 w 2146418"/>
                <a:gd name="connsiteY5" fmla="*/ 531339 h 1462412"/>
                <a:gd name="connsiteX6" fmla="*/ 1748067 w 2146418"/>
                <a:gd name="connsiteY6" fmla="*/ 30736 h 1462412"/>
                <a:gd name="connsiteX0" fmla="*/ 140180 w 2144494"/>
                <a:gd name="connsiteY0" fmla="*/ 0 h 1468513"/>
                <a:gd name="connsiteX1" fmla="*/ 475 w 2144494"/>
                <a:gd name="connsiteY1" fmla="*/ 427908 h 1468513"/>
                <a:gd name="connsiteX2" fmla="*/ 221626 w 2144494"/>
                <a:gd name="connsiteY2" fmla="*/ 1195918 h 1468513"/>
                <a:gd name="connsiteX3" fmla="*/ 1021892 w 2144494"/>
                <a:gd name="connsiteY3" fmla="*/ 1461493 h 1468513"/>
                <a:gd name="connsiteX4" fmla="*/ 1838096 w 2144494"/>
                <a:gd name="connsiteY4" fmla="*/ 1313139 h 1468513"/>
                <a:gd name="connsiteX5" fmla="*/ 2119072 w 2144494"/>
                <a:gd name="connsiteY5" fmla="*/ 531339 h 1468513"/>
                <a:gd name="connsiteX6" fmla="*/ 1746143 w 2144494"/>
                <a:gd name="connsiteY6" fmla="*/ 30736 h 1468513"/>
                <a:gd name="connsiteX0" fmla="*/ 99433 w 2103747"/>
                <a:gd name="connsiteY0" fmla="*/ 0 h 1468513"/>
                <a:gd name="connsiteX1" fmla="*/ 5122 w 2103747"/>
                <a:gd name="connsiteY1" fmla="*/ 431833 h 1468513"/>
                <a:gd name="connsiteX2" fmla="*/ 18087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31833 h 1468513"/>
                <a:gd name="connsiteX2" fmla="*/ 18087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31833 h 1468513"/>
                <a:gd name="connsiteX2" fmla="*/ 19325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31833 h 1468513"/>
                <a:gd name="connsiteX2" fmla="*/ 19325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27908 h 1468513"/>
                <a:gd name="connsiteX2" fmla="*/ 19325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27908 h 1468513"/>
                <a:gd name="connsiteX2" fmla="*/ 19325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9433 w 2103747"/>
                <a:gd name="connsiteY0" fmla="*/ 0 h 1468513"/>
                <a:gd name="connsiteX1" fmla="*/ 5122 w 2103747"/>
                <a:gd name="connsiteY1" fmla="*/ 427908 h 1468513"/>
                <a:gd name="connsiteX2" fmla="*/ 193259 w 2103747"/>
                <a:gd name="connsiteY2" fmla="*/ 1195918 h 1468513"/>
                <a:gd name="connsiteX3" fmla="*/ 981145 w 2103747"/>
                <a:gd name="connsiteY3" fmla="*/ 1461493 h 1468513"/>
                <a:gd name="connsiteX4" fmla="*/ 1797349 w 2103747"/>
                <a:gd name="connsiteY4" fmla="*/ 1313139 h 1468513"/>
                <a:gd name="connsiteX5" fmla="*/ 2078325 w 2103747"/>
                <a:gd name="connsiteY5" fmla="*/ 531339 h 1468513"/>
                <a:gd name="connsiteX6" fmla="*/ 1705396 w 2103747"/>
                <a:gd name="connsiteY6" fmla="*/ 30736 h 1468513"/>
                <a:gd name="connsiteX0" fmla="*/ 94585 w 2098899"/>
                <a:gd name="connsiteY0" fmla="*/ 0 h 1468513"/>
                <a:gd name="connsiteX1" fmla="*/ 274 w 2098899"/>
                <a:gd name="connsiteY1" fmla="*/ 427908 h 1468513"/>
                <a:gd name="connsiteX2" fmla="*/ 188411 w 2098899"/>
                <a:gd name="connsiteY2" fmla="*/ 1195918 h 1468513"/>
                <a:gd name="connsiteX3" fmla="*/ 976297 w 2098899"/>
                <a:gd name="connsiteY3" fmla="*/ 1461493 h 1468513"/>
                <a:gd name="connsiteX4" fmla="*/ 1792501 w 2098899"/>
                <a:gd name="connsiteY4" fmla="*/ 1313139 h 1468513"/>
                <a:gd name="connsiteX5" fmla="*/ 2073477 w 2098899"/>
                <a:gd name="connsiteY5" fmla="*/ 531339 h 1468513"/>
                <a:gd name="connsiteX6" fmla="*/ 1700548 w 2098899"/>
                <a:gd name="connsiteY6" fmla="*/ 30736 h 1468513"/>
                <a:gd name="connsiteX0" fmla="*/ 94585 w 2098899"/>
                <a:gd name="connsiteY0" fmla="*/ 0 h 1468513"/>
                <a:gd name="connsiteX1" fmla="*/ 274 w 2098899"/>
                <a:gd name="connsiteY1" fmla="*/ 427908 h 1468513"/>
                <a:gd name="connsiteX2" fmla="*/ 188411 w 2098899"/>
                <a:gd name="connsiteY2" fmla="*/ 1195918 h 1468513"/>
                <a:gd name="connsiteX3" fmla="*/ 976297 w 2098899"/>
                <a:gd name="connsiteY3" fmla="*/ 1461493 h 1468513"/>
                <a:gd name="connsiteX4" fmla="*/ 1792501 w 2098899"/>
                <a:gd name="connsiteY4" fmla="*/ 1313139 h 1468513"/>
                <a:gd name="connsiteX5" fmla="*/ 2073477 w 2098899"/>
                <a:gd name="connsiteY5" fmla="*/ 531339 h 1468513"/>
                <a:gd name="connsiteX6" fmla="*/ 1700548 w 2098899"/>
                <a:gd name="connsiteY6" fmla="*/ 30736 h 14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899" h="1468513">
                  <a:moveTo>
                    <a:pt x="94585" y="0"/>
                  </a:moveTo>
                  <a:cubicBezTo>
                    <a:pt x="35429" y="90906"/>
                    <a:pt x="-3671" y="204383"/>
                    <a:pt x="274" y="427908"/>
                  </a:cubicBezTo>
                  <a:cubicBezTo>
                    <a:pt x="20727" y="718158"/>
                    <a:pt x="25741" y="1023654"/>
                    <a:pt x="188411" y="1195918"/>
                  </a:cubicBezTo>
                  <a:cubicBezTo>
                    <a:pt x="351081" y="1368182"/>
                    <a:pt x="708949" y="1441956"/>
                    <a:pt x="976297" y="1461493"/>
                  </a:cubicBezTo>
                  <a:cubicBezTo>
                    <a:pt x="1243645" y="1481030"/>
                    <a:pt x="1609638" y="1468165"/>
                    <a:pt x="1792501" y="1313139"/>
                  </a:cubicBezTo>
                  <a:cubicBezTo>
                    <a:pt x="1975364" y="1158113"/>
                    <a:pt x="2169527" y="783435"/>
                    <a:pt x="2073477" y="531339"/>
                  </a:cubicBezTo>
                  <a:cubicBezTo>
                    <a:pt x="2019503" y="303872"/>
                    <a:pt x="1845831" y="75978"/>
                    <a:pt x="1700548"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2" name="Oval 41">
              <a:extLst>
                <a:ext uri="{FF2B5EF4-FFF2-40B4-BE49-F238E27FC236}">
                  <a16:creationId xmlns:a16="http://schemas.microsoft.com/office/drawing/2014/main" id="{B6A22F2C-AE7B-4779-90AF-48C30860C679}"/>
                </a:ext>
              </a:extLst>
            </p:cNvPr>
            <p:cNvSpPr>
              <a:spLocks noChangeAspect="1"/>
            </p:cNvSpPr>
            <p:nvPr/>
          </p:nvSpPr>
          <p:spPr>
            <a:xfrm>
              <a:off x="1881273" y="1463111"/>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35D1E57B-A2EF-43A3-B755-CC3547159770}"/>
                </a:ext>
              </a:extLst>
            </p:cNvPr>
            <p:cNvSpPr txBox="1"/>
            <p:nvPr/>
          </p:nvSpPr>
          <p:spPr>
            <a:xfrm>
              <a:off x="1828260" y="1465614"/>
              <a:ext cx="255373"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521826" y="925077"/>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442863" y="695058"/>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159433" y="1577473"/>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920043" y="1481436"/>
              <a:ext cx="447187"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66942341-3978-485C-A734-A784E69BE400}"/>
                </a:ext>
              </a:extLst>
            </p:cNvPr>
            <p:cNvCxnSpPr>
              <a:stCxn id="44" idx="5"/>
              <a:endCxn id="42" idx="1"/>
            </p:cNvCxnSpPr>
            <p:nvPr/>
          </p:nvCxnSpPr>
          <p:spPr>
            <a:xfrm>
              <a:off x="1592071" y="995321"/>
              <a:ext cx="301254" cy="47984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9" name="Straight Arrow Connector 48">
              <a:extLst>
                <a:ext uri="{FF2B5EF4-FFF2-40B4-BE49-F238E27FC236}">
                  <a16:creationId xmlns:a16="http://schemas.microsoft.com/office/drawing/2014/main" id="{2E9E9238-E71F-460E-9DBA-2433C25A82D4}"/>
                </a:ext>
              </a:extLst>
            </p:cNvPr>
            <p:cNvCxnSpPr>
              <a:stCxn id="46" idx="6"/>
              <a:endCxn id="42" idx="2"/>
            </p:cNvCxnSpPr>
            <p:nvPr/>
          </p:nvCxnSpPr>
          <p:spPr>
            <a:xfrm flipV="1">
              <a:off x="1241730" y="1504259"/>
              <a:ext cx="639543" cy="11436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50" name="TextBox 49">
              <a:extLst>
                <a:ext uri="{FF2B5EF4-FFF2-40B4-BE49-F238E27FC236}">
                  <a16:creationId xmlns:a16="http://schemas.microsoft.com/office/drawing/2014/main" id="{944A8A2C-1599-4759-8D4A-C90E157D2575}"/>
                </a:ext>
              </a:extLst>
            </p:cNvPr>
            <p:cNvSpPr txBox="1"/>
            <p:nvPr/>
          </p:nvSpPr>
          <p:spPr>
            <a:xfrm rot="3472073">
              <a:off x="1590520" y="1067067"/>
              <a:ext cx="493612" cy="216687"/>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2926CA7-8461-40F9-8CAE-5CA612D5D23A}"/>
                </a:ext>
              </a:extLst>
            </p:cNvPr>
            <p:cNvSpPr txBox="1"/>
            <p:nvPr/>
          </p:nvSpPr>
          <p:spPr>
            <a:xfrm rot="20968162">
              <a:off x="1314678" y="1553418"/>
              <a:ext cx="518701" cy="206099"/>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856312" cy="560077"/>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8" y="418200"/>
              <a:ext cx="535067" cy="117132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53827" y="967623"/>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C5B15090-CC52-408F-BF5C-BF36B94D311F}"/>
                    </a:ext>
                  </a:extLst>
                </p:cNvPr>
                <p:cNvSpPr txBox="1">
                  <a:spLocks noRot="1" noChangeAspect="1" noMove="1" noResize="1" noEditPoints="1" noAdjustHandles="1" noChangeArrowheads="1" noChangeShapeType="1" noTextEdit="1"/>
                </p:cNvSpPr>
                <p:nvPr/>
              </p:nvSpPr>
              <p:spPr>
                <a:xfrm rot="3920519">
                  <a:off x="553827" y="967623"/>
                  <a:ext cx="550637" cy="216687"/>
                </a:xfrm>
                <a:prstGeom prst="rect">
                  <a:avLst/>
                </a:prstGeom>
                <a:blipFill>
                  <a:blip r:embed="rId12"/>
                  <a:stretch>
                    <a:fillRect l="-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991036">
                  <a:off x="890485" y="482542"/>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49EAE346-190C-4A46-8974-6BFF1FD36199}"/>
                    </a:ext>
                  </a:extLst>
                </p:cNvPr>
                <p:cNvSpPr txBox="1">
                  <a:spLocks noRot="1" noChangeAspect="1" noMove="1" noResize="1" noEditPoints="1" noAdjustHandles="1" noChangeArrowheads="1" noChangeShapeType="1" noTextEdit="1"/>
                </p:cNvSpPr>
                <p:nvPr/>
              </p:nvSpPr>
              <p:spPr>
                <a:xfrm rot="1991036">
                  <a:off x="890485" y="482542"/>
                  <a:ext cx="546433" cy="206099"/>
                </a:xfrm>
                <a:prstGeom prst="rect">
                  <a:avLst/>
                </a:prstGeom>
                <a:blipFill>
                  <a:blip r:embed="rId13"/>
                  <a:stretch>
                    <a:fillRect l="-1136" r="-2841" b="-10204"/>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939123">
              <a:off x="1084327" y="1058714"/>
              <a:ext cx="404600" cy="366701"/>
            </a:xfrm>
            <a:prstGeom prst="rect">
              <a:avLst/>
            </a:prstGeom>
            <a:noFill/>
          </p:spPr>
          <p:txBody>
            <a:bodyPr wrap="none" lIns="0" tIns="0" rIns="0" bIns="0" rtlCol="0">
              <a:spAutoFit/>
            </a:bodyPr>
            <a:lstStyle/>
            <a:p>
              <a:r>
                <a:rPr lang="en-US" sz="4400" dirty="0"/>
                <a:t>. . .</a:t>
              </a:r>
              <a:endParaRPr lang="en-US" sz="32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587854" y="1294082"/>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rot="2919081">
                  <a:off x="1752382" y="687941"/>
                  <a:ext cx="833693" cy="216687"/>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n</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rot="2919081">
                  <a:off x="1752382" y="687941"/>
                  <a:ext cx="833693" cy="216687"/>
                </a:xfrm>
                <a:prstGeom prst="rect">
                  <a:avLst/>
                </a:prstGeom>
                <a:blipFill>
                  <a:blip r:embed="rId14"/>
                  <a:stretch>
                    <a:fillRect l="-177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68511" y="289343"/>
              <a:ext cx="1576658" cy="1209803"/>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658" h="1209803">
                  <a:moveTo>
                    <a:pt x="0" y="56439"/>
                  </a:moveTo>
                  <a:cubicBezTo>
                    <a:pt x="72998" y="11615"/>
                    <a:pt x="169809" y="-8603"/>
                    <a:pt x="312884" y="3410"/>
                  </a:cubicBezTo>
                  <a:cubicBezTo>
                    <a:pt x="455959" y="15423"/>
                    <a:pt x="690036" y="48574"/>
                    <a:pt x="858451" y="128516"/>
                  </a:cubicBezTo>
                  <a:cubicBezTo>
                    <a:pt x="1026866" y="208458"/>
                    <a:pt x="1203679" y="347331"/>
                    <a:pt x="1323375" y="483062"/>
                  </a:cubicBezTo>
                  <a:cubicBezTo>
                    <a:pt x="1443071" y="618794"/>
                    <a:pt x="1578989" y="821782"/>
                    <a:pt x="1576628" y="942905"/>
                  </a:cubicBezTo>
                  <a:cubicBezTo>
                    <a:pt x="1574267" y="1064028"/>
                    <a:pt x="1458405" y="1197637"/>
                    <a:pt x="1309207" y="1209803"/>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0" name="Group 59">
            <a:extLst>
              <a:ext uri="{FF2B5EF4-FFF2-40B4-BE49-F238E27FC236}">
                <a16:creationId xmlns:a16="http://schemas.microsoft.com/office/drawing/2014/main" id="{631BAD10-CACA-4701-991B-3C68021FC81D}"/>
              </a:ext>
            </a:extLst>
          </p:cNvPr>
          <p:cNvGrpSpPr/>
          <p:nvPr/>
        </p:nvGrpSpPr>
        <p:grpSpPr>
          <a:xfrm>
            <a:off x="58115" y="4636902"/>
            <a:ext cx="1599351" cy="1730799"/>
            <a:chOff x="6237618" y="3246696"/>
            <a:chExt cx="1599351" cy="1730799"/>
          </a:xfrm>
        </p:grpSpPr>
        <p:sp>
          <p:nvSpPr>
            <p:cNvPr id="61" name="Oval 60">
              <a:extLst>
                <a:ext uri="{FF2B5EF4-FFF2-40B4-BE49-F238E27FC236}">
                  <a16:creationId xmlns:a16="http://schemas.microsoft.com/office/drawing/2014/main" id="{54C809CD-730E-4375-94B2-6977EAB3DA85}"/>
                </a:ext>
              </a:extLst>
            </p:cNvPr>
            <p:cNvSpPr>
              <a:spLocks noChangeAspect="1"/>
            </p:cNvSpPr>
            <p:nvPr/>
          </p:nvSpPr>
          <p:spPr>
            <a:xfrm>
              <a:off x="6791310"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2" name="Oval 61">
              <a:extLst>
                <a:ext uri="{FF2B5EF4-FFF2-40B4-BE49-F238E27FC236}">
                  <a16:creationId xmlns:a16="http://schemas.microsoft.com/office/drawing/2014/main" id="{9A353544-3D19-4220-AD20-8D41C6E27AEF}"/>
                </a:ext>
              </a:extLst>
            </p:cNvPr>
            <p:cNvSpPr>
              <a:spLocks noChangeAspect="1"/>
            </p:cNvSpPr>
            <p:nvPr/>
          </p:nvSpPr>
          <p:spPr>
            <a:xfrm>
              <a:off x="7425701"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3" name="TextBox 62">
              <a:extLst>
                <a:ext uri="{FF2B5EF4-FFF2-40B4-BE49-F238E27FC236}">
                  <a16:creationId xmlns:a16="http://schemas.microsoft.com/office/drawing/2014/main" id="{F5BD16F4-2D61-485B-8E05-9A6839CB552E}"/>
                </a:ext>
              </a:extLst>
            </p:cNvPr>
            <p:cNvSpPr txBox="1"/>
            <p:nvPr/>
          </p:nvSpPr>
          <p:spPr>
            <a:xfrm>
              <a:off x="6721996" y="3246696"/>
              <a:ext cx="46339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s</a:t>
              </a:r>
            </a:p>
          </p:txBody>
        </p:sp>
        <p:sp>
          <p:nvSpPr>
            <p:cNvPr id="64" name="TextBox 63">
              <a:extLst>
                <a:ext uri="{FF2B5EF4-FFF2-40B4-BE49-F238E27FC236}">
                  <a16:creationId xmlns:a16="http://schemas.microsoft.com/office/drawing/2014/main" id="{2668C26F-3D9A-4A65-85AA-885677FAC980}"/>
                </a:ext>
              </a:extLst>
            </p:cNvPr>
            <p:cNvSpPr txBox="1"/>
            <p:nvPr/>
          </p:nvSpPr>
          <p:spPr>
            <a:xfrm>
              <a:off x="7238536" y="3272645"/>
              <a:ext cx="46339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p>
          </p:txBody>
        </p:sp>
        <p:sp>
          <p:nvSpPr>
            <p:cNvPr id="65" name="Freeform 3">
              <a:extLst>
                <a:ext uri="{FF2B5EF4-FFF2-40B4-BE49-F238E27FC236}">
                  <a16:creationId xmlns:a16="http://schemas.microsoft.com/office/drawing/2014/main" id="{B1792B1B-CB25-49A3-9BA3-7255011A8F6F}"/>
                </a:ext>
              </a:extLst>
            </p:cNvPr>
            <p:cNvSpPr/>
            <p:nvPr/>
          </p:nvSpPr>
          <p:spPr>
            <a:xfrm>
              <a:off x="6237618" y="3737627"/>
              <a:ext cx="1599351" cy="1239868"/>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558616"/>
                <a:gd name="connsiteY0" fmla="*/ 0 h 1498119"/>
                <a:gd name="connsiteX1" fmla="*/ 21697 w 2558616"/>
                <a:gd name="connsiteY1" fmla="*/ 437990 h 1498119"/>
                <a:gd name="connsiteX2" fmla="*/ 206113 w 2558616"/>
                <a:gd name="connsiteY2" fmla="*/ 1260182 h 1498119"/>
                <a:gd name="connsiteX3" fmla="*/ 1228090 w 2558616"/>
                <a:gd name="connsiteY3" fmla="*/ 1467650 h 1498119"/>
                <a:gd name="connsiteX4" fmla="*/ 1714881 w 2558616"/>
                <a:gd name="connsiteY4" fmla="*/ 712022 h 1498119"/>
                <a:gd name="connsiteX5" fmla="*/ 2549744 w 2558616"/>
                <a:gd name="connsiteY5" fmla="*/ 445674 h 1498119"/>
                <a:gd name="connsiteX6" fmla="*/ 1735237 w 2558616"/>
                <a:gd name="connsiteY6" fmla="*/ 0 h 1498119"/>
                <a:gd name="connsiteX0" fmla="*/ 514877 w 2552932"/>
                <a:gd name="connsiteY0" fmla="*/ 0 h 1267361"/>
                <a:gd name="connsiteX1" fmla="*/ 15415 w 2552932"/>
                <a:gd name="connsiteY1" fmla="*/ 437990 h 1267361"/>
                <a:gd name="connsiteX2" fmla="*/ 199831 w 2552932"/>
                <a:gd name="connsiteY2" fmla="*/ 1260182 h 1267361"/>
                <a:gd name="connsiteX3" fmla="*/ 917356 w 2552932"/>
                <a:gd name="connsiteY3" fmla="*/ 831484 h 1267361"/>
                <a:gd name="connsiteX4" fmla="*/ 1708599 w 2552932"/>
                <a:gd name="connsiteY4" fmla="*/ 712022 h 1267361"/>
                <a:gd name="connsiteX5" fmla="*/ 2543462 w 2552932"/>
                <a:gd name="connsiteY5" fmla="*/ 445674 h 1267361"/>
                <a:gd name="connsiteX6" fmla="*/ 1728955 w 2552932"/>
                <a:gd name="connsiteY6" fmla="*/ 0 h 1267361"/>
                <a:gd name="connsiteX0" fmla="*/ 504769 w 2542824"/>
                <a:gd name="connsiteY0" fmla="*/ 0 h 831847"/>
                <a:gd name="connsiteX1" fmla="*/ 5307 w 2542824"/>
                <a:gd name="connsiteY1" fmla="*/ 437990 h 831847"/>
                <a:gd name="connsiteX2" fmla="*/ 282458 w 2542824"/>
                <a:gd name="connsiteY2" fmla="*/ 678191 h 831847"/>
                <a:gd name="connsiteX3" fmla="*/ 907248 w 2542824"/>
                <a:gd name="connsiteY3" fmla="*/ 831484 h 831847"/>
                <a:gd name="connsiteX4" fmla="*/ 1698491 w 2542824"/>
                <a:gd name="connsiteY4" fmla="*/ 712022 h 831847"/>
                <a:gd name="connsiteX5" fmla="*/ 2533354 w 2542824"/>
                <a:gd name="connsiteY5" fmla="*/ 445674 h 831847"/>
                <a:gd name="connsiteX6" fmla="*/ 1718847 w 2542824"/>
                <a:gd name="connsiteY6" fmla="*/ 0 h 831847"/>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0883"/>
                <a:gd name="connsiteY0" fmla="*/ 0 h 833484"/>
                <a:gd name="connsiteX1" fmla="*/ 5307 w 1930883"/>
                <a:gd name="connsiteY1" fmla="*/ 437990 h 833484"/>
                <a:gd name="connsiteX2" fmla="*/ 282458 w 1930883"/>
                <a:gd name="connsiteY2" fmla="*/ 678191 h 833484"/>
                <a:gd name="connsiteX3" fmla="*/ 907248 w 1930883"/>
                <a:gd name="connsiteY3" fmla="*/ 831484 h 833484"/>
                <a:gd name="connsiteX4" fmla="*/ 1673995 w 1930883"/>
                <a:gd name="connsiteY4" fmla="*/ 571168 h 833484"/>
                <a:gd name="connsiteX5" fmla="*/ 1901703 w 1930883"/>
                <a:gd name="connsiteY5" fmla="*/ 190279 h 833484"/>
                <a:gd name="connsiteX6" fmla="*/ 1718847 w 1930883"/>
                <a:gd name="connsiteY6" fmla="*/ 0 h 833484"/>
                <a:gd name="connsiteX0" fmla="*/ 505083 w 1930013"/>
                <a:gd name="connsiteY0" fmla="*/ 0 h 697505"/>
                <a:gd name="connsiteX1" fmla="*/ 5621 w 1930013"/>
                <a:gd name="connsiteY1" fmla="*/ 437990 h 697505"/>
                <a:gd name="connsiteX2" fmla="*/ 282772 w 1930013"/>
                <a:gd name="connsiteY2" fmla="*/ 678191 h 697505"/>
                <a:gd name="connsiteX3" fmla="*/ 977551 w 1930013"/>
                <a:gd name="connsiteY3" fmla="*/ 670508 h 697505"/>
                <a:gd name="connsiteX4" fmla="*/ 1674309 w 1930013"/>
                <a:gd name="connsiteY4" fmla="*/ 571168 h 697505"/>
                <a:gd name="connsiteX5" fmla="*/ 1902017 w 1930013"/>
                <a:gd name="connsiteY5" fmla="*/ 190279 h 697505"/>
                <a:gd name="connsiteX6" fmla="*/ 1719161 w 1930013"/>
                <a:gd name="connsiteY6" fmla="*/ 0 h 697505"/>
                <a:gd name="connsiteX0" fmla="*/ 500549 w 1925479"/>
                <a:gd name="connsiteY0" fmla="*/ 0 h 673295"/>
                <a:gd name="connsiteX1" fmla="*/ 1087 w 1925479"/>
                <a:gd name="connsiteY1" fmla="*/ 437990 h 673295"/>
                <a:gd name="connsiteX2" fmla="*/ 384972 w 1925479"/>
                <a:gd name="connsiteY2" fmla="*/ 627112 h 673295"/>
                <a:gd name="connsiteX3" fmla="*/ 973017 w 1925479"/>
                <a:gd name="connsiteY3" fmla="*/ 670508 h 673295"/>
                <a:gd name="connsiteX4" fmla="*/ 1669775 w 1925479"/>
                <a:gd name="connsiteY4" fmla="*/ 571168 h 673295"/>
                <a:gd name="connsiteX5" fmla="*/ 1897483 w 1925479"/>
                <a:gd name="connsiteY5" fmla="*/ 190279 h 673295"/>
                <a:gd name="connsiteX6" fmla="*/ 1714627 w 1925479"/>
                <a:gd name="connsiteY6" fmla="*/ 0 h 673295"/>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489999 w 1700851"/>
                <a:gd name="connsiteY6" fmla="*/ 0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460920"/>
                <a:gd name="connsiteY0" fmla="*/ 0 h 679189"/>
                <a:gd name="connsiteX1" fmla="*/ 3923 w 1460920"/>
                <a:gd name="connsiteY1" fmla="*/ 255344 h 679189"/>
                <a:gd name="connsiteX2" fmla="*/ 160344 w 1460920"/>
                <a:gd name="connsiteY2" fmla="*/ 627112 h 679189"/>
                <a:gd name="connsiteX3" fmla="*/ 748389 w 1460920"/>
                <a:gd name="connsiteY3" fmla="*/ 670508 h 679189"/>
                <a:gd name="connsiteX4" fmla="*/ 1445147 w 1460920"/>
                <a:gd name="connsiteY4" fmla="*/ 571168 h 679189"/>
                <a:gd name="connsiteX5" fmla="*/ 1205678 w 1460920"/>
                <a:gd name="connsiteY5" fmla="*/ 153131 h 679189"/>
                <a:gd name="connsiteX6" fmla="*/ 1000076 w 1460920"/>
                <a:gd name="connsiteY6" fmla="*/ 3096 h 679189"/>
                <a:gd name="connsiteX0" fmla="*/ 275921 w 1238072"/>
                <a:gd name="connsiteY0" fmla="*/ 0 h 690798"/>
                <a:gd name="connsiteX1" fmla="*/ 3923 w 1238072"/>
                <a:gd name="connsiteY1" fmla="*/ 255344 h 690798"/>
                <a:gd name="connsiteX2" fmla="*/ 160344 w 1238072"/>
                <a:gd name="connsiteY2" fmla="*/ 627112 h 690798"/>
                <a:gd name="connsiteX3" fmla="*/ 748389 w 1238072"/>
                <a:gd name="connsiteY3" fmla="*/ 670508 h 690798"/>
                <a:gd name="connsiteX4" fmla="*/ 1084704 w 1238072"/>
                <a:gd name="connsiteY4" fmla="*/ 411740 h 690798"/>
                <a:gd name="connsiteX5" fmla="*/ 1205678 w 1238072"/>
                <a:gd name="connsiteY5" fmla="*/ 153131 h 690798"/>
                <a:gd name="connsiteX6" fmla="*/ 1000076 w 1238072"/>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170683"/>
                <a:gd name="connsiteY0" fmla="*/ 0 h 690798"/>
                <a:gd name="connsiteX1" fmla="*/ 3923 w 1170683"/>
                <a:gd name="connsiteY1" fmla="*/ 255344 h 690798"/>
                <a:gd name="connsiteX2" fmla="*/ 160344 w 1170683"/>
                <a:gd name="connsiteY2" fmla="*/ 627112 h 690798"/>
                <a:gd name="connsiteX3" fmla="*/ 748389 w 1170683"/>
                <a:gd name="connsiteY3" fmla="*/ 670508 h 690798"/>
                <a:gd name="connsiteX4" fmla="*/ 1084704 w 1170683"/>
                <a:gd name="connsiteY4" fmla="*/ 411740 h 690798"/>
                <a:gd name="connsiteX5" fmla="*/ 1170683 w 1170683"/>
                <a:gd name="connsiteY5" fmla="*/ 160870 h 690798"/>
                <a:gd name="connsiteX6" fmla="*/ 1000076 w 1170683"/>
                <a:gd name="connsiteY6" fmla="*/ 3096 h 690798"/>
                <a:gd name="connsiteX0" fmla="*/ 275921 w 1170683"/>
                <a:gd name="connsiteY0" fmla="*/ 0 h 684456"/>
                <a:gd name="connsiteX1" fmla="*/ 3923 w 1170683"/>
                <a:gd name="connsiteY1" fmla="*/ 255344 h 684456"/>
                <a:gd name="connsiteX2" fmla="*/ 160344 w 1170683"/>
                <a:gd name="connsiteY2" fmla="*/ 627112 h 684456"/>
                <a:gd name="connsiteX3" fmla="*/ 748389 w 1170683"/>
                <a:gd name="connsiteY3" fmla="*/ 670508 h 684456"/>
                <a:gd name="connsiteX4" fmla="*/ 1093453 w 1170683"/>
                <a:gd name="connsiteY4" fmla="*/ 498420 h 684456"/>
                <a:gd name="connsiteX5" fmla="*/ 1170683 w 1170683"/>
                <a:gd name="connsiteY5" fmla="*/ 160870 h 684456"/>
                <a:gd name="connsiteX6" fmla="*/ 1000076 w 1170683"/>
                <a:gd name="connsiteY6" fmla="*/ 3096 h 684456"/>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1000103 w 1170710"/>
                <a:gd name="connsiteY6" fmla="*/ 3096 h 669754"/>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869924 w 1170710"/>
                <a:gd name="connsiteY6" fmla="*/ 6811 h 669754"/>
                <a:gd name="connsiteX0" fmla="*/ 275948 w 1094857"/>
                <a:gd name="connsiteY0" fmla="*/ 0 h 669754"/>
                <a:gd name="connsiteX1" fmla="*/ 3950 w 1094857"/>
                <a:gd name="connsiteY1" fmla="*/ 255344 h 669754"/>
                <a:gd name="connsiteX2" fmla="*/ 160371 w 1094857"/>
                <a:gd name="connsiteY2" fmla="*/ 627112 h 669754"/>
                <a:gd name="connsiteX3" fmla="*/ 751915 w 1094857"/>
                <a:gd name="connsiteY3" fmla="*/ 647290 h 669754"/>
                <a:gd name="connsiteX4" fmla="*/ 1093480 w 1094857"/>
                <a:gd name="connsiteY4" fmla="*/ 498420 h 669754"/>
                <a:gd name="connsiteX5" fmla="*/ 869924 w 1094857"/>
                <a:gd name="connsiteY5" fmla="*/ 6811 h 669754"/>
                <a:gd name="connsiteX0" fmla="*/ 275948 w 943128"/>
                <a:gd name="connsiteY0" fmla="*/ 0 h 685038"/>
                <a:gd name="connsiteX1" fmla="*/ 3950 w 943128"/>
                <a:gd name="connsiteY1" fmla="*/ 255344 h 685038"/>
                <a:gd name="connsiteX2" fmla="*/ 160371 w 943128"/>
                <a:gd name="connsiteY2" fmla="*/ 627112 h 685038"/>
                <a:gd name="connsiteX3" fmla="*/ 751915 w 943128"/>
                <a:gd name="connsiteY3" fmla="*/ 647290 h 685038"/>
                <a:gd name="connsiteX4" fmla="*/ 938104 w 943128"/>
                <a:gd name="connsiteY4" fmla="*/ 268100 h 685038"/>
                <a:gd name="connsiteX5" fmla="*/ 869924 w 943128"/>
                <a:gd name="connsiteY5" fmla="*/ 6811 h 685038"/>
                <a:gd name="connsiteX0" fmla="*/ 275948 w 943128"/>
                <a:gd name="connsiteY0" fmla="*/ 0 h 685038"/>
                <a:gd name="connsiteX1" fmla="*/ 3950 w 943128"/>
                <a:gd name="connsiteY1" fmla="*/ 255344 h 685038"/>
                <a:gd name="connsiteX2" fmla="*/ 160371 w 943128"/>
                <a:gd name="connsiteY2" fmla="*/ 627112 h 685038"/>
                <a:gd name="connsiteX3" fmla="*/ 751915 w 943128"/>
                <a:gd name="connsiteY3" fmla="*/ 647290 h 685038"/>
                <a:gd name="connsiteX4" fmla="*/ 938104 w 943128"/>
                <a:gd name="connsiteY4" fmla="*/ 268100 h 685038"/>
                <a:gd name="connsiteX5" fmla="*/ 869924 w 943128"/>
                <a:gd name="connsiteY5" fmla="*/ 6811 h 685038"/>
                <a:gd name="connsiteX0" fmla="*/ 275948 w 943843"/>
                <a:gd name="connsiteY0" fmla="*/ 0 h 685038"/>
                <a:gd name="connsiteX1" fmla="*/ 3950 w 943843"/>
                <a:gd name="connsiteY1" fmla="*/ 255344 h 685038"/>
                <a:gd name="connsiteX2" fmla="*/ 160371 w 943843"/>
                <a:gd name="connsiteY2" fmla="*/ 627112 h 685038"/>
                <a:gd name="connsiteX3" fmla="*/ 751915 w 943843"/>
                <a:gd name="connsiteY3" fmla="*/ 647290 h 685038"/>
                <a:gd name="connsiteX4" fmla="*/ 938104 w 943843"/>
                <a:gd name="connsiteY4" fmla="*/ 268100 h 685038"/>
                <a:gd name="connsiteX5" fmla="*/ 869924 w 943843"/>
                <a:gd name="connsiteY5" fmla="*/ 6811 h 685038"/>
                <a:gd name="connsiteX0" fmla="*/ 275948 w 942270"/>
                <a:gd name="connsiteY0" fmla="*/ 0 h 685038"/>
                <a:gd name="connsiteX1" fmla="*/ 3950 w 942270"/>
                <a:gd name="connsiteY1" fmla="*/ 255344 h 685038"/>
                <a:gd name="connsiteX2" fmla="*/ 160371 w 942270"/>
                <a:gd name="connsiteY2" fmla="*/ 627112 h 685038"/>
                <a:gd name="connsiteX3" fmla="*/ 751915 w 942270"/>
                <a:gd name="connsiteY3" fmla="*/ 647290 h 685038"/>
                <a:gd name="connsiteX4" fmla="*/ 938104 w 942270"/>
                <a:gd name="connsiteY4" fmla="*/ 268100 h 685038"/>
                <a:gd name="connsiteX5" fmla="*/ 869924 w 942270"/>
                <a:gd name="connsiteY5" fmla="*/ 6811 h 685038"/>
                <a:gd name="connsiteX0" fmla="*/ 275948 w 942270"/>
                <a:gd name="connsiteY0" fmla="*/ 0 h 694495"/>
                <a:gd name="connsiteX1" fmla="*/ 3950 w 942270"/>
                <a:gd name="connsiteY1" fmla="*/ 255344 h 694495"/>
                <a:gd name="connsiteX2" fmla="*/ 160371 w 942270"/>
                <a:gd name="connsiteY2" fmla="*/ 627112 h 694495"/>
                <a:gd name="connsiteX3" fmla="*/ 751915 w 942270"/>
                <a:gd name="connsiteY3" fmla="*/ 647290 h 694495"/>
                <a:gd name="connsiteX4" fmla="*/ 938104 w 942270"/>
                <a:gd name="connsiteY4" fmla="*/ 268100 h 694495"/>
                <a:gd name="connsiteX5" fmla="*/ 869924 w 942270"/>
                <a:gd name="connsiteY5" fmla="*/ 6811 h 694495"/>
                <a:gd name="connsiteX0" fmla="*/ 276235 w 942051"/>
                <a:gd name="connsiteY0" fmla="*/ 0 h 659319"/>
                <a:gd name="connsiteX1" fmla="*/ 4237 w 942051"/>
                <a:gd name="connsiteY1" fmla="*/ 255344 h 659319"/>
                <a:gd name="connsiteX2" fmla="*/ 160658 w 942051"/>
                <a:gd name="connsiteY2" fmla="*/ 627112 h 659319"/>
                <a:gd name="connsiteX3" fmla="*/ 785797 w 942051"/>
                <a:gd name="connsiteY3" fmla="*/ 584138 h 659319"/>
                <a:gd name="connsiteX4" fmla="*/ 938391 w 942051"/>
                <a:gd name="connsiteY4" fmla="*/ 268100 h 659319"/>
                <a:gd name="connsiteX5" fmla="*/ 870211 w 942051"/>
                <a:gd name="connsiteY5" fmla="*/ 6811 h 659319"/>
                <a:gd name="connsiteX0" fmla="*/ 276235 w 942051"/>
                <a:gd name="connsiteY0" fmla="*/ 0 h 659319"/>
                <a:gd name="connsiteX1" fmla="*/ 4237 w 942051"/>
                <a:gd name="connsiteY1" fmla="*/ 255344 h 659319"/>
                <a:gd name="connsiteX2" fmla="*/ 160658 w 942051"/>
                <a:gd name="connsiteY2" fmla="*/ 627112 h 659319"/>
                <a:gd name="connsiteX3" fmla="*/ 785797 w 942051"/>
                <a:gd name="connsiteY3" fmla="*/ 584138 h 659319"/>
                <a:gd name="connsiteX4" fmla="*/ 938391 w 942051"/>
                <a:gd name="connsiteY4" fmla="*/ 268100 h 659319"/>
                <a:gd name="connsiteX5" fmla="*/ 870211 w 942051"/>
                <a:gd name="connsiteY5" fmla="*/ 6811 h 659319"/>
                <a:gd name="connsiteX0" fmla="*/ 226838 w 892654"/>
                <a:gd name="connsiteY0" fmla="*/ 0 h 658781"/>
                <a:gd name="connsiteX1" fmla="*/ 9431 w 892654"/>
                <a:gd name="connsiteY1" fmla="*/ 262774 h 658781"/>
                <a:gd name="connsiteX2" fmla="*/ 111261 w 892654"/>
                <a:gd name="connsiteY2" fmla="*/ 627112 h 658781"/>
                <a:gd name="connsiteX3" fmla="*/ 736400 w 892654"/>
                <a:gd name="connsiteY3" fmla="*/ 584138 h 658781"/>
                <a:gd name="connsiteX4" fmla="*/ 888994 w 892654"/>
                <a:gd name="connsiteY4" fmla="*/ 268100 h 658781"/>
                <a:gd name="connsiteX5" fmla="*/ 820814 w 892654"/>
                <a:gd name="connsiteY5" fmla="*/ 6811 h 658781"/>
                <a:gd name="connsiteX0" fmla="*/ 226838 w 892654"/>
                <a:gd name="connsiteY0" fmla="*/ 0 h 658781"/>
                <a:gd name="connsiteX1" fmla="*/ 9431 w 892654"/>
                <a:gd name="connsiteY1" fmla="*/ 262774 h 658781"/>
                <a:gd name="connsiteX2" fmla="*/ 111261 w 892654"/>
                <a:gd name="connsiteY2" fmla="*/ 627112 h 658781"/>
                <a:gd name="connsiteX3" fmla="*/ 736400 w 892654"/>
                <a:gd name="connsiteY3" fmla="*/ 584138 h 658781"/>
                <a:gd name="connsiteX4" fmla="*/ 888994 w 892654"/>
                <a:gd name="connsiteY4" fmla="*/ 268100 h 658781"/>
                <a:gd name="connsiteX5" fmla="*/ 820814 w 892654"/>
                <a:gd name="connsiteY5" fmla="*/ 6811 h 658781"/>
                <a:gd name="connsiteX0" fmla="*/ 230699 w 896515"/>
                <a:gd name="connsiteY0" fmla="*/ 0 h 621053"/>
                <a:gd name="connsiteX1" fmla="*/ 13292 w 896515"/>
                <a:gd name="connsiteY1" fmla="*/ 262774 h 621053"/>
                <a:gd name="connsiteX2" fmla="*/ 102524 w 896515"/>
                <a:gd name="connsiteY2" fmla="*/ 578819 h 621053"/>
                <a:gd name="connsiteX3" fmla="*/ 740261 w 896515"/>
                <a:gd name="connsiteY3" fmla="*/ 584138 h 621053"/>
                <a:gd name="connsiteX4" fmla="*/ 892855 w 896515"/>
                <a:gd name="connsiteY4" fmla="*/ 268100 h 621053"/>
                <a:gd name="connsiteX5" fmla="*/ 824675 w 896515"/>
                <a:gd name="connsiteY5" fmla="*/ 6811 h 621053"/>
                <a:gd name="connsiteX0" fmla="*/ 226617 w 892433"/>
                <a:gd name="connsiteY0" fmla="*/ 0 h 629473"/>
                <a:gd name="connsiteX1" fmla="*/ 9210 w 892433"/>
                <a:gd name="connsiteY1" fmla="*/ 262774 h 629473"/>
                <a:gd name="connsiteX2" fmla="*/ 98442 w 892433"/>
                <a:gd name="connsiteY2" fmla="*/ 578819 h 629473"/>
                <a:gd name="connsiteX3" fmla="*/ 736179 w 892433"/>
                <a:gd name="connsiteY3" fmla="*/ 584138 h 629473"/>
                <a:gd name="connsiteX4" fmla="*/ 888773 w 892433"/>
                <a:gd name="connsiteY4" fmla="*/ 268100 h 629473"/>
                <a:gd name="connsiteX5" fmla="*/ 820593 w 892433"/>
                <a:gd name="connsiteY5" fmla="*/ 6811 h 629473"/>
                <a:gd name="connsiteX0" fmla="*/ 226617 w 892433"/>
                <a:gd name="connsiteY0" fmla="*/ 0 h 629473"/>
                <a:gd name="connsiteX1" fmla="*/ 9210 w 892433"/>
                <a:gd name="connsiteY1" fmla="*/ 262774 h 629473"/>
                <a:gd name="connsiteX2" fmla="*/ 98442 w 892433"/>
                <a:gd name="connsiteY2" fmla="*/ 578819 h 629473"/>
                <a:gd name="connsiteX3" fmla="*/ 736179 w 892433"/>
                <a:gd name="connsiteY3" fmla="*/ 584138 h 629473"/>
                <a:gd name="connsiteX4" fmla="*/ 888773 w 892433"/>
                <a:gd name="connsiteY4" fmla="*/ 268100 h 629473"/>
                <a:gd name="connsiteX5" fmla="*/ 820593 w 892433"/>
                <a:gd name="connsiteY5" fmla="*/ 6811 h 629473"/>
                <a:gd name="connsiteX0" fmla="*/ 226617 w 895433"/>
                <a:gd name="connsiteY0" fmla="*/ 0 h 629473"/>
                <a:gd name="connsiteX1" fmla="*/ 9210 w 895433"/>
                <a:gd name="connsiteY1" fmla="*/ 262774 h 629473"/>
                <a:gd name="connsiteX2" fmla="*/ 98442 w 895433"/>
                <a:gd name="connsiteY2" fmla="*/ 578819 h 629473"/>
                <a:gd name="connsiteX3" fmla="*/ 736179 w 895433"/>
                <a:gd name="connsiteY3" fmla="*/ 584138 h 629473"/>
                <a:gd name="connsiteX4" fmla="*/ 888773 w 895433"/>
                <a:gd name="connsiteY4" fmla="*/ 268100 h 629473"/>
                <a:gd name="connsiteX5" fmla="*/ 820593 w 895433"/>
                <a:gd name="connsiteY5" fmla="*/ 6811 h 629473"/>
                <a:gd name="connsiteX0" fmla="*/ 226617 w 906093"/>
                <a:gd name="connsiteY0" fmla="*/ 0 h 625842"/>
                <a:gd name="connsiteX1" fmla="*/ 9210 w 906093"/>
                <a:gd name="connsiteY1" fmla="*/ 262774 h 625842"/>
                <a:gd name="connsiteX2" fmla="*/ 98442 w 906093"/>
                <a:gd name="connsiteY2" fmla="*/ 578819 h 625842"/>
                <a:gd name="connsiteX3" fmla="*/ 736179 w 906093"/>
                <a:gd name="connsiteY3" fmla="*/ 584138 h 625842"/>
                <a:gd name="connsiteX4" fmla="*/ 901371 w 906093"/>
                <a:gd name="connsiteY4" fmla="*/ 331252 h 625842"/>
                <a:gd name="connsiteX5" fmla="*/ 820593 w 906093"/>
                <a:gd name="connsiteY5" fmla="*/ 6811 h 625842"/>
                <a:gd name="connsiteX0" fmla="*/ 226617 w 902038"/>
                <a:gd name="connsiteY0" fmla="*/ 0 h 625842"/>
                <a:gd name="connsiteX1" fmla="*/ 9210 w 902038"/>
                <a:gd name="connsiteY1" fmla="*/ 262774 h 625842"/>
                <a:gd name="connsiteX2" fmla="*/ 98442 w 902038"/>
                <a:gd name="connsiteY2" fmla="*/ 578819 h 625842"/>
                <a:gd name="connsiteX3" fmla="*/ 736179 w 902038"/>
                <a:gd name="connsiteY3" fmla="*/ 584138 h 625842"/>
                <a:gd name="connsiteX4" fmla="*/ 901371 w 902038"/>
                <a:gd name="connsiteY4" fmla="*/ 331252 h 625842"/>
                <a:gd name="connsiteX5" fmla="*/ 778599 w 902038"/>
                <a:gd name="connsiteY5" fmla="*/ 21670 h 625842"/>
                <a:gd name="connsiteX0" fmla="*/ 226617 w 877331"/>
                <a:gd name="connsiteY0" fmla="*/ 0 h 627100"/>
                <a:gd name="connsiteX1" fmla="*/ 9210 w 877331"/>
                <a:gd name="connsiteY1" fmla="*/ 262774 h 627100"/>
                <a:gd name="connsiteX2" fmla="*/ 98442 w 877331"/>
                <a:gd name="connsiteY2" fmla="*/ 578819 h 627100"/>
                <a:gd name="connsiteX3" fmla="*/ 736179 w 877331"/>
                <a:gd name="connsiteY3" fmla="*/ 584138 h 627100"/>
                <a:gd name="connsiteX4" fmla="*/ 876175 w 877331"/>
                <a:gd name="connsiteY4" fmla="*/ 308963 h 627100"/>
                <a:gd name="connsiteX5" fmla="*/ 778599 w 877331"/>
                <a:gd name="connsiteY5" fmla="*/ 21670 h 627100"/>
                <a:gd name="connsiteX0" fmla="*/ 230699 w 881413"/>
                <a:gd name="connsiteY0" fmla="*/ 0 h 614378"/>
                <a:gd name="connsiteX1" fmla="*/ 13292 w 881413"/>
                <a:gd name="connsiteY1" fmla="*/ 262774 h 614378"/>
                <a:gd name="connsiteX2" fmla="*/ 102524 w 881413"/>
                <a:gd name="connsiteY2" fmla="*/ 578819 h 614378"/>
                <a:gd name="connsiteX3" fmla="*/ 740261 w 881413"/>
                <a:gd name="connsiteY3" fmla="*/ 576708 h 614378"/>
                <a:gd name="connsiteX4" fmla="*/ 880257 w 881413"/>
                <a:gd name="connsiteY4" fmla="*/ 308963 h 614378"/>
                <a:gd name="connsiteX5" fmla="*/ 782681 w 881413"/>
                <a:gd name="connsiteY5" fmla="*/ 21670 h 614378"/>
                <a:gd name="connsiteX0" fmla="*/ 230699 w 881413"/>
                <a:gd name="connsiteY0" fmla="*/ 0 h 627125"/>
                <a:gd name="connsiteX1" fmla="*/ 13292 w 881413"/>
                <a:gd name="connsiteY1" fmla="*/ 262774 h 627125"/>
                <a:gd name="connsiteX2" fmla="*/ 102524 w 881413"/>
                <a:gd name="connsiteY2" fmla="*/ 578819 h 627125"/>
                <a:gd name="connsiteX3" fmla="*/ 740261 w 881413"/>
                <a:gd name="connsiteY3" fmla="*/ 576708 h 627125"/>
                <a:gd name="connsiteX4" fmla="*/ 880257 w 881413"/>
                <a:gd name="connsiteY4" fmla="*/ 308963 h 627125"/>
                <a:gd name="connsiteX5" fmla="*/ 782681 w 881413"/>
                <a:gd name="connsiteY5" fmla="*/ 21670 h 627125"/>
                <a:gd name="connsiteX0" fmla="*/ 231023 w 881394"/>
                <a:gd name="connsiteY0" fmla="*/ 0 h 604450"/>
                <a:gd name="connsiteX1" fmla="*/ 13616 w 881394"/>
                <a:gd name="connsiteY1" fmla="*/ 262774 h 604450"/>
                <a:gd name="connsiteX2" fmla="*/ 102848 w 881394"/>
                <a:gd name="connsiteY2" fmla="*/ 578819 h 604450"/>
                <a:gd name="connsiteX3" fmla="*/ 748984 w 881394"/>
                <a:gd name="connsiteY3" fmla="*/ 532130 h 604450"/>
                <a:gd name="connsiteX4" fmla="*/ 880581 w 881394"/>
                <a:gd name="connsiteY4" fmla="*/ 308963 h 604450"/>
                <a:gd name="connsiteX5" fmla="*/ 783005 w 881394"/>
                <a:gd name="connsiteY5" fmla="*/ 21670 h 60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394" h="604450">
                  <a:moveTo>
                    <a:pt x="231023" y="0"/>
                  </a:moveTo>
                  <a:cubicBezTo>
                    <a:pt x="85495" y="46048"/>
                    <a:pt x="34978" y="166304"/>
                    <a:pt x="13616" y="262774"/>
                  </a:cubicBezTo>
                  <a:cubicBezTo>
                    <a:pt x="-7746" y="359244"/>
                    <a:pt x="-19713" y="533926"/>
                    <a:pt x="102848" y="578819"/>
                  </a:cubicBezTo>
                  <a:cubicBezTo>
                    <a:pt x="225409" y="623712"/>
                    <a:pt x="636159" y="610539"/>
                    <a:pt x="748984" y="532130"/>
                  </a:cubicBezTo>
                  <a:cubicBezTo>
                    <a:pt x="861809" y="453721"/>
                    <a:pt x="874911" y="394040"/>
                    <a:pt x="880581" y="308963"/>
                  </a:cubicBezTo>
                  <a:cubicBezTo>
                    <a:pt x="886251" y="223886"/>
                    <a:pt x="863174" y="72081"/>
                    <a:pt x="783005" y="21670"/>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C3A65D2-BDB3-4634-838F-4052B8714B95}"/>
                    </a:ext>
                  </a:extLst>
                </p:cNvPr>
                <p:cNvSpPr txBox="1"/>
                <p:nvPr/>
              </p:nvSpPr>
              <p:spPr>
                <a:xfrm>
                  <a:off x="6256491" y="4404403"/>
                  <a:ext cx="1312890" cy="400110"/>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Id</a:t>
                  </a:r>
                </a:p>
              </p:txBody>
            </p:sp>
          </mc:Choice>
          <mc:Fallback xmlns="">
            <p:sp>
              <p:nvSpPr>
                <p:cNvPr id="37" name="TextBox 36">
                  <a:extLst>
                    <a:ext uri="{FF2B5EF4-FFF2-40B4-BE49-F238E27FC236}">
                      <a16:creationId xmlns:a16="http://schemas.microsoft.com/office/drawing/2014/main" id="{6DDB9F23-779A-41DA-9CAE-58F90B0ECABA}"/>
                    </a:ext>
                  </a:extLst>
                </p:cNvPr>
                <p:cNvSpPr txBox="1">
                  <a:spLocks noRot="1" noChangeAspect="1" noMove="1" noResize="1" noEditPoints="1" noAdjustHandles="1" noChangeArrowheads="1" noChangeShapeType="1" noTextEdit="1"/>
                </p:cNvSpPr>
                <p:nvPr/>
              </p:nvSpPr>
              <p:spPr>
                <a:xfrm>
                  <a:off x="6256491" y="4404403"/>
                  <a:ext cx="1312890" cy="400110"/>
                </a:xfrm>
                <a:prstGeom prst="rect">
                  <a:avLst/>
                </a:prstGeom>
                <a:blipFill>
                  <a:blip r:embed="rId15"/>
                  <a:stretch>
                    <a:fillRect t="-9231" r="-1852" b="-27692"/>
                  </a:stretch>
                </a:blipFill>
              </p:spPr>
              <p:txBody>
                <a:bodyPr/>
                <a:lstStyle/>
                <a:p>
                  <a:r>
                    <a:rPr lang="en-US">
                      <a:noFill/>
                    </a:rPr>
                    <a:t> </a:t>
                  </a:r>
                </a:p>
              </p:txBody>
            </p:sp>
          </mc:Fallback>
        </mc:AlternateContent>
        <p:sp>
          <p:nvSpPr>
            <p:cNvPr id="67" name="Freeform 1">
              <a:extLst>
                <a:ext uri="{FF2B5EF4-FFF2-40B4-BE49-F238E27FC236}">
                  <a16:creationId xmlns:a16="http://schemas.microsoft.com/office/drawing/2014/main" id="{BD7FD289-8665-44DC-B845-9DB0D9CF484A}"/>
                </a:ext>
              </a:extLst>
            </p:cNvPr>
            <p:cNvSpPr/>
            <p:nvPr/>
          </p:nvSpPr>
          <p:spPr>
            <a:xfrm>
              <a:off x="6644611" y="3757885"/>
              <a:ext cx="616382" cy="696889"/>
            </a:xfrm>
            <a:custGeom>
              <a:avLst/>
              <a:gdLst>
                <a:gd name="connsiteX0" fmla="*/ 79448 w 333035"/>
                <a:gd name="connsiteY0" fmla="*/ 23052 h 339193"/>
                <a:gd name="connsiteX1" fmla="*/ 2607 w 333035"/>
                <a:gd name="connsiteY1" fmla="*/ 215153 h 339193"/>
                <a:gd name="connsiteX2" fmla="*/ 163972 w 333035"/>
                <a:gd name="connsiteY2" fmla="*/ 338097 h 339193"/>
                <a:gd name="connsiteX3" fmla="*/ 333021 w 333035"/>
                <a:gd name="connsiteY3" fmla="*/ 145996 h 339193"/>
                <a:gd name="connsiteX4" fmla="*/ 171656 w 333035"/>
                <a:gd name="connsiteY4" fmla="*/ 0 h 339193"/>
                <a:gd name="connsiteX0" fmla="*/ 79448 w 339685"/>
                <a:gd name="connsiteY0" fmla="*/ 23052 h 339741"/>
                <a:gd name="connsiteX1" fmla="*/ 2607 w 339685"/>
                <a:gd name="connsiteY1" fmla="*/ 215153 h 339741"/>
                <a:gd name="connsiteX2" fmla="*/ 163972 w 339685"/>
                <a:gd name="connsiteY2" fmla="*/ 338097 h 339741"/>
                <a:gd name="connsiteX3" fmla="*/ 294601 w 339685"/>
                <a:gd name="connsiteY3" fmla="*/ 276625 h 339741"/>
                <a:gd name="connsiteX4" fmla="*/ 333021 w 339685"/>
                <a:gd name="connsiteY4" fmla="*/ 145996 h 339741"/>
                <a:gd name="connsiteX5" fmla="*/ 171656 w 339685"/>
                <a:gd name="connsiteY5" fmla="*/ 0 h 3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5" h="339741">
                  <a:moveTo>
                    <a:pt x="79448" y="23052"/>
                  </a:moveTo>
                  <a:cubicBezTo>
                    <a:pt x="33984" y="92849"/>
                    <a:pt x="-11480" y="162646"/>
                    <a:pt x="2607" y="215153"/>
                  </a:cubicBezTo>
                  <a:cubicBezTo>
                    <a:pt x="16694" y="267661"/>
                    <a:pt x="115306" y="327852"/>
                    <a:pt x="163972" y="338097"/>
                  </a:cubicBezTo>
                  <a:cubicBezTo>
                    <a:pt x="212638" y="348342"/>
                    <a:pt x="266426" y="308642"/>
                    <a:pt x="294601" y="276625"/>
                  </a:cubicBezTo>
                  <a:cubicBezTo>
                    <a:pt x="322776" y="244608"/>
                    <a:pt x="353512" y="192100"/>
                    <a:pt x="333021" y="145996"/>
                  </a:cubicBezTo>
                  <a:cubicBezTo>
                    <a:pt x="312530" y="99892"/>
                    <a:pt x="252979" y="44823"/>
                    <a:pt x="171656" y="0"/>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ADF303F-C113-43CE-ADE5-4C09A4FDE944}"/>
                  </a:ext>
                </a:extLst>
              </p:cNvPr>
              <p:cNvSpPr txBox="1"/>
              <p:nvPr/>
            </p:nvSpPr>
            <p:spPr>
              <a:xfrm>
                <a:off x="1558749" y="1387546"/>
                <a:ext cx="6137116" cy="1831335"/>
              </a:xfrm>
              <a:prstGeom prst="rect">
                <a:avLst/>
              </a:prstGeom>
              <a:solidFill>
                <a:schemeClr val="bg1"/>
              </a:solidFill>
              <a:ln w="25400">
                <a:solidFill>
                  <a:srgbClr val="C00000"/>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𝐼𝑑</m:t>
                      </m:r>
                    </m:oMath>
                  </m:oMathPara>
                </a14:m>
                <a:endParaRPr lang="en-US" sz="2000" b="0" dirty="0"/>
              </a:p>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e>
                      </m:d>
                      <m:r>
                        <a:rPr lang="en-US" sz="2000" b="0" i="1" smtClean="0">
                          <a:latin typeface="Cambria Math" panose="02040503050406030204" pitchFamily="18" charset="0"/>
                        </a:rPr>
                        <m:t>=</m:t>
                      </m:r>
                      <m:nary>
                        <m:naryPr>
                          <m:chr m:val="∑"/>
                          <m:supHide m:val="on"/>
                          <m:ctrlPr>
                            <a:rPr lang="en-US" sz="2000" b="0" i="1" smtClean="0">
                              <a:solidFill>
                                <a:srgbClr val="00B050"/>
                              </a:solidFill>
                              <a:latin typeface="Cambria Math" panose="02040503050406030204" pitchFamily="18" charset="0"/>
                            </a:rPr>
                          </m:ctrlPr>
                        </m:naryPr>
                        <m:sub>
                          <m:d>
                            <m:dPr>
                              <m:ctrlPr>
                                <a:rPr lang="en-US" sz="2000" i="1">
                                  <a:solidFill>
                                    <a:srgbClr val="00B050"/>
                                  </a:solidFill>
                                  <a:latin typeface="Cambria Math" panose="02040503050406030204" pitchFamily="18" charset="0"/>
                                </a:rPr>
                              </m:ctrlPr>
                            </m:dPr>
                            <m:e>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𝑛</m:t>
                              </m:r>
                            </m:e>
                          </m:d>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𝐸𝑑𝑔𝑒𝑠</m:t>
                          </m:r>
                        </m:sub>
                        <m:sup/>
                        <m:e>
                          <m:r>
                            <a:rPr lang="en-US" sz="2000" i="1">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r>
                                <a:rPr lang="en-US" sz="2000" i="1">
                                  <a:solidFill>
                                    <a:srgbClr val="00B050"/>
                                  </a:solidFill>
                                  <a:latin typeface="Cambria Math" panose="02040503050406030204" pitchFamily="18" charset="0"/>
                                </a:rPr>
                                <m:t>𝑠</m:t>
                              </m:r>
                              <m:r>
                                <a:rPr lang="en-US" sz="2000" i="1">
                                  <a:solidFill>
                                    <a:srgbClr val="00B050"/>
                                  </a:solidFill>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e>
                          </m:d>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𝑓</m:t>
                          </m:r>
                          <m:r>
                            <a:rPr lang="en-US" sz="2000" i="1">
                              <a:solidFill>
                                <a:srgbClr val="00B050"/>
                              </a:solidFill>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𝑛</m:t>
                          </m:r>
                          <m:r>
                            <a:rPr lang="en-US" sz="2000" i="1">
                              <a:solidFill>
                                <a:srgbClr val="00B050"/>
                              </a:solidFill>
                              <a:latin typeface="Cambria Math" panose="02040503050406030204" pitchFamily="18" charset="0"/>
                            </a:rPr>
                            <m:t>]</m:t>
                          </m:r>
                        </m:e>
                      </m:nary>
                      <m:r>
                        <a:rPr lang="en-US" sz="2000" b="0" i="1" smtClean="0">
                          <a:latin typeface="Cambria Math" panose="02040503050406030204" pitchFamily="18" charset="0"/>
                        </a:rPr>
                        <m:t>         </m:t>
                      </m:r>
                      <m:r>
                        <a:rPr lang="en-US" sz="2000" b="0" i="1" smtClean="0">
                          <a:solidFill>
                            <a:srgbClr val="00B050"/>
                          </a:solidFill>
                          <a:latin typeface="Cambria Math" panose="02040503050406030204" pitchFamily="18" charset="0"/>
                        </a:rPr>
                        <m:t>𝑖𝑓</m:t>
                      </m:r>
                      <m:r>
                        <a:rPr lang="en-US" sz="2000" b="0" i="1" smtClean="0">
                          <a:solidFill>
                            <a:srgbClr val="00B050"/>
                          </a:solidFill>
                          <a:latin typeface="Cambria Math" panose="02040503050406030204" pitchFamily="18" charset="0"/>
                        </a:rPr>
                        <m:t> </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𝑠</m:t>
                      </m:r>
                    </m:oMath>
                  </m:oMathPara>
                </a14:m>
                <a:endParaRPr lang="en-US" sz="2000" b="0" dirty="0"/>
              </a:p>
              <a:p>
                <a:endParaRPr lang="en-US" sz="2000" b="0" dirty="0"/>
              </a:p>
              <a:p>
                <a:pPr/>
                <a14:m>
                  <m:oMathPara xmlns:m="http://schemas.openxmlformats.org/officeDocument/2006/math">
                    <m:oMathParaPr>
                      <m:jc m:val="left"/>
                    </m:oMathParaPr>
                    <m:oMath xmlns:m="http://schemas.openxmlformats.org/officeDocument/2006/math">
                      <m:r>
                        <a:rPr lang="en-US" sz="2000">
                          <a:solidFill>
                            <a:srgbClr val="C00000"/>
                          </a:solidFill>
                          <a:latin typeface="Cambria Math" panose="02040503050406030204" pitchFamily="18" charset="0"/>
                        </a:rPr>
                        <m:t>𝜑</m:t>
                      </m:r>
                      <m:d>
                        <m:dPr>
                          <m:begChr m:val="["/>
                          <m:endChr m:val="]"/>
                          <m:ctrlPr>
                            <a:rPr lang="en-US" sz="2000" i="1">
                              <a:solidFill>
                                <a:srgbClr val="C00000"/>
                              </a:solidFill>
                              <a:latin typeface="Cambria Math" panose="02040503050406030204" pitchFamily="18" charset="0"/>
                            </a:rPr>
                          </m:ctrlPr>
                        </m:dPr>
                        <m:e>
                          <m:r>
                            <a:rPr lang="en-US" sz="2000">
                              <a:solidFill>
                                <a:srgbClr val="C00000"/>
                              </a:solidFill>
                              <a:latin typeface="Cambria Math" panose="02040503050406030204" pitchFamily="18" charset="0"/>
                            </a:rPr>
                            <m:t>𝑠</m:t>
                          </m:r>
                          <m:r>
                            <a:rPr lang="en-US" sz="2000">
                              <a:solidFill>
                                <a:srgbClr val="C00000"/>
                              </a:solidFill>
                              <a:latin typeface="Cambria Math" panose="02040503050406030204" pitchFamily="18" charset="0"/>
                            </a:rPr>
                            <m:t>,</m:t>
                          </m:r>
                          <m:r>
                            <a:rPr lang="en-US" sz="2000">
                              <a:solidFill>
                                <a:srgbClr val="C00000"/>
                              </a:solidFill>
                              <a:latin typeface="Cambria Math" panose="02040503050406030204" pitchFamily="18" charset="0"/>
                            </a:rPr>
                            <m:t>𝑟</m:t>
                          </m:r>
                        </m:e>
                      </m:d>
                      <m:r>
                        <a:rPr lang="en-US" sz="2000">
                          <a:latin typeface="Cambria Math" panose="02040503050406030204" pitchFamily="18" charset="0"/>
                        </a:rPr>
                        <m:t>=</m:t>
                      </m:r>
                      <m:r>
                        <a:rPr lang="en-US" sz="2000">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r>
                            <a:rPr lang="en-US" sz="2000">
                              <a:solidFill>
                                <a:srgbClr val="00B050"/>
                              </a:solidFill>
                              <a:latin typeface="Cambria Math" panose="02040503050406030204" pitchFamily="18" charset="0"/>
                            </a:rPr>
                            <m:t>𝑠</m:t>
                          </m:r>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𝑐</m:t>
                          </m:r>
                        </m:e>
                      </m:d>
                      <m:r>
                        <a:rPr lang="en-US" sz="2000" b="0" i="1" smtClean="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𝐼</m:t>
                      </m:r>
                      <m:sSub>
                        <m:sSubPr>
                          <m:ctrlPr>
                            <a:rPr lang="en-US" sz="2000" i="1">
                              <a:solidFill>
                                <a:srgbClr val="00B050"/>
                              </a:solidFill>
                              <a:latin typeface="Cambria Math" panose="02040503050406030204" pitchFamily="18" charset="0"/>
                            </a:rPr>
                          </m:ctrlPr>
                        </m:sSubPr>
                        <m:e>
                          <m:r>
                            <a:rPr lang="en-US" sz="2000">
                              <a:solidFill>
                                <a:srgbClr val="00B050"/>
                              </a:solidFill>
                              <a:latin typeface="Cambria Math" panose="02040503050406030204" pitchFamily="18" charset="0"/>
                            </a:rPr>
                            <m:t>𝑛</m:t>
                          </m:r>
                        </m:e>
                        <m:sub>
                          <m:r>
                            <a:rPr lang="en-US" sz="2000">
                              <a:solidFill>
                                <a:srgbClr val="00B050"/>
                              </a:solidFill>
                              <a:latin typeface="Cambria Math" panose="02040503050406030204" pitchFamily="18" charset="0"/>
                            </a:rPr>
                            <m:t>𝑐</m:t>
                          </m:r>
                          <m:r>
                            <a:rPr lang="en-US" sz="2000">
                              <a:solidFill>
                                <a:srgbClr val="00B050"/>
                              </a:solidFill>
                              <a:latin typeface="Cambria Math" panose="02040503050406030204" pitchFamily="18" charset="0"/>
                            </a:rPr>
                            <m:t>,</m:t>
                          </m:r>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𝑠</m:t>
                              </m:r>
                            </m:e>
                            <m:sup>
                              <m:r>
                                <a:rPr lang="en-US" sz="2000">
                                  <a:solidFill>
                                    <a:srgbClr val="00B050"/>
                                  </a:solidFill>
                                  <a:latin typeface="Cambria Math" panose="02040503050406030204" pitchFamily="18" charset="0"/>
                                </a:rPr>
                                <m:t>′</m:t>
                              </m:r>
                            </m:sup>
                          </m:sSup>
                        </m:sub>
                      </m:sSub>
                      <m:r>
                        <a:rPr lang="en-US" sz="2000" b="0" i="1" smtClean="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𝑠</m:t>
                              </m:r>
                            </m:e>
                            <m:sup>
                              <m:r>
                                <a:rPr lang="en-US" sz="2000">
                                  <a:solidFill>
                                    <a:srgbClr val="00B050"/>
                                  </a:solidFill>
                                  <a:latin typeface="Cambria Math" panose="02040503050406030204" pitchFamily="18" charset="0"/>
                                </a:rPr>
                                <m:t>′</m:t>
                              </m:r>
                            </m:sup>
                          </m:sSup>
                          <m:r>
                            <a:rPr lang="en-US" sz="2000">
                              <a:solidFill>
                                <a:srgbClr val="00B050"/>
                              </a:solidFill>
                              <a:latin typeface="Cambria Math" panose="02040503050406030204" pitchFamily="18" charset="0"/>
                            </a:rPr>
                            <m:t>,</m:t>
                          </m:r>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𝑥</m:t>
                              </m:r>
                            </m:e>
                            <m:sup>
                              <m:r>
                                <a:rPr lang="en-US" sz="2000">
                                  <a:solidFill>
                                    <a:srgbClr val="00B050"/>
                                  </a:solidFill>
                                  <a:latin typeface="Cambria Math" panose="02040503050406030204" pitchFamily="18" charset="0"/>
                                </a:rPr>
                                <m:t>′</m:t>
                              </m:r>
                            </m:sup>
                          </m:sSup>
                        </m:e>
                      </m:d>
                      <m:r>
                        <a:rPr lang="en-US" sz="2000" b="0" i="1" smtClean="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𝑂𝑢</m:t>
                      </m:r>
                      <m:sSub>
                        <m:sSubPr>
                          <m:ctrlPr>
                            <a:rPr lang="en-US" sz="2000" i="1">
                              <a:solidFill>
                                <a:srgbClr val="00B050"/>
                              </a:solidFill>
                              <a:latin typeface="Cambria Math" panose="02040503050406030204" pitchFamily="18" charset="0"/>
                            </a:rPr>
                          </m:ctrlPr>
                        </m:sSubPr>
                        <m:e>
                          <m:r>
                            <a:rPr lang="en-US" sz="2000">
                              <a:solidFill>
                                <a:srgbClr val="00B050"/>
                              </a:solidFill>
                              <a:latin typeface="Cambria Math" panose="02040503050406030204" pitchFamily="18" charset="0"/>
                            </a:rPr>
                            <m:t>𝑡</m:t>
                          </m:r>
                        </m:e>
                        <m:sub>
                          <m:sSup>
                            <m:sSupPr>
                              <m:ctrlPr>
                                <a:rPr lang="en-US" sz="2000" i="1">
                                  <a:solidFill>
                                    <a:srgbClr val="00B050"/>
                                  </a:solidFill>
                                  <a:latin typeface="Cambria Math" panose="02040503050406030204" pitchFamily="18" charset="0"/>
                                </a:rPr>
                              </m:ctrlPr>
                            </m:sSupPr>
                            <m:e>
                              <m:r>
                                <a:rPr lang="en-US" sz="2000">
                                  <a:solidFill>
                                    <a:srgbClr val="00B050"/>
                                  </a:solidFill>
                                  <a:latin typeface="Cambria Math" panose="02040503050406030204" pitchFamily="18" charset="0"/>
                                </a:rPr>
                                <m:t>𝑥</m:t>
                              </m:r>
                            </m:e>
                            <m:sup>
                              <m:r>
                                <a:rPr lang="en-US" sz="2000">
                                  <a:solidFill>
                                    <a:srgbClr val="00B050"/>
                                  </a:solidFill>
                                  <a:latin typeface="Cambria Math" panose="02040503050406030204" pitchFamily="18" charset="0"/>
                                </a:rPr>
                                <m:t>′</m:t>
                              </m:r>
                            </m:sup>
                          </m:sSup>
                          <m:r>
                            <a:rPr lang="en-US" sz="2000">
                              <a:solidFill>
                                <a:srgbClr val="00B050"/>
                              </a:solidFill>
                              <a:latin typeface="Cambria Math" panose="02040503050406030204" pitchFamily="18" charset="0"/>
                            </a:rPr>
                            <m:t>,</m:t>
                          </m:r>
                          <m:r>
                            <a:rPr lang="en-US" sz="2000">
                              <a:solidFill>
                                <a:srgbClr val="00B050"/>
                              </a:solidFill>
                              <a:latin typeface="Cambria Math" panose="02040503050406030204" pitchFamily="18" charset="0"/>
                            </a:rPr>
                            <m:t>𝑟</m:t>
                          </m:r>
                        </m:sub>
                      </m:sSub>
                    </m:oMath>
                  </m:oMathPara>
                </a14:m>
                <a:endParaRPr lang="en-US" sz="2000" b="0" dirty="0"/>
              </a:p>
            </p:txBody>
          </p:sp>
        </mc:Choice>
        <mc:Fallback xmlns="">
          <p:sp>
            <p:nvSpPr>
              <p:cNvPr id="68" name="TextBox 67">
                <a:extLst>
                  <a:ext uri="{FF2B5EF4-FFF2-40B4-BE49-F238E27FC236}">
                    <a16:creationId xmlns:a16="http://schemas.microsoft.com/office/drawing/2014/main" id="{6ADF303F-C113-43CE-ADE5-4C09A4FDE944}"/>
                  </a:ext>
                </a:extLst>
              </p:cNvPr>
              <p:cNvSpPr txBox="1">
                <a:spLocks noRot="1" noChangeAspect="1" noMove="1" noResize="1" noEditPoints="1" noAdjustHandles="1" noChangeArrowheads="1" noChangeShapeType="1" noTextEdit="1"/>
              </p:cNvSpPr>
              <p:nvPr/>
            </p:nvSpPr>
            <p:spPr>
              <a:xfrm>
                <a:off x="1558749" y="1387546"/>
                <a:ext cx="6137116" cy="1831335"/>
              </a:xfrm>
              <a:prstGeom prst="rect">
                <a:avLst/>
              </a:prstGeom>
              <a:blipFill>
                <a:blip r:embed="rId16"/>
                <a:stretch>
                  <a:fillRect/>
                </a:stretch>
              </a:blipFill>
              <a:ln w="25400">
                <a:solidFill>
                  <a:srgbClr val="C0000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EFFC9BF7-AB39-405D-9EE5-D483F3653D3C}"/>
              </a:ext>
            </a:extLst>
          </p:cNvPr>
          <p:cNvSpPr/>
          <p:nvPr/>
        </p:nvSpPr>
        <p:spPr bwMode="auto">
          <a:xfrm>
            <a:off x="1614504" y="1452109"/>
            <a:ext cx="6000149" cy="1092886"/>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31" name="Rectangle 30">
            <a:extLst>
              <a:ext uri="{FF2B5EF4-FFF2-40B4-BE49-F238E27FC236}">
                <a16:creationId xmlns:a16="http://schemas.microsoft.com/office/drawing/2014/main" id="{5CD8E104-8D80-4261-B9B4-84214E250096}"/>
              </a:ext>
            </a:extLst>
          </p:cNvPr>
          <p:cNvSpPr/>
          <p:nvPr/>
        </p:nvSpPr>
        <p:spPr bwMode="auto">
          <a:xfrm>
            <a:off x="33874" y="4740332"/>
            <a:ext cx="1736976" cy="1726542"/>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34" name="Rectangle 33">
            <a:extLst>
              <a:ext uri="{FF2B5EF4-FFF2-40B4-BE49-F238E27FC236}">
                <a16:creationId xmlns:a16="http://schemas.microsoft.com/office/drawing/2014/main" id="{B1EB5D7B-E1D5-4D63-80AA-B157825C4C19}"/>
              </a:ext>
            </a:extLst>
          </p:cNvPr>
          <p:cNvSpPr/>
          <p:nvPr/>
        </p:nvSpPr>
        <p:spPr bwMode="auto">
          <a:xfrm>
            <a:off x="1750603" y="3429000"/>
            <a:ext cx="3945376" cy="3443123"/>
          </a:xfrm>
          <a:prstGeom prst="rect">
            <a:avLst/>
          </a:prstGeom>
          <a:solidFill>
            <a:schemeClr val="bg1">
              <a:alpha val="7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4" name="Title 1">
            <a:extLst>
              <a:ext uri="{FF2B5EF4-FFF2-40B4-BE49-F238E27FC236}">
                <a16:creationId xmlns:a16="http://schemas.microsoft.com/office/drawing/2014/main" id="{B13CBF07-E1DD-4AE1-A24A-0EA0E6A400A3}"/>
              </a:ext>
            </a:extLst>
          </p:cNvPr>
          <p:cNvSpPr txBox="1">
            <a:spLocks/>
          </p:cNvSpPr>
          <p:nvPr/>
        </p:nvSpPr>
        <p:spPr bwMode="auto">
          <a:xfrm>
            <a:off x="304800" y="228600"/>
            <a:ext cx="8610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a:lstStyle>
          <a:p>
            <a:pPr defTabSz="914400"/>
            <a:r>
              <a:rPr lang="en-US" dirty="0"/>
              <a:t>Semantic Equations</a:t>
            </a:r>
            <a:br>
              <a:rPr lang="en-US" dirty="0"/>
            </a:br>
            <a:r>
              <a:rPr lang="en-US" dirty="0"/>
              <a:t>for </a:t>
            </a:r>
            <a:r>
              <a:rPr lang="en-US" dirty="0" err="1"/>
              <a:t>In</a:t>
            </a:r>
            <a:r>
              <a:rPr lang="en-US" u="sng" dirty="0" err="1"/>
              <a:t>ter</a:t>
            </a:r>
            <a:r>
              <a:rPr lang="en-US" dirty="0" err="1"/>
              <a:t>procedural</a:t>
            </a:r>
            <a:r>
              <a:rPr lang="en-US" dirty="0"/>
              <a:t> Analysis, Phase I</a:t>
            </a:r>
            <a:endParaRPr lang="en-US" kern="0" dirty="0"/>
          </a:p>
        </p:txBody>
      </p:sp>
    </p:spTree>
    <p:extLst>
      <p:ext uri="{BB962C8B-B14F-4D97-AF65-F5344CB8AC3E}">
        <p14:creationId xmlns:p14="http://schemas.microsoft.com/office/powerpoint/2010/main" val="179293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BE2F-C11B-4237-A38A-8DC3F67456FB}"/>
              </a:ext>
            </a:extLst>
          </p:cNvPr>
          <p:cNvSpPr>
            <a:spLocks noGrp="1"/>
          </p:cNvSpPr>
          <p:nvPr>
            <p:ph type="title"/>
          </p:nvPr>
        </p:nvSpPr>
        <p:spPr>
          <a:xfrm>
            <a:off x="1" y="228600"/>
            <a:ext cx="9143999" cy="838200"/>
          </a:xfrm>
        </p:spPr>
        <p:txBody>
          <a:bodyPr/>
          <a:lstStyle/>
          <a:p>
            <a:r>
              <a:rPr lang="en-US" dirty="0"/>
              <a:t>Phase I: Conventional Approach</a:t>
            </a:r>
          </a:p>
        </p:txBody>
      </p:sp>
      <p:sp>
        <p:nvSpPr>
          <p:cNvPr id="3" name="Slide Number Placeholder 2">
            <a:extLst>
              <a:ext uri="{FF2B5EF4-FFF2-40B4-BE49-F238E27FC236}">
                <a16:creationId xmlns:a16="http://schemas.microsoft.com/office/drawing/2014/main" id="{578BBE8C-C478-44C8-B73A-FEA43E89689F}"/>
              </a:ext>
            </a:extLst>
          </p:cNvPr>
          <p:cNvSpPr>
            <a:spLocks noGrp="1"/>
          </p:cNvSpPr>
          <p:nvPr>
            <p:ph type="sldNum" sz="quarter" idx="12"/>
          </p:nvPr>
        </p:nvSpPr>
        <p:spPr/>
        <p:txBody>
          <a:bodyPr/>
          <a:lstStyle/>
          <a:p>
            <a:fld id="{60AD1266-7CE3-2146-B859-359ABF1E0203}" type="slidenum">
              <a:rPr lang="en-US" smtClean="0"/>
              <a:t>21</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506C8A-5ABA-4C2F-8CE0-C16469A1F8A4}"/>
                  </a:ext>
                </a:extLst>
              </p:cNvPr>
              <p:cNvSpPr txBox="1"/>
              <p:nvPr/>
            </p:nvSpPr>
            <p:spPr>
              <a:xfrm>
                <a:off x="1" y="1572089"/>
                <a:ext cx="9144000" cy="2211375"/>
              </a:xfrm>
              <a:prstGeom prst="rect">
                <a:avLst/>
              </a:prstGeom>
              <a:noFill/>
            </p:spPr>
            <p:txBody>
              <a:bodyPr wrap="square" rtlCol="0">
                <a:spAutoFit/>
              </a:bodyPr>
              <a:lstStyle/>
              <a:p>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𝐼𝑑</m:t>
                    </m:r>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oMath>
                </a14:m>
                <a:endParaRPr lang="en-US" b="0" dirty="0"/>
              </a:p>
              <a:p>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𝜑</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𝐸𝑑𝑔𝑒𝑠</m:t>
                          </m:r>
                        </m:sub>
                        <m:sup/>
                        <m:e>
                          <m:r>
                            <a:rPr lang="en-US" i="1">
                              <a:latin typeface="Cambria Math" panose="02040503050406030204" pitchFamily="18" charset="0"/>
                            </a:rPr>
                            <m:t>𝜑</m:t>
                          </m:r>
                          <m:d>
                            <m:dPr>
                              <m:begChr m:val="["/>
                              <m:endChr m:val="]"/>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e>
                          </m:d>
                          <m:r>
                            <a:rPr lang="en-US" b="0" i="1" smtClean="0">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𝑆𝑡𝑎𝑟𝑡𝑁𝑜𝑑𝑒𝑠</m:t>
                      </m:r>
                    </m:oMath>
                  </m:oMathPara>
                </a14:m>
                <a:endParaRPr lang="en-US" b="0" dirty="0"/>
              </a:p>
              <a:p>
                <a:endParaRPr lang="en-US" b="0" dirty="0"/>
              </a:p>
              <a:p>
                <a:r>
                  <a:rPr lang="en-US" dirty="0"/>
                  <a:t>  </a:t>
                </a:r>
                <a14:m>
                  <m:oMath xmlns:m="http://schemas.openxmlformats.org/officeDocument/2006/math">
                    <m:r>
                      <a:rPr lang="en-US" i="1">
                        <a:latin typeface="Cambria Math" panose="02040503050406030204" pitchFamily="18" charset="0"/>
                      </a:rPr>
                      <m:t>𝜑</m:t>
                    </m:r>
                    <m:d>
                      <m:dPr>
                        <m:begChr m:val="["/>
                        <m:endChr m:val="]"/>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smtClean="0">
                        <a:solidFill>
                          <a:schemeClr val="tx1"/>
                        </a:solidFill>
                        <a:latin typeface="Cambria Math" panose="02040503050406030204" pitchFamily="18" charset="0"/>
                      </a:rPr>
                      <m:t>𝜑</m:t>
                    </m:r>
                    <m:d>
                      <m:dPr>
                        <m:begChr m:val="["/>
                        <m:endChr m:val="]"/>
                        <m:ctrlPr>
                          <a:rPr lang="en-US" i="1">
                            <a:solidFill>
                              <a:schemeClr val="tx1"/>
                            </a:solidFill>
                            <a:latin typeface="Cambria Math" panose="02040503050406030204" pitchFamily="18" charset="0"/>
                          </a:rPr>
                        </m:ctrlPr>
                      </m:dPr>
                      <m:e>
                        <m:r>
                          <a:rPr lang="en-US">
                            <a:solidFill>
                              <a:schemeClr val="tx1"/>
                            </a:solidFill>
                            <a:latin typeface="Cambria Math" panose="02040503050406030204" pitchFamily="18" charset="0"/>
                          </a:rPr>
                          <m:t>𝑠</m:t>
                        </m:r>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𝑐</m:t>
                        </m:r>
                      </m:e>
                    </m:d>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𝐼</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𝑛</m:t>
                        </m:r>
                      </m:e>
                      <m:sub>
                        <m:r>
                          <a:rPr lang="en-US">
                            <a:solidFill>
                              <a:schemeClr val="tx1"/>
                            </a:solidFill>
                            <a:latin typeface="Cambria Math" panose="02040503050406030204" pitchFamily="18" charset="0"/>
                          </a:rPr>
                          <m:t>𝑐</m:t>
                        </m:r>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𝑠</m:t>
                            </m:r>
                          </m:e>
                          <m:sup>
                            <m:r>
                              <a:rPr lang="en-US">
                                <a:solidFill>
                                  <a:schemeClr val="tx1"/>
                                </a:solidFill>
                                <a:latin typeface="Cambria Math" panose="02040503050406030204" pitchFamily="18" charset="0"/>
                              </a:rPr>
                              <m:t>′</m:t>
                            </m:r>
                          </m:sup>
                        </m:sSup>
                      </m:sub>
                    </m:sSub>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𝜑</m:t>
                    </m:r>
                    <m:d>
                      <m:dPr>
                        <m:begChr m:val="["/>
                        <m:endChr m:val="]"/>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𝑠</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m:t>
                            </m:r>
                          </m:sup>
                        </m:sSup>
                      </m:e>
                    </m:d>
                    <m:r>
                      <a:rPr lang="en-US" b="0" i="1" smtClean="0">
                        <a:solidFill>
                          <a:schemeClr val="tx1"/>
                        </a:solidFill>
                        <a:latin typeface="Cambria Math" panose="02040503050406030204" pitchFamily="18" charset="0"/>
                      </a:rPr>
                      <m:t>⋅</m:t>
                    </m:r>
                    <m:r>
                      <a:rPr lang="en-US">
                        <a:solidFill>
                          <a:schemeClr val="tx1"/>
                        </a:solidFill>
                        <a:latin typeface="Cambria Math" panose="02040503050406030204" pitchFamily="18" charset="0"/>
                      </a:rPr>
                      <m:t>𝑂𝑢</m:t>
                    </m:r>
                    <m:sSub>
                      <m:sSubPr>
                        <m:ctrlPr>
                          <a:rPr lang="en-US" i="1">
                            <a:solidFill>
                              <a:schemeClr val="tx1"/>
                            </a:solidFill>
                            <a:latin typeface="Cambria Math" panose="02040503050406030204" pitchFamily="18" charset="0"/>
                          </a:rPr>
                        </m:ctrlPr>
                      </m:sSubPr>
                      <m:e>
                        <m:r>
                          <a:rPr lang="en-US">
                            <a:solidFill>
                              <a:schemeClr val="tx1"/>
                            </a:solidFill>
                            <a:latin typeface="Cambria Math" panose="02040503050406030204" pitchFamily="18" charset="0"/>
                          </a:rPr>
                          <m:t>𝑡</m:t>
                        </m:r>
                      </m:e>
                      <m:sub>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m:t>
                            </m:r>
                          </m:sup>
                        </m:sSup>
                        <m:r>
                          <a:rPr lang="en-US">
                            <a:solidFill>
                              <a:schemeClr val="tx1"/>
                            </a:solidFill>
                            <a:latin typeface="Cambria Math" panose="02040503050406030204" pitchFamily="18" charset="0"/>
                          </a:rPr>
                          <m:t>,</m:t>
                        </m:r>
                        <m:r>
                          <a:rPr lang="en-US">
                            <a:solidFill>
                              <a:schemeClr val="tx1"/>
                            </a:solidFill>
                            <a:latin typeface="Cambria Math" panose="02040503050406030204" pitchFamily="18" charset="0"/>
                          </a:rPr>
                          <m:t>𝑟</m:t>
                        </m:r>
                      </m:sub>
                    </m:sSub>
                    <m:r>
                      <a:rPr lang="en-US" b="0" i="1" smtClean="0">
                        <a:solidFill>
                          <a:schemeClr val="tx1"/>
                        </a:solidFill>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𝑎𝑙𝑙</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𝐶𝑎𝑙𝑙𝑆𝑖𝑡𝑒𝑠</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𝐶𝑎𝑙𝑙𝑠</m:t>
                    </m:r>
                  </m:oMath>
                </a14:m>
                <a:endParaRPr lang="en-US" dirty="0"/>
              </a:p>
              <a:p>
                <a:endParaRPr lang="en-US" b="0" dirty="0"/>
              </a:p>
            </p:txBody>
          </p:sp>
        </mc:Choice>
        <mc:Fallback xmlns="">
          <p:sp>
            <p:nvSpPr>
              <p:cNvPr id="4" name="TextBox 3">
                <a:extLst>
                  <a:ext uri="{FF2B5EF4-FFF2-40B4-BE49-F238E27FC236}">
                    <a16:creationId xmlns:a16="http://schemas.microsoft.com/office/drawing/2014/main" id="{16506C8A-5ABA-4C2F-8CE0-C16469A1F8A4}"/>
                  </a:ext>
                </a:extLst>
              </p:cNvPr>
              <p:cNvSpPr txBox="1">
                <a:spLocks noRot="1" noChangeAspect="1" noMove="1" noResize="1" noEditPoints="1" noAdjustHandles="1" noChangeArrowheads="1" noChangeShapeType="1" noTextEdit="1"/>
              </p:cNvSpPr>
              <p:nvPr/>
            </p:nvSpPr>
            <p:spPr>
              <a:xfrm>
                <a:off x="1" y="1572089"/>
                <a:ext cx="9144000" cy="2211375"/>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2465A02-A671-4C55-A2D5-88E419C5DFA8}"/>
              </a:ext>
            </a:extLst>
          </p:cNvPr>
          <p:cNvSpPr txBox="1"/>
          <p:nvPr/>
        </p:nvSpPr>
        <p:spPr>
          <a:xfrm>
            <a:off x="190500" y="4034598"/>
            <a:ext cx="5731056"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Solve using successive approximation</a:t>
            </a:r>
          </a:p>
          <a:p>
            <a:r>
              <a:rPr lang="en-US" sz="2400" dirty="0"/>
              <a:t>    (Kleene evaluation or chaotic iteration)</a:t>
            </a:r>
          </a:p>
        </p:txBody>
      </p:sp>
      <p:sp>
        <p:nvSpPr>
          <p:cNvPr id="6" name="TextBox 5">
            <a:extLst>
              <a:ext uri="{FF2B5EF4-FFF2-40B4-BE49-F238E27FC236}">
                <a16:creationId xmlns:a16="http://schemas.microsoft.com/office/drawing/2014/main" id="{4B104867-D019-48DD-B206-B2F4742442F8}"/>
              </a:ext>
            </a:extLst>
          </p:cNvPr>
          <p:cNvSpPr txBox="1"/>
          <p:nvPr/>
        </p:nvSpPr>
        <p:spPr>
          <a:xfrm>
            <a:off x="190500" y="954817"/>
            <a:ext cx="377539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Set up equation system:</a:t>
            </a:r>
          </a:p>
        </p:txBody>
      </p:sp>
      <p:sp>
        <p:nvSpPr>
          <p:cNvPr id="22" name="Rectangle 21">
            <a:extLst>
              <a:ext uri="{FF2B5EF4-FFF2-40B4-BE49-F238E27FC236}">
                <a16:creationId xmlns:a16="http://schemas.microsoft.com/office/drawing/2014/main" id="{716B8454-7907-45A7-B4D4-C9DE198286F3}"/>
              </a:ext>
            </a:extLst>
          </p:cNvPr>
          <p:cNvSpPr/>
          <p:nvPr/>
        </p:nvSpPr>
        <p:spPr>
          <a:xfrm rot="2721761">
            <a:off x="6586820" y="4115831"/>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70B29D-B45C-4BC5-BA84-DDE1357A1D95}"/>
                  </a:ext>
                </a:extLst>
              </p:cNvPr>
              <p:cNvSpPr txBox="1"/>
              <p:nvPr/>
            </p:nvSpPr>
            <p:spPr>
              <a:xfrm>
                <a:off x="7316671" y="6391585"/>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23" name="TextBox 22">
                <a:extLst>
                  <a:ext uri="{FF2B5EF4-FFF2-40B4-BE49-F238E27FC236}">
                    <a16:creationId xmlns:a16="http://schemas.microsoft.com/office/drawing/2014/main" id="{3F70B29D-B45C-4BC5-BA84-DDE1357A1D95}"/>
                  </a:ext>
                </a:extLst>
              </p:cNvPr>
              <p:cNvSpPr txBox="1">
                <a:spLocks noRot="1" noChangeAspect="1" noMove="1" noResize="1" noEditPoints="1" noAdjustHandles="1" noChangeArrowheads="1" noChangeShapeType="1" noTextEdit="1"/>
              </p:cNvSpPr>
              <p:nvPr/>
            </p:nvSpPr>
            <p:spPr>
              <a:xfrm>
                <a:off x="7316671" y="6391585"/>
                <a:ext cx="401071" cy="392800"/>
              </a:xfrm>
              <a:prstGeom prst="rect">
                <a:avLst/>
              </a:prstGeom>
              <a:blipFill>
                <a:blip r:embed="rId8"/>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12D9AA0E-CE05-44A1-8030-F0B04761A223}"/>
              </a:ext>
            </a:extLst>
          </p:cNvPr>
          <p:cNvSpPr/>
          <p:nvPr/>
        </p:nvSpPr>
        <p:spPr>
          <a:xfrm>
            <a:off x="7488736" y="634586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087A566-A50A-4F7D-A0D7-7C53735C220F}"/>
              </a:ext>
            </a:extLst>
          </p:cNvPr>
          <p:cNvGrpSpPr/>
          <p:nvPr/>
        </p:nvGrpSpPr>
        <p:grpSpPr>
          <a:xfrm>
            <a:off x="7488735" y="4798190"/>
            <a:ext cx="46039" cy="1570537"/>
            <a:chOff x="7488735" y="4798190"/>
            <a:chExt cx="46039" cy="1570537"/>
          </a:xfrm>
        </p:grpSpPr>
        <p:sp>
          <p:nvSpPr>
            <p:cNvPr id="24" name="Oval 23">
              <a:extLst>
                <a:ext uri="{FF2B5EF4-FFF2-40B4-BE49-F238E27FC236}">
                  <a16:creationId xmlns:a16="http://schemas.microsoft.com/office/drawing/2014/main" id="{8C544A90-2AF8-476F-AE8D-A87BFB0081A7}"/>
                </a:ext>
              </a:extLst>
            </p:cNvPr>
            <p:cNvSpPr/>
            <p:nvPr/>
          </p:nvSpPr>
          <p:spPr>
            <a:xfrm>
              <a:off x="7489055" y="511175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9F95064-ACAA-47EA-8F77-14603A2E81B4}"/>
                </a:ext>
              </a:extLst>
            </p:cNvPr>
            <p:cNvSpPr/>
            <p:nvPr/>
          </p:nvSpPr>
          <p:spPr>
            <a:xfrm>
              <a:off x="7489055" y="526853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825BB0F-DD7F-4CC3-BDE2-21E9D17756E9}"/>
                </a:ext>
              </a:extLst>
            </p:cNvPr>
            <p:cNvSpPr/>
            <p:nvPr/>
          </p:nvSpPr>
          <p:spPr>
            <a:xfrm>
              <a:off x="7489055" y="542532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BC13AC-0693-45EB-9D26-D742C6F97C79}"/>
                </a:ext>
              </a:extLst>
            </p:cNvPr>
            <p:cNvSpPr/>
            <p:nvPr/>
          </p:nvSpPr>
          <p:spPr>
            <a:xfrm>
              <a:off x="7489055" y="558210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52154EF-23AD-43B0-96E3-78EE4B6BD0AC}"/>
                </a:ext>
              </a:extLst>
            </p:cNvPr>
            <p:cNvSpPr/>
            <p:nvPr/>
          </p:nvSpPr>
          <p:spPr>
            <a:xfrm>
              <a:off x="7489055" y="573888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078368E-CC66-47B6-B2B9-A479EC275D3A}"/>
                </a:ext>
              </a:extLst>
            </p:cNvPr>
            <p:cNvSpPr/>
            <p:nvPr/>
          </p:nvSpPr>
          <p:spPr>
            <a:xfrm>
              <a:off x="7489055" y="47981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396761B-51AC-45F1-B43D-6607CD661473}"/>
                </a:ext>
              </a:extLst>
            </p:cNvPr>
            <p:cNvSpPr/>
            <p:nvPr/>
          </p:nvSpPr>
          <p:spPr>
            <a:xfrm>
              <a:off x="7489055" y="495497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D0E9D0A-5322-4C78-884F-EBA20A31D3AE}"/>
                </a:ext>
              </a:extLst>
            </p:cNvPr>
            <p:cNvSpPr/>
            <p:nvPr/>
          </p:nvSpPr>
          <p:spPr>
            <a:xfrm>
              <a:off x="7489055" y="589567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4631A09-80D4-430B-9F32-A5A9543BA9EF}"/>
                </a:ext>
              </a:extLst>
            </p:cNvPr>
            <p:cNvSpPr/>
            <p:nvPr/>
          </p:nvSpPr>
          <p:spPr>
            <a:xfrm>
              <a:off x="7489055" y="605245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2CF5C0-D300-4CAA-8554-AF774A9C96AF}"/>
                </a:ext>
              </a:extLst>
            </p:cNvPr>
            <p:cNvSpPr/>
            <p:nvPr/>
          </p:nvSpPr>
          <p:spPr>
            <a:xfrm>
              <a:off x="7489055" y="620923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8">
              <a:extLst>
                <a:ext uri="{FF2B5EF4-FFF2-40B4-BE49-F238E27FC236}">
                  <a16:creationId xmlns:a16="http://schemas.microsoft.com/office/drawing/2014/main" id="{DE1AF402-DB00-45F6-A20E-C8A87D0F2324}"/>
                </a:ext>
              </a:extLst>
            </p:cNvPr>
            <p:cNvCxnSpPr>
              <a:stCxn id="32" idx="2"/>
              <a:endCxn id="31" idx="2"/>
            </p:cNvCxnSpPr>
            <p:nvPr/>
          </p:nvCxnSpPr>
          <p:spPr>
            <a:xfrm rot="10800000">
              <a:off x="7489055" y="591853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7" name="Curved Connector 39">
              <a:extLst>
                <a:ext uri="{FF2B5EF4-FFF2-40B4-BE49-F238E27FC236}">
                  <a16:creationId xmlns:a16="http://schemas.microsoft.com/office/drawing/2014/main" id="{9F9B074D-394D-4C60-AA73-643A037BB0C4}"/>
                </a:ext>
              </a:extLst>
            </p:cNvPr>
            <p:cNvCxnSpPr/>
            <p:nvPr/>
          </p:nvCxnSpPr>
          <p:spPr>
            <a:xfrm rot="10800000">
              <a:off x="7495405" y="576174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8" name="Curved Connector 44">
              <a:extLst>
                <a:ext uri="{FF2B5EF4-FFF2-40B4-BE49-F238E27FC236}">
                  <a16:creationId xmlns:a16="http://schemas.microsoft.com/office/drawing/2014/main" id="{9F3A2903-6F90-4AE3-AAA1-BEBEBB8A5C70}"/>
                </a:ext>
              </a:extLst>
            </p:cNvPr>
            <p:cNvCxnSpPr>
              <a:stCxn id="28" idx="2"/>
              <a:endCxn id="27" idx="2"/>
            </p:cNvCxnSpPr>
            <p:nvPr/>
          </p:nvCxnSpPr>
          <p:spPr>
            <a:xfrm rot="10800000">
              <a:off x="7489055" y="560496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9" name="Curved Connector 47">
              <a:extLst>
                <a:ext uri="{FF2B5EF4-FFF2-40B4-BE49-F238E27FC236}">
                  <a16:creationId xmlns:a16="http://schemas.microsoft.com/office/drawing/2014/main" id="{A62DDF22-4727-4BCC-985D-396369E231A9}"/>
                </a:ext>
              </a:extLst>
            </p:cNvPr>
            <p:cNvCxnSpPr>
              <a:stCxn id="33" idx="2"/>
              <a:endCxn id="32" idx="2"/>
            </p:cNvCxnSpPr>
            <p:nvPr/>
          </p:nvCxnSpPr>
          <p:spPr>
            <a:xfrm rot="10800000">
              <a:off x="7489055" y="6075315"/>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51">
              <a:extLst>
                <a:ext uri="{FF2B5EF4-FFF2-40B4-BE49-F238E27FC236}">
                  <a16:creationId xmlns:a16="http://schemas.microsoft.com/office/drawing/2014/main" id="{E7FF3C8D-8DFF-4E4B-894B-791CAD127E52}"/>
                </a:ext>
              </a:extLst>
            </p:cNvPr>
            <p:cNvCxnSpPr>
              <a:stCxn id="41" idx="2"/>
              <a:endCxn id="33" idx="2"/>
            </p:cNvCxnSpPr>
            <p:nvPr/>
          </p:nvCxnSpPr>
          <p:spPr>
            <a:xfrm rot="10800000" flipH="1">
              <a:off x="7488735" y="6232098"/>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2" name="Curved Connector 56">
              <a:extLst>
                <a:ext uri="{FF2B5EF4-FFF2-40B4-BE49-F238E27FC236}">
                  <a16:creationId xmlns:a16="http://schemas.microsoft.com/office/drawing/2014/main" id="{A14F5196-7B73-4E37-B5D4-14E549E68936}"/>
                </a:ext>
              </a:extLst>
            </p:cNvPr>
            <p:cNvCxnSpPr>
              <a:stCxn id="27" idx="2"/>
              <a:endCxn id="26" idx="2"/>
            </p:cNvCxnSpPr>
            <p:nvPr/>
          </p:nvCxnSpPr>
          <p:spPr>
            <a:xfrm rot="10800000">
              <a:off x="7489055" y="544818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3" name="Curved Connector 60">
              <a:extLst>
                <a:ext uri="{FF2B5EF4-FFF2-40B4-BE49-F238E27FC236}">
                  <a16:creationId xmlns:a16="http://schemas.microsoft.com/office/drawing/2014/main" id="{87904E35-5B36-4125-86CD-71A8C13D4951}"/>
                </a:ext>
              </a:extLst>
            </p:cNvPr>
            <p:cNvCxnSpPr>
              <a:stCxn id="26" idx="2"/>
              <a:endCxn id="25" idx="2"/>
            </p:cNvCxnSpPr>
            <p:nvPr/>
          </p:nvCxnSpPr>
          <p:spPr>
            <a:xfrm rot="10800000">
              <a:off x="7489055" y="529140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4" name="Curved Connector 63">
              <a:extLst>
                <a:ext uri="{FF2B5EF4-FFF2-40B4-BE49-F238E27FC236}">
                  <a16:creationId xmlns:a16="http://schemas.microsoft.com/office/drawing/2014/main" id="{40818645-6A20-4BCA-B33E-17D21F922CC1}"/>
                </a:ext>
              </a:extLst>
            </p:cNvPr>
            <p:cNvCxnSpPr>
              <a:stCxn id="25" idx="2"/>
              <a:endCxn id="24" idx="2"/>
            </p:cNvCxnSpPr>
            <p:nvPr/>
          </p:nvCxnSpPr>
          <p:spPr>
            <a:xfrm rot="10800000">
              <a:off x="7489055" y="513461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66">
              <a:extLst>
                <a:ext uri="{FF2B5EF4-FFF2-40B4-BE49-F238E27FC236}">
                  <a16:creationId xmlns:a16="http://schemas.microsoft.com/office/drawing/2014/main" id="{8312C2A5-CC45-4CFA-9A99-685001B215F8}"/>
                </a:ext>
              </a:extLst>
            </p:cNvPr>
            <p:cNvCxnSpPr>
              <a:stCxn id="24" idx="2"/>
              <a:endCxn id="30" idx="2"/>
            </p:cNvCxnSpPr>
            <p:nvPr/>
          </p:nvCxnSpPr>
          <p:spPr>
            <a:xfrm rot="10800000">
              <a:off x="7489055" y="497783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6" name="Curved Connector 69">
              <a:extLst>
                <a:ext uri="{FF2B5EF4-FFF2-40B4-BE49-F238E27FC236}">
                  <a16:creationId xmlns:a16="http://schemas.microsoft.com/office/drawing/2014/main" id="{C8D6688C-4E5B-4C45-A9B6-EF18BB93E29E}"/>
                </a:ext>
              </a:extLst>
            </p:cNvPr>
            <p:cNvCxnSpPr>
              <a:stCxn id="30" idx="2"/>
              <a:endCxn id="29" idx="2"/>
            </p:cNvCxnSpPr>
            <p:nvPr/>
          </p:nvCxnSpPr>
          <p:spPr>
            <a:xfrm rot="10800000">
              <a:off x="7489055" y="4821051"/>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7" name="Curved Connector 74">
              <a:extLst>
                <a:ext uri="{FF2B5EF4-FFF2-40B4-BE49-F238E27FC236}">
                  <a16:creationId xmlns:a16="http://schemas.microsoft.com/office/drawing/2014/main" id="{2C104FAD-E88F-4372-9050-297A692683B9}"/>
                </a:ext>
              </a:extLst>
            </p:cNvPr>
            <p:cNvCxnSpPr>
              <a:stCxn id="29" idx="1"/>
              <a:endCxn id="29" idx="6"/>
            </p:cNvCxnSpPr>
            <p:nvPr/>
          </p:nvCxnSpPr>
          <p:spPr>
            <a:xfrm rot="16200000" flipH="1">
              <a:off x="7507179" y="4793455"/>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grpSp>
      <p:sp>
        <p:nvSpPr>
          <p:cNvPr id="13" name="Right Brace 12">
            <a:extLst>
              <a:ext uri="{FF2B5EF4-FFF2-40B4-BE49-F238E27FC236}">
                <a16:creationId xmlns:a16="http://schemas.microsoft.com/office/drawing/2014/main" id="{4DEB09A7-AB89-433D-9A2D-79A5005FB890}"/>
              </a:ext>
            </a:extLst>
          </p:cNvPr>
          <p:cNvSpPr/>
          <p:nvPr/>
        </p:nvSpPr>
        <p:spPr bwMode="auto">
          <a:xfrm rot="5400000" flipV="1">
            <a:off x="3002185" y="2365947"/>
            <a:ext cx="200251" cy="2346295"/>
          </a:xfrm>
          <a:prstGeom prst="rightBrace">
            <a:avLst>
              <a:gd name="adj1" fmla="val 33331"/>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Right Brace 47">
            <a:extLst>
              <a:ext uri="{FF2B5EF4-FFF2-40B4-BE49-F238E27FC236}">
                <a16:creationId xmlns:a16="http://schemas.microsoft.com/office/drawing/2014/main" id="{F8433870-06CA-45DA-8E6E-A2CA2B7F20A9}"/>
              </a:ext>
            </a:extLst>
          </p:cNvPr>
          <p:cNvSpPr/>
          <p:nvPr/>
        </p:nvSpPr>
        <p:spPr bwMode="auto">
          <a:xfrm rot="16200000" flipV="1">
            <a:off x="2973132" y="2685300"/>
            <a:ext cx="152400" cy="828674"/>
          </a:xfrm>
          <a:prstGeom prst="rightBrace">
            <a:avLst>
              <a:gd name="adj1" fmla="val 33331"/>
              <a:gd name="adj2" fmla="val 50000"/>
            </a:avLst>
          </a:prstGeom>
          <a:ln>
            <a:solidFill>
              <a:srgbClr val="C00000"/>
            </a:solidFill>
            <a:tailEnd type="non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AECD7E1-D289-4AAE-9B2D-8A370AC57349}"/>
              </a:ext>
            </a:extLst>
          </p:cNvPr>
          <p:cNvSpPr txBox="1"/>
          <p:nvPr/>
        </p:nvSpPr>
        <p:spPr>
          <a:xfrm>
            <a:off x="2088886" y="3641165"/>
            <a:ext cx="2095760" cy="338554"/>
          </a:xfrm>
          <a:prstGeom prst="rect">
            <a:avLst/>
          </a:prstGeom>
          <a:noFill/>
        </p:spPr>
        <p:txBody>
          <a:bodyPr wrap="square" rtlCol="0">
            <a:spAutoFit/>
          </a:bodyPr>
          <a:lstStyle/>
          <a:p>
            <a:pPr algn="ctr"/>
            <a:r>
              <a:rPr lang="en-US" sz="1600" dirty="0">
                <a:solidFill>
                  <a:srgbClr val="C00000"/>
                </a:solidFill>
              </a:rPr>
              <a:t>Summary for call site</a:t>
            </a:r>
          </a:p>
        </p:txBody>
      </p:sp>
      <p:sp>
        <p:nvSpPr>
          <p:cNvPr id="49" name="TextBox 48">
            <a:extLst>
              <a:ext uri="{FF2B5EF4-FFF2-40B4-BE49-F238E27FC236}">
                <a16:creationId xmlns:a16="http://schemas.microsoft.com/office/drawing/2014/main" id="{0E45EF89-A5AB-45B5-9F95-3F6743820F97}"/>
              </a:ext>
            </a:extLst>
          </p:cNvPr>
          <p:cNvSpPr txBox="1"/>
          <p:nvPr/>
        </p:nvSpPr>
        <p:spPr>
          <a:xfrm>
            <a:off x="3409919" y="2754214"/>
            <a:ext cx="2912758" cy="338554"/>
          </a:xfrm>
          <a:prstGeom prst="rect">
            <a:avLst/>
          </a:prstGeom>
          <a:noFill/>
        </p:spPr>
        <p:txBody>
          <a:bodyPr wrap="square" rtlCol="0">
            <a:spAutoFit/>
          </a:bodyPr>
          <a:lstStyle/>
          <a:p>
            <a:pPr algn="ctr"/>
            <a:r>
              <a:rPr lang="en-US" sz="1600" dirty="0">
                <a:solidFill>
                  <a:srgbClr val="C00000"/>
                </a:solidFill>
              </a:rPr>
              <a:t>Summary for called procedure</a:t>
            </a:r>
          </a:p>
        </p:txBody>
      </p:sp>
      <p:sp>
        <p:nvSpPr>
          <p:cNvPr id="18" name="Freeform: Shape 17">
            <a:extLst>
              <a:ext uri="{FF2B5EF4-FFF2-40B4-BE49-F238E27FC236}">
                <a16:creationId xmlns:a16="http://schemas.microsoft.com/office/drawing/2014/main" id="{72E72E12-BA7E-4470-BD79-CD8D5902F751}"/>
              </a:ext>
            </a:extLst>
          </p:cNvPr>
          <p:cNvSpPr/>
          <p:nvPr/>
        </p:nvSpPr>
        <p:spPr bwMode="auto">
          <a:xfrm>
            <a:off x="714789" y="2622550"/>
            <a:ext cx="2346295" cy="400886"/>
          </a:xfrm>
          <a:custGeom>
            <a:avLst/>
            <a:gdLst>
              <a:gd name="connsiteX0" fmla="*/ 42627 w 2923012"/>
              <a:gd name="connsiteY0" fmla="*/ 0 h 558800"/>
              <a:gd name="connsiteX1" fmla="*/ 150577 w 2923012"/>
              <a:gd name="connsiteY1" fmla="*/ 247650 h 558800"/>
              <a:gd name="connsiteX2" fmla="*/ 1274527 w 2923012"/>
              <a:gd name="connsiteY2" fmla="*/ 393700 h 558800"/>
              <a:gd name="connsiteX3" fmla="*/ 2741377 w 2923012"/>
              <a:gd name="connsiteY3" fmla="*/ 412750 h 558800"/>
              <a:gd name="connsiteX4" fmla="*/ 2849327 w 2923012"/>
              <a:gd name="connsiteY4" fmla="*/ 558800 h 558800"/>
              <a:gd name="connsiteX0" fmla="*/ 42627 w 2868511"/>
              <a:gd name="connsiteY0" fmla="*/ 0 h 558800"/>
              <a:gd name="connsiteX1" fmla="*/ 150577 w 2868511"/>
              <a:gd name="connsiteY1" fmla="*/ 247650 h 558800"/>
              <a:gd name="connsiteX2" fmla="*/ 1274527 w 2868511"/>
              <a:gd name="connsiteY2" fmla="*/ 393700 h 558800"/>
              <a:gd name="connsiteX3" fmla="*/ 2500077 w 2868511"/>
              <a:gd name="connsiteY3" fmla="*/ 368300 h 558800"/>
              <a:gd name="connsiteX4" fmla="*/ 2849327 w 2868511"/>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5000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42627 w 2849327"/>
              <a:gd name="connsiteY0" fmla="*/ 0 h 558800"/>
              <a:gd name="connsiteX1" fmla="*/ 150577 w 2849327"/>
              <a:gd name="connsiteY1" fmla="*/ 247650 h 558800"/>
              <a:gd name="connsiteX2" fmla="*/ 1274527 w 2849327"/>
              <a:gd name="connsiteY2" fmla="*/ 393700 h 558800"/>
              <a:gd name="connsiteX3" fmla="*/ 2195277 w 2849327"/>
              <a:gd name="connsiteY3" fmla="*/ 368300 h 558800"/>
              <a:gd name="connsiteX4" fmla="*/ 2849327 w 2849327"/>
              <a:gd name="connsiteY4" fmla="*/ 558800 h 558800"/>
              <a:gd name="connsiteX0" fmla="*/ 100743 w 2907443"/>
              <a:gd name="connsiteY0" fmla="*/ 0 h 558800"/>
              <a:gd name="connsiteX1" fmla="*/ 208693 w 2907443"/>
              <a:gd name="connsiteY1" fmla="*/ 247650 h 558800"/>
              <a:gd name="connsiteX2" fmla="*/ 2253393 w 2907443"/>
              <a:gd name="connsiteY2" fmla="*/ 368300 h 558800"/>
              <a:gd name="connsiteX3" fmla="*/ 2907443 w 2907443"/>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2192 w 2818892"/>
              <a:gd name="connsiteY0" fmla="*/ 0 h 558800"/>
              <a:gd name="connsiteX1" fmla="*/ 412242 w 2818892"/>
              <a:gd name="connsiteY1" fmla="*/ 361950 h 558800"/>
              <a:gd name="connsiteX2" fmla="*/ 2164842 w 2818892"/>
              <a:gd name="connsiteY2" fmla="*/ 368300 h 558800"/>
              <a:gd name="connsiteX3" fmla="*/ 2818892 w 2818892"/>
              <a:gd name="connsiteY3" fmla="*/ 558800 h 558800"/>
              <a:gd name="connsiteX0" fmla="*/ 11484 w 2818184"/>
              <a:gd name="connsiteY0" fmla="*/ 0 h 558800"/>
              <a:gd name="connsiteX1" fmla="*/ 411534 w 2818184"/>
              <a:gd name="connsiteY1" fmla="*/ 361950 h 558800"/>
              <a:gd name="connsiteX2" fmla="*/ 2097402 w 2818184"/>
              <a:gd name="connsiteY2" fmla="*/ 488134 h 558800"/>
              <a:gd name="connsiteX3" fmla="*/ 2818184 w 2818184"/>
              <a:gd name="connsiteY3" fmla="*/ 558800 h 558800"/>
              <a:gd name="connsiteX0" fmla="*/ 8903 w 2815603"/>
              <a:gd name="connsiteY0" fmla="*/ 0 h 558800"/>
              <a:gd name="connsiteX1" fmla="*/ 459003 w 2815603"/>
              <a:gd name="connsiteY1" fmla="*/ 405527 h 558800"/>
              <a:gd name="connsiteX2" fmla="*/ 2094821 w 2815603"/>
              <a:gd name="connsiteY2" fmla="*/ 488134 h 558800"/>
              <a:gd name="connsiteX3" fmla="*/ 2815603 w 2815603"/>
              <a:gd name="connsiteY3" fmla="*/ 558800 h 558800"/>
              <a:gd name="connsiteX0" fmla="*/ 8903 w 2815603"/>
              <a:gd name="connsiteY0" fmla="*/ 0 h 558800"/>
              <a:gd name="connsiteX1" fmla="*/ 459003 w 2815603"/>
              <a:gd name="connsiteY1" fmla="*/ 405527 h 558800"/>
              <a:gd name="connsiteX2" fmla="*/ 2094821 w 2815603"/>
              <a:gd name="connsiteY2" fmla="*/ 488134 h 558800"/>
              <a:gd name="connsiteX3" fmla="*/ 2815603 w 2815603"/>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2815603" h="558800">
                <a:moveTo>
                  <a:pt x="8903" y="0"/>
                </a:moveTo>
                <a:cubicBezTo>
                  <a:pt x="-39781" y="91016"/>
                  <a:pt x="111350" y="324171"/>
                  <a:pt x="459003" y="405527"/>
                </a:cubicBezTo>
                <a:cubicBezTo>
                  <a:pt x="806656" y="486883"/>
                  <a:pt x="1668313" y="493426"/>
                  <a:pt x="2094821" y="488134"/>
                </a:cubicBezTo>
                <a:cubicBezTo>
                  <a:pt x="2521329" y="482842"/>
                  <a:pt x="2658286" y="452461"/>
                  <a:pt x="2815603" y="558800"/>
                </a:cubicBezTo>
              </a:path>
            </a:pathLst>
          </a:cu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2816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687C-2950-48FE-9D3F-FC288462001F}"/>
              </a:ext>
            </a:extLst>
          </p:cNvPr>
          <p:cNvSpPr>
            <a:spLocks noGrp="1"/>
          </p:cNvSpPr>
          <p:nvPr>
            <p:ph type="title"/>
          </p:nvPr>
        </p:nvSpPr>
        <p:spPr/>
        <p:txBody>
          <a:bodyPr>
            <a:normAutofit fontScale="90000"/>
          </a:bodyPr>
          <a:lstStyle/>
          <a:p>
            <a:r>
              <a:rPr lang="en-US" dirty="0"/>
              <a:t>Remainder of Part 3:</a:t>
            </a:r>
            <a:br>
              <a:rPr lang="en-US" dirty="0"/>
            </a:br>
            <a:r>
              <a:rPr lang="en-US" dirty="0"/>
              <a:t>Algebraic Program Analysis for Phase I</a:t>
            </a:r>
          </a:p>
        </p:txBody>
      </p:sp>
      <p:graphicFrame>
        <p:nvGraphicFramePr>
          <p:cNvPr id="5" name="Table 5">
            <a:extLst>
              <a:ext uri="{FF2B5EF4-FFF2-40B4-BE49-F238E27FC236}">
                <a16:creationId xmlns:a16="http://schemas.microsoft.com/office/drawing/2014/main" id="{123067F9-2C92-4295-B365-8D453CA89E8B}"/>
              </a:ext>
            </a:extLst>
          </p:cNvPr>
          <p:cNvGraphicFramePr>
            <a:graphicFrameLocks noGrp="1"/>
          </p:cNvGraphicFramePr>
          <p:nvPr>
            <p:ph idx="1"/>
            <p:extLst>
              <p:ext uri="{D42A27DB-BD31-4B8C-83A1-F6EECF244321}">
                <p14:modId xmlns:p14="http://schemas.microsoft.com/office/powerpoint/2010/main" val="2488295516"/>
              </p:ext>
            </p:extLst>
          </p:nvPr>
        </p:nvGraphicFramePr>
        <p:xfrm>
          <a:off x="457200" y="1819506"/>
          <a:ext cx="8229600" cy="1583266"/>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1114161832"/>
                    </a:ext>
                  </a:extLst>
                </a:gridCol>
                <a:gridCol w="3107267">
                  <a:extLst>
                    <a:ext uri="{9D8B030D-6E8A-4147-A177-3AD203B41FA5}">
                      <a16:colId xmlns:a16="http://schemas.microsoft.com/office/drawing/2014/main" val="1686289577"/>
                    </a:ext>
                  </a:extLst>
                </a:gridCol>
                <a:gridCol w="2633133">
                  <a:extLst>
                    <a:ext uri="{9D8B030D-6E8A-4147-A177-3AD203B41FA5}">
                      <a16:colId xmlns:a16="http://schemas.microsoft.com/office/drawing/2014/main" val="1290516049"/>
                    </a:ext>
                  </a:extLst>
                </a:gridCol>
              </a:tblGrid>
              <a:tr h="397933">
                <a:tc>
                  <a:txBody>
                    <a:bodyPr/>
                    <a:lstStyle/>
                    <a:p>
                      <a:pPr algn="ctr"/>
                      <a:r>
                        <a:rPr lang="en-US" dirty="0"/>
                        <a:t>Phase</a:t>
                      </a:r>
                    </a:p>
                  </a:txBody>
                  <a:tcPr/>
                </a:tc>
                <a:tc>
                  <a:txBody>
                    <a:bodyPr/>
                    <a:lstStyle/>
                    <a:p>
                      <a:pPr algn="ctr"/>
                      <a:r>
                        <a:rPr lang="en-US" dirty="0"/>
                        <a:t>Non-Recursive Programs</a:t>
                      </a:r>
                    </a:p>
                  </a:txBody>
                  <a:tcPr/>
                </a:tc>
                <a:tc>
                  <a:txBody>
                    <a:bodyPr/>
                    <a:lstStyle/>
                    <a:p>
                      <a:pPr algn="ctr"/>
                      <a:r>
                        <a:rPr lang="en-US" dirty="0"/>
                        <a:t>Recursive Programs</a:t>
                      </a:r>
                    </a:p>
                  </a:txBody>
                  <a:tcPr/>
                </a:tc>
                <a:extLst>
                  <a:ext uri="{0D108BD9-81ED-4DB2-BD59-A6C34878D82A}">
                    <a16:rowId xmlns:a16="http://schemas.microsoft.com/office/drawing/2014/main" val="511171409"/>
                  </a:ext>
                </a:extLst>
              </a:tr>
              <a:tr h="545253">
                <a:tc>
                  <a:txBody>
                    <a:bodyPr/>
                    <a:lstStyle/>
                    <a:p>
                      <a:r>
                        <a:rPr lang="en-US" dirty="0"/>
                        <a:t>Phase I</a:t>
                      </a:r>
                    </a:p>
                  </a:txBody>
                  <a:tcPr/>
                </a:tc>
                <a:tc>
                  <a:txBody>
                    <a:bodyPr/>
                    <a:lstStyle/>
                    <a:p>
                      <a:pPr algn="ctr"/>
                      <a:r>
                        <a:rPr lang="en-US" dirty="0">
                          <a:sym typeface="Wingdings" panose="05000000000000000000" pitchFamily="2" charset="2"/>
                        </a:rPr>
                        <a:t></a:t>
                      </a:r>
                      <a:endParaRPr lang="en-US" dirty="0"/>
                    </a:p>
                  </a:txBody>
                  <a:tcPr/>
                </a:tc>
                <a:tc>
                  <a:txBody>
                    <a:bodyPr/>
                    <a:lstStyle/>
                    <a:p>
                      <a:pPr algn="ctr"/>
                      <a:r>
                        <a:rPr lang="en-US" dirty="0"/>
                        <a:t>Partial story</a:t>
                      </a:r>
                    </a:p>
                  </a:txBody>
                  <a:tcPr/>
                </a:tc>
                <a:extLst>
                  <a:ext uri="{0D108BD9-81ED-4DB2-BD59-A6C34878D82A}">
                    <a16:rowId xmlns:a16="http://schemas.microsoft.com/office/drawing/2014/main" val="1721025765"/>
                  </a:ext>
                </a:extLst>
              </a:tr>
              <a:tr h="564906">
                <a:tc>
                  <a:txBody>
                    <a:bodyPr/>
                    <a:lstStyle/>
                    <a:p>
                      <a:r>
                        <a:rPr lang="en-US" dirty="0"/>
                        <a:t>Phase 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endParaRPr lang="en-US" dirty="0"/>
                    </a:p>
                    <a:p>
                      <a:pPr algn="ctr"/>
                      <a:endParaRPr lang="en-US" dirty="0"/>
                    </a:p>
                  </a:txBody>
                  <a:tcPr/>
                </a:tc>
                <a:extLst>
                  <a:ext uri="{0D108BD9-81ED-4DB2-BD59-A6C34878D82A}">
                    <a16:rowId xmlns:a16="http://schemas.microsoft.com/office/drawing/2014/main" val="3917136469"/>
                  </a:ext>
                </a:extLst>
              </a:tr>
            </a:tbl>
          </a:graphicData>
        </a:graphic>
      </p:graphicFrame>
      <p:sp>
        <p:nvSpPr>
          <p:cNvPr id="4" name="Slide Number Placeholder 3">
            <a:extLst>
              <a:ext uri="{FF2B5EF4-FFF2-40B4-BE49-F238E27FC236}">
                <a16:creationId xmlns:a16="http://schemas.microsoft.com/office/drawing/2014/main" id="{BFBA2EDF-51B7-46FC-9E94-15DC81F5E403}"/>
              </a:ext>
            </a:extLst>
          </p:cNvPr>
          <p:cNvSpPr>
            <a:spLocks noGrp="1"/>
          </p:cNvSpPr>
          <p:nvPr>
            <p:ph type="sldNum" sz="quarter" idx="12"/>
          </p:nvPr>
        </p:nvSpPr>
        <p:spPr/>
        <p:txBody>
          <a:bodyPr/>
          <a:lstStyle/>
          <a:p>
            <a:fld id="{60AD1266-7CE3-2146-B859-359ABF1E0203}" type="slidenum">
              <a:rPr lang="en-US" smtClean="0"/>
              <a:t>22</a:t>
            </a:fld>
            <a:endParaRPr lang="en-US"/>
          </a:p>
        </p:txBody>
      </p:sp>
      <p:sp>
        <p:nvSpPr>
          <p:cNvPr id="6" name="TextBox 5">
            <a:extLst>
              <a:ext uri="{FF2B5EF4-FFF2-40B4-BE49-F238E27FC236}">
                <a16:creationId xmlns:a16="http://schemas.microsoft.com/office/drawing/2014/main" id="{CB8F2452-63EA-419B-AA1A-B3C10B2D5793}"/>
              </a:ext>
            </a:extLst>
          </p:cNvPr>
          <p:cNvSpPr txBox="1"/>
          <p:nvPr/>
        </p:nvSpPr>
        <p:spPr>
          <a:xfrm>
            <a:off x="260196" y="4206231"/>
            <a:ext cx="8802410" cy="923330"/>
          </a:xfrm>
          <a:prstGeom prst="rect">
            <a:avLst/>
          </a:prstGeom>
          <a:noFill/>
        </p:spPr>
        <p:txBody>
          <a:bodyPr wrap="none" rtlCol="0">
            <a:spAutoFit/>
          </a:bodyPr>
          <a:lstStyle/>
          <a:p>
            <a:r>
              <a:rPr lang="en-US" u="sng" dirty="0"/>
              <a:t>Where we are headed:</a:t>
            </a:r>
          </a:p>
          <a:p>
            <a:r>
              <a:rPr lang="en-US" dirty="0"/>
              <a:t>Describe a method for Phase I for recursive programs</a:t>
            </a:r>
          </a:p>
          <a:p>
            <a:r>
              <a:rPr lang="en-US" dirty="0"/>
              <a:t>It is an iterative analysis that makes repeated calls on an algebraic program analysis</a:t>
            </a:r>
          </a:p>
        </p:txBody>
      </p:sp>
    </p:spTree>
    <p:extLst>
      <p:ext uri="{BB962C8B-B14F-4D97-AF65-F5344CB8AC3E}">
        <p14:creationId xmlns:p14="http://schemas.microsoft.com/office/powerpoint/2010/main" val="23330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61E6-D64B-4038-BD74-A88970D4163A}"/>
              </a:ext>
            </a:extLst>
          </p:cNvPr>
          <p:cNvSpPr>
            <a:spLocks noGrp="1"/>
          </p:cNvSpPr>
          <p:nvPr>
            <p:ph type="title"/>
          </p:nvPr>
        </p:nvSpPr>
        <p:spPr>
          <a:xfrm>
            <a:off x="457200" y="131055"/>
            <a:ext cx="8229600" cy="868362"/>
          </a:xfrm>
        </p:spPr>
        <p:txBody>
          <a:bodyPr>
            <a:normAutofit/>
          </a:bodyPr>
          <a:lstStyle/>
          <a:p>
            <a:r>
              <a:rPr lang="en-US" sz="2400" dirty="0"/>
              <a:t>Four Simple Facts about Formal Languages</a:t>
            </a:r>
            <a:br>
              <a:rPr lang="en-US" sz="2400" dirty="0"/>
            </a:br>
            <a:r>
              <a:rPr lang="en-US" sz="2400" dirty="0"/>
              <a:t>(Intro Theory Class, week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96B440-4EC4-4B00-97F9-D26EA9847AB8}"/>
                  </a:ext>
                </a:extLst>
              </p:cNvPr>
              <p:cNvSpPr>
                <a:spLocks noGrp="1"/>
              </p:cNvSpPr>
              <p:nvPr>
                <p:ph idx="1"/>
              </p:nvPr>
            </p:nvSpPr>
            <p:spPr>
              <a:xfrm>
                <a:off x="457200" y="1606178"/>
                <a:ext cx="8229600" cy="3829424"/>
              </a:xfrm>
              <a:ln>
                <a:noFill/>
              </a:ln>
            </p:spPr>
            <p:txBody>
              <a:bodyPr>
                <a:normAutofit/>
              </a:bodyPr>
              <a:lstStyle/>
              <a:p>
                <a:pPr marL="0" indent="0">
                  <a:lnSpc>
                    <a:spcPts val="2400"/>
                  </a:lnSpc>
                  <a:buNone/>
                </a:pPr>
                <a:r>
                  <a:rPr lang="en-US" sz="2000" dirty="0"/>
                  <a:t>Regular languages (</a:t>
                </a:r>
                <a14:m>
                  <m:oMath xmlns:m="http://schemas.openxmlformats.org/officeDocument/2006/math">
                    <m:r>
                      <a:rPr lang="en-US" sz="2000">
                        <a:latin typeface="Cambria Math" panose="02040503050406030204" pitchFamily="18" charset="0"/>
                      </a:rPr>
                      <m:t>𝑅𝑒𝑔</m:t>
                    </m:r>
                  </m:oMath>
                </a14:m>
                <a:r>
                  <a:rPr lang="en-US" sz="2000" dirty="0"/>
                  <a:t>) versus linear context-free languages (LCFL)</a:t>
                </a:r>
              </a:p>
              <a:p>
                <a:pPr marL="0" indent="0">
                  <a:lnSpc>
                    <a:spcPts val="2400"/>
                  </a:lnSpc>
                  <a:buNone/>
                </a:pPr>
                <a:r>
                  <a:rPr lang="en-US" sz="2000" dirty="0"/>
                  <a:t> 1. </a:t>
                </a:r>
                <a14:m>
                  <m:oMath xmlns:m="http://schemas.openxmlformats.org/officeDocument/2006/math">
                    <m:r>
                      <a:rPr lang="en-US" sz="2000">
                        <a:latin typeface="Cambria Math" panose="02040503050406030204" pitchFamily="18" charset="0"/>
                      </a:rPr>
                      <m:t>𝐿</m:t>
                    </m:r>
                    <m:d>
                      <m:dPr>
                        <m:ctrlPr>
                          <a:rPr lang="en-US" sz="2000" i="1">
                            <a:latin typeface="Cambria Math" panose="02040503050406030204" pitchFamily="18" charset="0"/>
                          </a:rPr>
                        </m:ctrlPr>
                      </m:dPr>
                      <m:e>
                        <m:r>
                          <a:rPr lang="en-US" sz="2000">
                            <a:latin typeface="Cambria Math" panose="02040503050406030204" pitchFamily="18" charset="0"/>
                          </a:rPr>
                          <m:t>𝐹𝑆𝑀</m:t>
                        </m:r>
                      </m:e>
                    </m:d>
                    <m:r>
                      <a:rPr lang="en-US" sz="2000">
                        <a:latin typeface="Cambria Math" panose="02040503050406030204" pitchFamily="18" charset="0"/>
                      </a:rPr>
                      <m:t>=</m:t>
                    </m:r>
                    <m:r>
                      <a:rPr lang="en-US" sz="2000">
                        <a:latin typeface="Cambria Math" panose="02040503050406030204" pitchFamily="18" charset="0"/>
                      </a:rPr>
                      <m:t>𝐿</m:t>
                    </m:r>
                    <m:d>
                      <m:dPr>
                        <m:ctrlPr>
                          <a:rPr lang="en-US" sz="2000" i="1">
                            <a:latin typeface="Cambria Math" panose="02040503050406030204" pitchFamily="18" charset="0"/>
                          </a:rPr>
                        </m:ctrlPr>
                      </m:dPr>
                      <m:e>
                        <m:r>
                          <a:rPr lang="en-US" sz="2000">
                            <a:latin typeface="Cambria Math" panose="02040503050406030204" pitchFamily="18" charset="0"/>
                          </a:rPr>
                          <m:t>𝑅𝑒𝑔𝐸𝑥𝑝</m:t>
                        </m:r>
                      </m:e>
                    </m:d>
                    <m:r>
                      <a:rPr lang="en-US" sz="2000">
                        <a:latin typeface="Cambria Math" panose="02040503050406030204" pitchFamily="18" charset="0"/>
                      </a:rPr>
                      <m:t>=</m:t>
                    </m:r>
                    <m:r>
                      <a:rPr lang="en-US" sz="2000">
                        <a:latin typeface="Cambria Math" panose="02040503050406030204" pitchFamily="18" charset="0"/>
                      </a:rPr>
                      <m:t>𝑅𝑒𝑔</m:t>
                    </m:r>
                  </m:oMath>
                </a14:m>
                <a:endParaRPr lang="en-US" sz="2000" dirty="0"/>
              </a:p>
              <a:p>
                <a:pPr marL="58737" indent="0">
                  <a:lnSpc>
                    <a:spcPts val="2400"/>
                  </a:lnSpc>
                  <a:buNone/>
                </a:pPr>
                <a:r>
                  <a:rPr lang="en-US" sz="2000" dirty="0"/>
                  <a:t>2. For a </a:t>
                </a:r>
                <a:r>
                  <a:rPr lang="en-US" sz="2000" dirty="0">
                    <a:solidFill>
                      <a:srgbClr val="C00000"/>
                    </a:solidFill>
                  </a:rPr>
                  <a:t>left-linear context-free grammar </a:t>
                </a:r>
                <a14:m>
                  <m:oMath xmlns:m="http://schemas.openxmlformats.org/officeDocument/2006/math">
                    <m:r>
                      <a:rPr lang="en-US" sz="2000" i="1" dirty="0" smtClean="0">
                        <a:solidFill>
                          <a:srgbClr val="C00000"/>
                        </a:solidFill>
                        <a:latin typeface="Cambria Math" panose="02040503050406030204" pitchFamily="18" charset="0"/>
                      </a:rPr>
                      <m:t>𝐺</m:t>
                    </m:r>
                    <m:r>
                      <a:rPr lang="en-US" sz="2000" b="0" i="0" smtClean="0">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𝐺</m:t>
                        </m:r>
                      </m:e>
                    </m:d>
                    <m:r>
                      <a:rPr lang="en-US" sz="2000" b="0" i="1" smtClean="0">
                        <a:solidFill>
                          <a:srgbClr val="C00000"/>
                        </a:solidFill>
                        <a:latin typeface="Cambria Math" panose="02040503050406030204" pitchFamily="18" charset="0"/>
                        <a:ea typeface="Cambria Math" panose="02040503050406030204" pitchFamily="18" charset="0"/>
                      </a:rPr>
                      <m:t>∈</m:t>
                    </m:r>
                    <m:r>
                      <a:rPr lang="en-US" sz="2000" i="1" smtClean="0">
                        <a:solidFill>
                          <a:srgbClr val="C00000"/>
                        </a:solidFill>
                        <a:latin typeface="Cambria Math" panose="02040503050406030204" pitchFamily="18" charset="0"/>
                        <a:ea typeface="Cambria Math" panose="02040503050406030204" pitchFamily="18" charset="0"/>
                      </a:rPr>
                      <m:t>𝑅</m:t>
                    </m:r>
                    <m:r>
                      <a:rPr lang="en-US" sz="2000" i="1">
                        <a:solidFill>
                          <a:srgbClr val="C00000"/>
                        </a:solidFill>
                        <a:latin typeface="Cambria Math" panose="02040503050406030204" pitchFamily="18" charset="0"/>
                        <a:ea typeface="Cambria Math" panose="02040503050406030204" pitchFamily="18" charset="0"/>
                      </a:rPr>
                      <m:t>𝑒𝑔</m:t>
                    </m:r>
                  </m:oMath>
                </a14:m>
                <a:endParaRPr lang="en-US" sz="2000" dirty="0"/>
              </a:p>
              <a:p>
                <a:pPr marL="58737" indent="0">
                  <a:lnSpc>
                    <a:spcPts val="2400"/>
                  </a:lnSpc>
                  <a:buNone/>
                </a:pPr>
                <a:r>
                  <a:rPr lang="en-US" sz="2000" dirty="0"/>
                  <a:t>       E.g., for </a:t>
                </a:r>
                <a14:m>
                  <m:oMath xmlns:m="http://schemas.openxmlformats.org/officeDocument/2006/math">
                    <m:r>
                      <a:rPr lang="en-US" sz="2000" i="1">
                        <a:latin typeface="Cambria Math" panose="02040503050406030204" pitchFamily="18" charset="0"/>
                      </a:rPr>
                      <m:t>𝑊</m:t>
                    </m:r>
                    <m:r>
                      <a:rPr lang="en-US" sz="2000" i="1">
                        <a:latin typeface="Cambria Math" panose="02040503050406030204" pitchFamily="18" charset="0"/>
                      </a:rPr>
                      <m:t>∷=</m:t>
                    </m:r>
                    <m:r>
                      <a:rPr lang="en-US" sz="2000" i="1">
                        <a:latin typeface="Cambria Math" panose="02040503050406030204" pitchFamily="18" charset="0"/>
                      </a:rPr>
                      <m:t>𝑊</m:t>
                    </m:r>
                    <m:r>
                      <a:rPr lang="en-US" sz="2000" i="1">
                        <a:latin typeface="Cambria Math" panose="02040503050406030204" pitchFamily="18" charset="0"/>
                      </a:rPr>
                      <m:t> </m:t>
                    </m:r>
                    <m:r>
                      <a:rPr lang="en-US" sz="2000" i="1">
                        <a:latin typeface="Cambria Math" panose="02040503050406030204" pitchFamily="18" charset="0"/>
                      </a:rPr>
                      <m:t>𝑐</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 </m:t>
                        </m:r>
                        <m:r>
                          <a:rPr lang="en-US" sz="2000" i="1">
                            <a:latin typeface="Cambria Math" panose="02040503050406030204" pitchFamily="18" charset="0"/>
                          </a:rPr>
                          <m:t>𝑑</m:t>
                        </m:r>
                        <m:r>
                          <a:rPr lang="en-US" sz="2000" i="1">
                            <a:latin typeface="Cambria Math" panose="02040503050406030204" pitchFamily="18" charset="0"/>
                          </a:rPr>
                          <m:t> </m:t>
                        </m:r>
                      </m:e>
                    </m:d>
                    <m:r>
                      <a:rPr lang="en-US" sz="2000" i="1">
                        <a:latin typeface="Cambria Math" panose="02040503050406030204" pitchFamily="18" charset="0"/>
                      </a:rPr>
                      <m:t> </m:t>
                    </m:r>
                    <m:r>
                      <a:rPr lang="en-US" sz="2000" i="1">
                        <a:latin typeface="Cambria Math" panose="02040503050406030204" pitchFamily="18" charset="0"/>
                      </a:rPr>
                      <m:t>𝜖</m:t>
                    </m:r>
                  </m:oMath>
                </a14:m>
                <a:r>
                  <a:rPr lang="en-US" sz="2000" dirty="0"/>
                  <a:t>,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ℒ</m:t>
                    </m:r>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𝑊</m:t>
                        </m:r>
                      </m:e>
                    </m:d>
                    <m:r>
                      <a:rPr lang="en-US" sz="2000" i="1">
                        <a:solidFill>
                          <a:schemeClr val="tx1"/>
                        </a:solidFill>
                        <a:latin typeface="Cambria Math" panose="02040503050406030204" pitchFamily="18" charset="0"/>
                        <a:ea typeface="Cambria Math" panose="02040503050406030204" pitchFamily="18" charset="0"/>
                      </a:rPr>
                      <m:t>=</m:t>
                    </m:r>
                    <m:sSup>
                      <m:sSupPr>
                        <m:ctrlPr>
                          <a:rPr lang="en-US" sz="2000" i="1">
                            <a:solidFill>
                              <a:schemeClr val="tx1"/>
                            </a:solidFill>
                            <a:latin typeface="Cambria Math" panose="02040503050406030204" pitchFamily="18" charset="0"/>
                            <a:ea typeface="Cambria Math" panose="02040503050406030204" pitchFamily="18" charset="0"/>
                          </a:rPr>
                        </m:ctrlPr>
                      </m:sSupPr>
                      <m:e>
                        <m:d>
                          <m:dPr>
                            <m:ctrlPr>
                              <a:rPr lang="en-US" sz="2000" i="1">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𝑐</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𝑑</m:t>
                            </m:r>
                          </m:e>
                        </m:d>
                      </m:e>
                      <m:sup>
                        <m:r>
                          <a:rPr lang="en-US" sz="2000" i="1">
                            <a:solidFill>
                              <a:schemeClr val="tx1"/>
                            </a:solidFill>
                            <a:latin typeface="Cambria Math" panose="02040503050406030204" pitchFamily="18" charset="0"/>
                            <a:ea typeface="Cambria Math" panose="02040503050406030204" pitchFamily="18" charset="0"/>
                          </a:rPr>
                          <m:t>∗</m:t>
                        </m:r>
                      </m:sup>
                    </m:sSup>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𝑅𝑒𝑔</m:t>
                    </m:r>
                  </m:oMath>
                </a14:m>
                <a:endParaRPr lang="en-US" sz="2000" dirty="0"/>
              </a:p>
              <a:p>
                <a:pPr marL="58737" indent="0">
                  <a:lnSpc>
                    <a:spcPts val="2400"/>
                  </a:lnSpc>
                  <a:buNone/>
                </a:pPr>
                <a:r>
                  <a:rPr lang="en-US" sz="2000" dirty="0"/>
                  <a:t>3. For the </a:t>
                </a:r>
                <a:r>
                  <a:rPr lang="en-US" sz="2000" dirty="0">
                    <a:solidFill>
                      <a:srgbClr val="C00000"/>
                    </a:solidFill>
                  </a:rPr>
                  <a:t>linear context-free grammar </a:t>
                </a:r>
                <a14:m>
                  <m:oMath xmlns:m="http://schemas.openxmlformats.org/officeDocument/2006/math">
                    <m:r>
                      <a:rPr lang="en-US" sz="2000" i="1">
                        <a:latin typeface="Cambria Math" panose="02040503050406030204" pitchFamily="18" charset="0"/>
                      </a:rPr>
                      <m:t>𝑋</m:t>
                    </m:r>
                    <m:r>
                      <a:rPr lang="en-US" sz="2000" i="1">
                        <a:latin typeface="Cambria Math" panose="02040503050406030204" pitchFamily="18" charset="0"/>
                      </a:rPr>
                      <m:t> ∷=  </m:t>
                    </m:r>
                    <m:r>
                      <a:rPr lang="en-US" sz="2000" i="1">
                        <a:latin typeface="Cambria Math" panose="02040503050406030204" pitchFamily="18" charset="0"/>
                      </a:rPr>
                      <m:t>𝑎</m:t>
                    </m:r>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r>
                      <a:rPr lang="en-US" sz="2000" i="1">
                        <a:latin typeface="Cambria Math" panose="02040503050406030204" pitchFamily="18" charset="0"/>
                      </a:rPr>
                      <m:t>𝑏</m:t>
                    </m:r>
                    <m:r>
                      <a:rPr lang="en-US" sz="2000" i="1">
                        <a:latin typeface="Cambria Math" panose="02040503050406030204" pitchFamily="18" charset="0"/>
                      </a:rPr>
                      <m:t>  |  </m:t>
                    </m:r>
                    <m:r>
                      <a:rPr lang="en-US" sz="2000" i="1">
                        <a:latin typeface="Cambria Math" panose="02040503050406030204" pitchFamily="18" charset="0"/>
                      </a:rPr>
                      <m:t>𝜖</m:t>
                    </m:r>
                  </m:oMath>
                </a14:m>
                <a:r>
                  <a:rPr lang="en-US" sz="2000" i="1" dirty="0"/>
                  <a:t>,</a:t>
                </a:r>
              </a:p>
              <a:p>
                <a:pPr marL="58737" indent="0">
                  <a:lnSpc>
                    <a:spcPts val="2400"/>
                  </a:lnSpc>
                  <a:buNone/>
                </a:pPr>
                <a:r>
                  <a:rPr lang="en-US" sz="2000" i="1" dirty="0"/>
                  <a:t>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𝑋</m:t>
                        </m:r>
                      </m:e>
                    </m:d>
                    <m:r>
                      <a:rPr lang="en-US" sz="2000" i="1">
                        <a:solidFill>
                          <a:srgbClr val="C00000"/>
                        </a:solidFill>
                        <a:latin typeface="Cambria Math" panose="02040503050406030204" pitchFamily="18" charset="0"/>
                        <a:ea typeface="Cambria Math" panose="02040503050406030204" pitchFamily="18" charset="0"/>
                      </a:rPr>
                      <m:t>=</m:t>
                    </m:r>
                    <m:d>
                      <m:dPr>
                        <m:begChr m:val="{"/>
                        <m:endChr m:val="}"/>
                        <m:ctrlPr>
                          <a:rPr lang="en-US" sz="2000" i="1">
                            <a:solidFill>
                              <a:srgbClr val="C00000"/>
                            </a:solidFill>
                            <a:latin typeface="Cambria Math" panose="02040503050406030204" pitchFamily="18" charset="0"/>
                            <a:ea typeface="Cambria Math" panose="02040503050406030204" pitchFamily="18" charset="0"/>
                          </a:rPr>
                        </m:ctrlPr>
                      </m:dPr>
                      <m:e>
                        <m:sSup>
                          <m:sSupPr>
                            <m:ctrlPr>
                              <a:rPr lang="en-US" sz="2000" i="1">
                                <a:solidFill>
                                  <a:srgbClr val="C00000"/>
                                </a:solidFill>
                                <a:latin typeface="Cambria Math" panose="02040503050406030204" pitchFamily="18" charset="0"/>
                                <a:ea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𝑎</m:t>
                            </m:r>
                          </m:e>
                          <m:sup>
                            <m:r>
                              <a:rPr lang="en-US" sz="2000" i="1">
                                <a:solidFill>
                                  <a:srgbClr val="C00000"/>
                                </a:solidFill>
                                <a:latin typeface="Cambria Math" panose="02040503050406030204" pitchFamily="18" charset="0"/>
                                <a:ea typeface="Cambria Math" panose="02040503050406030204" pitchFamily="18" charset="0"/>
                              </a:rPr>
                              <m:t>𝑖</m:t>
                            </m:r>
                          </m:sup>
                        </m:sSup>
                        <m:sSup>
                          <m:sSupPr>
                            <m:ctrlPr>
                              <a:rPr lang="en-US" sz="2000" i="1">
                                <a:solidFill>
                                  <a:srgbClr val="C00000"/>
                                </a:solidFill>
                                <a:latin typeface="Cambria Math" panose="02040503050406030204" pitchFamily="18" charset="0"/>
                                <a:ea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𝑏</m:t>
                            </m:r>
                          </m:e>
                          <m:sup>
                            <m:r>
                              <a:rPr lang="en-US" sz="2000" i="1">
                                <a:solidFill>
                                  <a:srgbClr val="C00000"/>
                                </a:solidFill>
                                <a:latin typeface="Cambria Math" panose="02040503050406030204" pitchFamily="18" charset="0"/>
                                <a:ea typeface="Cambria Math" panose="02040503050406030204" pitchFamily="18" charset="0"/>
                              </a:rPr>
                              <m:t>𝑖</m:t>
                            </m:r>
                          </m:sup>
                        </m:sSup>
                      </m:e>
                    </m:d>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𝑅𝑒𝑔</m:t>
                    </m:r>
                  </m:oMath>
                </a14:m>
                <a:endParaRPr lang="en-US" sz="2000" dirty="0"/>
              </a:p>
              <a:p>
                <a:pPr marL="58737" indent="0">
                  <a:lnSpc>
                    <a:spcPts val="2400"/>
                  </a:lnSpc>
                  <a:buNone/>
                </a:pPr>
                <a:r>
                  <a:rPr lang="en-US" sz="2000" dirty="0"/>
                  <a:t>4. For the </a:t>
                </a:r>
                <a:r>
                  <a:rPr lang="en-US" sz="2000" dirty="0">
                    <a:solidFill>
                      <a:srgbClr val="C00000"/>
                    </a:solidFill>
                  </a:rPr>
                  <a:t>linear context-free grammar </a:t>
                </a:r>
                <a14:m>
                  <m:oMath xmlns:m="http://schemas.openxmlformats.org/officeDocument/2006/math">
                    <m:r>
                      <a:rPr lang="en-US" sz="2000" i="1">
                        <a:latin typeface="Cambria Math" panose="02040503050406030204" pitchFamily="18" charset="0"/>
                      </a:rPr>
                      <m:t>𝑋</m:t>
                    </m:r>
                    <m:r>
                      <a:rPr lang="en-US" sz="2000" i="1">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i="1">
                        <a:latin typeface="Cambria Math" panose="02040503050406030204" pitchFamily="18" charset="0"/>
                      </a:rPr>
                      <m:t>  |  </m:t>
                    </m:r>
                    <m:r>
                      <a:rPr lang="en-US" sz="2000" i="1">
                        <a:latin typeface="Cambria Math" panose="02040503050406030204" pitchFamily="18" charset="0"/>
                      </a:rPr>
                      <m:t>𝜖</m:t>
                    </m:r>
                  </m:oMath>
                </a14:m>
                <a:r>
                  <a:rPr lang="en-US" sz="2000" dirty="0"/>
                  <a:t>, </a:t>
                </a:r>
              </a:p>
              <a:p>
                <a:pPr marL="58737" indent="0">
                  <a:lnSpc>
                    <a:spcPts val="2400"/>
                  </a:lnSpc>
                  <a:buNone/>
                </a:pPr>
                <a:r>
                  <a:rPr lang="en-US" sz="2000" i="1" dirty="0"/>
                  <a:t>      </a:t>
                </a:r>
                <a14:m>
                  <m:oMath xmlns:m="http://schemas.openxmlformats.org/officeDocument/2006/math">
                    <m:r>
                      <a:rPr lang="en-US" sz="2000" i="1">
                        <a:solidFill>
                          <a:srgbClr val="C00000"/>
                        </a:solidFill>
                        <a:latin typeface="Cambria Math" panose="02040503050406030204" pitchFamily="18" charset="0"/>
                        <a:ea typeface="Cambria Math" panose="02040503050406030204" pitchFamily="18" charset="0"/>
                      </a:rPr>
                      <m:t>ℒ</m:t>
                    </m:r>
                    <m:d>
                      <m:dPr>
                        <m:ctrlPr>
                          <a:rPr lang="en-US" sz="2000" i="1">
                            <a:solidFill>
                              <a:srgbClr val="C00000"/>
                            </a:solidFill>
                            <a:latin typeface="Cambria Math" panose="02040503050406030204" pitchFamily="18" charset="0"/>
                            <a:ea typeface="Cambria Math" panose="02040503050406030204" pitchFamily="18" charset="0"/>
                          </a:rPr>
                        </m:ctrlPr>
                      </m:dPr>
                      <m:e>
                        <m:r>
                          <a:rPr lang="en-US" sz="2000" i="1">
                            <a:solidFill>
                              <a:srgbClr val="C00000"/>
                            </a:solidFill>
                            <a:latin typeface="Cambria Math" panose="02040503050406030204" pitchFamily="18" charset="0"/>
                            <a:ea typeface="Cambria Math" panose="02040503050406030204" pitchFamily="18" charset="0"/>
                          </a:rPr>
                          <m:t>𝑋</m:t>
                        </m:r>
                      </m:e>
                    </m:d>
                    <m:r>
                      <a:rPr lang="en-US" sz="2000" i="1">
                        <a:solidFill>
                          <a:srgbClr val="C00000"/>
                        </a:solidFill>
                        <a:latin typeface="Cambria Math" panose="02040503050406030204" pitchFamily="18" charset="0"/>
                        <a:ea typeface="Cambria Math" panose="02040503050406030204" pitchFamily="18" charset="0"/>
                      </a:rPr>
                      <m:t>=</m:t>
                    </m:r>
                    <m:d>
                      <m:dPr>
                        <m:begChr m:val="{"/>
                        <m:endChr m:val="}"/>
                        <m:ctrlPr>
                          <a:rPr lang="en-US" sz="2000" i="1">
                            <a:solidFill>
                              <a:srgbClr val="C00000"/>
                            </a:solidFill>
                            <a:latin typeface="Cambria Math" panose="02040503050406030204" pitchFamily="18" charset="0"/>
                            <a:ea typeface="Cambria Math" panose="02040503050406030204" pitchFamily="18" charset="0"/>
                          </a:rPr>
                        </m:ctrlPr>
                      </m:dPr>
                      <m:e>
                        <m:r>
                          <a:rPr lang="en-US" sz="2000" b="0" i="1" smtClean="0">
                            <a:solidFill>
                              <a:srgbClr val="C00000"/>
                            </a:solidFill>
                            <a:latin typeface="Cambria Math" panose="02040503050406030204" pitchFamily="18" charset="0"/>
                            <a:ea typeface="Cambria Math" panose="02040503050406030204" pitchFamily="18" charset="0"/>
                          </a:rPr>
                          <m:t>…,</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r>
                          <a:rPr lang="en-US" sz="2000" b="0" i="1" smtClean="0">
                            <a:solidFill>
                              <a:srgbClr val="C00000"/>
                            </a:solidFill>
                            <a:latin typeface="Cambria Math" panose="02040503050406030204" pitchFamily="18" charset="0"/>
                            <a:ea typeface="Cambria Math" panose="02040503050406030204" pitchFamily="18" charset="0"/>
                          </a:rPr>
                          <m:t>, </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r>
                          <a:rPr lang="en-US" sz="2000" b="0" i="1" smtClean="0">
                            <a:solidFill>
                              <a:srgbClr val="C00000"/>
                            </a:solidFill>
                            <a:latin typeface="Cambria Math" panose="02040503050406030204" pitchFamily="18" charset="0"/>
                            <a:ea typeface="Cambria Math" panose="02040503050406030204" pitchFamily="18" charset="0"/>
                          </a:rPr>
                          <m:t>,</m:t>
                        </m:r>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𝑎</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1</m:t>
                            </m:r>
                          </m:sub>
                        </m:sSub>
                        <m:sSub>
                          <m:sSubPr>
                            <m:ctrlPr>
                              <a:rPr lang="en-US" sz="2000" b="0" i="1" smtClean="0">
                                <a:solidFill>
                                  <a:srgbClr val="C00000"/>
                                </a:solidFill>
                                <a:latin typeface="Cambria Math" panose="02040503050406030204" pitchFamily="18" charset="0"/>
                                <a:ea typeface="Cambria Math" panose="02040503050406030204" pitchFamily="18" charset="0"/>
                              </a:rPr>
                            </m:ctrlPr>
                          </m:sSubPr>
                          <m:e>
                            <m:r>
                              <a:rPr lang="en-US" sz="2000" b="0" i="1" smtClean="0">
                                <a:solidFill>
                                  <a:srgbClr val="C00000"/>
                                </a:solidFill>
                                <a:latin typeface="Cambria Math" panose="02040503050406030204" pitchFamily="18" charset="0"/>
                                <a:ea typeface="Cambria Math" panose="02040503050406030204" pitchFamily="18" charset="0"/>
                              </a:rPr>
                              <m:t>𝑏</m:t>
                            </m:r>
                          </m:e>
                          <m:sub>
                            <m:r>
                              <a:rPr lang="en-US" sz="2000" b="0" i="1" smtClean="0">
                                <a:solidFill>
                                  <a:srgbClr val="C00000"/>
                                </a:solidFill>
                                <a:latin typeface="Cambria Math" panose="02040503050406030204" pitchFamily="18" charset="0"/>
                                <a:ea typeface="Cambria Math" panose="02040503050406030204" pitchFamily="18" charset="0"/>
                              </a:rPr>
                              <m:t>2</m:t>
                            </m:r>
                          </m:sub>
                        </m:sSub>
                        <m:r>
                          <a:rPr lang="en-US" sz="2000" b="0" i="1" smtClean="0">
                            <a:solidFill>
                              <a:srgbClr val="C00000"/>
                            </a:solidFill>
                            <a:latin typeface="Cambria Math" panose="02040503050406030204" pitchFamily="18" charset="0"/>
                            <a:ea typeface="Cambria Math" panose="02040503050406030204" pitchFamily="18" charset="0"/>
                          </a:rPr>
                          <m:t>,…</m:t>
                        </m:r>
                      </m:e>
                    </m:d>
                    <m:r>
                      <a:rPr lang="en-US" sz="2000" i="1">
                        <a:solidFill>
                          <a:srgbClr val="C00000"/>
                        </a:solidFill>
                        <a:latin typeface="Cambria Math" panose="02040503050406030204" pitchFamily="18" charset="0"/>
                        <a:ea typeface="Cambria Math" panose="02040503050406030204" pitchFamily="18" charset="0"/>
                      </a:rPr>
                      <m:t>∉</m:t>
                    </m:r>
                    <m:r>
                      <a:rPr lang="en-US" sz="2000" i="1">
                        <a:solidFill>
                          <a:srgbClr val="C00000"/>
                        </a:solidFill>
                        <a:latin typeface="Cambria Math" panose="02040503050406030204" pitchFamily="18" charset="0"/>
                        <a:ea typeface="Cambria Math" panose="02040503050406030204" pitchFamily="18" charset="0"/>
                      </a:rPr>
                      <m:t>𝑅𝑒𝑔</m:t>
                    </m:r>
                  </m:oMath>
                </a14:m>
                <a:endParaRPr lang="en-US" sz="2400" dirty="0"/>
              </a:p>
              <a:p>
                <a:pPr marL="514350" indent="-514350">
                  <a:buFont typeface="+mj-lt"/>
                  <a:buAutoNum type="arabicPeriod"/>
                </a:pPr>
                <a:endParaRPr lang="en-US" sz="2000" dirty="0"/>
              </a:p>
            </p:txBody>
          </p:sp>
        </mc:Choice>
        <mc:Fallback xmlns="">
          <p:sp>
            <p:nvSpPr>
              <p:cNvPr id="3" name="Content Placeholder 2">
                <a:extLst>
                  <a:ext uri="{FF2B5EF4-FFF2-40B4-BE49-F238E27FC236}">
                    <a16:creationId xmlns:a16="http://schemas.microsoft.com/office/drawing/2014/main" id="{C596B440-4EC4-4B00-97F9-D26EA9847AB8}"/>
                  </a:ext>
                </a:extLst>
              </p:cNvPr>
              <p:cNvSpPr>
                <a:spLocks noGrp="1" noRot="1" noChangeAspect="1" noMove="1" noResize="1" noEditPoints="1" noAdjustHandles="1" noChangeArrowheads="1" noChangeShapeType="1" noTextEdit="1"/>
              </p:cNvSpPr>
              <p:nvPr>
                <p:ph idx="1"/>
              </p:nvPr>
            </p:nvSpPr>
            <p:spPr>
              <a:xfrm>
                <a:off x="457200" y="1606178"/>
                <a:ext cx="8229600" cy="3829424"/>
              </a:xfrm>
              <a:blipFill>
                <a:blip r:embed="rId3"/>
                <a:stretch>
                  <a:fillRect l="-741" t="-636"/>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A0F731-D1C5-4617-B288-703D671502D3}"/>
              </a:ext>
            </a:extLst>
          </p:cNvPr>
          <p:cNvSpPr>
            <a:spLocks noGrp="1"/>
          </p:cNvSpPr>
          <p:nvPr>
            <p:ph type="sldNum" sz="quarter" idx="12"/>
          </p:nvPr>
        </p:nvSpPr>
        <p:spPr/>
        <p:txBody>
          <a:bodyPr/>
          <a:lstStyle/>
          <a:p>
            <a:fld id="{60AD1266-7CE3-2146-B859-359ABF1E0203}" type="slidenum">
              <a:rPr lang="en-US" smtClean="0"/>
              <a:t>23</a:t>
            </a:fld>
            <a:endParaRPr lang="en-US"/>
          </a:p>
        </p:txBody>
      </p:sp>
      <p:sp>
        <p:nvSpPr>
          <p:cNvPr id="5" name="Right Brace 4">
            <a:extLst>
              <a:ext uri="{FF2B5EF4-FFF2-40B4-BE49-F238E27FC236}">
                <a16:creationId xmlns:a16="http://schemas.microsoft.com/office/drawing/2014/main" id="{D297C643-D85C-40AD-9627-8B4061E47B7B}"/>
              </a:ext>
            </a:extLst>
          </p:cNvPr>
          <p:cNvSpPr/>
          <p:nvPr/>
        </p:nvSpPr>
        <p:spPr>
          <a:xfrm rot="5400000" flipV="1">
            <a:off x="5228483" y="4362139"/>
            <a:ext cx="127462" cy="491108"/>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Right Brace 5">
            <a:extLst>
              <a:ext uri="{FF2B5EF4-FFF2-40B4-BE49-F238E27FC236}">
                <a16:creationId xmlns:a16="http://schemas.microsoft.com/office/drawing/2014/main" id="{E2F68006-FB72-4240-99E7-239E9E5675D1}"/>
              </a:ext>
            </a:extLst>
          </p:cNvPr>
          <p:cNvSpPr/>
          <p:nvPr/>
        </p:nvSpPr>
        <p:spPr>
          <a:xfrm rot="5400000" flipV="1">
            <a:off x="5050640" y="4053862"/>
            <a:ext cx="484458" cy="1464658"/>
          </a:xfrm>
          <a:prstGeom prst="rightBrace">
            <a:avLst>
              <a:gd name="adj1" fmla="val 47595"/>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a:extLst>
              <a:ext uri="{FF2B5EF4-FFF2-40B4-BE49-F238E27FC236}">
                <a16:creationId xmlns:a16="http://schemas.microsoft.com/office/drawing/2014/main" id="{1CBD0519-EE82-4B20-858E-62D5BF3F6296}"/>
              </a:ext>
            </a:extLst>
          </p:cNvPr>
          <p:cNvSpPr/>
          <p:nvPr/>
        </p:nvSpPr>
        <p:spPr>
          <a:xfrm rot="5400000" flipV="1">
            <a:off x="5144397" y="4206375"/>
            <a:ext cx="301047" cy="976226"/>
          </a:xfrm>
          <a:prstGeom prst="rightBrace">
            <a:avLst>
              <a:gd name="adj1" fmla="val 3823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37570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08DE-22D1-4986-B3AF-DC4DBF6F76E2}"/>
              </a:ext>
            </a:extLst>
          </p:cNvPr>
          <p:cNvSpPr>
            <a:spLocks noGrp="1"/>
          </p:cNvSpPr>
          <p:nvPr>
            <p:ph type="title"/>
          </p:nvPr>
        </p:nvSpPr>
        <p:spPr>
          <a:xfrm>
            <a:off x="304800" y="228600"/>
            <a:ext cx="8610600" cy="838200"/>
          </a:xfrm>
        </p:spPr>
        <p:txBody>
          <a:bodyPr/>
          <a:lstStyle/>
          <a:p>
            <a:r>
              <a:rPr lang="en-US" dirty="0"/>
              <a:t>Ingredients of the Story</a:t>
            </a:r>
          </a:p>
        </p:txBody>
      </p:sp>
      <p:sp>
        <p:nvSpPr>
          <p:cNvPr id="3" name="Slide Number Placeholder 2">
            <a:extLst>
              <a:ext uri="{FF2B5EF4-FFF2-40B4-BE49-F238E27FC236}">
                <a16:creationId xmlns:a16="http://schemas.microsoft.com/office/drawing/2014/main" id="{E75776EB-6743-4A23-980C-5935444B2211}"/>
              </a:ext>
            </a:extLst>
          </p:cNvPr>
          <p:cNvSpPr>
            <a:spLocks noGrp="1"/>
          </p:cNvSpPr>
          <p:nvPr>
            <p:ph type="sldNum" sz="quarter" idx="12"/>
          </p:nvPr>
        </p:nvSpPr>
        <p:spPr/>
        <p:txBody>
          <a:bodyPr/>
          <a:lstStyle/>
          <a:p>
            <a:fld id="{60AD1266-7CE3-2146-B859-359ABF1E0203}" type="slidenum">
              <a:rPr lang="en-US" smtClean="0"/>
              <a:t>24</a:t>
            </a:fld>
            <a:endParaRPr lang="en-US"/>
          </a:p>
        </p:txBody>
      </p:sp>
      <p:pic>
        <p:nvPicPr>
          <p:cNvPr id="5" name="Picture 4">
            <a:extLst>
              <a:ext uri="{FF2B5EF4-FFF2-40B4-BE49-F238E27FC236}">
                <a16:creationId xmlns:a16="http://schemas.microsoft.com/office/drawing/2014/main" id="{619E5462-76FC-4943-98C5-B4DEED8FA19C}"/>
              </a:ext>
            </a:extLst>
          </p:cNvPr>
          <p:cNvPicPr>
            <a:picLocks noChangeAspect="1"/>
          </p:cNvPicPr>
          <p:nvPr/>
        </p:nvPicPr>
        <p:blipFill>
          <a:blip r:embed="rId3"/>
          <a:stretch>
            <a:fillRect/>
          </a:stretch>
        </p:blipFill>
        <p:spPr>
          <a:xfrm>
            <a:off x="3641671" y="1271374"/>
            <a:ext cx="1860660" cy="2160418"/>
          </a:xfrm>
          <a:prstGeom prst="rect">
            <a:avLst/>
          </a:prstGeom>
        </p:spPr>
      </p:pic>
      <p:sp>
        <p:nvSpPr>
          <p:cNvPr id="6" name="TextBox 5">
            <a:extLst>
              <a:ext uri="{FF2B5EF4-FFF2-40B4-BE49-F238E27FC236}">
                <a16:creationId xmlns:a16="http://schemas.microsoft.com/office/drawing/2014/main" id="{AB23134B-5D32-48D4-AF59-59525210BD45}"/>
              </a:ext>
            </a:extLst>
          </p:cNvPr>
          <p:cNvSpPr txBox="1"/>
          <p:nvPr/>
        </p:nvSpPr>
        <p:spPr>
          <a:xfrm>
            <a:off x="6123301" y="1117124"/>
            <a:ext cx="1249060" cy="646331"/>
          </a:xfrm>
          <a:prstGeom prst="rect">
            <a:avLst/>
          </a:prstGeom>
          <a:noFill/>
        </p:spPr>
        <p:txBody>
          <a:bodyPr wrap="none" rtlCol="0">
            <a:spAutoFit/>
          </a:bodyPr>
          <a:lstStyle/>
          <a:p>
            <a:pPr algn="ctr"/>
            <a:r>
              <a:rPr lang="en-US" dirty="0">
                <a:solidFill>
                  <a:srgbClr val="C00000"/>
                </a:solidFill>
              </a:rPr>
              <a:t>Regular</a:t>
            </a:r>
          </a:p>
          <a:p>
            <a:pPr algn="ctr"/>
            <a:r>
              <a:rPr lang="en-US" dirty="0">
                <a:solidFill>
                  <a:srgbClr val="C00000"/>
                </a:solidFill>
              </a:rPr>
              <a:t>languages</a:t>
            </a:r>
          </a:p>
        </p:txBody>
      </p:sp>
      <p:cxnSp>
        <p:nvCxnSpPr>
          <p:cNvPr id="8" name="Straight Arrow Connector 7">
            <a:extLst>
              <a:ext uri="{FF2B5EF4-FFF2-40B4-BE49-F238E27FC236}">
                <a16:creationId xmlns:a16="http://schemas.microsoft.com/office/drawing/2014/main" id="{0A929EE1-823D-4825-8A10-9572ACB9DA67}"/>
              </a:ext>
            </a:extLst>
          </p:cNvPr>
          <p:cNvCxnSpPr>
            <a:cxnSpLocks/>
            <a:stCxn id="6" idx="2"/>
          </p:cNvCxnSpPr>
          <p:nvPr/>
        </p:nvCxnSpPr>
        <p:spPr bwMode="auto">
          <a:xfrm flipH="1">
            <a:off x="5319059" y="1763455"/>
            <a:ext cx="1428772" cy="662985"/>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9AA6D0-0A5E-40EF-91B1-13E3C8E7AB09}"/>
                  </a:ext>
                </a:extLst>
              </p:cNvPr>
              <p:cNvSpPr txBox="1"/>
              <p:nvPr/>
            </p:nvSpPr>
            <p:spPr>
              <a:xfrm>
                <a:off x="1382559" y="1525696"/>
                <a:ext cx="1638142" cy="680636"/>
              </a:xfrm>
              <a:prstGeom prst="rect">
                <a:avLst/>
              </a:prstGeom>
              <a:noFill/>
            </p:spPr>
            <p:txBody>
              <a:bodyPr wrap="none" rtlCol="0">
                <a:spAutoFit/>
              </a:bodyPr>
              <a:lstStyle/>
              <a:p>
                <a:pPr algn="ctr"/>
                <a:r>
                  <a:rPr lang="en-US" dirty="0">
                    <a:solidFill>
                      <a:srgbClr val="C00000"/>
                    </a:solidFill>
                  </a:rPr>
                  <a:t>LCFLs,</a:t>
                </a:r>
              </a:p>
              <a:p>
                <a:pPr algn="ctr"/>
                <a:r>
                  <a:rPr lang="en-US" dirty="0">
                    <a:solidFill>
                      <a:srgbClr val="C00000"/>
                    </a:solidFill>
                  </a:rPr>
                  <a:t>such as </a:t>
                </a:r>
                <a14:m>
                  <m:oMath xmlns:m="http://schemas.openxmlformats.org/officeDocument/2006/math">
                    <m:d>
                      <m:dPr>
                        <m:begChr m:val="{"/>
                        <m:endChr m:val="}"/>
                        <m:ctrlPr>
                          <a:rPr lang="en-US" b="0" i="1" smtClean="0">
                            <a:solidFill>
                              <a:srgbClr val="C00000"/>
                            </a:solidFill>
                            <a:latin typeface="Cambria Math" panose="02040503050406030204" pitchFamily="18" charset="0"/>
                          </a:rPr>
                        </m:ctrlPr>
                      </m:dPr>
                      <m:e>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𝑎</m:t>
                            </m:r>
                          </m:e>
                          <m:sup>
                            <m:r>
                              <a:rPr lang="en-US" b="0" i="1" smtClean="0">
                                <a:solidFill>
                                  <a:srgbClr val="C00000"/>
                                </a:solidFill>
                                <a:latin typeface="Cambria Math" panose="02040503050406030204" pitchFamily="18" charset="0"/>
                              </a:rPr>
                              <m:t>𝑖</m:t>
                            </m:r>
                          </m:sup>
                        </m:sSup>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𝑏</m:t>
                            </m:r>
                          </m:e>
                          <m:sup>
                            <m:r>
                              <a:rPr lang="en-US" b="0" i="1" smtClean="0">
                                <a:solidFill>
                                  <a:srgbClr val="C00000"/>
                                </a:solidFill>
                                <a:latin typeface="Cambria Math" panose="02040503050406030204" pitchFamily="18" charset="0"/>
                              </a:rPr>
                              <m:t>𝑖</m:t>
                            </m:r>
                          </m:sup>
                        </m:sSup>
                      </m:e>
                    </m:d>
                  </m:oMath>
                </a14:m>
                <a:endParaRPr lang="en-US" dirty="0">
                  <a:solidFill>
                    <a:srgbClr val="C00000"/>
                  </a:solidFill>
                </a:endParaRPr>
              </a:p>
            </p:txBody>
          </p:sp>
        </mc:Choice>
        <mc:Fallback xmlns="">
          <p:sp>
            <p:nvSpPr>
              <p:cNvPr id="10" name="TextBox 9">
                <a:extLst>
                  <a:ext uri="{FF2B5EF4-FFF2-40B4-BE49-F238E27FC236}">
                    <a16:creationId xmlns:a16="http://schemas.microsoft.com/office/drawing/2014/main" id="{539AA6D0-0A5E-40EF-91B1-13E3C8E7AB09}"/>
                  </a:ext>
                </a:extLst>
              </p:cNvPr>
              <p:cNvSpPr txBox="1">
                <a:spLocks noRot="1" noChangeAspect="1" noMove="1" noResize="1" noEditPoints="1" noAdjustHandles="1" noChangeArrowheads="1" noChangeShapeType="1" noTextEdit="1"/>
              </p:cNvSpPr>
              <p:nvPr/>
            </p:nvSpPr>
            <p:spPr>
              <a:xfrm>
                <a:off x="1382559" y="1525696"/>
                <a:ext cx="1638142" cy="680636"/>
              </a:xfrm>
              <a:prstGeom prst="rect">
                <a:avLst/>
              </a:prstGeom>
              <a:blipFill>
                <a:blip r:embed="rId4"/>
                <a:stretch>
                  <a:fillRect l="-2974" t="-4464" b="-10714"/>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95AE454-383E-4BB9-860E-E57A288DEF32}"/>
              </a:ext>
            </a:extLst>
          </p:cNvPr>
          <p:cNvCxnSpPr>
            <a:cxnSpLocks/>
            <a:stCxn id="10" idx="2"/>
          </p:cNvCxnSpPr>
          <p:nvPr/>
        </p:nvCxnSpPr>
        <p:spPr bwMode="auto">
          <a:xfrm>
            <a:off x="2201630" y="2206332"/>
            <a:ext cx="1623312" cy="769944"/>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grpSp>
        <p:nvGrpSpPr>
          <p:cNvPr id="19" name="Group 18">
            <a:extLst>
              <a:ext uri="{FF2B5EF4-FFF2-40B4-BE49-F238E27FC236}">
                <a16:creationId xmlns:a16="http://schemas.microsoft.com/office/drawing/2014/main" id="{F0EA3B00-7F23-4282-883F-83AE5E9DE5D8}"/>
              </a:ext>
            </a:extLst>
          </p:cNvPr>
          <p:cNvGrpSpPr/>
          <p:nvPr/>
        </p:nvGrpSpPr>
        <p:grpSpPr>
          <a:xfrm>
            <a:off x="5378845" y="4126085"/>
            <a:ext cx="1294279" cy="2512974"/>
            <a:chOff x="5883467" y="4019308"/>
            <a:chExt cx="1294279" cy="2512974"/>
          </a:xfrm>
        </p:grpSpPr>
        <p:pic>
          <p:nvPicPr>
            <p:cNvPr id="16" name="Picture 15">
              <a:extLst>
                <a:ext uri="{FF2B5EF4-FFF2-40B4-BE49-F238E27FC236}">
                  <a16:creationId xmlns:a16="http://schemas.microsoft.com/office/drawing/2014/main" id="{F2C6253C-DFA9-49CE-A88D-2C77C6B4D3B7}"/>
                </a:ext>
              </a:extLst>
            </p:cNvPr>
            <p:cNvPicPr>
              <a:picLocks noChangeAspect="1"/>
            </p:cNvPicPr>
            <p:nvPr/>
          </p:nvPicPr>
          <p:blipFill>
            <a:blip r:embed="rId5"/>
            <a:stretch>
              <a:fillRect/>
            </a:stretch>
          </p:blipFill>
          <p:spPr>
            <a:xfrm>
              <a:off x="5883467" y="4019308"/>
              <a:ext cx="1294279" cy="1600200"/>
            </a:xfrm>
            <a:prstGeom prst="rect">
              <a:avLst/>
            </a:prstGeom>
          </p:spPr>
        </p:pic>
        <p:sp>
          <p:nvSpPr>
            <p:cNvPr id="17" name="TextBox 23">
              <a:extLst>
                <a:ext uri="{FF2B5EF4-FFF2-40B4-BE49-F238E27FC236}">
                  <a16:creationId xmlns:a16="http://schemas.microsoft.com/office/drawing/2014/main" id="{F18EC63B-C43F-48AA-ACC6-E750E3EA9C57}"/>
                </a:ext>
              </a:extLst>
            </p:cNvPr>
            <p:cNvSpPr txBox="1">
              <a:spLocks noChangeArrowheads="1"/>
            </p:cNvSpPr>
            <p:nvPr/>
          </p:nvSpPr>
          <p:spPr bwMode="auto">
            <a:xfrm>
              <a:off x="6042862" y="5716162"/>
              <a:ext cx="975489" cy="8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85000"/>
                </a:lnSpc>
                <a:buFontTx/>
                <a:buNone/>
              </a:pPr>
              <a:r>
                <a:rPr lang="en-US" sz="2000" dirty="0">
                  <a:latin typeface="Calibri" pitchFamily="34" charset="0"/>
                </a:rPr>
                <a:t>Gottfried</a:t>
              </a:r>
            </a:p>
            <a:p>
              <a:pPr algn="ctr" defTabSz="457200">
                <a:lnSpc>
                  <a:spcPct val="85000"/>
                </a:lnSpc>
                <a:buFontTx/>
                <a:buNone/>
              </a:pPr>
              <a:r>
                <a:rPr lang="en-US" sz="2000" dirty="0">
                  <a:latin typeface="Calibri" pitchFamily="34" charset="0"/>
                </a:rPr>
                <a:t>Wilhelm</a:t>
              </a:r>
            </a:p>
            <a:p>
              <a:pPr algn="ctr" defTabSz="457200">
                <a:lnSpc>
                  <a:spcPct val="85000"/>
                </a:lnSpc>
                <a:buFontTx/>
                <a:buNone/>
              </a:pPr>
              <a:r>
                <a:rPr lang="en-US" sz="2000" dirty="0">
                  <a:latin typeface="Calibri" pitchFamily="34" charset="0"/>
                </a:rPr>
                <a:t>Leibniz</a:t>
              </a:r>
            </a:p>
          </p:txBody>
        </p:sp>
      </p:grpSp>
      <p:grpSp>
        <p:nvGrpSpPr>
          <p:cNvPr id="18" name="Group 17">
            <a:extLst>
              <a:ext uri="{FF2B5EF4-FFF2-40B4-BE49-F238E27FC236}">
                <a16:creationId xmlns:a16="http://schemas.microsoft.com/office/drawing/2014/main" id="{0ADADED8-D1AF-4F6F-81B2-FBFFDC4D7D8D}"/>
              </a:ext>
            </a:extLst>
          </p:cNvPr>
          <p:cNvGrpSpPr/>
          <p:nvPr/>
        </p:nvGrpSpPr>
        <p:grpSpPr>
          <a:xfrm>
            <a:off x="2675068" y="4131182"/>
            <a:ext cx="1266094" cy="2223813"/>
            <a:chOff x="1683696" y="4019308"/>
            <a:chExt cx="1266094" cy="2223813"/>
          </a:xfrm>
        </p:grpSpPr>
        <p:sp>
          <p:nvSpPr>
            <p:cNvPr id="14" name="TextBox 23">
              <a:extLst>
                <a:ext uri="{FF2B5EF4-FFF2-40B4-BE49-F238E27FC236}">
                  <a16:creationId xmlns:a16="http://schemas.microsoft.com/office/drawing/2014/main" id="{E972B9F8-613A-453F-B98E-9B722F90E164}"/>
                </a:ext>
              </a:extLst>
            </p:cNvPr>
            <p:cNvSpPr txBox="1">
              <a:spLocks noChangeArrowheads="1"/>
            </p:cNvSpPr>
            <p:nvPr/>
          </p:nvSpPr>
          <p:spPr bwMode="auto">
            <a:xfrm>
              <a:off x="1968731" y="5740418"/>
              <a:ext cx="696024"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85000"/>
                </a:lnSpc>
              </a:pPr>
              <a:r>
                <a:rPr lang="en-US" sz="2000" dirty="0">
                  <a:latin typeface="Calibri" pitchFamily="34" charset="0"/>
                </a:rPr>
                <a:t>Isaac</a:t>
              </a:r>
            </a:p>
            <a:p>
              <a:pPr algn="ctr" defTabSz="457200">
                <a:lnSpc>
                  <a:spcPct val="85000"/>
                </a:lnSpc>
              </a:pPr>
              <a:r>
                <a:rPr lang="en-US" sz="2000" dirty="0">
                  <a:latin typeface="Calibri" pitchFamily="34" charset="0"/>
                </a:rPr>
                <a:t>Newton</a:t>
              </a:r>
            </a:p>
          </p:txBody>
        </p:sp>
        <p:pic>
          <p:nvPicPr>
            <p:cNvPr id="15" name="Picture 5" descr="C:\Users\reps\Documents\Papers\submissions\SpeedingUpNewton\Talk\Newton.jpg">
              <a:extLst>
                <a:ext uri="{FF2B5EF4-FFF2-40B4-BE49-F238E27FC236}">
                  <a16:creationId xmlns:a16="http://schemas.microsoft.com/office/drawing/2014/main" id="{4BB9075A-34DD-41D6-A11D-91C82ECB1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696" y="4019308"/>
              <a:ext cx="1266094" cy="16002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36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in a Nutshell</a:t>
            </a:r>
          </a:p>
        </p:txBody>
      </p:sp>
      <p:sp>
        <p:nvSpPr>
          <p:cNvPr id="3" name="Content Placeholder 2"/>
          <p:cNvSpPr>
            <a:spLocks noGrp="1"/>
          </p:cNvSpPr>
          <p:nvPr>
            <p:ph idx="1"/>
          </p:nvPr>
        </p:nvSpPr>
        <p:spPr>
          <a:xfrm>
            <a:off x="268449" y="1089419"/>
            <a:ext cx="8716160" cy="5094215"/>
          </a:xfrm>
          <a:ln>
            <a:noFill/>
          </a:ln>
        </p:spPr>
        <p:txBody>
          <a:bodyPr>
            <a:normAutofit/>
          </a:bodyPr>
          <a:lstStyle/>
          <a:p>
            <a:r>
              <a:rPr lang="en-US" sz="2400" dirty="0"/>
              <a:t>In 1981, </a:t>
            </a:r>
            <a:r>
              <a:rPr lang="en-US" sz="2400" dirty="0" err="1"/>
              <a:t>Tarjan</a:t>
            </a:r>
            <a:r>
              <a:rPr lang="en-US" sz="2400" dirty="0"/>
              <a:t> found a fast way to solve </a:t>
            </a:r>
            <a:r>
              <a:rPr lang="en-US" sz="2400" i="1" u="sng" dirty="0"/>
              <a:t>intra</a:t>
            </a:r>
            <a:r>
              <a:rPr lang="en-US" sz="2400" dirty="0"/>
              <a:t>procedural dataflow equations (“algebraic program analysis”)</a:t>
            </a:r>
          </a:p>
          <a:p>
            <a:pPr lvl="1"/>
            <a:r>
              <a:rPr lang="en-US" sz="2000" dirty="0"/>
              <a:t>Solves a </a:t>
            </a:r>
            <a:r>
              <a:rPr lang="en-US" sz="2000" u="sng" dirty="0"/>
              <a:t>linear</a:t>
            </a:r>
            <a:r>
              <a:rPr lang="en-US" sz="2000" dirty="0"/>
              <a:t> system of equations</a:t>
            </a:r>
          </a:p>
          <a:p>
            <a:r>
              <a:rPr lang="en-US" sz="2400" dirty="0"/>
              <a:t>In 2008, Esparza et al. used inspiration from Newton’s Method to solve </a:t>
            </a:r>
            <a:r>
              <a:rPr lang="en-US" sz="2400" i="1" u="sng" dirty="0" err="1"/>
              <a:t>inter</a:t>
            </a:r>
            <a:r>
              <a:rPr lang="en-US" sz="2400" dirty="0" err="1"/>
              <a:t>procedural</a:t>
            </a:r>
            <a:r>
              <a:rPr lang="en-US" sz="2400" dirty="0"/>
              <a:t> dataflow equations</a:t>
            </a:r>
          </a:p>
          <a:p>
            <a:pPr lvl="1"/>
            <a:r>
              <a:rPr lang="en-US" sz="2000" dirty="0"/>
              <a:t>Repeatedly: create and solve a </a:t>
            </a:r>
            <a:r>
              <a:rPr lang="en-US" sz="2000" u="sng" dirty="0"/>
              <a:t>linear</a:t>
            </a:r>
            <a:r>
              <a:rPr lang="en-US" sz="2000" dirty="0"/>
              <a:t> system of equations</a:t>
            </a:r>
          </a:p>
          <a:p>
            <a:r>
              <a:rPr lang="en-US" sz="2400" dirty="0"/>
              <a:t>Esparza et al. and </a:t>
            </a:r>
            <a:r>
              <a:rPr lang="en-US" sz="2400" dirty="0" err="1"/>
              <a:t>Tarjan</a:t>
            </a:r>
            <a:r>
              <a:rPr lang="en-US" sz="2400" dirty="0"/>
              <a:t> do not create the same type of linear system</a:t>
            </a:r>
          </a:p>
          <a:p>
            <a:pPr lvl="1"/>
            <a:r>
              <a:rPr lang="en-US" sz="2000" dirty="0"/>
              <a:t>Cannot apply </a:t>
            </a:r>
            <a:r>
              <a:rPr lang="en-US" sz="2000" dirty="0" err="1"/>
              <a:t>Tarjan’s</a:t>
            </a:r>
            <a:r>
              <a:rPr lang="en-US" sz="2000" dirty="0"/>
              <a:t> methods to Esparza et al.’s linear systems</a:t>
            </a:r>
          </a:p>
          <a:p>
            <a:r>
              <a:rPr lang="en-US" sz="2400" dirty="0"/>
              <a:t>In 2016, Reps et al. found a way to transform Esparza et al.’s linear systems so that </a:t>
            </a:r>
            <a:r>
              <a:rPr lang="en-US" sz="2400" dirty="0" err="1"/>
              <a:t>Tarjan’s</a:t>
            </a:r>
            <a:r>
              <a:rPr lang="en-US" sz="2400" dirty="0"/>
              <a:t> approach can be applied</a:t>
            </a:r>
          </a:p>
          <a:p>
            <a:pPr lvl="1"/>
            <a:r>
              <a:rPr lang="en-US" sz="2000" b="1" dirty="0">
                <a:solidFill>
                  <a:srgbClr val="C00000"/>
                </a:solidFill>
              </a:rPr>
              <a:t>Surprising because a reasonable-sounding sanity check suggests that such a transformation is not possible!</a:t>
            </a:r>
          </a:p>
          <a:p>
            <a:pPr lvl="1"/>
            <a:endParaRPr lang="en-US" sz="2000" b="1"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25</a:t>
            </a:fld>
            <a:endParaRPr lang="en-US"/>
          </a:p>
        </p:txBody>
      </p:sp>
    </p:spTree>
    <p:extLst>
      <p:ext uri="{BB962C8B-B14F-4D97-AF65-F5344CB8AC3E}">
        <p14:creationId xmlns:p14="http://schemas.microsoft.com/office/powerpoint/2010/main" val="12853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3F72-94A4-478B-BE57-F051431FB1F4}"/>
              </a:ext>
            </a:extLst>
          </p:cNvPr>
          <p:cNvSpPr>
            <a:spLocks noGrp="1"/>
          </p:cNvSpPr>
          <p:nvPr>
            <p:ph type="title"/>
          </p:nvPr>
        </p:nvSpPr>
        <p:spPr/>
        <p:txBody>
          <a:bodyPr/>
          <a:lstStyle/>
          <a:p>
            <a:r>
              <a:rPr lang="en-US" dirty="0"/>
              <a:t>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49B6F5-8DBF-432A-B813-19A0C3FC139C}"/>
                  </a:ext>
                </a:extLst>
              </p:cNvPr>
              <p:cNvSpPr>
                <a:spLocks noGrp="1"/>
              </p:cNvSpPr>
              <p:nvPr>
                <p:ph idx="1"/>
              </p:nvPr>
            </p:nvSpPr>
            <p:spPr>
              <a:xfrm>
                <a:off x="433296" y="1295400"/>
                <a:ext cx="8328212" cy="4830763"/>
              </a:xfrm>
              <a:noFill/>
              <a:ln>
                <a:noFill/>
              </a:ln>
            </p:spPr>
            <p:txBody>
              <a:bodyPr/>
              <a:lstStyle/>
              <a:p>
                <a:pPr marL="0" indent="0">
                  <a:buNone/>
                </a:pPr>
                <a:r>
                  <a:rPr lang="en-US" dirty="0"/>
                  <a:t>Given a collection of possibly recursive procedures </a:t>
                </a:r>
                <a14:m>
                  <m:oMath xmlns:m="http://schemas.openxmlformats.org/officeDocument/2006/math">
                    <m:r>
                      <a:rPr lang="en-US" b="0" i="1" smtClean="0">
                        <a:latin typeface="Cambria Math" panose="02040503050406030204" pitchFamily="18" charset="0"/>
                      </a:rPr>
                      <m:t>𝑃</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and an abstract semantics, i.e.,</a:t>
                </a:r>
              </a:p>
              <a:p>
                <a:pPr lvl="1"/>
                <a:r>
                  <a:rPr lang="en-US" dirty="0"/>
                  <a:t>a transformer on each edge of each control-flow graph</a:t>
                </a:r>
              </a:p>
              <a:p>
                <a:pPr lvl="1"/>
                <a:r>
                  <a:rPr lang="en-US" dirty="0"/>
                  <a:t>extend (</a:t>
                </a:r>
                <a14:m>
                  <m:oMath xmlns:m="http://schemas.openxmlformats.org/officeDocument/2006/math">
                    <m:r>
                      <a:rPr lang="en-US" b="0" i="1" smtClean="0">
                        <a:latin typeface="Cambria Math" panose="02040503050406030204" pitchFamily="18" charset="0"/>
                      </a:rPr>
                      <m:t>⋅</m:t>
                    </m:r>
                  </m:oMath>
                </a14:m>
                <a:r>
                  <a:rPr lang="en-US" dirty="0"/>
                  <a:t>) and combine (</a:t>
                </a:r>
                <a14:m>
                  <m:oMath xmlns:m="http://schemas.openxmlformats.org/officeDocument/2006/math">
                    <m:r>
                      <a:rPr lang="en-US" b="0" i="1" smtClean="0">
                        <a:latin typeface="Cambria Math" panose="02040503050406030204" pitchFamily="18" charset="0"/>
                      </a:rPr>
                      <m:t>⋅</m:t>
                    </m:r>
                  </m:oMath>
                </a14:m>
                <a:r>
                  <a:rPr lang="en-US" dirty="0"/>
                  <a:t>) operations,</a:t>
                </a:r>
              </a:p>
              <a:p>
                <a:pPr marL="0" indent="0">
                  <a:buNone/>
                </a:pPr>
                <a:r>
                  <a:rPr lang="en-US" dirty="0"/>
                  <a:t>find a procedure summary for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p:txBody>
          </p:sp>
        </mc:Choice>
        <mc:Fallback xmlns="">
          <p:sp>
            <p:nvSpPr>
              <p:cNvPr id="3" name="Content Placeholder 2">
                <a:extLst>
                  <a:ext uri="{FF2B5EF4-FFF2-40B4-BE49-F238E27FC236}">
                    <a16:creationId xmlns:a16="http://schemas.microsoft.com/office/drawing/2014/main" id="{F849B6F5-8DBF-432A-B813-19A0C3FC139C}"/>
                  </a:ext>
                </a:extLst>
              </p:cNvPr>
              <p:cNvSpPr>
                <a:spLocks noGrp="1" noRot="1" noChangeAspect="1" noMove="1" noResize="1" noEditPoints="1" noAdjustHandles="1" noChangeArrowheads="1" noChangeShapeType="1" noTextEdit="1"/>
              </p:cNvSpPr>
              <p:nvPr>
                <p:ph idx="1"/>
              </p:nvPr>
            </p:nvSpPr>
            <p:spPr>
              <a:xfrm>
                <a:off x="433296" y="1295400"/>
                <a:ext cx="8328212" cy="4830763"/>
              </a:xfrm>
              <a:blipFill>
                <a:blip r:embed="rId2"/>
                <a:stretch>
                  <a:fillRect l="-1464" t="-1389" r="-1245"/>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81325A-D87C-486E-AB1E-2D9BDDDA266D}"/>
              </a:ext>
            </a:extLst>
          </p:cNvPr>
          <p:cNvSpPr>
            <a:spLocks noGrp="1"/>
          </p:cNvSpPr>
          <p:nvPr>
            <p:ph type="sldNum" sz="quarter" idx="12"/>
          </p:nvPr>
        </p:nvSpPr>
        <p:spPr/>
        <p:txBody>
          <a:bodyPr/>
          <a:lstStyle/>
          <a:p>
            <a:fld id="{60AD1266-7CE3-2146-B859-359ABF1E0203}" type="slidenum">
              <a:rPr lang="en-US" smtClean="0"/>
              <a:t>26</a:t>
            </a:fld>
            <a:endParaRPr lang="en-US"/>
          </a:p>
        </p:txBody>
      </p:sp>
    </p:spTree>
    <p:extLst>
      <p:ext uri="{BB962C8B-B14F-4D97-AF65-F5344CB8AC3E}">
        <p14:creationId xmlns:p14="http://schemas.microsoft.com/office/powerpoint/2010/main" val="3483348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solidFill>
                  <a:srgbClr val="C00000"/>
                </a:solidFill>
              </a:rPr>
              <a:t>Newtonian program analysis</a:t>
            </a:r>
          </a:p>
          <a:p>
            <a:pPr lvl="1"/>
            <a:r>
              <a:rPr lang="en-US" dirty="0"/>
              <a:t>Iterative analysis that makes repeated calls on an iterative program analysis</a:t>
            </a:r>
            <a:endParaRPr lang="en-US" dirty="0">
              <a:solidFill>
                <a:srgbClr val="C00000"/>
              </a:solidFill>
            </a:endParaRPr>
          </a:p>
          <a:p>
            <a:r>
              <a:rPr lang="en-US" dirty="0"/>
              <a:t>Newtonian program analysis via tensor product</a:t>
            </a:r>
          </a:p>
          <a:p>
            <a:pPr lvl="1"/>
            <a:r>
              <a:rPr lang="en-US" dirty="0"/>
              <a:t>Iterative analysis that makes repeated calls on an algebraic program analysis</a:t>
            </a:r>
          </a:p>
          <a:p>
            <a:pPr lvl="1"/>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27</a:t>
            </a:fld>
            <a:endParaRPr lang="en-US"/>
          </a:p>
        </p:txBody>
      </p:sp>
    </p:spTree>
    <p:extLst>
      <p:ext uri="{BB962C8B-B14F-4D97-AF65-F5344CB8AC3E}">
        <p14:creationId xmlns:p14="http://schemas.microsoft.com/office/powerpoint/2010/main" val="253967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73948" y="4994726"/>
            <a:ext cx="1158875" cy="1779121"/>
            <a:chOff x="1502364" y="2826711"/>
            <a:chExt cx="1158875" cy="1779121"/>
          </a:xfrm>
        </p:grpSpPr>
        <p:sp>
          <p:nvSpPr>
            <p:cNvPr id="29"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Isaac</a:t>
              </a:r>
            </a:p>
            <a:p>
              <a:pPr algn="ctr">
                <a:lnSpc>
                  <a:spcPts val="1600"/>
                </a:lnSpc>
                <a:buFontTx/>
                <a:buNone/>
              </a:pPr>
              <a:r>
                <a:rPr lang="en-US" sz="1600" dirty="0">
                  <a:latin typeface="Calibri" pitchFamily="34" charset="0"/>
                </a:rPr>
                <a:t>Newton</a:t>
              </a:r>
            </a:p>
          </p:txBody>
        </p:sp>
        <p:pic>
          <p:nvPicPr>
            <p:cNvPr id="31" name="Picture 5" descr="C:\Users\reps\Documents\Papers\submissions\SpeedingUpNewton\Talk\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fontScale="90000"/>
          </a:bodyPr>
          <a:lstStyle/>
          <a:p>
            <a:r>
              <a:rPr lang="en-US" sz="3200" dirty="0"/>
              <a:t>Newton’s Method</a:t>
            </a:r>
            <a:br>
              <a:rPr lang="en-US" sz="3200" dirty="0"/>
            </a:br>
            <a:r>
              <a:rPr lang="en-US" sz="3200" dirty="0"/>
              <a:t>for Finding Roots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457575" cy="4525963"/>
              </a:xfrm>
              <a:ln>
                <a:noFill/>
              </a:ln>
            </p:spPr>
            <p:txBody>
              <a:bodyPr>
                <a:normAutofit fontScale="92500"/>
              </a:bodyPr>
              <a:lstStyle/>
              <a:p>
                <a:r>
                  <a:rPr lang="en-US" dirty="0"/>
                  <a:t>A way to find successively better approximations of a root of a function</a:t>
                </a:r>
              </a:p>
              <a:p>
                <a:endParaRPr lang="en-US" dirty="0"/>
              </a:p>
              <a:p>
                <a:r>
                  <a:rPr lang="en-US" dirty="0"/>
                  <a:t>Given a function </a:t>
                </a:r>
                <a:r>
                  <a:rPr lang="en-US" i="1" dirty="0"/>
                  <a:t>f</a:t>
                </a:r>
                <a:r>
                  <a:rPr lang="en-US" dirty="0"/>
                  <a:t>, its derivative </a:t>
                </a:r>
                <a:r>
                  <a:rPr lang="en-US" i="1" dirty="0"/>
                  <a:t>f’</a:t>
                </a:r>
                <a:r>
                  <a:rPr lang="en-US" dirty="0"/>
                  <a:t> and an initial </a:t>
                </a:r>
                <a:r>
                  <a:rPr lang="en-US" i="1" dirty="0"/>
                  <a:t>x</a:t>
                </a:r>
                <a:r>
                  <a:rPr lang="en-US" i="1" baseline="-25000" dirty="0"/>
                  <a:t>0</a:t>
                </a:r>
                <a:r>
                  <a:rPr lang="en-US" dirty="0"/>
                  <a:t>, repeatedly perform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457575" cy="4525963"/>
              </a:xfrm>
              <a:blipFill>
                <a:blip r:embed="rId4"/>
                <a:stretch>
                  <a:fillRect l="-2646" t="-1348" r="-2998"/>
                </a:stretch>
              </a:blipFill>
              <a:ln>
                <a:noFill/>
              </a:ln>
            </p:spPr>
            <p:txBody>
              <a:bodyPr/>
              <a:lstStyle/>
              <a:p>
                <a:r>
                  <a:rPr lang="en-US">
                    <a:noFill/>
                  </a:rPr>
                  <a:t> </a:t>
                </a:r>
              </a:p>
            </p:txBody>
          </p:sp>
        </mc:Fallback>
      </mc:AlternateContent>
      <p:cxnSp>
        <p:nvCxnSpPr>
          <p:cNvPr id="8" name="Straight Arrow Connector 7"/>
          <p:cNvCxnSpPr/>
          <p:nvPr/>
        </p:nvCxnSpPr>
        <p:spPr>
          <a:xfrm flipV="1">
            <a:off x="5175732" y="1524000"/>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40386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3334" y="1206227"/>
            <a:ext cx="304800" cy="369332"/>
          </a:xfrm>
          <a:prstGeom prst="rect">
            <a:avLst/>
          </a:prstGeom>
          <a:noFill/>
        </p:spPr>
        <p:txBody>
          <a:bodyPr wrap="square" rtlCol="0">
            <a:spAutoFit/>
          </a:bodyPr>
          <a:lstStyle/>
          <a:p>
            <a:r>
              <a:rPr lang="en-US" i="1" dirty="0"/>
              <a:t>y</a:t>
            </a:r>
          </a:p>
        </p:txBody>
      </p:sp>
      <p:sp>
        <p:nvSpPr>
          <p:cNvPr id="16" name="TextBox 15"/>
          <p:cNvSpPr txBox="1"/>
          <p:nvPr/>
        </p:nvSpPr>
        <p:spPr>
          <a:xfrm>
            <a:off x="8235244" y="3853934"/>
            <a:ext cx="304800" cy="369332"/>
          </a:xfrm>
          <a:prstGeom prst="rect">
            <a:avLst/>
          </a:prstGeom>
          <a:noFill/>
        </p:spPr>
        <p:txBody>
          <a:bodyPr wrap="square" rtlCol="0">
            <a:spAutoFit/>
          </a:bodyPr>
          <a:lstStyle/>
          <a:p>
            <a:r>
              <a:rPr lang="en-US" i="1" dirty="0"/>
              <a:t>x</a:t>
            </a:r>
          </a:p>
        </p:txBody>
      </p:sp>
      <p:sp>
        <p:nvSpPr>
          <p:cNvPr id="78" name="Freeform 77"/>
          <p:cNvSpPr/>
          <p:nvPr/>
        </p:nvSpPr>
        <p:spPr>
          <a:xfrm>
            <a:off x="4831644" y="1986844"/>
            <a:ext cx="3646312" cy="3104445"/>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646312"/>
              <a:gd name="connsiteY0" fmla="*/ 3104445 h 3104445"/>
              <a:gd name="connsiteX1" fmla="*/ 146756 w 3646312"/>
              <a:gd name="connsiteY1" fmla="*/ 2438400 h 3104445"/>
              <a:gd name="connsiteX2" fmla="*/ 573114 w 3646312"/>
              <a:gd name="connsiteY2" fmla="*/ 1961949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312" h="3104445">
                <a:moveTo>
                  <a:pt x="0" y="3104445"/>
                </a:moveTo>
                <a:cubicBezTo>
                  <a:pt x="18815" y="2865496"/>
                  <a:pt x="51237" y="2628816"/>
                  <a:pt x="146756" y="2438400"/>
                </a:cubicBezTo>
                <a:cubicBezTo>
                  <a:pt x="242275" y="2247984"/>
                  <a:pt x="360507" y="2072956"/>
                  <a:pt x="573114" y="1961949"/>
                </a:cubicBezTo>
                <a:cubicBezTo>
                  <a:pt x="785721" y="1850942"/>
                  <a:pt x="1160438" y="1867925"/>
                  <a:pt x="1422400" y="1772356"/>
                </a:cubicBezTo>
                <a:cubicBezTo>
                  <a:pt x="1684363" y="1676787"/>
                  <a:pt x="1939807" y="1571038"/>
                  <a:pt x="2144889" y="1388534"/>
                </a:cubicBezTo>
                <a:cubicBezTo>
                  <a:pt x="2349971" y="1206030"/>
                  <a:pt x="2462859" y="873008"/>
                  <a:pt x="2652889" y="677334"/>
                </a:cubicBezTo>
                <a:cubicBezTo>
                  <a:pt x="2842919" y="481660"/>
                  <a:pt x="3119497" y="327378"/>
                  <a:pt x="3285067" y="214489"/>
                </a:cubicBezTo>
                <a:cubicBezTo>
                  <a:pt x="3450638" y="101600"/>
                  <a:pt x="3548475" y="50800"/>
                  <a:pt x="36463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7018789"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10400" y="32766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79378" y="1583948"/>
            <a:ext cx="3429000" cy="30256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220806"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220806" y="37227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39266" y="3581399"/>
            <a:ext cx="1718734" cy="5289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354284" y="3985586"/>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826172" y="4158353"/>
            <a:ext cx="385234" cy="369332"/>
          </a:xfrm>
          <a:prstGeom prst="rect">
            <a:avLst/>
          </a:prstGeom>
          <a:noFill/>
        </p:spPr>
        <p:txBody>
          <a:bodyPr wrap="square" rtlCol="0">
            <a:spAutoFit/>
          </a:bodyPr>
          <a:lstStyle/>
          <a:p>
            <a:r>
              <a:rPr lang="en-US" i="1" dirty="0"/>
              <a:t>x</a:t>
            </a:r>
            <a:r>
              <a:rPr lang="en-US" baseline="-25000" dirty="0"/>
              <a:t>i</a:t>
            </a:r>
            <a:endParaRPr lang="en-US" dirty="0"/>
          </a:p>
        </p:txBody>
      </p:sp>
      <p:sp>
        <p:nvSpPr>
          <p:cNvPr id="161" name="TextBox 160"/>
          <p:cNvSpPr txBox="1"/>
          <p:nvPr/>
        </p:nvSpPr>
        <p:spPr>
          <a:xfrm>
            <a:off x="6028188" y="4147667"/>
            <a:ext cx="570147" cy="369332"/>
          </a:xfrm>
          <a:prstGeom prst="rect">
            <a:avLst/>
          </a:prstGeom>
          <a:noFill/>
        </p:spPr>
        <p:txBody>
          <a:bodyPr wrap="square" rtlCol="0">
            <a:spAutoFit/>
          </a:bodyPr>
          <a:lstStyle/>
          <a:p>
            <a:r>
              <a:rPr lang="en-US" i="1" dirty="0"/>
              <a:t>x</a:t>
            </a:r>
            <a:r>
              <a:rPr lang="en-US" baseline="-25000" dirty="0"/>
              <a:t>i+1</a:t>
            </a:r>
            <a:endParaRPr lang="en-US" dirty="0"/>
          </a:p>
        </p:txBody>
      </p:sp>
      <p:sp>
        <p:nvSpPr>
          <p:cNvPr id="162" name="TextBox 161"/>
          <p:cNvSpPr txBox="1"/>
          <p:nvPr/>
        </p:nvSpPr>
        <p:spPr>
          <a:xfrm>
            <a:off x="5145305" y="4161115"/>
            <a:ext cx="563201" cy="369332"/>
          </a:xfrm>
          <a:prstGeom prst="rect">
            <a:avLst/>
          </a:prstGeom>
          <a:noFill/>
        </p:spPr>
        <p:txBody>
          <a:bodyPr wrap="square" rtlCol="0">
            <a:spAutoFit/>
          </a:bodyPr>
          <a:lstStyle/>
          <a:p>
            <a:r>
              <a:rPr lang="en-US" i="1" dirty="0"/>
              <a:t>x</a:t>
            </a:r>
            <a:r>
              <a:rPr lang="en-US" i="1" baseline="-25000" dirty="0"/>
              <a:t>i+2</a:t>
            </a:r>
            <a:endParaRPr lang="en-US" i="1" dirty="0"/>
          </a:p>
        </p:txBody>
      </p:sp>
      <p:sp>
        <p:nvSpPr>
          <p:cNvPr id="163" name="TextBox 162"/>
          <p:cNvSpPr txBox="1"/>
          <p:nvPr/>
        </p:nvSpPr>
        <p:spPr>
          <a:xfrm>
            <a:off x="6710891" y="2822222"/>
            <a:ext cx="599017" cy="369332"/>
          </a:xfrm>
          <a:prstGeom prst="rect">
            <a:avLst/>
          </a:prstGeom>
          <a:noFill/>
        </p:spPr>
        <p:txBody>
          <a:bodyPr wrap="square" rtlCol="0">
            <a:spAutoFit/>
          </a:bodyPr>
          <a:lstStyle/>
          <a:p>
            <a:r>
              <a:rPr lang="en-US" i="1" dirty="0"/>
              <a:t>f</a:t>
            </a:r>
            <a:r>
              <a:rPr lang="en-US" dirty="0"/>
              <a:t>(</a:t>
            </a:r>
            <a:r>
              <a:rPr lang="en-US" i="1" dirty="0"/>
              <a:t>x</a:t>
            </a:r>
            <a:r>
              <a:rPr lang="en-US" baseline="-25000" dirty="0"/>
              <a:t>i</a:t>
            </a:r>
            <a:r>
              <a:rPr lang="en-US" dirty="0"/>
              <a:t>)</a:t>
            </a:r>
          </a:p>
        </p:txBody>
      </p:sp>
      <p:sp>
        <p:nvSpPr>
          <p:cNvPr id="165" name="TextBox 164"/>
          <p:cNvSpPr txBox="1"/>
          <p:nvPr/>
        </p:nvSpPr>
        <p:spPr>
          <a:xfrm>
            <a:off x="5881080" y="3282246"/>
            <a:ext cx="729936" cy="369332"/>
          </a:xfrm>
          <a:prstGeom prst="rect">
            <a:avLst/>
          </a:prstGeom>
          <a:noFill/>
        </p:spPr>
        <p:txBody>
          <a:bodyPr wrap="square" rtlCol="0">
            <a:spAutoFit/>
          </a:bodyPr>
          <a:lstStyle/>
          <a:p>
            <a:r>
              <a:rPr lang="en-US" i="1" dirty="0"/>
              <a:t>f</a:t>
            </a:r>
            <a:r>
              <a:rPr lang="en-US" dirty="0"/>
              <a:t>(</a:t>
            </a:r>
            <a:r>
              <a:rPr lang="en-US" i="1" dirty="0"/>
              <a:t>x</a:t>
            </a:r>
            <a:r>
              <a:rPr lang="en-US" baseline="-25000" dirty="0"/>
              <a:t>i+1</a:t>
            </a:r>
            <a:r>
              <a:rPr lang="en-US" dirty="0"/>
              <a:t>)</a:t>
            </a:r>
          </a:p>
        </p:txBody>
      </p:sp>
      <p:sp>
        <p:nvSpPr>
          <p:cNvPr id="7" name="Right Arrow 6"/>
          <p:cNvSpPr/>
          <p:nvPr/>
        </p:nvSpPr>
        <p:spPr>
          <a:xfrm>
            <a:off x="6490757" y="5601860"/>
            <a:ext cx="538691" cy="600075"/>
          </a:xfrm>
          <a:prstGeom prst="rightArrow">
            <a:avLst/>
          </a:prstGeom>
          <a:solidFill>
            <a:srgbClr val="C00000"/>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11" name="Straight Arrow Connector 10"/>
          <p:cNvCxnSpPr>
            <a:cxnSpLocks/>
            <a:stCxn id="5" idx="0"/>
          </p:cNvCxnSpPr>
          <p:nvPr/>
        </p:nvCxnSpPr>
        <p:spPr>
          <a:xfrm flipV="1">
            <a:off x="5276849" y="3892063"/>
            <a:ext cx="581759" cy="1327814"/>
          </a:xfrm>
          <a:prstGeom prst="straightConnector1">
            <a:avLst/>
          </a:prstGeom>
          <a:ln>
            <a:solidFill>
              <a:srgbClr val="C00000"/>
            </a:solidFill>
            <a:tailEnd type="stealth" w="lg" len="med"/>
          </a:ln>
          <a:effectLst>
            <a:outerShdw blurRad="40000" dist="20000" sx="1000" sy="1000" rotWithShape="0">
              <a:srgbClr val="C00000"/>
            </a:outerShdw>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65A0EED-6B89-664A-801E-D3FDD91C7C69}" type="slidenum">
              <a:rPr lang="en-US" smtClean="0"/>
              <a:pPr/>
              <a:t>28</a:t>
            </a:fld>
            <a:endParaRPr lang="en-US"/>
          </a:p>
        </p:txBody>
      </p:sp>
      <p:sp>
        <p:nvSpPr>
          <p:cNvPr id="9" name="Rounded Rectangle 8"/>
          <p:cNvSpPr/>
          <p:nvPr/>
        </p:nvSpPr>
        <p:spPr>
          <a:xfrm>
            <a:off x="7029448" y="4601253"/>
            <a:ext cx="2047877" cy="2113871"/>
          </a:xfrm>
          <a:prstGeom prst="roundRect">
            <a:avLst/>
          </a:prstGeom>
          <a:solidFill>
            <a:schemeClr val="bg1"/>
          </a:solid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Newtonian Program Analysis: The same general idea—</a:t>
            </a:r>
            <a:r>
              <a:rPr lang="en-US" sz="1600" b="1" dirty="0">
                <a:solidFill>
                  <a:srgbClr val="C00000"/>
                </a:solidFill>
              </a:rPr>
              <a:t>repeatedly</a:t>
            </a:r>
            <a:r>
              <a:rPr lang="en-US" sz="1600" dirty="0">
                <a:solidFill>
                  <a:srgbClr val="C00000"/>
                </a:solidFill>
              </a:rPr>
              <a:t> </a:t>
            </a:r>
            <a:r>
              <a:rPr lang="en-US" sz="1600" b="1" dirty="0">
                <a:solidFill>
                  <a:srgbClr val="C00000"/>
                </a:solidFill>
              </a:rPr>
              <a:t>create and solve a linear model</a:t>
            </a:r>
            <a:r>
              <a:rPr lang="en-US" sz="1600" dirty="0">
                <a:solidFill>
                  <a:srgbClr val="C00000"/>
                </a:solidFill>
              </a:rPr>
              <a:t>—can be applied to programs, too</a:t>
            </a:r>
          </a:p>
        </p:txBody>
      </p:sp>
      <p:sp>
        <p:nvSpPr>
          <p:cNvPr id="5" name="Rounded Rectangular Callout 4"/>
          <p:cNvSpPr/>
          <p:nvPr/>
        </p:nvSpPr>
        <p:spPr>
          <a:xfrm>
            <a:off x="4081991" y="5219877"/>
            <a:ext cx="2389716" cy="1363481"/>
          </a:xfrm>
          <a:prstGeom prst="wedgeRoundRectCallout">
            <a:avLst>
              <a:gd name="adj1" fmla="val -74959"/>
              <a:gd name="adj2" fmla="val -1710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Create a linear model of the function and use it to find a better approximation of the solution</a:t>
            </a:r>
          </a:p>
        </p:txBody>
      </p:sp>
      <p:cxnSp>
        <p:nvCxnSpPr>
          <p:cNvPr id="13" name="Straight Arrow Connector 12"/>
          <p:cNvCxnSpPr/>
          <p:nvPr/>
        </p:nvCxnSpPr>
        <p:spPr>
          <a:xfrm flipV="1">
            <a:off x="7021059" y="3340955"/>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220806" y="3779929"/>
            <a:ext cx="2953" cy="2502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right)">
                                      <p:cBhvr>
                                        <p:cTn id="12" dur="500"/>
                                        <p:tgtEl>
                                          <p:spTgt spid="10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500"/>
                                        <p:tgtEl>
                                          <p:spTgt spid="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5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right)">
                                      <p:cBhvr>
                                        <p:cTn id="35" dur="500"/>
                                        <p:tgtEl>
                                          <p:spTgt spid="13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500"/>
                                        <p:tgtEl>
                                          <p:spTgt spid="1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fade">
                                      <p:cBhvr>
                                        <p:cTn id="42" dur="5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par>
                                <p:cTn id="48" presetID="9"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5" grpId="0"/>
      <p:bldP spid="7" grpId="0" animBg="1"/>
      <p:bldP spid="9"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610600" cy="1017815"/>
          </a:xfrm>
        </p:spPr>
        <p:txBody>
          <a:bodyPr>
            <a:normAutofit/>
          </a:bodyPr>
          <a:lstStyle/>
          <a:p>
            <a:r>
              <a:rPr lang="en-US" sz="2800" dirty="0"/>
              <a:t>Newtonian Program Analysis</a:t>
            </a:r>
          </a:p>
        </p:txBody>
      </p:sp>
      <mc:AlternateContent xmlns:mc="http://schemas.openxmlformats.org/markup-compatibility/2006" xmlns:a14="http://schemas.microsoft.com/office/drawing/2010/main">
        <mc:Choice Requires="a14">
          <p:sp>
            <p:nvSpPr>
              <p:cNvPr id="5" name="TextBox 4"/>
              <p:cNvSpPr txBox="1"/>
              <p:nvPr/>
            </p:nvSpPr>
            <p:spPr>
              <a:xfrm>
                <a:off x="968448" y="1379038"/>
                <a:ext cx="7276864" cy="3298467"/>
              </a:xfrm>
              <a:prstGeom prst="rect">
                <a:avLst/>
              </a:prstGeom>
              <a:noFill/>
            </p:spPr>
            <p:txBody>
              <a:bodyPr wrap="none" rtlCol="0">
                <a:spAutoFit/>
              </a:bodyPr>
              <a:lstStyle/>
              <a:p>
                <a:r>
                  <a:rPr lang="en-US" sz="3200" u="sng" dirty="0"/>
                  <a:t>Kleene iteration</a:t>
                </a:r>
              </a:p>
              <a:p>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dirty="0">
                  <a:solidFill>
                    <a:prstClr val="black"/>
                  </a:solidFill>
                </a:endParaRP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b="0" dirty="0"/>
              </a:p>
              <a:p>
                <a:r>
                  <a:rPr lang="en-US" sz="2400" dirty="0"/>
                  <a:t>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a14:m>
                <a:endParaRPr lang="en-US" sz="24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968448" y="1379038"/>
                <a:ext cx="7276864" cy="3298467"/>
              </a:xfrm>
              <a:prstGeom prst="rect">
                <a:avLst/>
              </a:prstGeom>
              <a:blipFill>
                <a:blip r:embed="rId3"/>
                <a:stretch>
                  <a:fillRect l="-2178" t="-2403"/>
                </a:stretch>
              </a:blipFill>
            </p:spPr>
            <p:txBody>
              <a:bodyPr/>
              <a:lstStyle/>
              <a:p>
                <a:r>
                  <a:rPr lang="en-US">
                    <a:noFill/>
                  </a:rPr>
                  <a:t> </a:t>
                </a:r>
              </a:p>
            </p:txBody>
          </p:sp>
        </mc:Fallback>
      </mc:AlternateContent>
      <p:cxnSp>
        <p:nvCxnSpPr>
          <p:cNvPr id="16" name="Straight Connector 15"/>
          <p:cNvCxnSpPr>
            <a:cxnSpLocks/>
          </p:cNvCxnSpPr>
          <p:nvPr/>
        </p:nvCxnSpPr>
        <p:spPr>
          <a:xfrm flipV="1">
            <a:off x="357526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rot="2721761">
            <a:off x="5145822"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5875673"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875673"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048057"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048057"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48057"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048057"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048057"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048057"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048057"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048057"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048057"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048057"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046394"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048100"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048057"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054407"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048057"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048057"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047737"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047738"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048057"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048057"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048057"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048057"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048057"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066181"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092113"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092113"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093776"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048057"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2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par>
                                <p:cTn id="47" presetID="9"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dissolve">
                                      <p:cBhvr>
                                        <p:cTn id="49" dur="500"/>
                                        <p:tgtEl>
                                          <p:spTgt spid="70"/>
                                        </p:tgtEl>
                                      </p:cBhvr>
                                    </p:animEffect>
                                  </p:childTnLst>
                                </p:cTn>
                              </p:par>
                              <p:par>
                                <p:cTn id="50" presetID="9"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par>
                                <p:cTn id="53" presetID="9"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dissolve">
                                      <p:cBhvr>
                                        <p:cTn id="55" dur="500"/>
                                        <p:tgtEl>
                                          <p:spTgt spid="64"/>
                                        </p:tgtEl>
                                      </p:cBhvr>
                                    </p:animEffect>
                                  </p:childTnLst>
                                </p:cTn>
                              </p:par>
                              <p:par>
                                <p:cTn id="56" presetID="9"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dissolve">
                                      <p:cBhvr>
                                        <p:cTn id="58" dur="500"/>
                                        <p:tgtEl>
                                          <p:spTgt spid="61"/>
                                        </p:tgtEl>
                                      </p:cBhvr>
                                    </p:animEffect>
                                  </p:childTnLst>
                                </p:cTn>
                              </p:par>
                              <p:par>
                                <p:cTn id="59" presetID="9"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dissolve">
                                      <p:cBhvr>
                                        <p:cTn id="61" dur="500"/>
                                        <p:tgtEl>
                                          <p:spTgt spid="57"/>
                                        </p:tgtEl>
                                      </p:cBhvr>
                                    </p:animEffect>
                                  </p:childTnLst>
                                </p:cTn>
                              </p:par>
                              <p:par>
                                <p:cTn id="62" presetID="9"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par>
                                <p:cTn id="68" presetID="9"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par>
                                <p:cTn id="71" presetID="9"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dissolve">
                                      <p:cBhvr>
                                        <p:cTn id="73" dur="500"/>
                                        <p:tgtEl>
                                          <p:spTgt spid="48"/>
                                        </p:tgtEl>
                                      </p:cBhvr>
                                    </p:animEffect>
                                  </p:childTnLst>
                                </p:cTn>
                              </p:par>
                              <p:par>
                                <p:cTn id="74" presetID="9"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dissolv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dissolve">
                                      <p:cBhvr>
                                        <p:cTn id="81" dur="500"/>
                                        <p:tgtEl>
                                          <p:spTgt spid="16"/>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down)">
                                      <p:cBhvr>
                                        <p:cTn id="85" dur="500"/>
                                        <p:tgtEl>
                                          <p:spTgt spid="7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dissolve">
                                      <p:cBhvr>
                                        <p:cTn id="88" dur="500"/>
                                        <p:tgtEl>
                                          <p:spTgt spid="34"/>
                                        </p:tgtEl>
                                      </p:cBhvr>
                                    </p:animEffect>
                                  </p:childTnLst>
                                </p:cTn>
                              </p:par>
                            </p:childTnLst>
                          </p:cTn>
                        </p:par>
                        <p:par>
                          <p:cTn id="89" fill="hold">
                            <p:stCondLst>
                              <p:cond delay="1000"/>
                            </p:stCondLst>
                            <p:childTnLst>
                              <p:par>
                                <p:cTn id="90" presetID="22" presetClass="entr" presetSubtype="4" fill="hold" nodeType="after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down)">
                                      <p:cBhvr>
                                        <p:cTn id="92" dur="500"/>
                                        <p:tgtEl>
                                          <p:spTgt spid="84"/>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dissolve">
                                      <p:cBhvr>
                                        <p:cTn id="95" dur="500"/>
                                        <p:tgtEl>
                                          <p:spTgt spid="35"/>
                                        </p:tgtEl>
                                      </p:cBhvr>
                                    </p:animEffect>
                                  </p:childTnLst>
                                </p:cTn>
                              </p:par>
                            </p:childTnLst>
                          </p:cTn>
                        </p:par>
                        <p:par>
                          <p:cTn id="96" fill="hold">
                            <p:stCondLst>
                              <p:cond delay="1500"/>
                            </p:stCondLst>
                            <p:childTnLst>
                              <p:par>
                                <p:cTn id="97" presetID="22" presetClass="entr" presetSubtype="4" fill="hold" nodeType="after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wipe(down)">
                                      <p:cBhvr>
                                        <p:cTn id="99" dur="500"/>
                                        <p:tgtEl>
                                          <p:spTgt spid="87"/>
                                        </p:tgtEl>
                                      </p:cBhvr>
                                    </p:animEffect>
                                  </p:childTnLst>
                                </p:cTn>
                              </p:par>
                            </p:childTnLst>
                          </p:cTn>
                        </p:par>
                        <p:par>
                          <p:cTn id="100" fill="hold">
                            <p:stCondLst>
                              <p:cond delay="2000"/>
                            </p:stCondLst>
                            <p:childTnLst>
                              <p:par>
                                <p:cTn id="101" presetID="22" presetClass="entr" presetSubtype="4" fill="hold" nodeType="afterEffect">
                                  <p:stCondLst>
                                    <p:cond delay="0"/>
                                  </p:stCondLst>
                                  <p:childTnLst>
                                    <p:set>
                                      <p:cBhvr>
                                        <p:cTn id="102" dur="1" fill="hold">
                                          <p:stCondLst>
                                            <p:cond delay="0"/>
                                          </p:stCondLst>
                                        </p:cTn>
                                        <p:tgtEl>
                                          <p:spTgt spid="90"/>
                                        </p:tgtEl>
                                        <p:attrNameLst>
                                          <p:attrName>style.visibility</p:attrName>
                                        </p:attrNameLst>
                                      </p:cBhvr>
                                      <p:to>
                                        <p:strVal val="visible"/>
                                      </p:to>
                                    </p:set>
                                    <p:animEffect transition="in" filter="wipe(down)">
                                      <p:cBhvr>
                                        <p:cTn id="10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Things Fit Together</a:t>
            </a:r>
          </a:p>
        </p:txBody>
      </p:sp>
      <p:sp>
        <p:nvSpPr>
          <p:cNvPr id="4" name="Down Arrow 3"/>
          <p:cNvSpPr/>
          <p:nvPr/>
        </p:nvSpPr>
        <p:spPr>
          <a:xfrm>
            <a:off x="2260327" y="1714907"/>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492964"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6" name="TextBox 5"/>
          <p:cNvSpPr txBox="1"/>
          <p:nvPr/>
        </p:nvSpPr>
        <p:spPr>
          <a:xfrm>
            <a:off x="1405886" y="5114800"/>
            <a:ext cx="2686982" cy="523220"/>
          </a:xfrm>
          <a:prstGeom prst="rect">
            <a:avLst/>
          </a:prstGeom>
          <a:noFill/>
          <a:ln w="25400">
            <a:noFill/>
          </a:ln>
        </p:spPr>
        <p:txBody>
          <a:bodyPr wrap="square" rtlCol="0">
            <a:spAutoFit/>
          </a:bodyPr>
          <a:lstStyle/>
          <a:p>
            <a:r>
              <a:rPr lang="en-US" sz="2800" dirty="0">
                <a:solidFill>
                  <a:srgbClr val="C00000"/>
                </a:solidFill>
              </a:rPr>
              <a:t>Equation solver</a:t>
            </a:r>
          </a:p>
        </p:txBody>
      </p:sp>
      <p:sp>
        <p:nvSpPr>
          <p:cNvPr id="17" name="Down Arrow 16"/>
          <p:cNvSpPr/>
          <p:nvPr/>
        </p:nvSpPr>
        <p:spPr>
          <a:xfrm>
            <a:off x="2268384" y="432222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268384"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2268384" y="3114810"/>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167387" y="2455083"/>
            <a:ext cx="2925481" cy="523220"/>
          </a:xfrm>
          <a:prstGeom prst="rect">
            <a:avLst/>
          </a:prstGeom>
          <a:solidFill>
            <a:schemeClr val="bg1"/>
          </a:solidFill>
          <a:ln w="38100">
            <a:solidFill>
              <a:schemeClr val="bg1"/>
            </a:solidFill>
          </a:ln>
        </p:spPr>
        <p:txBody>
          <a:bodyPr wrap="none" rtlCol="0">
            <a:spAutoFit/>
          </a:bodyPr>
          <a:lstStyle/>
          <a:p>
            <a:r>
              <a:rPr lang="en-US" sz="2800" dirty="0">
                <a:solidFill>
                  <a:schemeClr val="tx1">
                    <a:lumMod val="75000"/>
                    <a:lumOff val="25000"/>
                  </a:schemeClr>
                </a:solidFill>
                <a:latin typeface="Calibri"/>
                <a:cs typeface="Arial"/>
              </a:rPr>
              <a:t>Abstraction engine</a:t>
            </a:r>
          </a:p>
        </p:txBody>
      </p:sp>
      <p:sp>
        <p:nvSpPr>
          <p:cNvPr id="15" name="Content Placeholder 2"/>
          <p:cNvSpPr txBox="1">
            <a:spLocks/>
          </p:cNvSpPr>
          <p:nvPr/>
        </p:nvSpPr>
        <p:spPr>
          <a:xfrm>
            <a:off x="1893893" y="1135249"/>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20" name="Content Placeholder 2">
            <a:extLst>
              <a:ext uri="{FF2B5EF4-FFF2-40B4-BE49-F238E27FC236}">
                <a16:creationId xmlns:a16="http://schemas.microsoft.com/office/drawing/2014/main" id="{5F421401-FED7-410C-8965-2FB9FAFE6441}"/>
              </a:ext>
            </a:extLst>
          </p:cNvPr>
          <p:cNvSpPr txBox="1">
            <a:spLocks/>
          </p:cNvSpPr>
          <p:nvPr/>
        </p:nvSpPr>
        <p:spPr>
          <a:xfrm>
            <a:off x="254159" y="6348877"/>
            <a:ext cx="695358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C00000"/>
                </a:solidFill>
              </a:rPr>
              <a:t>Solution (dataflow facts; procedure summaries)</a:t>
            </a:r>
          </a:p>
        </p:txBody>
      </p:sp>
      <p:grpSp>
        <p:nvGrpSpPr>
          <p:cNvPr id="46" name="Group 45">
            <a:extLst>
              <a:ext uri="{FF2B5EF4-FFF2-40B4-BE49-F238E27FC236}">
                <a16:creationId xmlns:a16="http://schemas.microsoft.com/office/drawing/2014/main" id="{82C1FA09-4DD3-4116-B24A-7E63454CCE68}"/>
              </a:ext>
            </a:extLst>
          </p:cNvPr>
          <p:cNvGrpSpPr/>
          <p:nvPr/>
        </p:nvGrpSpPr>
        <p:grpSpPr>
          <a:xfrm>
            <a:off x="4766615" y="4768091"/>
            <a:ext cx="4295905" cy="1271528"/>
            <a:chOff x="4766615" y="4768091"/>
            <a:chExt cx="4295905" cy="1271528"/>
          </a:xfrm>
        </p:grpSpPr>
        <p:sp>
          <p:nvSpPr>
            <p:cNvPr id="3" name="Rounded Rectangular Callout 2"/>
            <p:cNvSpPr/>
            <p:nvPr/>
          </p:nvSpPr>
          <p:spPr>
            <a:xfrm>
              <a:off x="4772075" y="4771897"/>
              <a:ext cx="4290445" cy="1267722"/>
            </a:xfrm>
            <a:prstGeom prst="wedgeRoundRectCallout">
              <a:avLst>
                <a:gd name="adj1" fmla="val -65225"/>
                <a:gd name="adj2" fmla="val 81404"/>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r>
                <a:rPr lang="en-US" sz="2000" dirty="0">
                  <a:solidFill>
                    <a:srgbClr val="C00000"/>
                  </a:solidFill>
                </a:rPr>
                <a:t>Parts 1&amp;2: Intraprocedural analysis</a:t>
              </a:r>
            </a:p>
            <a:p>
              <a:r>
                <a:rPr lang="en-US" sz="2000" b="1" dirty="0">
                  <a:solidFill>
                    <a:srgbClr val="C00000"/>
                  </a:solidFill>
                </a:rPr>
                <a:t>Part 3: </a:t>
              </a:r>
              <a:r>
                <a:rPr lang="en-US" sz="2000" b="1" dirty="0" err="1">
                  <a:solidFill>
                    <a:srgbClr val="C00000"/>
                  </a:solidFill>
                </a:rPr>
                <a:t>Interprocedural</a:t>
              </a:r>
              <a:r>
                <a:rPr lang="en-US" sz="2000" b="1" dirty="0">
                  <a:solidFill>
                    <a:srgbClr val="C00000"/>
                  </a:solidFill>
                </a:rPr>
                <a:t> analysis</a:t>
              </a:r>
            </a:p>
            <a:p>
              <a:r>
                <a:rPr lang="en-US" sz="2000" dirty="0">
                  <a:solidFill>
                    <a:srgbClr val="C00000"/>
                  </a:solidFill>
                </a:rPr>
                <a:t>Part 4: Termination analysis</a:t>
              </a:r>
            </a:p>
          </p:txBody>
        </p:sp>
        <p:sp>
          <p:nvSpPr>
            <p:cNvPr id="11" name="Rectangle 10">
              <a:extLst>
                <a:ext uri="{FF2B5EF4-FFF2-40B4-BE49-F238E27FC236}">
                  <a16:creationId xmlns:a16="http://schemas.microsoft.com/office/drawing/2014/main" id="{81E184FD-FCEA-41D5-B6F2-A1E8760313E5}"/>
                </a:ext>
              </a:extLst>
            </p:cNvPr>
            <p:cNvSpPr/>
            <p:nvPr/>
          </p:nvSpPr>
          <p:spPr bwMode="auto">
            <a:xfrm>
              <a:off x="4916955" y="4895289"/>
              <a:ext cx="3998445" cy="369829"/>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5" name="Rectangle 24">
              <a:extLst>
                <a:ext uri="{FF2B5EF4-FFF2-40B4-BE49-F238E27FC236}">
                  <a16:creationId xmlns:a16="http://schemas.microsoft.com/office/drawing/2014/main" id="{A9C461E2-2C22-4842-AEC8-36A04899316D}"/>
                </a:ext>
              </a:extLst>
            </p:cNvPr>
            <p:cNvSpPr/>
            <p:nvPr/>
          </p:nvSpPr>
          <p:spPr bwMode="auto">
            <a:xfrm>
              <a:off x="4916955" y="5596270"/>
              <a:ext cx="3709555" cy="285513"/>
            </a:xfrm>
            <a:prstGeom prst="rect">
              <a:avLst/>
            </a:prstGeom>
            <a:solidFill>
              <a:schemeClr val="bg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cxnSp>
          <p:nvCxnSpPr>
            <p:cNvPr id="26" name="Straight Connector 25">
              <a:extLst>
                <a:ext uri="{FF2B5EF4-FFF2-40B4-BE49-F238E27FC236}">
                  <a16:creationId xmlns:a16="http://schemas.microsoft.com/office/drawing/2014/main" id="{270324C3-74D7-4641-B5D6-1138974DF885}"/>
                </a:ext>
              </a:extLst>
            </p:cNvPr>
            <p:cNvCxnSpPr>
              <a:cxnSpLocks/>
            </p:cNvCxnSpPr>
            <p:nvPr/>
          </p:nvCxnSpPr>
          <p:spPr bwMode="auto">
            <a:xfrm flipH="1">
              <a:off x="4777013" y="5522357"/>
              <a:ext cx="1" cy="285512"/>
            </a:xfrm>
            <a:prstGeom prst="line">
              <a:avLst/>
            </a:prstGeom>
            <a:solidFill>
              <a:schemeClr val="accent1"/>
            </a:solidFill>
            <a:ln w="47625" cap="flat" cmpd="sng" algn="ctr">
              <a:solidFill>
                <a:schemeClr val="bg1"/>
              </a:solidFill>
              <a:prstDash val="solid"/>
              <a:round/>
              <a:headEnd type="none" w="med" len="med"/>
              <a:tailEnd type="none" w="lg"/>
            </a:ln>
            <a:effectLst/>
          </p:spPr>
        </p:cxnSp>
        <p:sp>
          <p:nvSpPr>
            <p:cNvPr id="21" name="Rounded Rectangular Callout 2">
              <a:extLst>
                <a:ext uri="{FF2B5EF4-FFF2-40B4-BE49-F238E27FC236}">
                  <a16:creationId xmlns:a16="http://schemas.microsoft.com/office/drawing/2014/main" id="{D5AD3A53-FC86-4C8E-9587-850F2FCC032B}"/>
                </a:ext>
              </a:extLst>
            </p:cNvPr>
            <p:cNvSpPr/>
            <p:nvPr/>
          </p:nvSpPr>
          <p:spPr>
            <a:xfrm>
              <a:off x="4766615" y="4768091"/>
              <a:ext cx="4290445" cy="1267722"/>
            </a:xfrm>
            <a:prstGeom prst="wedgeRoundRectCallout">
              <a:avLst>
                <a:gd name="adj1" fmla="val -67605"/>
                <a:gd name="adj2" fmla="val 4842"/>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C00000"/>
                </a:solidFill>
              </a:endParaRPr>
            </a:p>
          </p:txBody>
        </p:sp>
      </p:grpSp>
    </p:spTree>
    <p:extLst>
      <p:ext uri="{BB962C8B-B14F-4D97-AF65-F5344CB8AC3E}">
        <p14:creationId xmlns:p14="http://schemas.microsoft.com/office/powerpoint/2010/main" val="257830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A0EED-6B89-664A-801E-D3FDD91C7C69}" type="slidenum">
              <a:rPr lang="en-US" smtClean="0"/>
              <a:pPr/>
              <a:t>30</a:t>
            </a:fld>
            <a:endParaRPr lang="en-US"/>
          </a:p>
        </p:txBody>
      </p:sp>
      <p:sp>
        <p:nvSpPr>
          <p:cNvPr id="3" name="Rectangle 2"/>
          <p:cNvSpPr/>
          <p:nvPr/>
        </p:nvSpPr>
        <p:spPr>
          <a:xfrm rot="2721761">
            <a:off x="5657260"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387111"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87111"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559495"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559495"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559495"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59495"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559495"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59495"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559495"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9495"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559495"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59495"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557832"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59538"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559495"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565845"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559495"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559495"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559175"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59176"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559495"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559495"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559495"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559495"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559495"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577619"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603551"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603551"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605214"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559495"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8" name="Slide Number Placeholder 3">
            <a:extLst>
              <a:ext uri="{FF2B5EF4-FFF2-40B4-BE49-F238E27FC236}">
                <a16:creationId xmlns:a16="http://schemas.microsoft.com/office/drawing/2014/main" id="{C2A50421-0424-4468-8A20-61AAFC8ABFF2}"/>
              </a:ext>
            </a:extLst>
          </p:cNvPr>
          <p:cNvSpPr txBox="1">
            <a:spLocks/>
          </p:cNvSpPr>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defPPr>
              <a:defRPr lang="en-US"/>
            </a:defPPr>
            <a:lvl1pPr marL="0" algn="r" defTabSz="457200" rtl="0" eaLnBrk="0" fontAlgn="auto" latinLnBrk="0" hangingPunct="0">
              <a:spcBef>
                <a:spcPts val="0"/>
              </a:spcBef>
              <a:spcAft>
                <a:spcPts val="0"/>
              </a:spcAft>
              <a:defRPr sz="8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5A0EED-6B89-664A-801E-D3FDD91C7C69}" type="slidenum">
              <a:rPr lang="en-US" smtClean="0"/>
              <a:pPr/>
              <a:t>30</a:t>
            </a:fld>
            <a:endParaRPr lang="en-US"/>
          </a:p>
        </p:txBody>
      </p:sp>
      <p:grpSp>
        <p:nvGrpSpPr>
          <p:cNvPr id="74" name="Group 73">
            <a:extLst>
              <a:ext uri="{FF2B5EF4-FFF2-40B4-BE49-F238E27FC236}">
                <a16:creationId xmlns:a16="http://schemas.microsoft.com/office/drawing/2014/main" id="{00115338-E658-4074-AC6F-9E3262418E4C}"/>
              </a:ext>
            </a:extLst>
          </p:cNvPr>
          <p:cNvGrpSpPr/>
          <p:nvPr/>
        </p:nvGrpSpPr>
        <p:grpSpPr>
          <a:xfrm>
            <a:off x="8030306" y="5087185"/>
            <a:ext cx="1028636" cy="1661755"/>
            <a:chOff x="1533773" y="5087185"/>
            <a:chExt cx="1028636" cy="1661755"/>
          </a:xfrm>
        </p:grpSpPr>
        <p:pic>
          <p:nvPicPr>
            <p:cNvPr id="80" name="Picture 79">
              <a:extLst>
                <a:ext uri="{FF2B5EF4-FFF2-40B4-BE49-F238E27FC236}">
                  <a16:creationId xmlns:a16="http://schemas.microsoft.com/office/drawing/2014/main" id="{491808BE-DBFE-4A4F-AE06-9114DE912EA4}"/>
                </a:ext>
              </a:extLst>
            </p:cNvPr>
            <p:cNvPicPr>
              <a:picLocks noChangeAspect="1"/>
            </p:cNvPicPr>
            <p:nvPr/>
          </p:nvPicPr>
          <p:blipFill>
            <a:blip r:embed="rId5"/>
            <a:stretch>
              <a:fillRect/>
            </a:stretch>
          </p:blipFill>
          <p:spPr>
            <a:xfrm>
              <a:off x="1598892" y="5087185"/>
              <a:ext cx="898398" cy="1197864"/>
            </a:xfrm>
            <a:prstGeom prst="rect">
              <a:avLst/>
            </a:prstGeom>
            <a:ln>
              <a:solidFill>
                <a:schemeClr val="tx1"/>
              </a:solidFill>
            </a:ln>
          </p:spPr>
        </p:pic>
        <p:sp>
          <p:nvSpPr>
            <p:cNvPr id="81" name="TextBox 23">
              <a:extLst>
                <a:ext uri="{FF2B5EF4-FFF2-40B4-BE49-F238E27FC236}">
                  <a16:creationId xmlns:a16="http://schemas.microsoft.com/office/drawing/2014/main" id="{71B45483-1831-4E8D-A7B5-675C064E97EA}"/>
                </a:ext>
              </a:extLst>
            </p:cNvPr>
            <p:cNvSpPr txBox="1">
              <a:spLocks noChangeArrowheads="1"/>
            </p:cNvSpPr>
            <p:nvPr/>
          </p:nvSpPr>
          <p:spPr bwMode="auto">
            <a:xfrm>
              <a:off x="1533773" y="6345303"/>
              <a:ext cx="1028636" cy="4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err="1">
                  <a:latin typeface="Calibri" pitchFamily="34" charset="0"/>
                </a:rPr>
                <a:t>Mihalis</a:t>
              </a:r>
              <a:endParaRPr lang="en-US" sz="1600" dirty="0">
                <a:latin typeface="Calibri" pitchFamily="34" charset="0"/>
              </a:endParaRPr>
            </a:p>
            <a:p>
              <a:pPr algn="ctr">
                <a:lnSpc>
                  <a:spcPts val="1600"/>
                </a:lnSpc>
              </a:pPr>
              <a:r>
                <a:rPr lang="en-US" sz="1600" dirty="0" err="1">
                  <a:latin typeface="Calibri" pitchFamily="34" charset="0"/>
                </a:rPr>
                <a:t>Yannakakis</a:t>
              </a:r>
              <a:endParaRPr lang="en-US" sz="1600" dirty="0">
                <a:latin typeface="Calibri" pitchFamily="34" charset="0"/>
              </a:endParaRPr>
            </a:p>
          </p:txBody>
        </p:sp>
      </p:grpSp>
      <p:grpSp>
        <p:nvGrpSpPr>
          <p:cNvPr id="76" name="Group 75">
            <a:extLst>
              <a:ext uri="{FF2B5EF4-FFF2-40B4-BE49-F238E27FC236}">
                <a16:creationId xmlns:a16="http://schemas.microsoft.com/office/drawing/2014/main" id="{B222030A-F6FA-459D-B585-61DC52AE9EAB}"/>
              </a:ext>
            </a:extLst>
          </p:cNvPr>
          <p:cNvGrpSpPr/>
          <p:nvPr/>
        </p:nvGrpSpPr>
        <p:grpSpPr>
          <a:xfrm>
            <a:off x="7116942" y="5087185"/>
            <a:ext cx="898398" cy="1692514"/>
            <a:chOff x="193191" y="5087185"/>
            <a:chExt cx="898398" cy="1692514"/>
          </a:xfrm>
        </p:grpSpPr>
        <p:pic>
          <p:nvPicPr>
            <p:cNvPr id="77" name="Picture 76">
              <a:extLst>
                <a:ext uri="{FF2B5EF4-FFF2-40B4-BE49-F238E27FC236}">
                  <a16:creationId xmlns:a16="http://schemas.microsoft.com/office/drawing/2014/main" id="{F17EE43C-3F09-4E46-ABD1-8451CE786A81}"/>
                </a:ext>
              </a:extLst>
            </p:cNvPr>
            <p:cNvPicPr>
              <a:picLocks noChangeAspect="1"/>
            </p:cNvPicPr>
            <p:nvPr/>
          </p:nvPicPr>
          <p:blipFill>
            <a:blip r:embed="rId6"/>
            <a:stretch>
              <a:fillRect/>
            </a:stretch>
          </p:blipFill>
          <p:spPr>
            <a:xfrm>
              <a:off x="193191" y="5087185"/>
              <a:ext cx="898398" cy="1197864"/>
            </a:xfrm>
            <a:prstGeom prst="rect">
              <a:avLst/>
            </a:prstGeom>
            <a:ln>
              <a:solidFill>
                <a:schemeClr val="tx1"/>
              </a:solidFill>
            </a:ln>
          </p:spPr>
        </p:pic>
        <p:sp>
          <p:nvSpPr>
            <p:cNvPr id="78" name="TextBox 23">
              <a:extLst>
                <a:ext uri="{FF2B5EF4-FFF2-40B4-BE49-F238E27FC236}">
                  <a16:creationId xmlns:a16="http://schemas.microsoft.com/office/drawing/2014/main" id="{07D0A7C3-75B8-4A5D-AB92-2A54708E6FC3}"/>
                </a:ext>
              </a:extLst>
            </p:cNvPr>
            <p:cNvSpPr txBox="1">
              <a:spLocks noChangeArrowheads="1"/>
            </p:cNvSpPr>
            <p:nvPr/>
          </p:nvSpPr>
          <p:spPr bwMode="auto">
            <a:xfrm>
              <a:off x="239436" y="6355297"/>
              <a:ext cx="805909" cy="424402"/>
            </a:xfrm>
            <a:prstGeom prst="rect">
              <a:avLst/>
            </a:prstGeom>
            <a:solidFill>
              <a:schemeClr val="bg1"/>
            </a:solidFill>
            <a:ln>
              <a:noFill/>
            </a:ln>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err="1">
                  <a:latin typeface="Calibri" pitchFamily="34" charset="0"/>
                </a:rPr>
                <a:t>Kousha</a:t>
              </a:r>
              <a:endParaRPr lang="en-US" sz="1600" dirty="0">
                <a:latin typeface="Calibri" pitchFamily="34" charset="0"/>
              </a:endParaRPr>
            </a:p>
            <a:p>
              <a:pPr algn="ctr">
                <a:lnSpc>
                  <a:spcPts val="1600"/>
                </a:lnSpc>
              </a:pPr>
              <a:r>
                <a:rPr lang="en-US" sz="1600" dirty="0" err="1">
                  <a:latin typeface="Calibri" pitchFamily="34" charset="0"/>
                </a:rPr>
                <a:t>Etessami</a:t>
              </a:r>
              <a:endParaRPr lang="en-US" sz="1600" dirty="0">
                <a:latin typeface="Calibri" pitchFamily="34" charset="0"/>
              </a:endParaRPr>
            </a:p>
          </p:txBody>
        </p:sp>
      </p:grpSp>
      <p:sp>
        <p:nvSpPr>
          <p:cNvPr id="82" name="TextBox 81">
            <a:extLst>
              <a:ext uri="{FF2B5EF4-FFF2-40B4-BE49-F238E27FC236}">
                <a16:creationId xmlns:a16="http://schemas.microsoft.com/office/drawing/2014/main" id="{2C040B51-B165-402B-8DB8-BA86E7B3B4BC}"/>
              </a:ext>
            </a:extLst>
          </p:cNvPr>
          <p:cNvSpPr txBox="1"/>
          <p:nvPr/>
        </p:nvSpPr>
        <p:spPr>
          <a:xfrm>
            <a:off x="4973856" y="5508380"/>
            <a:ext cx="2108269" cy="923330"/>
          </a:xfrm>
          <a:prstGeom prst="rect">
            <a:avLst/>
          </a:prstGeom>
          <a:noFill/>
        </p:spPr>
        <p:txBody>
          <a:bodyPr wrap="none" rtlCol="0">
            <a:spAutoFit/>
          </a:bodyPr>
          <a:lstStyle/>
          <a:p>
            <a:r>
              <a:rPr lang="en-US" dirty="0"/>
              <a:t>Numeric equations</a:t>
            </a:r>
          </a:p>
          <a:p>
            <a:r>
              <a:rPr lang="en-US" dirty="0"/>
              <a:t>from </a:t>
            </a:r>
            <a:r>
              <a:rPr lang="en-US" dirty="0">
                <a:solidFill>
                  <a:srgbClr val="C00000"/>
                </a:solidFill>
              </a:rPr>
              <a:t>probabilistic</a:t>
            </a:r>
          </a:p>
          <a:p>
            <a:r>
              <a:rPr lang="en-US" dirty="0">
                <a:solidFill>
                  <a:srgbClr val="C00000"/>
                </a:solidFill>
              </a:rPr>
              <a:t>programs</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E595ABC-D1DE-44E3-AF2B-F14E47B3FDF1}"/>
                  </a:ext>
                </a:extLst>
              </p:cNvPr>
              <p:cNvSpPr txBox="1"/>
              <p:nvPr/>
            </p:nvSpPr>
            <p:spPr>
              <a:xfrm>
                <a:off x="968448" y="1379038"/>
                <a:ext cx="7522316" cy="3348289"/>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dirty="0">
                  <a:solidFill>
                    <a:prstClr val="black"/>
                  </a:solidFill>
                </a:endParaRP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r>
                  <a:rPr lang="en-US" sz="2400" b="0" dirty="0"/>
                  <a:t>   </a:t>
                </a:r>
                <a14:m>
                  <m:oMath xmlns:m="http://schemas.openxmlformats.org/officeDocument/2006/math">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b="0" dirty="0"/>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46" name="TextBox 45">
                <a:extLst>
                  <a:ext uri="{FF2B5EF4-FFF2-40B4-BE49-F238E27FC236}">
                    <a16:creationId xmlns:a16="http://schemas.microsoft.com/office/drawing/2014/main" id="{5E595ABC-D1DE-44E3-AF2B-F14E47B3FDF1}"/>
                  </a:ext>
                </a:extLst>
              </p:cNvPr>
              <p:cNvSpPr txBox="1">
                <a:spLocks noRot="1" noChangeAspect="1" noMove="1" noResize="1" noEditPoints="1" noAdjustHandles="1" noChangeArrowheads="1" noChangeShapeType="1" noTextEdit="1"/>
              </p:cNvSpPr>
              <p:nvPr/>
            </p:nvSpPr>
            <p:spPr>
              <a:xfrm>
                <a:off x="968448" y="1379038"/>
                <a:ext cx="7522316" cy="3348289"/>
              </a:xfrm>
              <a:prstGeom prst="rect">
                <a:avLst/>
              </a:prstGeom>
              <a:blipFill>
                <a:blip r:embed="rId7"/>
                <a:stretch>
                  <a:fillRect l="-2107" t="-2368"/>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462415C4-5201-4288-8C34-A2B6313FCDCF}"/>
              </a:ext>
            </a:extLst>
          </p:cNvPr>
          <p:cNvCxnSpPr>
            <a:cxnSpLocks/>
          </p:cNvCxnSpPr>
          <p:nvPr/>
        </p:nvCxnSpPr>
        <p:spPr>
          <a:xfrm flipV="1">
            <a:off x="353087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A427A6D-637F-478F-B318-D38C1666FA1E}"/>
              </a:ext>
            </a:extLst>
          </p:cNvPr>
          <p:cNvSpPr txBox="1"/>
          <p:nvPr/>
        </p:nvSpPr>
        <p:spPr>
          <a:xfrm>
            <a:off x="1901788" y="5505727"/>
            <a:ext cx="2560882" cy="923330"/>
          </a:xfrm>
          <a:prstGeom prst="rect">
            <a:avLst/>
          </a:prstGeom>
          <a:noFill/>
        </p:spPr>
        <p:txBody>
          <a:bodyPr wrap="square" rtlCol="0">
            <a:spAutoFit/>
          </a:bodyPr>
          <a:lstStyle/>
          <a:p>
            <a:r>
              <a:rPr lang="en-US" dirty="0">
                <a:solidFill>
                  <a:srgbClr val="C00000"/>
                </a:solidFill>
              </a:rPr>
              <a:t>Non-numeric</a:t>
            </a:r>
            <a:r>
              <a:rPr lang="en-US" dirty="0"/>
              <a:t> equations with a </a:t>
            </a:r>
            <a:r>
              <a:rPr lang="en-US" dirty="0">
                <a:solidFill>
                  <a:srgbClr val="C00000"/>
                </a:solidFill>
              </a:rPr>
              <a:t>commutative multiplication</a:t>
            </a:r>
          </a:p>
        </p:txBody>
      </p:sp>
      <p:grpSp>
        <p:nvGrpSpPr>
          <p:cNvPr id="13" name="Group 12">
            <a:extLst>
              <a:ext uri="{FF2B5EF4-FFF2-40B4-BE49-F238E27FC236}">
                <a16:creationId xmlns:a16="http://schemas.microsoft.com/office/drawing/2014/main" id="{18743684-6B86-4686-AAB9-947FFBB51912}"/>
              </a:ext>
            </a:extLst>
          </p:cNvPr>
          <p:cNvGrpSpPr/>
          <p:nvPr/>
        </p:nvGrpSpPr>
        <p:grpSpPr>
          <a:xfrm>
            <a:off x="992767" y="5057368"/>
            <a:ext cx="885777" cy="1687531"/>
            <a:chOff x="180961" y="5092168"/>
            <a:chExt cx="885777" cy="1687531"/>
          </a:xfrm>
        </p:grpSpPr>
        <p:pic>
          <p:nvPicPr>
            <p:cNvPr id="8" name="Picture 7">
              <a:extLst>
                <a:ext uri="{FF2B5EF4-FFF2-40B4-BE49-F238E27FC236}">
                  <a16:creationId xmlns:a16="http://schemas.microsoft.com/office/drawing/2014/main" id="{5C005F17-7BD3-4A72-AAF1-15454E3FF816}"/>
                </a:ext>
              </a:extLst>
            </p:cNvPr>
            <p:cNvPicPr>
              <a:picLocks noChangeAspect="1"/>
            </p:cNvPicPr>
            <p:nvPr/>
          </p:nvPicPr>
          <p:blipFill>
            <a:blip r:embed="rId8"/>
            <a:stretch>
              <a:fillRect/>
            </a:stretch>
          </p:blipFill>
          <p:spPr>
            <a:xfrm>
              <a:off x="180961" y="5092168"/>
              <a:ext cx="885777" cy="1197864"/>
            </a:xfrm>
            <a:prstGeom prst="rect">
              <a:avLst/>
            </a:prstGeom>
            <a:ln>
              <a:solidFill>
                <a:schemeClr val="tx1"/>
              </a:solidFill>
            </a:ln>
          </p:spPr>
        </p:pic>
        <p:sp>
          <p:nvSpPr>
            <p:cNvPr id="54" name="TextBox 23">
              <a:extLst>
                <a:ext uri="{FF2B5EF4-FFF2-40B4-BE49-F238E27FC236}">
                  <a16:creationId xmlns:a16="http://schemas.microsoft.com/office/drawing/2014/main" id="{73BF988A-8627-4B68-8C40-917CC812C95D}"/>
                </a:ext>
              </a:extLst>
            </p:cNvPr>
            <p:cNvSpPr txBox="1">
              <a:spLocks noChangeArrowheads="1"/>
            </p:cNvSpPr>
            <p:nvPr/>
          </p:nvSpPr>
          <p:spPr bwMode="auto">
            <a:xfrm>
              <a:off x="220895" y="6355297"/>
              <a:ext cx="805909" cy="424402"/>
            </a:xfrm>
            <a:prstGeom prst="rect">
              <a:avLst/>
            </a:prstGeom>
            <a:solidFill>
              <a:schemeClr val="bg1"/>
            </a:solidFill>
            <a:ln>
              <a:noFill/>
            </a:ln>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a:latin typeface="Calibri" pitchFamily="34" charset="0"/>
                </a:rPr>
                <a:t>Dexter</a:t>
              </a:r>
            </a:p>
            <a:p>
              <a:pPr algn="ctr">
                <a:lnSpc>
                  <a:spcPts val="1600"/>
                </a:lnSpc>
              </a:pPr>
              <a:r>
                <a:rPr lang="en-US" sz="1600" dirty="0">
                  <a:latin typeface="Calibri" pitchFamily="34" charset="0"/>
                </a:rPr>
                <a:t>Kozen</a:t>
              </a:r>
            </a:p>
          </p:txBody>
        </p:sp>
      </p:grpSp>
      <p:grpSp>
        <p:nvGrpSpPr>
          <p:cNvPr id="12" name="Group 11">
            <a:extLst>
              <a:ext uri="{FF2B5EF4-FFF2-40B4-BE49-F238E27FC236}">
                <a16:creationId xmlns:a16="http://schemas.microsoft.com/office/drawing/2014/main" id="{29E06401-7701-42B7-97A4-FBAE2FF54E8C}"/>
              </a:ext>
            </a:extLst>
          </p:cNvPr>
          <p:cNvGrpSpPr/>
          <p:nvPr/>
        </p:nvGrpSpPr>
        <p:grpSpPr>
          <a:xfrm>
            <a:off x="113103" y="5057368"/>
            <a:ext cx="805909" cy="1692514"/>
            <a:chOff x="1305801" y="5087185"/>
            <a:chExt cx="805909" cy="1692514"/>
          </a:xfrm>
        </p:grpSpPr>
        <p:pic>
          <p:nvPicPr>
            <p:cNvPr id="10" name="Picture 9">
              <a:extLst>
                <a:ext uri="{FF2B5EF4-FFF2-40B4-BE49-F238E27FC236}">
                  <a16:creationId xmlns:a16="http://schemas.microsoft.com/office/drawing/2014/main" id="{393AD731-4126-40DB-8D03-1E044E9FDD24}"/>
                </a:ext>
              </a:extLst>
            </p:cNvPr>
            <p:cNvPicPr>
              <a:picLocks noChangeAspect="1"/>
            </p:cNvPicPr>
            <p:nvPr/>
          </p:nvPicPr>
          <p:blipFill>
            <a:blip r:embed="rId9"/>
            <a:stretch>
              <a:fillRect/>
            </a:stretch>
          </p:blipFill>
          <p:spPr>
            <a:xfrm>
              <a:off x="1310465" y="5087185"/>
              <a:ext cx="796580" cy="1197864"/>
            </a:xfrm>
            <a:prstGeom prst="rect">
              <a:avLst/>
            </a:prstGeom>
            <a:ln>
              <a:solidFill>
                <a:schemeClr val="tx1"/>
              </a:solidFill>
            </a:ln>
          </p:spPr>
        </p:pic>
        <p:sp>
          <p:nvSpPr>
            <p:cNvPr id="55" name="TextBox 23">
              <a:extLst>
                <a:ext uri="{FF2B5EF4-FFF2-40B4-BE49-F238E27FC236}">
                  <a16:creationId xmlns:a16="http://schemas.microsoft.com/office/drawing/2014/main" id="{0B0EA972-F2FE-4CCC-B95E-2A774BFD1CC5}"/>
                </a:ext>
              </a:extLst>
            </p:cNvPr>
            <p:cNvSpPr txBox="1">
              <a:spLocks noChangeArrowheads="1"/>
            </p:cNvSpPr>
            <p:nvPr/>
          </p:nvSpPr>
          <p:spPr bwMode="auto">
            <a:xfrm>
              <a:off x="1305801" y="6355297"/>
              <a:ext cx="805909" cy="424402"/>
            </a:xfrm>
            <a:prstGeom prst="rect">
              <a:avLst/>
            </a:prstGeom>
            <a:solidFill>
              <a:schemeClr val="bg1"/>
            </a:solidFill>
            <a:ln>
              <a:noFill/>
            </a:ln>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pPr>
              <a:r>
                <a:rPr lang="en-US" sz="1600" dirty="0">
                  <a:latin typeface="Calibri" pitchFamily="34" charset="0"/>
                </a:rPr>
                <a:t>Mark</a:t>
              </a:r>
            </a:p>
            <a:p>
              <a:pPr algn="ctr">
                <a:lnSpc>
                  <a:spcPts val="1600"/>
                </a:lnSpc>
              </a:pPr>
              <a:r>
                <a:rPr lang="en-US" sz="1600" dirty="0">
                  <a:latin typeface="Calibri" pitchFamily="34" charset="0"/>
                </a:rPr>
                <a:t>Hopkins</a:t>
              </a:r>
            </a:p>
          </p:txBody>
        </p:sp>
      </p:grpSp>
      <p:sp>
        <p:nvSpPr>
          <p:cNvPr id="56" name="Title 1">
            <a:extLst>
              <a:ext uri="{FF2B5EF4-FFF2-40B4-BE49-F238E27FC236}">
                <a16:creationId xmlns:a16="http://schemas.microsoft.com/office/drawing/2014/main" id="{BE509A2D-4FC5-46F0-847B-674FC2E6902C}"/>
              </a:ext>
            </a:extLst>
          </p:cNvPr>
          <p:cNvSpPr>
            <a:spLocks noGrp="1"/>
          </p:cNvSpPr>
          <p:nvPr>
            <p:ph type="title"/>
          </p:nvPr>
        </p:nvSpPr>
        <p:spPr>
          <a:xfrm>
            <a:off x="304800" y="228599"/>
            <a:ext cx="8610600" cy="1017815"/>
          </a:xfrm>
        </p:spPr>
        <p:txBody>
          <a:bodyPr>
            <a:normAutofit/>
          </a:bodyPr>
          <a:lstStyle/>
          <a:p>
            <a:r>
              <a:rPr lang="en-US" sz="2800" dirty="0"/>
              <a:t>Newtonian Program Analysis</a:t>
            </a:r>
          </a:p>
        </p:txBody>
      </p:sp>
    </p:spTree>
    <p:extLst>
      <p:ext uri="{BB962C8B-B14F-4D97-AF65-F5344CB8AC3E}">
        <p14:creationId xmlns:p14="http://schemas.microsoft.com/office/powerpoint/2010/main" val="4205393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5A0EED-6B89-664A-801E-D3FDD91C7C69}" type="slidenum">
              <a:rPr lang="en-US" smtClean="0"/>
              <a:pPr/>
              <a:t>31</a:t>
            </a:fld>
            <a:endParaRPr lang="en-US"/>
          </a:p>
        </p:txBody>
      </p:sp>
      <p:sp>
        <p:nvSpPr>
          <p:cNvPr id="3" name="Rectangle 2"/>
          <p:cNvSpPr/>
          <p:nvPr/>
        </p:nvSpPr>
        <p:spPr>
          <a:xfrm rot="2721761">
            <a:off x="5657260" y="1437484"/>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387111" y="3713238"/>
                <a:ext cx="401071" cy="392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solidFill>
                                <a:srgbClr val="C00000"/>
                              </a:solidFill>
                              <a:latin typeface="Cambria Math" panose="02040503050406030204" pitchFamily="18" charset="0"/>
                            </a:rPr>
                          </m:ctrlPr>
                        </m:accPr>
                        <m:e>
                          <m:r>
                            <a:rPr lang="en-US" i="1">
                              <a:solidFill>
                                <a:srgbClr val="C00000"/>
                              </a:solidFill>
                              <a:latin typeface="Cambria Math"/>
                            </a:rPr>
                            <m:t>⊥</m:t>
                          </m:r>
                        </m:e>
                      </m:acc>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387111" y="3713238"/>
                <a:ext cx="401071" cy="392800"/>
              </a:xfrm>
              <a:prstGeom prst="rect">
                <a:avLst/>
              </a:prstGeom>
              <a:blipFill>
                <a:blip r:embed="rId4"/>
                <a:stretch>
                  <a:fillRect/>
                </a:stretch>
              </a:blipFill>
            </p:spPr>
            <p:txBody>
              <a:bodyPr/>
              <a:lstStyle/>
              <a:p>
                <a:r>
                  <a:rPr lang="en-US">
                    <a:noFill/>
                  </a:rPr>
                  <a:t> </a:t>
                </a:r>
              </a:p>
            </p:txBody>
          </p:sp>
        </mc:Fallback>
      </mc:AlternateContent>
      <p:sp>
        <p:nvSpPr>
          <p:cNvPr id="18" name="Oval 17"/>
          <p:cNvSpPr/>
          <p:nvPr/>
        </p:nvSpPr>
        <p:spPr>
          <a:xfrm>
            <a:off x="6559495" y="243340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559495" y="259019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559495" y="27469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59495" y="29037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559495" y="30605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59495" y="211984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559495" y="227662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59495" y="32173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559495" y="33741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59495" y="35308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557832" y="3148924"/>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559538" y="2658518"/>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559495" y="32401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565845" y="30834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559495" y="29266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559495" y="3396968"/>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559175" y="3553751"/>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559176" y="366751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559495" y="27698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559495" y="2613053"/>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559495" y="2456270"/>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559495" y="229948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559495" y="214270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577619" y="2115108"/>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603551" y="3171784"/>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603551" y="2681378"/>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605214" y="2142703"/>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559495" y="2119843"/>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8" name="Slide Number Placeholder 3">
            <a:extLst>
              <a:ext uri="{FF2B5EF4-FFF2-40B4-BE49-F238E27FC236}">
                <a16:creationId xmlns:a16="http://schemas.microsoft.com/office/drawing/2014/main" id="{C2A50421-0424-4468-8A20-61AAFC8ABFF2}"/>
              </a:ext>
            </a:extLst>
          </p:cNvPr>
          <p:cNvSpPr txBox="1">
            <a:spLocks/>
          </p:cNvSpPr>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defPPr>
              <a:defRPr lang="en-US"/>
            </a:defPPr>
            <a:lvl1pPr marL="0" algn="r" defTabSz="457200" rtl="0" eaLnBrk="0" fontAlgn="auto" latinLnBrk="0" hangingPunct="0">
              <a:spcBef>
                <a:spcPts val="0"/>
              </a:spcBef>
              <a:spcAft>
                <a:spcPts val="0"/>
              </a:spcAft>
              <a:defRPr sz="8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65A0EED-6B89-664A-801E-D3FDD91C7C69}" type="slidenum">
              <a:rPr lang="en-US" smtClean="0"/>
              <a:pPr/>
              <a:t>31</a:t>
            </a:fld>
            <a:endParaRPr lang="en-US"/>
          </a:p>
        </p:txBody>
      </p:sp>
      <p:grpSp>
        <p:nvGrpSpPr>
          <p:cNvPr id="59" name="Group 58">
            <a:extLst>
              <a:ext uri="{FF2B5EF4-FFF2-40B4-BE49-F238E27FC236}">
                <a16:creationId xmlns:a16="http://schemas.microsoft.com/office/drawing/2014/main" id="{5E407A7A-124A-4ED5-9E35-E3643190B26B}"/>
              </a:ext>
            </a:extLst>
          </p:cNvPr>
          <p:cNvGrpSpPr/>
          <p:nvPr/>
        </p:nvGrpSpPr>
        <p:grpSpPr>
          <a:xfrm>
            <a:off x="46832" y="5078879"/>
            <a:ext cx="3487073" cy="1779121"/>
            <a:chOff x="0" y="394540"/>
            <a:chExt cx="3487073" cy="1779121"/>
          </a:xfrm>
        </p:grpSpPr>
        <p:grpSp>
          <p:nvGrpSpPr>
            <p:cNvPr id="60" name="Group 59">
              <a:extLst>
                <a:ext uri="{FF2B5EF4-FFF2-40B4-BE49-F238E27FC236}">
                  <a16:creationId xmlns:a16="http://schemas.microsoft.com/office/drawing/2014/main" id="{15139650-CE0B-47A4-BBD0-419EBB03DEB3}"/>
                </a:ext>
              </a:extLst>
            </p:cNvPr>
            <p:cNvGrpSpPr/>
            <p:nvPr/>
          </p:nvGrpSpPr>
          <p:grpSpPr>
            <a:xfrm>
              <a:off x="0" y="394540"/>
              <a:ext cx="1158875" cy="1774503"/>
              <a:chOff x="1148465" y="784250"/>
              <a:chExt cx="1158875" cy="1774503"/>
            </a:xfrm>
          </p:grpSpPr>
          <p:sp>
            <p:nvSpPr>
              <p:cNvPr id="71" name="TextBox 23">
                <a:extLst>
                  <a:ext uri="{FF2B5EF4-FFF2-40B4-BE49-F238E27FC236}">
                    <a16:creationId xmlns:a16="http://schemas.microsoft.com/office/drawing/2014/main" id="{B64D30F6-AB1A-4C47-93F7-2017C3BAB5BD}"/>
                  </a:ext>
                </a:extLst>
              </p:cNvPr>
              <p:cNvSpPr txBox="1">
                <a:spLocks noChangeArrowheads="1"/>
              </p:cNvSpPr>
              <p:nvPr/>
            </p:nvSpPr>
            <p:spPr bwMode="auto">
              <a:xfrm>
                <a:off x="1148465" y="2056050"/>
                <a:ext cx="1158875"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Javier</a:t>
                </a:r>
              </a:p>
              <a:p>
                <a:pPr algn="ctr">
                  <a:lnSpc>
                    <a:spcPts val="1600"/>
                  </a:lnSpc>
                  <a:buFontTx/>
                  <a:buNone/>
                </a:pPr>
                <a:r>
                  <a:rPr lang="en-US" sz="1600" dirty="0">
                    <a:latin typeface="Calibri" pitchFamily="34" charset="0"/>
                  </a:rPr>
                  <a:t>Esparza</a:t>
                </a:r>
              </a:p>
            </p:txBody>
          </p:sp>
          <p:pic>
            <p:nvPicPr>
              <p:cNvPr id="72" name="Picture 3" descr="C:\Users\reps\Documents\Papers\submissions\SpeedingUpNewton\Talk\fotojavier-tum3.JPG">
                <a:extLst>
                  <a:ext uri="{FF2B5EF4-FFF2-40B4-BE49-F238E27FC236}">
                    <a16:creationId xmlns:a16="http://schemas.microsoft.com/office/drawing/2014/main" id="{D84A7966-B3E0-4D2B-BDEC-9BF2AA975B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717D1AF7-E886-4D5A-B096-18CD8F2B12F2}"/>
                </a:ext>
              </a:extLst>
            </p:cNvPr>
            <p:cNvGrpSpPr/>
            <p:nvPr/>
          </p:nvGrpSpPr>
          <p:grpSpPr>
            <a:xfrm>
              <a:off x="2328198" y="394541"/>
              <a:ext cx="1158875" cy="1779120"/>
              <a:chOff x="7094494" y="2826711"/>
              <a:chExt cx="1158875" cy="1779120"/>
            </a:xfrm>
          </p:grpSpPr>
          <p:sp>
            <p:nvSpPr>
              <p:cNvPr id="68" name="TextBox 23">
                <a:extLst>
                  <a:ext uri="{FF2B5EF4-FFF2-40B4-BE49-F238E27FC236}">
                    <a16:creationId xmlns:a16="http://schemas.microsoft.com/office/drawing/2014/main" id="{F0C337A9-6A8D-424A-A02F-CF8E92C9AD26}"/>
                  </a:ext>
                </a:extLst>
              </p:cNvPr>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Stefan</a:t>
                </a:r>
              </a:p>
              <a:p>
                <a:pPr algn="ctr">
                  <a:lnSpc>
                    <a:spcPts val="1600"/>
                  </a:lnSpc>
                  <a:buFontTx/>
                  <a:buNone/>
                </a:pPr>
                <a:r>
                  <a:rPr lang="en-US" sz="1600" dirty="0">
                    <a:latin typeface="Calibri" pitchFamily="34" charset="0"/>
                  </a:rPr>
                  <a:t>Kiefer</a:t>
                </a:r>
              </a:p>
            </p:txBody>
          </p:sp>
          <p:pic>
            <p:nvPicPr>
              <p:cNvPr id="69" name="Picture 7" descr="C:\Users\reps\Documents\Papers\submissions\SpeedingUpNewton\Talk\StefanHead.jpg">
                <a:extLst>
                  <a:ext uri="{FF2B5EF4-FFF2-40B4-BE49-F238E27FC236}">
                    <a16:creationId xmlns:a16="http://schemas.microsoft.com/office/drawing/2014/main" id="{2C6C0937-26A0-478C-A9A3-87D302085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80428C53-FD2D-44F7-8C11-0831253163C2}"/>
                </a:ext>
              </a:extLst>
            </p:cNvPr>
            <p:cNvGrpSpPr/>
            <p:nvPr/>
          </p:nvGrpSpPr>
          <p:grpSpPr>
            <a:xfrm>
              <a:off x="1100885" y="394540"/>
              <a:ext cx="1197864" cy="1779121"/>
              <a:chOff x="1733809" y="2826711"/>
              <a:chExt cx="1197864" cy="1779121"/>
            </a:xfrm>
          </p:grpSpPr>
          <p:sp>
            <p:nvSpPr>
              <p:cNvPr id="65" name="TextBox 23">
                <a:extLst>
                  <a:ext uri="{FF2B5EF4-FFF2-40B4-BE49-F238E27FC236}">
                    <a16:creationId xmlns:a16="http://schemas.microsoft.com/office/drawing/2014/main" id="{413F7911-39D4-4354-8911-CD3DD214DB01}"/>
                  </a:ext>
                </a:extLst>
              </p:cNvPr>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err="1">
                    <a:latin typeface="Calibri" pitchFamily="34" charset="0"/>
                  </a:rPr>
                  <a:t>Luttenberger</a:t>
                </a:r>
                <a:endParaRPr lang="en-US" sz="1600" dirty="0">
                  <a:latin typeface="Calibri" pitchFamily="34" charset="0"/>
                </a:endParaRPr>
              </a:p>
            </p:txBody>
          </p:sp>
          <p:pic>
            <p:nvPicPr>
              <p:cNvPr id="66" name="Picture 8" descr="C:\Users\reps\Documents\Papers\submissions\SpeedingUpNewton\Talk\michael-luttenberger-foto.1024x1024.jpg">
                <a:extLst>
                  <a:ext uri="{FF2B5EF4-FFF2-40B4-BE49-F238E27FC236}">
                    <a16:creationId xmlns:a16="http://schemas.microsoft.com/office/drawing/2014/main" id="{19A47077-76DB-4318-9225-0CC7CCE594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sp>
        <p:nvSpPr>
          <p:cNvPr id="82" name="TextBox 81">
            <a:extLst>
              <a:ext uri="{FF2B5EF4-FFF2-40B4-BE49-F238E27FC236}">
                <a16:creationId xmlns:a16="http://schemas.microsoft.com/office/drawing/2014/main" id="{2C040B51-B165-402B-8DB8-BA86E7B3B4BC}"/>
              </a:ext>
            </a:extLst>
          </p:cNvPr>
          <p:cNvSpPr txBox="1"/>
          <p:nvPr/>
        </p:nvSpPr>
        <p:spPr>
          <a:xfrm>
            <a:off x="3907635" y="5212845"/>
            <a:ext cx="3775393" cy="1323439"/>
          </a:xfrm>
          <a:prstGeom prst="rect">
            <a:avLst/>
          </a:prstGeom>
          <a:noFill/>
        </p:spPr>
        <p:txBody>
          <a:bodyPr wrap="none" rtlCol="0">
            <a:spAutoFit/>
          </a:bodyPr>
          <a:lstStyle/>
          <a:p>
            <a:r>
              <a:rPr lang="en-US" sz="2000" dirty="0">
                <a:solidFill>
                  <a:srgbClr val="C00000"/>
                </a:solidFill>
              </a:rPr>
              <a:t>Non-numeric equations</a:t>
            </a:r>
          </a:p>
          <a:p>
            <a:r>
              <a:rPr lang="en-US" sz="2000" dirty="0"/>
              <a:t>from </a:t>
            </a:r>
            <a:r>
              <a:rPr lang="en-US" sz="2000" dirty="0" err="1"/>
              <a:t>interprocedural</a:t>
            </a:r>
            <a:endParaRPr lang="en-US" sz="2000" dirty="0"/>
          </a:p>
          <a:p>
            <a:r>
              <a:rPr lang="en-US" sz="2000" dirty="0"/>
              <a:t>dataflow analysis:</a:t>
            </a:r>
          </a:p>
          <a:p>
            <a:r>
              <a:rPr lang="en-US" sz="2000" dirty="0">
                <a:solidFill>
                  <a:srgbClr val="C00000"/>
                </a:solidFill>
              </a:rPr>
              <a:t>non-commutative multiplication</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BE9F97B-02CC-46AF-A1DD-F7F7C3D45581}"/>
                  </a:ext>
                </a:extLst>
              </p:cNvPr>
              <p:cNvSpPr txBox="1"/>
              <p:nvPr/>
            </p:nvSpPr>
            <p:spPr>
              <a:xfrm>
                <a:off x="968448" y="1379038"/>
                <a:ext cx="7522316" cy="3348289"/>
              </a:xfrm>
              <a:prstGeom prst="rect">
                <a:avLst/>
              </a:prstGeom>
              <a:noFill/>
            </p:spPr>
            <p:txBody>
              <a:bodyPr wrap="none" rtlCol="0">
                <a:spAutoFit/>
              </a:bodyPr>
              <a:lstStyle/>
              <a:p>
                <a:r>
                  <a:rPr lang="en-US" sz="3200" u="sng" dirty="0"/>
                  <a:t>Kleene iteration</a:t>
                </a:r>
              </a:p>
              <a:p>
                <a:pPr lvl="0"/>
                <a:r>
                  <a:rPr lang="en-US" sz="2400" dirty="0">
                    <a:solidFill>
                      <a:prstClr val="black"/>
                    </a:solidFill>
                  </a:rPr>
                  <a:t>   </a:t>
                </a:r>
                <a14:m>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dirty="0">
                  <a:solidFill>
                    <a:prstClr val="black"/>
                  </a:solidFill>
                </a:endParaRP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panose="02040503050406030204" pitchFamily="18" charset="0"/>
                            </a:rPr>
                          </m:ctrlPr>
                        </m:sSupPr>
                        <m:e>
                          <m:acc>
                            <m:accPr>
                              <m:chr m:val="⃗"/>
                              <m:ctrlPr>
                                <a:rPr lang="en-US" sz="2400" i="1">
                                  <a:solidFill>
                                    <a:prstClr val="black"/>
                                  </a:solidFill>
                                  <a:latin typeface="Cambria Math" panose="02040503050406030204" pitchFamily="18" charset="0"/>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a:p>
              <a:p>
                <a:endParaRPr lang="en-US" sz="3200" u="sng" dirty="0"/>
              </a:p>
              <a:p>
                <a:r>
                  <a:rPr lang="en-US" sz="3200" u="sng" dirty="0"/>
                  <a:t>NPA iteration</a:t>
                </a:r>
                <a:endParaRPr lang="en-US" sz="3200" dirty="0"/>
              </a:p>
              <a:p>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0</m:t>
                        </m:r>
                      </m:e>
                    </m:acc>
                    <m:r>
                      <a:rPr lang="en-US" sz="2400" i="1">
                        <a:latin typeface="Cambria Math"/>
                      </a:rPr>
                      <m:t>)</m:t>
                    </m:r>
                  </m:oMath>
                </a14:m>
                <a:endParaRPr lang="en-US" sz="2400" b="0" dirty="0"/>
              </a:p>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rPr>
                        <m:t>+</m:t>
                      </m:r>
                      <m:r>
                        <a:rPr lang="en-US" sz="2400" b="0" i="1" smtClean="0">
                          <a:latin typeface="Cambria Math"/>
                        </a:rPr>
                        <m:t>𝐿𝑖𝑛𝑒𝑎𝑟𝐶𝑜𝑟𝑟𝑒𝑐𝑡𝑖𝑜𝑛𝑇𝑒𝑟𝑚</m:t>
                      </m:r>
                      <m:d>
                        <m:dPr>
                          <m:ctrlPr>
                            <a:rPr lang="en-US" sz="2400" b="0" i="1" smtClean="0">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a:rPr>
                                <m:t>𝑓</m:t>
                              </m:r>
                            </m:e>
                          </m:acc>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a:p>
            </p:txBody>
          </p:sp>
        </mc:Choice>
        <mc:Fallback xmlns="">
          <p:sp>
            <p:nvSpPr>
              <p:cNvPr id="49" name="TextBox 48">
                <a:extLst>
                  <a:ext uri="{FF2B5EF4-FFF2-40B4-BE49-F238E27FC236}">
                    <a16:creationId xmlns:a16="http://schemas.microsoft.com/office/drawing/2014/main" id="{FBE9F97B-02CC-46AF-A1DD-F7F7C3D45581}"/>
                  </a:ext>
                </a:extLst>
              </p:cNvPr>
              <p:cNvSpPr txBox="1">
                <a:spLocks noRot="1" noChangeAspect="1" noMove="1" noResize="1" noEditPoints="1" noAdjustHandles="1" noChangeArrowheads="1" noChangeShapeType="1" noTextEdit="1"/>
              </p:cNvSpPr>
              <p:nvPr/>
            </p:nvSpPr>
            <p:spPr>
              <a:xfrm>
                <a:off x="968448" y="1379038"/>
                <a:ext cx="7522316" cy="3348289"/>
              </a:xfrm>
              <a:prstGeom prst="rect">
                <a:avLst/>
              </a:prstGeom>
              <a:blipFill>
                <a:blip r:embed="rId8"/>
                <a:stretch>
                  <a:fillRect l="-2107" t="-2368"/>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5D4A02B6-3577-489B-9735-F7BD688F0AAF}"/>
              </a:ext>
            </a:extLst>
          </p:cNvPr>
          <p:cNvCxnSpPr>
            <a:cxnSpLocks/>
          </p:cNvCxnSpPr>
          <p:nvPr/>
        </p:nvCxnSpPr>
        <p:spPr>
          <a:xfrm flipV="1">
            <a:off x="3530879" y="4564825"/>
            <a:ext cx="4585168"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51" name="Title 1">
            <a:extLst>
              <a:ext uri="{FF2B5EF4-FFF2-40B4-BE49-F238E27FC236}">
                <a16:creationId xmlns:a16="http://schemas.microsoft.com/office/drawing/2014/main" id="{476A89BF-CCAC-4380-9C2D-420B2F603C9B}"/>
              </a:ext>
            </a:extLst>
          </p:cNvPr>
          <p:cNvSpPr>
            <a:spLocks noGrp="1"/>
          </p:cNvSpPr>
          <p:nvPr>
            <p:ph type="title"/>
          </p:nvPr>
        </p:nvSpPr>
        <p:spPr>
          <a:xfrm>
            <a:off x="304800" y="228599"/>
            <a:ext cx="8610600" cy="1017815"/>
          </a:xfrm>
        </p:spPr>
        <p:txBody>
          <a:bodyPr>
            <a:normAutofit/>
          </a:bodyPr>
          <a:lstStyle/>
          <a:p>
            <a:r>
              <a:rPr lang="en-US" sz="2800" dirty="0"/>
              <a:t>Newtonian Program Analysis</a:t>
            </a:r>
          </a:p>
        </p:txBody>
      </p:sp>
    </p:spTree>
    <p:extLst>
      <p:ext uri="{BB962C8B-B14F-4D97-AF65-F5344CB8AC3E}">
        <p14:creationId xmlns:p14="http://schemas.microsoft.com/office/powerpoint/2010/main" val="867047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717" y="1600200"/>
            <a:ext cx="8686801" cy="5060659"/>
          </a:xfrm>
          <a:ln>
            <a:noFill/>
          </a:ln>
        </p:spPr>
        <p:txBody>
          <a:bodyPr>
            <a:normAutofit/>
          </a:bodyPr>
          <a:lstStyle/>
          <a:p>
            <a:pPr marL="0" indent="0">
              <a:buNone/>
            </a:pPr>
            <a:r>
              <a:rPr lang="en-US" dirty="0"/>
              <a:t>Esparza et al. had to finesse certain differences</a:t>
            </a:r>
          </a:p>
          <a:p>
            <a:r>
              <a:rPr lang="en-US" dirty="0"/>
              <a:t>Real-valued equations </a:t>
            </a:r>
            <a:r>
              <a:rPr lang="en-US" dirty="0">
                <a:sym typeface="Symbol"/>
              </a:rPr>
              <a:t></a:t>
            </a:r>
            <a:r>
              <a:rPr lang="en-US" dirty="0"/>
              <a:t> Algebraic semiring</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32</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268960617"/>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879437">
                      <a:extLst>
                        <a:ext uri="{9D8B030D-6E8A-4147-A177-3AD203B41FA5}">
                          <a16:colId xmlns:a16="http://schemas.microsoft.com/office/drawing/2014/main" val="20001"/>
                        </a:ext>
                      </a:extLst>
                    </a:gridCol>
                  </a:tblGrid>
                  <a:tr h="0">
                    <a:tc>
                      <a:txBody>
                        <a:bodyPr/>
                        <a:lstStyle/>
                        <a:p>
                          <a:r>
                            <a:rPr lang="en-US" dirty="0"/>
                            <a:t>Mathematics</a:t>
                          </a:r>
                        </a:p>
                      </a:txBody>
                      <a:tcPr/>
                    </a:tc>
                    <a:tc>
                      <a:txBody>
                        <a:bodyPr/>
                        <a:lstStyle/>
                        <a:p>
                          <a:r>
                            <a:rPr lang="en-US" dirty="0"/>
                            <a:t>Program Analysis</a:t>
                          </a:r>
                        </a:p>
                      </a:txBody>
                      <a:tcPr/>
                    </a:tc>
                    <a:extLst>
                      <a:ext uri="{0D108BD9-81ED-4DB2-BD59-A6C34878D82A}">
                        <a16:rowId xmlns:a16="http://schemas.microsoft.com/office/drawing/2014/main" val="10000"/>
                      </a:ext>
                    </a:extLst>
                  </a:tr>
                  <a:tr h="370840">
                    <a:tc>
                      <a:txBody>
                        <a:bodyPr/>
                        <a:lstStyle/>
                        <a:p>
                          <a:r>
                            <a:rPr lang="en-US" dirty="0"/>
                            <a:t>Multiplication: </a:t>
                          </a:r>
                          <a:r>
                            <a:rPr lang="en-US" sz="2000" dirty="0"/>
                            <a:t>x</a:t>
                          </a:r>
                          <a:endParaRPr lang="en-US" dirty="0"/>
                        </a:p>
                      </a:txBody>
                      <a:tcPr/>
                    </a:tc>
                    <a:tc>
                      <a:txBody>
                        <a:bodyPr/>
                        <a:lstStyle/>
                        <a:p>
                          <a:r>
                            <a:rPr lang="en-US" dirty="0"/>
                            <a:t>Abstract Compose: </a:t>
                          </a:r>
                          <a14:m>
                            <m:oMath xmlns:m="http://schemas.openxmlformats.org/officeDocument/2006/math">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0001"/>
                      </a:ext>
                    </a:extLst>
                  </a:tr>
                  <a:tr h="370840">
                    <a:tc>
                      <a:txBody>
                        <a:bodyPr/>
                        <a:lstStyle/>
                        <a:p>
                          <a:r>
                            <a:rPr lang="en-US" dirty="0"/>
                            <a:t>       </a:t>
                          </a:r>
                          <a:r>
                            <a:rPr lang="en-US" sz="2000" dirty="0"/>
                            <a:t> </a:t>
                          </a:r>
                          <a:r>
                            <a:rPr lang="en-US" dirty="0"/>
                            <a:t>Addition: </a:t>
                          </a:r>
                          <a:r>
                            <a:rPr lang="en-US" sz="1800" baseline="0" dirty="0">
                              <a:latin typeface="Cambria Math"/>
                              <a:ea typeface="Cambria Math"/>
                            </a:rPr>
                            <a:t>+</a:t>
                          </a:r>
                          <a:endParaRPr lang="en-US" b="0" dirty="0"/>
                        </a:p>
                      </a:txBody>
                      <a:tcPr/>
                    </a:tc>
                    <a:tc>
                      <a:txBody>
                        <a:bodyPr/>
                        <a:lstStyle/>
                        <a:p>
                          <a:r>
                            <a:rPr lang="en-US" dirty="0"/>
                            <a:t>      Abstract Union: </a:t>
                          </a:r>
                          <a14:m>
                            <m:oMath xmlns:m="http://schemas.openxmlformats.org/officeDocument/2006/math">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268960617"/>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879437">
                      <a:extLst>
                        <a:ext uri="{9D8B030D-6E8A-4147-A177-3AD203B41FA5}">
                          <a16:colId xmlns:a16="http://schemas.microsoft.com/office/drawing/2014/main" val="20001"/>
                        </a:ext>
                      </a:extLst>
                    </a:gridCol>
                  </a:tblGrid>
                  <a:tr h="365760">
                    <a:tc>
                      <a:txBody>
                        <a:bodyPr/>
                        <a:lstStyle/>
                        <a:p>
                          <a:r>
                            <a:rPr lang="en-US" dirty="0"/>
                            <a:t>Mathematics</a:t>
                          </a:r>
                        </a:p>
                      </a:txBody>
                      <a:tcPr/>
                    </a:tc>
                    <a:tc>
                      <a:txBody>
                        <a:bodyPr/>
                        <a:lstStyle/>
                        <a:p>
                          <a:r>
                            <a:rPr lang="en-US" dirty="0"/>
                            <a:t>Program Analysis</a:t>
                          </a:r>
                        </a:p>
                      </a:txBody>
                      <a:tcPr/>
                    </a:tc>
                    <a:extLst>
                      <a:ext uri="{0D108BD9-81ED-4DB2-BD59-A6C34878D82A}">
                        <a16:rowId xmlns:a16="http://schemas.microsoft.com/office/drawing/2014/main" val="10000"/>
                      </a:ext>
                    </a:extLst>
                  </a:tr>
                  <a:tr h="396240">
                    <a:tc>
                      <a:txBody>
                        <a:bodyPr/>
                        <a:lstStyle/>
                        <a:p>
                          <a:r>
                            <a:rPr lang="en-US" dirty="0"/>
                            <a:t>Multiplication: </a:t>
                          </a:r>
                          <a:r>
                            <a:rPr lang="en-US" sz="2000" dirty="0"/>
                            <a:t>x</a:t>
                          </a:r>
                          <a:endParaRPr lang="en-US" dirty="0"/>
                        </a:p>
                      </a:txBody>
                      <a:tcPr/>
                    </a:tc>
                    <a:tc>
                      <a:txBody>
                        <a:bodyPr/>
                        <a:lstStyle/>
                        <a:p>
                          <a:endParaRPr lang="en-US"/>
                        </a:p>
                      </a:txBody>
                      <a:tcPr>
                        <a:blipFill>
                          <a:blip r:embed="rId3"/>
                          <a:stretch>
                            <a:fillRect l="-70825" t="-98485" r="-846" b="-121212"/>
                          </a:stretch>
                        </a:blipFill>
                      </a:tcPr>
                    </a:tc>
                    <a:extLst>
                      <a:ext uri="{0D108BD9-81ED-4DB2-BD59-A6C34878D82A}">
                        <a16:rowId xmlns:a16="http://schemas.microsoft.com/office/drawing/2014/main" val="10001"/>
                      </a:ext>
                    </a:extLst>
                  </a:tr>
                  <a:tr h="396240">
                    <a:tc>
                      <a:txBody>
                        <a:bodyPr/>
                        <a:lstStyle/>
                        <a:p>
                          <a:r>
                            <a:rPr lang="en-US" dirty="0"/>
                            <a:t>       </a:t>
                          </a:r>
                          <a:r>
                            <a:rPr lang="en-US" sz="2000" dirty="0"/>
                            <a:t> </a:t>
                          </a:r>
                          <a:r>
                            <a:rPr lang="en-US" dirty="0"/>
                            <a:t>Addition: </a:t>
                          </a:r>
                          <a:r>
                            <a:rPr lang="en-US" sz="1800" baseline="0" dirty="0">
                              <a:latin typeface="Cambria Math"/>
                              <a:ea typeface="Cambria Math"/>
                            </a:rPr>
                            <a:t>+</a:t>
                          </a:r>
                          <a:endParaRPr lang="en-US" b="0" dirty="0"/>
                        </a:p>
                      </a:txBody>
                      <a:tcPr/>
                    </a:tc>
                    <a:tc>
                      <a:txBody>
                        <a:bodyPr/>
                        <a:lstStyle/>
                        <a:p>
                          <a:endParaRPr lang="en-US"/>
                        </a:p>
                      </a:txBody>
                      <a:tcPr>
                        <a:blipFill>
                          <a:blip r:embed="rId3"/>
                          <a:stretch>
                            <a:fillRect l="-70825" t="-201538" r="-846" b="-23077"/>
                          </a:stretch>
                        </a:blipFill>
                      </a:tcPr>
                    </a:tc>
                    <a:extLst>
                      <a:ext uri="{0D108BD9-81ED-4DB2-BD59-A6C34878D82A}">
                        <a16:rowId xmlns:a16="http://schemas.microsoft.com/office/drawing/2014/main" val="10002"/>
                      </a:ext>
                    </a:extLst>
                  </a:tr>
                </a:tbl>
              </a:graphicData>
            </a:graphic>
          </p:graphicFrame>
        </mc:Fallback>
      </mc:AlternateContent>
      <p:sp>
        <p:nvSpPr>
          <p:cNvPr id="8" name="Title 1">
            <a:extLst>
              <a:ext uri="{FF2B5EF4-FFF2-40B4-BE49-F238E27FC236}">
                <a16:creationId xmlns:a16="http://schemas.microsoft.com/office/drawing/2014/main" id="{E843B3C3-9F4C-4E0B-AF6F-EA6D2E61C22E}"/>
              </a:ext>
            </a:extLst>
          </p:cNvPr>
          <p:cNvSpPr>
            <a:spLocks noGrp="1"/>
          </p:cNvSpPr>
          <p:nvPr>
            <p:ph type="title"/>
          </p:nvPr>
        </p:nvSpPr>
        <p:spPr>
          <a:xfrm>
            <a:off x="304800" y="228599"/>
            <a:ext cx="8610600" cy="1017815"/>
          </a:xfrm>
        </p:spPr>
        <p:txBody>
          <a:bodyPr>
            <a:normAutofit/>
          </a:bodyPr>
          <a:lstStyle/>
          <a:p>
            <a:r>
              <a:rPr lang="en-US" dirty="0"/>
              <a:t>Newtonian Program Analysis</a:t>
            </a:r>
          </a:p>
        </p:txBody>
      </p:sp>
    </p:spTree>
    <p:extLst>
      <p:ext uri="{BB962C8B-B14F-4D97-AF65-F5344CB8AC3E}">
        <p14:creationId xmlns:p14="http://schemas.microsoft.com/office/powerpoint/2010/main" val="2042958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 y="274638"/>
            <a:ext cx="9026769" cy="591653"/>
          </a:xfrm>
        </p:spPr>
        <p:txBody>
          <a:bodyPr>
            <a:normAutofit fontScale="90000"/>
          </a:bodyPr>
          <a:lstStyle/>
          <a:p>
            <a:r>
              <a:rPr lang="en-US" dirty="0"/>
              <a:t>Polynomial Equations</a:t>
            </a:r>
            <a:br>
              <a:rPr lang="en-US" dirty="0"/>
            </a:br>
            <a:r>
              <a:rPr lang="en-US" dirty="0"/>
              <a:t>for Summary Functions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33</a:t>
            </a:fld>
            <a:endParaRPr lang="en-US"/>
          </a:p>
        </p:txBody>
      </p:sp>
      <p:sp>
        <p:nvSpPr>
          <p:cNvPr id="6" name="Content Placeholder 2"/>
          <p:cNvSpPr>
            <a:spLocks noGrp="1"/>
          </p:cNvSpPr>
          <p:nvPr>
            <p:ph idx="1"/>
          </p:nvPr>
        </p:nvSpPr>
        <p:spPr>
          <a:xfrm>
            <a:off x="271462" y="1600200"/>
            <a:ext cx="1219200" cy="1752599"/>
          </a:xfrm>
          <a:ln>
            <a:noFill/>
          </a:ln>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49983" y="2406463"/>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8554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panose="02040503050406030204" pitchFamily="18" charset="0"/>
                        </a:rPr>
                        <m:t>⋅</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855444" cy="461665"/>
              </a:xfrm>
              <a:prstGeom prst="rect">
                <a:avLst/>
              </a:prstGeom>
              <a:blipFill>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panose="02040503050406030204" pitchFamily="18" charset="0"/>
                      </a:rPr>
                      <m:t>⋅</m:t>
                    </m:r>
                    <m:r>
                      <a:rPr lang="en-US" sz="2400" b="0" i="1" smtClean="0">
                        <a:latin typeface="Cambria Math"/>
                      </a:rPr>
                      <m:t> </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solidFill>
                          <a:sysClr val="windowText" lastClr="000000"/>
                        </a:solidFill>
                        <a:latin typeface="Cambria Math" panose="02040503050406030204" pitchFamily="18" charset="0"/>
                      </a:rPr>
                      <m:t>⋅</m:t>
                    </m:r>
                    <m:sSub>
                      <m:sSubPr>
                        <m:ctrlPr>
                          <a:rPr lang="en-US" sz="2400" b="0" i="1" smtClean="0">
                            <a:solidFill>
                              <a:sysClr val="windowText" lastClr="000000"/>
                            </a:solidFill>
                            <a:latin typeface="Cambria Math" panose="02040503050406030204" pitchFamily="18" charset="0"/>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585477" y="4536356"/>
            <a:ext cx="253837" cy="168904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 name="Freeform 3"/>
          <p:cNvSpPr/>
          <p:nvPr/>
        </p:nvSpPr>
        <p:spPr>
          <a:xfrm>
            <a:off x="7164199" y="1812022"/>
            <a:ext cx="495090"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90" h="2206305">
                <a:moveTo>
                  <a:pt x="0" y="0"/>
                </a:moveTo>
                <a:cubicBezTo>
                  <a:pt x="204132" y="197840"/>
                  <a:pt x="299208" y="336957"/>
                  <a:pt x="486562" y="578840"/>
                </a:cubicBezTo>
                <a:cubicBezTo>
                  <a:pt x="497747" y="854279"/>
                  <a:pt x="493553" y="917197"/>
                  <a:pt x="494951" y="1098958"/>
                </a:cubicBezTo>
                <a:cubicBezTo>
                  <a:pt x="496349" y="1280719"/>
                  <a:pt x="486562" y="1468073"/>
                  <a:pt x="494951" y="1669409"/>
                </a:cubicBezTo>
                <a:cubicBezTo>
                  <a:pt x="327171" y="1862356"/>
                  <a:pt x="201336" y="2021747"/>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7157207" y="1830198"/>
            <a:ext cx="16778"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Lst>
            <a:ahLst/>
            <a:cxnLst>
              <a:cxn ang="0">
                <a:pos x="connsiteX0" y="connsiteY0"/>
              </a:cxn>
              <a:cxn ang="0">
                <a:pos x="connsiteX1" y="connsiteY1"/>
              </a:cxn>
            </a:cxnLst>
            <a:rect l="l" t="t" r="r" b="b"/>
            <a:pathLst>
              <a:path w="16778" h="2206305">
                <a:moveTo>
                  <a:pt x="0" y="0"/>
                </a:moveTo>
                <a:cubicBezTo>
                  <a:pt x="3495" y="459647"/>
                  <a:pt x="13283" y="1746658"/>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a:cxnSpLocks/>
            <a:stCxn id="38" idx="1"/>
            <a:endCxn id="4" idx="2"/>
          </p:cNvCxnSpPr>
          <p:nvPr/>
        </p:nvCxnSpPr>
        <p:spPr>
          <a:xfrm rot="5400000" flipH="1" flipV="1">
            <a:off x="5514283" y="3109093"/>
            <a:ext cx="2342979" cy="1946754"/>
          </a:xfrm>
          <a:prstGeom prst="curvedConnector4">
            <a:avLst>
              <a:gd name="adj1" fmla="val 29691"/>
              <a:gd name="adj2" fmla="val 1352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0" name="Curved Connector 39"/>
          <p:cNvCxnSpPr>
            <a:cxnSpLocks/>
            <a:stCxn id="37" idx="1"/>
          </p:cNvCxnSpPr>
          <p:nvPr/>
        </p:nvCxnSpPr>
        <p:spPr>
          <a:xfrm rot="5400000" flipH="1" flipV="1">
            <a:off x="4713503" y="2864837"/>
            <a:ext cx="2120040" cy="2767368"/>
          </a:xfrm>
          <a:prstGeom prst="curvedConnector4">
            <a:avLst>
              <a:gd name="adj1" fmla="val 54629"/>
              <a:gd name="adj2" fmla="val 65838"/>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7" name="Right Brace 36"/>
          <p:cNvSpPr/>
          <p:nvPr/>
        </p:nvSpPr>
        <p:spPr>
          <a:xfrm rot="16200000">
            <a:off x="4301958" y="5245606"/>
            <a:ext cx="175762" cy="301632"/>
          </a:xfrm>
          <a:prstGeom prst="rightBrace">
            <a:avLst>
              <a:gd name="adj1" fmla="val 24247"/>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8" name="Freeform 47"/>
          <p:cNvSpPr/>
          <p:nvPr/>
        </p:nvSpPr>
        <p:spPr>
          <a:xfrm>
            <a:off x="6017700" y="1865152"/>
            <a:ext cx="8389" cy="1149260"/>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 name="connsiteX0" fmla="*/ 0 w 8389"/>
              <a:gd name="connsiteY0" fmla="*/ 0 h 931178"/>
              <a:gd name="connsiteX1" fmla="*/ 8389 w 8389"/>
              <a:gd name="connsiteY1" fmla="*/ 931178 h 931178"/>
              <a:gd name="connsiteX0" fmla="*/ 0 w 10000"/>
              <a:gd name="connsiteY0" fmla="*/ 0 h 12342"/>
              <a:gd name="connsiteX1" fmla="*/ 10000 w 10000"/>
              <a:gd name="connsiteY1" fmla="*/ 12342 h 12342"/>
            </a:gdLst>
            <a:ahLst/>
            <a:cxnLst>
              <a:cxn ang="0">
                <a:pos x="connsiteX0" y="connsiteY0"/>
              </a:cxn>
              <a:cxn ang="0">
                <a:pos x="connsiteX1" y="connsiteY1"/>
              </a:cxn>
            </a:cxnLst>
            <a:rect l="l" t="t" r="r" b="b"/>
            <a:pathLst>
              <a:path w="10000" h="12342">
                <a:moveTo>
                  <a:pt x="0" y="0"/>
                </a:moveTo>
                <a:cubicBezTo>
                  <a:pt x="4166" y="4936"/>
                  <a:pt x="5834" y="7406"/>
                  <a:pt x="10000" y="12342"/>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urved Connector 48"/>
          <p:cNvCxnSpPr>
            <a:cxnSpLocks/>
            <a:stCxn id="50" idx="1"/>
            <a:endCxn id="67" idx="2"/>
          </p:cNvCxnSpPr>
          <p:nvPr/>
        </p:nvCxnSpPr>
        <p:spPr>
          <a:xfrm rot="5400000" flipH="1" flipV="1">
            <a:off x="4190441" y="2964560"/>
            <a:ext cx="2367282" cy="1240853"/>
          </a:xfrm>
          <a:prstGeom prst="curvedConnector4">
            <a:avLst>
              <a:gd name="adj1" fmla="val 30579"/>
              <a:gd name="adj2" fmla="val 54563"/>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0" name="Right Brace 49"/>
          <p:cNvSpPr/>
          <p:nvPr/>
        </p:nvSpPr>
        <p:spPr>
          <a:xfrm rot="16200000">
            <a:off x="4640402" y="4434361"/>
            <a:ext cx="226506" cy="895039"/>
          </a:xfrm>
          <a:prstGeom prst="rightBrace">
            <a:avLst>
              <a:gd name="adj1" fmla="val 35594"/>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EDEB95-2665-4AAD-8252-E9E6EF245445}"/>
              </a:ext>
            </a:extLst>
          </p:cNvPr>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44" name="Content Placeholder 2">
            <a:extLst>
              <a:ext uri="{FF2B5EF4-FFF2-40B4-BE49-F238E27FC236}">
                <a16:creationId xmlns:a16="http://schemas.microsoft.com/office/drawing/2014/main" id="{733C0834-05C5-4999-B95B-5580D0A8A60C}"/>
              </a:ext>
            </a:extLst>
          </p:cNvPr>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spTree>
    <p:extLst>
      <p:ext uri="{BB962C8B-B14F-4D97-AF65-F5344CB8AC3E}">
        <p14:creationId xmlns:p14="http://schemas.microsoft.com/office/powerpoint/2010/main" val="35192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par>
                                <p:cTn id="36" presetID="9" presetClass="exit" presetSubtype="0" fill="hold" grpId="1"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par>
                                <p:cTn id="53" presetID="9"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xit" presetSubtype="0" fill="hold" grpId="1" nodeType="with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animBg="1"/>
      <p:bldP spid="38" grpId="1" animBg="1"/>
      <p:bldP spid="4" grpId="0" animBg="1"/>
      <p:bldP spid="4" grpId="1" animBg="1"/>
      <p:bldP spid="39" grpId="0" animBg="1"/>
      <p:bldP spid="39" grpId="1" animBg="1"/>
      <p:bldP spid="37" grpId="0" animBg="1"/>
      <p:bldP spid="37" grpId="1" animBg="1"/>
      <p:bldP spid="48"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5A0EED-6B89-664A-801E-D3FDD91C7C69}" type="slidenum">
              <a:rPr lang="en-US" smtClean="0"/>
              <a:pPr/>
              <a:t>34</a:t>
            </a:fld>
            <a:endParaRPr lang="en-US"/>
          </a:p>
        </p:txBody>
      </p:sp>
      <p:sp>
        <p:nvSpPr>
          <p:cNvPr id="6" name="Content Placeholder 2"/>
          <p:cNvSpPr>
            <a:spLocks noGrp="1"/>
          </p:cNvSpPr>
          <p:nvPr>
            <p:ph idx="1"/>
          </p:nvPr>
        </p:nvSpPr>
        <p:spPr>
          <a:xfrm>
            <a:off x="271462" y="1600200"/>
            <a:ext cx="1219200" cy="1752599"/>
          </a:xfrm>
          <a:ln>
            <a:noFill/>
          </a:ln>
        </p:spPr>
        <p:txBody>
          <a:bodyPr>
            <a:normAutofit fontScale="92500" lnSpcReduction="20000"/>
          </a:bodyPr>
          <a:lstStyle/>
          <a:p>
            <a:pPr marL="0" indent="0">
              <a:buNone/>
            </a:pPr>
            <a:r>
              <a:rPr lang="en-US" sz="3000" dirty="0"/>
              <a:t>x</a:t>
            </a:r>
            <a:r>
              <a:rPr lang="en-US" baseline="-25000" dirty="0"/>
              <a:t>1</a:t>
            </a:r>
            <a:r>
              <a:rPr lang="en-US" dirty="0"/>
              <a:t>() {</a:t>
            </a:r>
          </a:p>
          <a:p>
            <a:pPr marL="0" indent="0">
              <a:buNone/>
            </a:pPr>
            <a:r>
              <a:rPr lang="en-US" dirty="0"/>
              <a:t>   a;</a:t>
            </a:r>
          </a:p>
          <a:p>
            <a:pPr marL="0" indent="0">
              <a:buNone/>
            </a:pPr>
            <a:r>
              <a:rPr lang="en-US" dirty="0"/>
              <a:t>   </a:t>
            </a:r>
            <a:r>
              <a:rPr lang="en-US" sz="3000" dirty="0"/>
              <a:t>x</a:t>
            </a:r>
            <a:r>
              <a:rPr lang="en-US" baseline="-25000" dirty="0"/>
              <a:t>2</a:t>
            </a:r>
            <a:r>
              <a:rPr lang="en-US" dirty="0"/>
              <a:t>();</a:t>
            </a:r>
          </a:p>
          <a:p>
            <a:pPr marL="0" indent="0">
              <a:buNone/>
            </a:pPr>
            <a:r>
              <a:rPr lang="en-US" dirty="0"/>
              <a:t>}</a:t>
            </a:r>
          </a:p>
          <a:p>
            <a:pPr marL="0" indent="0">
              <a:buNone/>
            </a:pPr>
            <a:endParaRPr lang="en-US" i="1" dirty="0"/>
          </a:p>
        </p:txBody>
      </p:sp>
      <p:sp>
        <p:nvSpPr>
          <p:cNvPr id="7" name="Content Placeholder 2"/>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x</a:t>
            </a:r>
            <a:r>
              <a:rPr lang="en-US" sz="2400" baseline="-25000" dirty="0"/>
              <a:t>2</a:t>
            </a:r>
            <a:r>
              <a:rPr lang="en-US" sz="2400" dirty="0"/>
              <a:t>() {</a:t>
            </a:r>
          </a:p>
          <a:p>
            <a:pPr marL="0" indent="0">
              <a:buFont typeface="Arial" panose="020B0604020202020204" pitchFamily="34" charset="0"/>
              <a:buNone/>
            </a:pPr>
            <a:r>
              <a:rPr lang="en-US" sz="2400" dirty="0"/>
              <a:t>   if (*) d;</a:t>
            </a:r>
          </a:p>
          <a:p>
            <a:pPr marL="0" indent="0">
              <a:buFont typeface="Arial" panose="020B0604020202020204" pitchFamily="34" charset="0"/>
              <a:buNone/>
            </a:pPr>
            <a:r>
              <a:rPr lang="en-US" sz="2400" dirty="0"/>
              <a:t>   else{</a:t>
            </a:r>
          </a:p>
          <a:p>
            <a:pPr marL="0" indent="0">
              <a:buFont typeface="Arial" panose="020B0604020202020204" pitchFamily="34" charset="0"/>
              <a:buNone/>
            </a:pPr>
            <a:r>
              <a:rPr lang="en-US" sz="2400" dirty="0"/>
              <a:t>         b;</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a:t>
            </a:r>
            <a:r>
              <a:rPr lang="en-US" sz="2800" dirty="0"/>
              <a:t>x</a:t>
            </a:r>
            <a:r>
              <a:rPr lang="en-US" sz="2400" baseline="-25000" dirty="0"/>
              <a:t>2</a:t>
            </a:r>
            <a:r>
              <a:rPr lang="en-US" sz="2400" dirty="0"/>
              <a:t>();</a:t>
            </a:r>
          </a:p>
          <a:p>
            <a:pPr marL="0" indent="0">
              <a:buFont typeface="Arial" panose="020B0604020202020204" pitchFamily="34" charset="0"/>
              <a:buNone/>
            </a:pPr>
            <a:r>
              <a:rPr lang="en-US" sz="2400" dirty="0"/>
              <a:t>         c;</a:t>
            </a:r>
          </a:p>
          <a:p>
            <a:pPr marL="0" indent="0">
              <a:buFont typeface="Arial" panose="020B0604020202020204" pitchFamily="34" charset="0"/>
              <a:buNone/>
            </a:pPr>
            <a:r>
              <a:rPr lang="en-US" sz="2400" dirty="0"/>
              <a:t>   }</a:t>
            </a:r>
          </a:p>
          <a:p>
            <a:pPr marL="0" indent="0">
              <a:buFont typeface="Arial" panose="020B0604020202020204" pitchFamily="34" charset="0"/>
              <a:buNone/>
            </a:pPr>
            <a:r>
              <a:rPr lang="en-US" sz="2400" dirty="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a:t>proc</a:t>
            </a:r>
            <a:r>
              <a:rPr lang="en-US" dirty="0"/>
              <a:t> X</a:t>
            </a:r>
            <a:r>
              <a:rPr lang="en-US" baseline="-25000" dirty="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a:t>proc</a:t>
            </a:r>
            <a:r>
              <a:rPr lang="en-US" dirty="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a:t>a</a:t>
            </a:r>
          </a:p>
        </p:txBody>
      </p:sp>
      <p:sp>
        <p:nvSpPr>
          <p:cNvPr id="26" name="TextBox 25"/>
          <p:cNvSpPr txBox="1"/>
          <p:nvPr/>
        </p:nvSpPr>
        <p:spPr>
          <a:xfrm>
            <a:off x="5649983" y="2352679"/>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a:t>X</a:t>
            </a:r>
            <a:r>
              <a:rPr lang="en-US" baseline="-25000" dirty="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a:t>d</a:t>
            </a:r>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8554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panose="02040503050406030204" pitchFamily="18" charset="0"/>
                        </a:rPr>
                        <m:t>⋅</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855444" cy="461665"/>
              </a:xfrm>
              <a:prstGeom prst="rect">
                <a:avLst/>
              </a:prstGeom>
              <a:blipFill>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smtClean="0">
                        <a:latin typeface="Cambria Math"/>
                      </a:rPr>
                      <m:t>𝑏</m:t>
                    </m:r>
                    <m:r>
                      <a:rPr lang="en-US" sz="2400" b="0" i="1" smtClean="0">
                        <a:latin typeface="Cambria Math" panose="02040503050406030204" pitchFamily="18" charset="0"/>
                      </a:rPr>
                      <m:t>⋅</m:t>
                    </m:r>
                    <m:r>
                      <a:rPr lang="en-US" sz="2400" b="0" i="1" smtClean="0">
                        <a:latin typeface="Cambria Math"/>
                      </a:rPr>
                      <m:t> </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solidFill>
                          <a:sysClr val="windowText" lastClr="0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a:t>Equation System</a:t>
            </a:r>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607604" y="4514230"/>
            <a:ext cx="226504" cy="1705961"/>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ular Callout 40"/>
          <p:cNvSpPr/>
          <p:nvPr/>
        </p:nvSpPr>
        <p:spPr>
          <a:xfrm>
            <a:off x="6307504" y="4509354"/>
            <a:ext cx="2570648" cy="362960"/>
          </a:xfrm>
          <a:prstGeom prst="wedgeRoundRectCallout">
            <a:avLst>
              <a:gd name="adj1" fmla="val -72065"/>
              <a:gd name="adj2" fmla="val 15347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This term is quadratic</a:t>
            </a:r>
          </a:p>
        </p:txBody>
      </p:sp>
      <p:sp>
        <p:nvSpPr>
          <p:cNvPr id="42" name="Rectangle 41"/>
          <p:cNvSpPr/>
          <p:nvPr/>
        </p:nvSpPr>
        <p:spPr>
          <a:xfrm>
            <a:off x="7702710" y="2477476"/>
            <a:ext cx="328018" cy="85419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9847BB21-00BA-41BF-B30F-5CCD975CE9DD}"/>
              </a:ext>
            </a:extLst>
          </p:cNvPr>
          <p:cNvSpPr>
            <a:spLocks noGrp="1"/>
          </p:cNvSpPr>
          <p:nvPr>
            <p:ph type="title"/>
          </p:nvPr>
        </p:nvSpPr>
        <p:spPr>
          <a:xfrm>
            <a:off x="64477" y="274638"/>
            <a:ext cx="9026769" cy="591653"/>
          </a:xfrm>
        </p:spPr>
        <p:txBody>
          <a:bodyPr>
            <a:normAutofit fontScale="90000"/>
          </a:bodyPr>
          <a:lstStyle/>
          <a:p>
            <a:r>
              <a:rPr lang="en-US" dirty="0"/>
              <a:t>Polynomial Equations</a:t>
            </a:r>
            <a:br>
              <a:rPr lang="en-US" dirty="0"/>
            </a:br>
            <a:r>
              <a:rPr lang="en-US" dirty="0"/>
              <a:t>for Summary Functions</a:t>
            </a:r>
          </a:p>
        </p:txBody>
      </p:sp>
    </p:spTree>
    <p:extLst>
      <p:ext uri="{BB962C8B-B14F-4D97-AF65-F5344CB8AC3E}">
        <p14:creationId xmlns:p14="http://schemas.microsoft.com/office/powerpoint/2010/main" val="3396470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Problematic Issues . . .</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610686" y="3020038"/>
                <a:ext cx="5931111" cy="584775"/>
              </a:xfrm>
              <a:prstGeom prst="rect">
                <a:avLst/>
              </a:prstGeom>
              <a:noFill/>
            </p:spPr>
            <p:txBody>
              <a:bodyPr wrap="none" rtlCol="0">
                <a:spAutoFit/>
              </a:bodyPr>
              <a:lstStyle/>
              <a:p>
                <a14:m>
                  <m:oMath xmlns:m="http://schemas.openxmlformats.org/officeDocument/2006/math">
                    <m:r>
                      <a:rPr lang="en-US" sz="3200" i="1" dirty="0" smtClean="0">
                        <a:latin typeface="Cambria Math"/>
                      </a:rPr>
                      <m:t>𝑓</m:t>
                    </m:r>
                    <m:r>
                      <a:rPr lang="en-US" sz="3200" i="1" dirty="0" smtClean="0">
                        <a:latin typeface="Cambria Math"/>
                      </a:rPr>
                      <m:t>(</m:t>
                    </m:r>
                    <m:r>
                      <a:rPr lang="en-US" sz="3200" i="1" dirty="0" smtClean="0">
                        <a:latin typeface="Cambria Math"/>
                      </a:rPr>
                      <m:t>𝑥</m:t>
                    </m:r>
                    <m:r>
                      <a:rPr lang="en-US" sz="3200" i="1" dirty="0" smtClean="0">
                        <a:latin typeface="Cambria Math"/>
                      </a:rPr>
                      <m:t>) = </m:t>
                    </m:r>
                    <m:r>
                      <a:rPr lang="en-US" sz="3200" i="1" dirty="0" smtClean="0">
                        <a:latin typeface="Cambria Math"/>
                      </a:rPr>
                      <m:t>𝑥</m:t>
                    </m:r>
                    <m:r>
                      <a:rPr lang="en-US" sz="3200" i="1" dirty="0" smtClean="0">
                        <a:latin typeface="Cambria Math"/>
                      </a:rPr>
                      <m:t> </m:t>
                    </m:r>
                  </m:oMath>
                </a14:m>
                <a:r>
                  <a:rPr lang="en-US" sz="3200" dirty="0">
                    <a:sym typeface="Symbol"/>
                  </a:rPr>
                  <a:t>             </a:t>
                </a:r>
                <a14:m>
                  <m:oMath xmlns:m="http://schemas.openxmlformats.org/officeDocument/2006/math">
                    <m:r>
                      <a:rPr lang="en-US" sz="3200" b="0" i="1" smtClean="0">
                        <a:latin typeface="Cambria Math"/>
                        <a:sym typeface="Symbol"/>
                      </a:rPr>
                      <m:t>𝑓</m:t>
                    </m:r>
                    <m:d>
                      <m:dPr>
                        <m:ctrlPr>
                          <a:rPr lang="en-US" sz="3200" b="0" i="1" smtClean="0">
                            <a:latin typeface="Cambria Math" panose="02040503050406030204" pitchFamily="18" charset="0"/>
                            <a:sym typeface="Symbol"/>
                          </a:rPr>
                        </m:ctrlPr>
                      </m:dPr>
                      <m:e>
                        <m:r>
                          <a:rPr lang="en-US" sz="3200" b="0" i="1" smtClean="0">
                            <a:latin typeface="Cambria Math"/>
                            <a:sym typeface="Symbol"/>
                          </a:rPr>
                          <m:t>𝑥</m:t>
                        </m:r>
                      </m:e>
                    </m:d>
                    <m:r>
                      <a:rPr lang="en-US" sz="3200" b="0" i="1" smtClean="0">
                        <a:latin typeface="Cambria Math"/>
                        <a:sym typeface="Symbol"/>
                      </a:rPr>
                      <m:t>−</m:t>
                    </m:r>
                    <m:r>
                      <a:rPr lang="en-US" sz="3200" b="0" i="1" smtClean="0">
                        <a:latin typeface="Cambria Math"/>
                        <a:sym typeface="Symbol"/>
                      </a:rPr>
                      <m:t>𝑥</m:t>
                    </m:r>
                    <m:r>
                      <a:rPr lang="en-US" sz="3200" b="0" i="1" smtClean="0">
                        <a:latin typeface="Cambria Math"/>
                        <a:sym typeface="Symbol"/>
                      </a:rPr>
                      <m:t>=0</m:t>
                    </m:r>
                  </m:oMath>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610686" y="3020038"/>
                <a:ext cx="5931111" cy="584775"/>
              </a:xfrm>
              <a:prstGeom prst="rect">
                <a:avLst/>
              </a:prstGeom>
              <a:blipFill rotWithShape="1">
                <a:blip r:embed="rId3"/>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2839064" y="4806893"/>
                <a:ext cx="3457575" cy="1107347"/>
              </a:xfrm>
              <a:ln>
                <a:noFill/>
              </a:ln>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r>
                        <a:rPr lang="en-US" b="0" i="1" smtClean="0">
                          <a:latin typeface="Cambria Math"/>
                        </a:rPr>
                        <m:t> − </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num>
                        <m:den>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panose="02040503050406030204" pitchFamily="18" charset="0"/>
                                    </a:rPr>
                                    <m:t>𝑖</m:t>
                                  </m:r>
                                </m:sub>
                              </m:sSub>
                            </m:e>
                          </m:d>
                        </m:den>
                      </m:f>
                    </m:oMath>
                  </m:oMathPara>
                </a14:m>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2839064" y="4806893"/>
                <a:ext cx="3457575" cy="1107347"/>
              </a:xfr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p:cNvSpPr/>
              <p:nvPr/>
            </p:nvSpPr>
            <p:spPr>
              <a:xfrm>
                <a:off x="6769997" y="3990954"/>
                <a:ext cx="2101442" cy="1107347"/>
              </a:xfrm>
              <a:prstGeom prst="wedgeRoundRectCallout">
                <a:avLst>
                  <a:gd name="adj1" fmla="val -83781"/>
                  <a:gd name="adj2" fmla="val 8783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What</a:t>
                </a:r>
                <a:r>
                  <a:rPr lang="en-US" sz="2000" dirty="0">
                    <a:solidFill>
                      <a:srgbClr val="C00000"/>
                    </a:solidFill>
                  </a:rPr>
                  <a:t> the heck do we do about </a:t>
                </a:r>
                <a14:m>
                  <m:oMath xmlns:m="http://schemas.openxmlformats.org/officeDocument/2006/math">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a:rPr>
                          <m:t>𝑓</m:t>
                        </m:r>
                      </m:e>
                      <m:sup>
                        <m:r>
                          <a:rPr lang="en-US" sz="2000" b="0" i="1" smtClean="0">
                            <a:solidFill>
                              <a:srgbClr val="C00000"/>
                            </a:solidFill>
                            <a:latin typeface="Cambria Math"/>
                          </a:rPr>
                          <m:t>′</m:t>
                        </m:r>
                      </m:sup>
                    </m:sSup>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a:rPr>
                          <m:t>⋅</m:t>
                        </m:r>
                      </m:e>
                    </m:d>
                    <m:r>
                      <a:rPr lang="en-US" sz="2000" b="0" i="1" smtClean="0">
                        <a:solidFill>
                          <a:srgbClr val="C00000"/>
                        </a:solidFill>
                        <a:latin typeface="Cambria Math"/>
                      </a:rPr>
                      <m:t>?</m:t>
                    </m:r>
                  </m:oMath>
                </a14:m>
                <a:r>
                  <a:rPr lang="en-US" sz="2000" dirty="0">
                    <a:solidFill>
                      <a:srgbClr val="C00000"/>
                    </a:solidFill>
                    <a:sym typeface="Wingdings"/>
                  </a:rPr>
                  <a:t> </a:t>
                </a:r>
                <a:endParaRPr lang="en-US" sz="2000" dirty="0">
                  <a:solidFill>
                    <a:srgbClr val="C00000"/>
                  </a:solidFill>
                </a:endParaRPr>
              </a:p>
            </p:txBody>
          </p:sp>
        </mc:Choice>
        <mc:Fallback xmlns="">
          <p:sp>
            <p:nvSpPr>
              <p:cNvPr id="9" name="Rounded Rectangular Callout 8"/>
              <p:cNvSpPr>
                <a:spLocks noRot="1" noChangeAspect="1" noMove="1" noResize="1" noEditPoints="1" noAdjustHandles="1" noChangeArrowheads="1" noChangeShapeType="1" noTextEdit="1"/>
              </p:cNvSpPr>
              <p:nvPr/>
            </p:nvSpPr>
            <p:spPr>
              <a:xfrm>
                <a:off x="6769997" y="3990954"/>
                <a:ext cx="2101442" cy="1107347"/>
              </a:xfrm>
              <a:prstGeom prst="wedgeRoundRectCallout">
                <a:avLst>
                  <a:gd name="adj1" fmla="val -83781"/>
                  <a:gd name="adj2" fmla="val 87834"/>
                  <a:gd name="adj3" fmla="val 16667"/>
                </a:avLst>
              </a:prstGeom>
              <a:blipFill>
                <a:blip r:embed="rId5"/>
                <a:stretch>
                  <a:fillRect/>
                </a:stretch>
              </a:blipFill>
              <a:ln w="19050">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0" name="Rounded Rectangular Callout 9"/>
          <p:cNvSpPr/>
          <p:nvPr/>
        </p:nvSpPr>
        <p:spPr>
          <a:xfrm>
            <a:off x="3651737" y="1591408"/>
            <a:ext cx="2640005" cy="1002188"/>
          </a:xfrm>
          <a:prstGeom prst="wedgeRoundRectCallout">
            <a:avLst>
              <a:gd name="adj1" fmla="val 53948"/>
              <a:gd name="adj2" fmla="val 10964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C00000"/>
                </a:solidFill>
              </a:rPr>
              <a:t>We have no minus operation in dataflow analysis </a:t>
            </a:r>
            <a:r>
              <a:rPr lang="en-US" sz="2000" dirty="0">
                <a:solidFill>
                  <a:srgbClr val="C00000"/>
                </a:solidFill>
                <a:sym typeface="Wingdings"/>
              </a:rPr>
              <a:t></a:t>
            </a:r>
            <a:endParaRPr lang="en-US" sz="2000" dirty="0">
              <a:solidFill>
                <a:srgbClr val="C00000"/>
              </a:solidFill>
            </a:endParaRPr>
          </a:p>
        </p:txBody>
      </p:sp>
    </p:spTree>
    <p:extLst>
      <p:ext uri="{BB962C8B-B14F-4D97-AF65-F5344CB8AC3E}">
        <p14:creationId xmlns:p14="http://schemas.microsoft.com/office/powerpoint/2010/main" val="40574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Rectangle with Corners Rounded 14">
            <a:extLst>
              <a:ext uri="{FF2B5EF4-FFF2-40B4-BE49-F238E27FC236}">
                <a16:creationId xmlns:a16="http://schemas.microsoft.com/office/drawing/2014/main" id="{87D2A2F7-9BAA-4860-81FA-AFB092965573}"/>
              </a:ext>
            </a:extLst>
          </p:cNvPr>
          <p:cNvSpPr/>
          <p:nvPr/>
        </p:nvSpPr>
        <p:spPr bwMode="auto">
          <a:xfrm>
            <a:off x="177997" y="4620803"/>
            <a:ext cx="2115671" cy="856821"/>
          </a:xfrm>
          <a:prstGeom prst="wedgeRoundRectCallout">
            <a:avLst>
              <a:gd name="adj1" fmla="val 92842"/>
              <a:gd name="adj2" fmla="val 29033"/>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Arial" charset="0"/>
              </a:rPr>
              <a:t>Inner fixpoint computation</a:t>
            </a:r>
          </a:p>
        </p:txBody>
      </p:sp>
      <p:sp>
        <p:nvSpPr>
          <p:cNvPr id="29" name="Title 1">
            <a:extLst>
              <a:ext uri="{FF2B5EF4-FFF2-40B4-BE49-F238E27FC236}">
                <a16:creationId xmlns:a16="http://schemas.microsoft.com/office/drawing/2014/main" id="{86D6BA3C-2FFC-43F4-8C2C-A19E98C3D182}"/>
              </a:ext>
            </a:extLst>
          </p:cNvPr>
          <p:cNvSpPr>
            <a:spLocks noGrp="1"/>
          </p:cNvSpPr>
          <p:nvPr>
            <p:ph type="title"/>
          </p:nvPr>
        </p:nvSpPr>
        <p:spPr>
          <a:xfrm>
            <a:off x="304800" y="228599"/>
            <a:ext cx="8610600" cy="1017815"/>
          </a:xfrm>
        </p:spPr>
        <p:txBody>
          <a:bodyPr>
            <a:normAutofit/>
          </a:bodyPr>
          <a:lstStyle/>
          <a:p>
            <a:r>
              <a:rPr lang="en-US" dirty="0"/>
              <a:t>Newtonian Program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1816629"/>
              </a:xfrm>
              <a:ln>
                <a:noFill/>
              </a:ln>
            </p:spPr>
            <p:txBody>
              <a:bodyPr>
                <a:normAutofit/>
              </a:bodyPr>
              <a:lstStyle/>
              <a:p>
                <a:r>
                  <a:rPr lang="en-US" dirty="0"/>
                  <a:t>Finesse the derivative question by fiat:</a:t>
                </a:r>
              </a:p>
              <a:p>
                <a:pPr marL="0" indent="0">
                  <a:buNone/>
                </a:pPr>
                <a:r>
                  <a:rPr lang="en-US" dirty="0"/>
                  <a:t>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𝐷𝑔</m:t>
                    </m:r>
                    <m:r>
                      <a:rPr lang="en-US" b="0" i="1" smtClean="0">
                        <a:latin typeface="Cambria Math" panose="02040503050406030204" pitchFamily="18" charset="0"/>
                      </a:rPr>
                      <m:t>+</m:t>
                    </m:r>
                    <m:r>
                      <a:rPr lang="en-US" b="0" i="1" smtClean="0">
                        <a:latin typeface="Cambria Math" panose="02040503050406030204" pitchFamily="18" charset="0"/>
                      </a:rPr>
                      <m:t>𝐷h</m:t>
                    </m:r>
                  </m:oMath>
                </a14:m>
                <a:endParaRPr lang="en-US" dirty="0">
                  <a:sym typeface="Symbol"/>
                </a:endParaRPr>
              </a:p>
              <a:p>
                <a:pPr marL="0" indent="0">
                  <a:buNone/>
                </a:pPr>
                <a:r>
                  <a:rPr lang="en-US" dirty="0">
                    <a:sym typeface="Symbol"/>
                  </a:rPr>
                  <a:t>                 </a:t>
                </a:r>
                <a14:m>
                  <m:oMath xmlns:m="http://schemas.openxmlformats.org/officeDocument/2006/math">
                    <m:r>
                      <a:rPr lang="en-US" b="0" i="1" smtClean="0">
                        <a:latin typeface="Cambria Math" panose="02040503050406030204" pitchFamily="18" charset="0"/>
                        <a:sym typeface="Symbol"/>
                      </a:rPr>
                      <m:t>𝐷</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𝐷𝑔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𝐷h</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1816629"/>
              </a:xfrm>
              <a:blipFill>
                <a:blip r:embed="rId3"/>
                <a:stretch>
                  <a:fillRect l="-1259" t="-369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36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601083" y="3291937"/>
                <a:ext cx="4564134" cy="2302233"/>
              </a:xfrm>
              <a:prstGeom prst="rect">
                <a:avLst/>
              </a:prstGeom>
              <a:noFill/>
            </p:spPr>
            <p:txBody>
              <a:bodyPr wrap="none" rtlCol="0">
                <a:spAutoFit/>
              </a:bodyPr>
              <a:lstStyle/>
              <a:p>
                <a:pPr algn="ctr"/>
                <a:r>
                  <a:rPr lang="en-US" sz="3200" u="sng" dirty="0"/>
                  <a:t>NPA iteration</a:t>
                </a:r>
                <a:endParaRPr lang="en-US" sz="3200" dirty="0"/>
              </a:p>
              <a:p>
                <a:pPr algn="ctr"/>
                <a14:m>
                  <m:oMath xmlns:m="http://schemas.openxmlformats.org/officeDocument/2006/math">
                    <m:r>
                      <a:rPr lang="en-US" sz="2400" b="0" i="1" smtClean="0">
                        <a:latin typeface="Cambria Math"/>
                      </a:rPr>
                      <m:t>   </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oMath>
                </a14:m>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smtClean="0">
                            <a:latin typeface="Cambria Math" panose="02040503050406030204" pitchFamily="18" charset="0"/>
                          </a:rPr>
                        </m:ctrlPr>
                      </m:accPr>
                      <m:e>
                        <m:r>
                          <a:rPr lang="en-US" sz="2400" b="0" i="1" smtClean="0">
                            <a:latin typeface="Cambria Math"/>
                          </a:rPr>
                          <m:t>0</m:t>
                        </m:r>
                      </m:e>
                    </m:acc>
                    <m:r>
                      <a:rPr lang="en-US" sz="2400" i="1">
                        <a:latin typeface="Cambria Math"/>
                      </a:rPr>
                      <m:t>)</m:t>
                    </m:r>
                  </m:oMath>
                </a14:m>
                <a:endParaRPr lang="en-US" sz="2400" b="0" dirty="0"/>
              </a:p>
              <a:p>
                <a:pPr algn="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b="0" i="1" smtClean="0">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m:oMathPara>
                </a14:m>
                <a:endParaRPr lang="en-US" sz="2400" i="1" dirty="0">
                  <a:latin typeface="Cambria Math"/>
                </a:endParaRPr>
              </a:p>
              <a:p>
                <a:pPr algn="ctr"/>
                <a:r>
                  <a:rPr lang="en-US" sz="2400" i="1" dirty="0">
                    <a:latin typeface="Cambria Math"/>
                  </a:rPr>
                  <a:t>where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a14:m>
                <a:r>
                  <a:rPr lang="en-US" sz="2400" i="1" dirty="0">
                    <a:latin typeface="Cambria Math"/>
                  </a:rPr>
                  <a:t> is the least solution of</a:t>
                </a:r>
              </a:p>
              <a:p>
                <a:pPr algn="ct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𝑌</m:t>
                        </m:r>
                      </m:e>
                    </m:acc>
                  </m:oMath>
                </a14:m>
                <a:r>
                  <a:rPr lang="en-US" sz="2400" i="1" dirty="0">
                    <a:latin typeface="Cambria Math"/>
                  </a:rPr>
                  <a:t> </a:t>
                </a:r>
                <a:r>
                  <a:rPr lang="en-US" sz="2400" dirty="0">
                    <a:latin typeface="Cambria Math"/>
                  </a:rPr>
                  <a:t>=</a:t>
                </a:r>
                <a:r>
                  <a:rPr lang="en-US" sz="2400" i="1" dirty="0">
                    <a:latin typeface="Cambria Math"/>
                  </a:rPr>
                  <a:t> </a:t>
                </a:r>
                <a14:m>
                  <m:oMath xmlns:m="http://schemas.openxmlformats.org/officeDocument/2006/math">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sym typeface="Symbol"/>
                      </a:rPr>
                      <m:t>+</m:t>
                    </m:r>
                    <m:r>
                      <a:rPr lang="en-US" sz="2400" b="0" i="1" smtClean="0">
                        <a:latin typeface="Cambria Math"/>
                        <a:sym typeface="Symbol"/>
                      </a:rPr>
                      <m:t> </m:t>
                    </m:r>
                    <m:r>
                      <a:rPr lang="en-US" sz="2400" b="0" i="1" smtClean="0">
                        <a:latin typeface="Cambria Math"/>
                      </a:rPr>
                      <m:t>𝐷</m:t>
                    </m:r>
                    <m:acc>
                      <m:accPr>
                        <m:chr m:val="⃗"/>
                        <m:ctrlPr>
                          <a:rPr lang="en-US" sz="2400" i="1">
                            <a:latin typeface="Cambria Math" panose="02040503050406030204" pitchFamily="18" charset="0"/>
                          </a:rPr>
                        </m:ctrlPr>
                      </m:accPr>
                      <m:e>
                        <m:r>
                          <a:rPr lang="en-US" sz="2400" i="1">
                            <a:latin typeface="Cambria Math"/>
                          </a:rPr>
                          <m:t>𝑓</m:t>
                        </m:r>
                      </m:e>
                    </m:acc>
                    <m:sSub>
                      <m:sSubPr>
                        <m:ctrlPr>
                          <a:rPr lang="en-US" sz="2400" i="1" smtClean="0">
                            <a:latin typeface="Cambria Math" panose="02040503050406030204" pitchFamily="18" charset="0"/>
                          </a:rPr>
                        </m:ctrlPr>
                      </m:sSubPr>
                      <m:e>
                        <m:r>
                          <a:rPr lang="en-US" sz="2400" b="0" i="1" smtClean="0">
                            <a:latin typeface="Cambria Math"/>
                          </a:rPr>
                          <m:t>|</m:t>
                        </m:r>
                      </m:e>
                      <m:sub>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sub>
                    </m:sSub>
                    <m:r>
                      <a:rPr lang="en-US" sz="2400" b="0" i="1" smtClean="0">
                        <a:latin typeface="Cambria Math"/>
                      </a:rPr>
                      <m:t>(</m:t>
                    </m:r>
                    <m:acc>
                      <m:accPr>
                        <m:chr m:val="⃗"/>
                        <m:ctrlPr>
                          <a:rPr lang="en-US" sz="2400" b="0" i="1" smtClean="0">
                            <a:latin typeface="Cambria Math" panose="02040503050406030204" pitchFamily="18" charset="0"/>
                          </a:rPr>
                        </m:ctrlPr>
                      </m:accPr>
                      <m:e>
                        <m:r>
                          <a:rPr lang="en-US" sz="2400" b="0" i="1" smtClean="0">
                            <a:latin typeface="Cambria Math"/>
                          </a:rPr>
                          <m:t>𝑌</m:t>
                        </m:r>
                      </m:e>
                    </m:acc>
                    <m:r>
                      <a:rPr lang="en-US" sz="2400" b="0" i="1" smtClean="0">
                        <a:latin typeface="Cambria Math"/>
                      </a:rPr>
                      <m:t>)</m:t>
                    </m:r>
                  </m:oMath>
                </a14:m>
                <a:endParaRPr lang="en-US" sz="24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2601083" y="3291937"/>
                <a:ext cx="4564134" cy="2302233"/>
              </a:xfrm>
              <a:prstGeom prst="rect">
                <a:avLst/>
              </a:prstGeom>
              <a:blipFill>
                <a:blip r:embed="rId4"/>
                <a:stretch>
                  <a:fillRect l="-1738" t="-3439" r="-1604" b="-3175"/>
                </a:stretch>
              </a:blipFill>
            </p:spPr>
            <p:txBody>
              <a:bodyPr/>
              <a:lstStyle/>
              <a:p>
                <a:r>
                  <a:rPr lang="en-US">
                    <a:noFill/>
                  </a:rPr>
                  <a:t> </a:t>
                </a:r>
              </a:p>
            </p:txBody>
          </p:sp>
        </mc:Fallback>
      </mc:AlternateContent>
      <p:sp>
        <p:nvSpPr>
          <p:cNvPr id="7" name="Right Brace 6"/>
          <p:cNvSpPr/>
          <p:nvPr/>
        </p:nvSpPr>
        <p:spPr>
          <a:xfrm rot="5400000" flipV="1">
            <a:off x="5577878" y="4800632"/>
            <a:ext cx="226504" cy="160185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TextBox 7"/>
          <p:cNvSpPr txBox="1"/>
          <p:nvPr/>
        </p:nvSpPr>
        <p:spPr>
          <a:xfrm>
            <a:off x="4161573" y="5728841"/>
            <a:ext cx="2979983" cy="461665"/>
          </a:xfrm>
          <a:prstGeom prst="rect">
            <a:avLst/>
          </a:prstGeom>
          <a:noFill/>
        </p:spPr>
        <p:txBody>
          <a:bodyPr wrap="none" rtlCol="0">
            <a:spAutoFit/>
          </a:bodyPr>
          <a:lstStyle/>
          <a:p>
            <a:r>
              <a:rPr lang="en-US" sz="2400" dirty="0">
                <a:solidFill>
                  <a:srgbClr val="C00000"/>
                </a:solidFill>
              </a:rPr>
              <a:t>Linear correction term</a:t>
            </a:r>
          </a:p>
        </p:txBody>
      </p:sp>
      <p:grpSp>
        <p:nvGrpSpPr>
          <p:cNvPr id="13" name="Group 12">
            <a:extLst>
              <a:ext uri="{FF2B5EF4-FFF2-40B4-BE49-F238E27FC236}">
                <a16:creationId xmlns:a16="http://schemas.microsoft.com/office/drawing/2014/main" id="{F80DADE0-6CB3-4AC1-A01B-086B2057E285}"/>
              </a:ext>
            </a:extLst>
          </p:cNvPr>
          <p:cNvGrpSpPr/>
          <p:nvPr/>
        </p:nvGrpSpPr>
        <p:grpSpPr>
          <a:xfrm>
            <a:off x="112471" y="39948"/>
            <a:ext cx="2993466" cy="1861759"/>
            <a:chOff x="5041338" y="731836"/>
            <a:chExt cx="2832212" cy="1861759"/>
          </a:xfrm>
          <a:solidFill>
            <a:schemeClr val="bg1"/>
          </a:solidFill>
        </p:grpSpPr>
        <p:sp>
          <p:nvSpPr>
            <p:cNvPr id="9" name="Rounded Rectangular Callout 9">
              <a:extLst>
                <a:ext uri="{FF2B5EF4-FFF2-40B4-BE49-F238E27FC236}">
                  <a16:creationId xmlns:a16="http://schemas.microsoft.com/office/drawing/2014/main" id="{F9C6570E-C9D3-43AB-B2CD-60A68B419217}"/>
                </a:ext>
              </a:extLst>
            </p:cNvPr>
            <p:cNvSpPr/>
            <p:nvPr/>
          </p:nvSpPr>
          <p:spPr>
            <a:xfrm>
              <a:off x="5041338" y="731836"/>
              <a:ext cx="2832212" cy="1861759"/>
            </a:xfrm>
            <a:prstGeom prst="wedgeRoundRectCallout">
              <a:avLst>
                <a:gd name="adj1" fmla="val 81273"/>
                <a:gd name="adj2" fmla="val 75047"/>
                <a:gd name="adj3" fmla="val 16667"/>
              </a:avLst>
            </a:prstGeom>
            <a:grpFill/>
            <a:ln w="2540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C00000"/>
                  </a:solidFill>
                </a:rPr>
                <a:t>Leibniz</a:t>
              </a:r>
            </a:p>
            <a:p>
              <a:r>
                <a:rPr lang="en-US" sz="2400" dirty="0">
                  <a:solidFill>
                    <a:srgbClr val="C00000"/>
                  </a:solidFill>
                </a:rPr>
                <a:t>product</a:t>
              </a:r>
            </a:p>
            <a:p>
              <a:r>
                <a:rPr lang="en-US" sz="2400" dirty="0">
                  <a:solidFill>
                    <a:srgbClr val="C00000"/>
                  </a:solidFill>
                </a:rPr>
                <a:t>   rule</a:t>
              </a:r>
            </a:p>
          </p:txBody>
        </p:sp>
        <p:grpSp>
          <p:nvGrpSpPr>
            <p:cNvPr id="12" name="Group 11">
              <a:extLst>
                <a:ext uri="{FF2B5EF4-FFF2-40B4-BE49-F238E27FC236}">
                  <a16:creationId xmlns:a16="http://schemas.microsoft.com/office/drawing/2014/main" id="{B2AEE84D-13A5-4D06-B630-F2F40EC62E31}"/>
                </a:ext>
              </a:extLst>
            </p:cNvPr>
            <p:cNvGrpSpPr/>
            <p:nvPr/>
          </p:nvGrpSpPr>
          <p:grpSpPr>
            <a:xfrm>
              <a:off x="6301938" y="861657"/>
              <a:ext cx="1473541" cy="1636696"/>
              <a:chOff x="6009428" y="958242"/>
              <a:chExt cx="1473541" cy="1636696"/>
            </a:xfrm>
            <a:grpFill/>
          </p:grpSpPr>
          <p:sp>
            <p:nvSpPr>
              <p:cNvPr id="11" name="TextBox 23">
                <a:extLst>
                  <a:ext uri="{FF2B5EF4-FFF2-40B4-BE49-F238E27FC236}">
                    <a16:creationId xmlns:a16="http://schemas.microsoft.com/office/drawing/2014/main" id="{F0DA3637-B324-4FB5-9278-B6296F524A23}"/>
                  </a:ext>
                </a:extLst>
              </p:cNvPr>
              <p:cNvSpPr txBox="1">
                <a:spLocks noChangeArrowheads="1"/>
              </p:cNvSpPr>
              <p:nvPr/>
            </p:nvSpPr>
            <p:spPr bwMode="auto">
              <a:xfrm>
                <a:off x="6009428" y="2154025"/>
                <a:ext cx="1473541" cy="440913"/>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Gottfried Wilhelm</a:t>
                </a:r>
              </a:p>
              <a:p>
                <a:pPr algn="ctr">
                  <a:lnSpc>
                    <a:spcPts val="1600"/>
                  </a:lnSpc>
                  <a:buFontTx/>
                  <a:buNone/>
                </a:pPr>
                <a:r>
                  <a:rPr lang="en-US" sz="1600" dirty="0">
                    <a:latin typeface="Calibri" pitchFamily="34" charset="0"/>
                  </a:rPr>
                  <a:t>Leibniz</a:t>
                </a:r>
              </a:p>
            </p:txBody>
          </p:sp>
          <p:pic>
            <p:nvPicPr>
              <p:cNvPr id="10" name="Picture 9">
                <a:extLst>
                  <a:ext uri="{FF2B5EF4-FFF2-40B4-BE49-F238E27FC236}">
                    <a16:creationId xmlns:a16="http://schemas.microsoft.com/office/drawing/2014/main" id="{6F54A9C7-C8D1-4CB7-B51F-8850246E9D50}"/>
                  </a:ext>
                </a:extLst>
              </p:cNvPr>
              <p:cNvPicPr>
                <a:picLocks noChangeAspect="1"/>
              </p:cNvPicPr>
              <p:nvPr/>
            </p:nvPicPr>
            <p:blipFill>
              <a:blip r:embed="rId5"/>
              <a:stretch>
                <a:fillRect/>
              </a:stretch>
            </p:blipFill>
            <p:spPr>
              <a:xfrm>
                <a:off x="6265007" y="958242"/>
                <a:ext cx="968861" cy="1197864"/>
              </a:xfrm>
              <a:prstGeom prst="rect">
                <a:avLst/>
              </a:prstGeom>
              <a:grpFill/>
            </p:spPr>
          </p:pic>
        </p:grpSp>
      </p:grpSp>
      <p:sp>
        <p:nvSpPr>
          <p:cNvPr id="14" name="Speech Bubble: Rectangle with Corners Rounded 13">
            <a:extLst>
              <a:ext uri="{FF2B5EF4-FFF2-40B4-BE49-F238E27FC236}">
                <a16:creationId xmlns:a16="http://schemas.microsoft.com/office/drawing/2014/main" id="{9948FB36-28BC-4F31-AC16-6BD70397890A}"/>
              </a:ext>
            </a:extLst>
          </p:cNvPr>
          <p:cNvSpPr/>
          <p:nvPr/>
        </p:nvSpPr>
        <p:spPr bwMode="auto">
          <a:xfrm>
            <a:off x="469900" y="3083868"/>
            <a:ext cx="2115671" cy="856821"/>
          </a:xfrm>
          <a:prstGeom prst="wedgeRoundRectCallout">
            <a:avLst>
              <a:gd name="adj1" fmla="val 114699"/>
              <a:gd name="adj2" fmla="val 99133"/>
              <a:gd name="adj3" fmla="val 16667"/>
            </a:avLst>
          </a:prstGeom>
          <a:no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Arial" charset="0"/>
              </a:rPr>
              <a:t>Outer fixpoint computation</a:t>
            </a:r>
          </a:p>
        </p:txBody>
      </p:sp>
      <p:grpSp>
        <p:nvGrpSpPr>
          <p:cNvPr id="4" name="Group 3">
            <a:extLst>
              <a:ext uri="{FF2B5EF4-FFF2-40B4-BE49-F238E27FC236}">
                <a16:creationId xmlns:a16="http://schemas.microsoft.com/office/drawing/2014/main" id="{2E414590-E25A-4FF5-AF1B-65D6D76ABDDD}"/>
              </a:ext>
            </a:extLst>
          </p:cNvPr>
          <p:cNvGrpSpPr/>
          <p:nvPr/>
        </p:nvGrpSpPr>
        <p:grpSpPr>
          <a:xfrm>
            <a:off x="156161" y="3553284"/>
            <a:ext cx="8811104" cy="2880969"/>
            <a:chOff x="180496" y="3633224"/>
            <a:chExt cx="8811104" cy="2880969"/>
          </a:xfrm>
        </p:grpSpPr>
        <p:sp>
          <p:nvSpPr>
            <p:cNvPr id="16" name="Speech Bubble: Rectangle with Corners Rounded 15">
              <a:extLst>
                <a:ext uri="{FF2B5EF4-FFF2-40B4-BE49-F238E27FC236}">
                  <a16:creationId xmlns:a16="http://schemas.microsoft.com/office/drawing/2014/main" id="{E67DC1C7-6953-4968-B2DE-127E9A480D7A}"/>
                </a:ext>
              </a:extLst>
            </p:cNvPr>
            <p:cNvSpPr/>
            <p:nvPr/>
          </p:nvSpPr>
          <p:spPr bwMode="auto">
            <a:xfrm>
              <a:off x="180496" y="3633224"/>
              <a:ext cx="8811104" cy="2880969"/>
            </a:xfrm>
            <a:prstGeom prst="wedgeRoundRectCallout">
              <a:avLst>
                <a:gd name="adj1" fmla="val 202"/>
                <a:gd name="adj2" fmla="val -78091"/>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algn="ctr" defTabSz="914400" eaLnBrk="0" fontAlgn="base" hangingPunct="0">
                <a:spcBef>
                  <a:spcPct val="0"/>
                </a:spcBef>
                <a:spcAft>
                  <a:spcPct val="0"/>
                </a:spcAft>
              </a:pPr>
              <a:endParaRPr lang="en-US" sz="2400" dirty="0">
                <a:solidFill>
                  <a:srgbClr val="C00000"/>
                </a:solidFill>
                <a:latin typeface="Arial"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AC82CCC-CD4E-4450-8721-1B309ACA96C6}"/>
                    </a:ext>
                  </a:extLst>
                </p:cNvPr>
                <p:cNvSpPr txBox="1"/>
                <p:nvPr/>
              </p:nvSpPr>
              <p:spPr>
                <a:xfrm>
                  <a:off x="245821" y="3671325"/>
                  <a:ext cx="7599453" cy="482312"/>
                </a:xfrm>
                <a:prstGeom prst="rect">
                  <a:avLst/>
                </a:prstGeom>
                <a:noFill/>
              </p:spPr>
              <p:txBody>
                <a:bodyPr wrap="none" rtlCol="0">
                  <a:spAutoFit/>
                </a:bodyPr>
                <a:lstStyle/>
                <a:p>
                  <a:r>
                    <a:rPr lang="en-US" dirty="0"/>
                    <a:t>Really a differential: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groupChr>
                        <m:groupChrPr>
                          <m:chr m:val="⇒"/>
                          <m:vertJc m:val="bot"/>
                          <m:ctrlPr>
                            <a:rPr lang="en-US" b="0" i="1" smtClean="0">
                              <a:latin typeface="Cambria Math" panose="02040503050406030204" pitchFamily="18" charset="0"/>
                            </a:rPr>
                          </m:ctrlPr>
                        </m:groupChrPr>
                        <m:e>
                          <m:r>
                            <a:rPr lang="en-US" b="0" i="1" smtClean="0">
                              <a:latin typeface="Cambria Math" panose="02040503050406030204" pitchFamily="18" charset="0"/>
                            </a:rPr>
                            <m:t>𝐷𝑓</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a:latin typeface="Cambria Math" panose="02040503050406030204" pitchFamily="18" charset="0"/>
                                    </a:rPr>
                                    <m:t>​</m:t>
                                  </m:r>
                                </m:e>
                              </m:d>
                            </m:e>
                            <m:sub>
                              <m:r>
                                <a:rPr lang="en-US" b="0" i="1" smtClean="0">
                                  <a:latin typeface="Cambria Math" panose="02040503050406030204" pitchFamily="18" charset="0"/>
                                </a:rPr>
                                <m:t>𝑣</m:t>
                              </m:r>
                            </m:sub>
                          </m:sSub>
                        </m:e>
                      </m:groupChr>
                      <m:r>
                        <a:rPr lang="en-US" b="0" i="1" smtClean="0">
                          <a:latin typeface="Cambria Math" panose="02040503050406030204" pitchFamily="18" charset="0"/>
                        </a:rPr>
                        <m:t>𝜆</m:t>
                      </m:r>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 modulo non-commutativity of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23" name="TextBox 22">
                  <a:extLst>
                    <a:ext uri="{FF2B5EF4-FFF2-40B4-BE49-F238E27FC236}">
                      <a16:creationId xmlns:a16="http://schemas.microsoft.com/office/drawing/2014/main" id="{BAC82CCC-CD4E-4450-8721-1B309ACA96C6}"/>
                    </a:ext>
                  </a:extLst>
                </p:cNvPr>
                <p:cNvSpPr txBox="1">
                  <a:spLocks noRot="1" noChangeAspect="1" noMove="1" noResize="1" noEditPoints="1" noAdjustHandles="1" noChangeArrowheads="1" noChangeShapeType="1" noTextEdit="1"/>
                </p:cNvSpPr>
                <p:nvPr/>
              </p:nvSpPr>
              <p:spPr>
                <a:xfrm>
                  <a:off x="245821" y="3671325"/>
                  <a:ext cx="7599453" cy="482312"/>
                </a:xfrm>
                <a:prstGeom prst="rect">
                  <a:avLst/>
                </a:prstGeom>
                <a:blipFill>
                  <a:blip r:embed="rId6"/>
                  <a:stretch>
                    <a:fillRect l="-642" b="-20253"/>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512714E9-E354-4F6B-B678-A65C7A5A66E9}"/>
              </a:ext>
            </a:extLst>
          </p:cNvPr>
          <p:cNvGrpSpPr/>
          <p:nvPr/>
        </p:nvGrpSpPr>
        <p:grpSpPr>
          <a:xfrm>
            <a:off x="88136" y="4075713"/>
            <a:ext cx="8878158" cy="1235979"/>
            <a:chOff x="759022" y="2303627"/>
            <a:chExt cx="8878158" cy="1235979"/>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A5AEC0B-4213-4893-9F8C-703FA8D2E958}"/>
                    </a:ext>
                  </a:extLst>
                </p:cNvPr>
                <p:cNvSpPr txBox="1"/>
                <p:nvPr/>
              </p:nvSpPr>
              <p:spPr>
                <a:xfrm>
                  <a:off x="759022" y="2710251"/>
                  <a:ext cx="16478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𝐷</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r>
                          <a:rPr lang="en-US" i="1">
                            <a:latin typeface="Cambria Math" panose="02040503050406030204" pitchFamily="18" charset="0"/>
                          </a:rPr>
                          <m:t>=</m:t>
                        </m:r>
                      </m:oMath>
                    </m:oMathPara>
                  </a14:m>
                  <a:endParaRPr lang="en-US" dirty="0">
                    <a:solidFill>
                      <a:srgbClr val="C00000"/>
                    </a:solidFill>
                    <a:latin typeface="Arial" charset="0"/>
                  </a:endParaRPr>
                </a:p>
              </p:txBody>
            </p:sp>
          </mc:Choice>
          <mc:Fallback xmlns="">
            <p:sp>
              <p:nvSpPr>
                <p:cNvPr id="2" name="TextBox 1">
                  <a:extLst>
                    <a:ext uri="{FF2B5EF4-FFF2-40B4-BE49-F238E27FC236}">
                      <a16:creationId xmlns:a16="http://schemas.microsoft.com/office/drawing/2014/main" id="{BA5AEC0B-4213-4893-9F8C-703FA8D2E958}"/>
                    </a:ext>
                  </a:extLst>
                </p:cNvPr>
                <p:cNvSpPr txBox="1">
                  <a:spLocks noRot="1" noChangeAspect="1" noMove="1" noResize="1" noEditPoints="1" noAdjustHandles="1" noChangeArrowheads="1" noChangeShapeType="1" noTextEdit="1"/>
                </p:cNvSpPr>
                <p:nvPr/>
              </p:nvSpPr>
              <p:spPr>
                <a:xfrm>
                  <a:off x="759022" y="2710251"/>
                  <a:ext cx="1647887"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F38B11-4B0F-4685-BF41-8BA9CBC18599}"/>
                    </a:ext>
                  </a:extLst>
                </p:cNvPr>
                <p:cNvSpPr txBox="1"/>
                <p:nvPr/>
              </p:nvSpPr>
              <p:spPr>
                <a:xfrm>
                  <a:off x="2376620" y="2303627"/>
                  <a:ext cx="4516493" cy="1235979"/>
                </a:xfrm>
                <a:prstGeom prst="rect">
                  <a:avLst/>
                </a:prstGeom>
                <a:noFill/>
              </p:spPr>
              <p:txBody>
                <a:bodyPr wrap="none" rtlCol="0">
                  <a:spAutoFit/>
                </a:bodyPr>
                <a:lstStyle/>
                <a:p>
                  <a:r>
                    <a:rPr lang="en-US" dirty="0">
                      <a:latin typeface="Cambria Math"/>
                    </a:rPr>
                    <a:t> 0</a:t>
                  </a:r>
                </a:p>
                <a:p>
                  <a:r>
                    <a:rPr lang="en-US" b="0" dirty="0"/>
                    <a:t> </a:t>
                  </a:r>
                  <a14:m>
                    <m:oMath xmlns:m="http://schemas.openxmlformats.org/officeDocument/2006/math">
                      <m:r>
                        <a:rPr lang="en-US" b="0" i="1" smtClean="0">
                          <a:latin typeface="Cambria Math" panose="02040503050406030204" pitchFamily="18" charset="0"/>
                        </a:rPr>
                        <m:t>𝑌</m:t>
                      </m:r>
                    </m:oMath>
                  </a14:m>
                  <a:endParaRPr lang="en-US" dirty="0">
                    <a:latin typeface="Cambria Math"/>
                  </a:endParaRPr>
                </a:p>
                <a:p>
                  <a:r>
                    <a:rPr lang="en-US" dirty="0"/>
                    <a:t> </a:t>
                  </a:r>
                  <a14:m>
                    <m:oMath xmlns:m="http://schemas.openxmlformats.org/officeDocument/2006/math">
                      <m:r>
                        <a:rPr lang="en-US" i="1" smtClean="0">
                          <a:latin typeface="Cambria Math"/>
                        </a:rPr>
                        <m:t>𝐷</m:t>
                      </m:r>
                      <m:r>
                        <a:rPr lang="en-US"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r>
                        <a:rPr lang="en-US" i="1">
                          <a:latin typeface="Cambria Math"/>
                        </a:rPr>
                        <m:t>𝐷</m:t>
                      </m:r>
                      <m:r>
                        <a:rPr lang="en-US"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i="1">
                              <a:latin typeface="Cambria Math" panose="02040503050406030204" pitchFamily="18" charset="0"/>
                            </a:rPr>
                          </m:ctrlPr>
                        </m:dPr>
                        <m:e>
                          <m:r>
                            <a:rPr lang="en-US" b="0" i="1" smtClean="0">
                              <a:latin typeface="Cambria Math" panose="02040503050406030204" pitchFamily="18" charset="0"/>
                            </a:rPr>
                            <m:t>𝑌</m:t>
                          </m:r>
                        </m:e>
                      </m:d>
                    </m:oMath>
                  </a14:m>
                  <a:endParaRPr lang="en-US" dirty="0">
                    <a:solidFill>
                      <a:srgbClr val="C00000"/>
                    </a:solidFill>
                    <a:latin typeface="Arial" charset="0"/>
                  </a:endParaRPr>
                </a:p>
                <a:p>
                  <a:r>
                    <a:rPr lang="en-US" dirty="0"/>
                    <a:t> </a:t>
                  </a:r>
                  <a14:m>
                    <m:oMath xmlns:m="http://schemas.openxmlformats.org/officeDocument/2006/math">
                      <m:d>
                        <m:dPr>
                          <m:ctrlPr>
                            <a:rPr lang="en-US" b="0" i="1" smtClean="0">
                              <a:latin typeface="Cambria Math" panose="02040503050406030204" pitchFamily="18" charset="0"/>
                            </a:rPr>
                          </m:ctrlPr>
                        </m:dPr>
                        <m:e>
                          <m:r>
                            <a:rPr lang="en-US" i="1" smtClean="0">
                              <a:solidFill>
                                <a:srgbClr val="C00000"/>
                              </a:solidFill>
                              <a:latin typeface="Cambria Math"/>
                            </a:rPr>
                            <m:t>𝐷</m:t>
                          </m:r>
                          <m:r>
                            <a:rPr lang="en-US" i="1">
                              <a:solidFill>
                                <a:srgbClr val="C00000"/>
                              </a:solidFill>
                              <a:latin typeface="Cambria Math" panose="02040503050406030204" pitchFamily="18" charset="0"/>
                            </a:rPr>
                            <m:t>𝑔</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𝑋</m:t>
                              </m:r>
                            </m:e>
                          </m:d>
                          <m:sSub>
                            <m:sSubPr>
                              <m:ctrlPr>
                                <a:rPr lang="en-US" i="1">
                                  <a:solidFill>
                                    <a:srgbClr val="C00000"/>
                                  </a:solidFill>
                                  <a:latin typeface="Cambria Math" panose="02040503050406030204" pitchFamily="18" charset="0"/>
                                </a:rPr>
                              </m:ctrlPr>
                            </m:sSubPr>
                            <m:e>
                              <m:r>
                                <a:rPr lang="en-US" i="1">
                                  <a:solidFill>
                                    <a:srgbClr val="C00000"/>
                                  </a:solidFill>
                                  <a:latin typeface="Cambria Math"/>
                                </a:rPr>
                                <m:t>|</m:t>
                              </m:r>
                            </m:e>
                            <m:sub>
                              <m:r>
                                <a:rPr lang="en-US" i="1">
                                  <a:solidFill>
                                    <a:srgbClr val="C00000"/>
                                  </a:solidFill>
                                  <a:latin typeface="Cambria Math"/>
                                </a:rPr>
                                <m:t>𝜈</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𝑌</m:t>
                              </m:r>
                            </m:e>
                          </m:d>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h</m:t>
                          </m:r>
                          <m:d>
                            <m:dPr>
                              <m:ctrlPr>
                                <a:rPr lang="en-US" i="1">
                                  <a:solidFill>
                                    <a:srgbClr val="C00000"/>
                                  </a:solidFill>
                                  <a:latin typeface="Cambria Math" panose="02040503050406030204" pitchFamily="18" charset="0"/>
                                </a:rPr>
                              </m:ctrlPr>
                            </m:dPr>
                            <m:e>
                              <m:r>
                                <a:rPr lang="en-US" i="1">
                                  <a:solidFill>
                                    <a:srgbClr val="C00000"/>
                                  </a:solidFill>
                                  <a:latin typeface="Cambria Math"/>
                                </a:rPr>
                                <m:t>𝜈</m:t>
                              </m:r>
                            </m:e>
                          </m:d>
                        </m:e>
                      </m:d>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i="1" smtClean="0">
                              <a:solidFill>
                                <a:srgbClr val="C00000"/>
                              </a:solidFill>
                              <a:latin typeface="Cambria Math" panose="02040503050406030204" pitchFamily="18" charset="0"/>
                            </a:rPr>
                            <m:t>𝑔</m:t>
                          </m:r>
                          <m:d>
                            <m:dPr>
                              <m:ctrlPr>
                                <a:rPr lang="en-US" i="1">
                                  <a:solidFill>
                                    <a:srgbClr val="C00000"/>
                                  </a:solidFill>
                                  <a:latin typeface="Cambria Math" panose="02040503050406030204" pitchFamily="18" charset="0"/>
                                </a:rPr>
                              </m:ctrlPr>
                            </m:dPr>
                            <m:e>
                              <m:r>
                                <a:rPr lang="en-US" i="1">
                                  <a:solidFill>
                                    <a:srgbClr val="C00000"/>
                                  </a:solidFill>
                                  <a:latin typeface="Cambria Math"/>
                                </a:rPr>
                                <m:t>𝜈</m:t>
                              </m:r>
                            </m:e>
                          </m:d>
                          <m:r>
                            <a:rPr lang="en-US" b="0" i="1" smtClean="0">
                              <a:solidFill>
                                <a:srgbClr val="C00000"/>
                              </a:solidFill>
                              <a:latin typeface="Cambria Math" panose="02040503050406030204" pitchFamily="18" charset="0"/>
                            </a:rPr>
                            <m:t>⋅</m:t>
                          </m:r>
                          <m:r>
                            <a:rPr lang="en-US" i="1">
                              <a:solidFill>
                                <a:srgbClr val="C00000"/>
                              </a:solidFill>
                              <a:latin typeface="Cambria Math"/>
                            </a:rPr>
                            <m:t>𝐷</m:t>
                          </m:r>
                          <m:r>
                            <a:rPr lang="en-US" i="1">
                              <a:solidFill>
                                <a:srgbClr val="C00000"/>
                              </a:solidFill>
                              <a:latin typeface="Cambria Math" panose="02040503050406030204" pitchFamily="18" charset="0"/>
                            </a:rPr>
                            <m:t>h</m:t>
                          </m:r>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𝑋</m:t>
                              </m:r>
                            </m:e>
                          </m:d>
                          <m:sSub>
                            <m:sSubPr>
                              <m:ctrlPr>
                                <a:rPr lang="en-US" i="1">
                                  <a:solidFill>
                                    <a:srgbClr val="C00000"/>
                                  </a:solidFill>
                                  <a:latin typeface="Cambria Math" panose="02040503050406030204" pitchFamily="18" charset="0"/>
                                </a:rPr>
                              </m:ctrlPr>
                            </m:sSubPr>
                            <m:e>
                              <m:r>
                                <a:rPr lang="en-US" i="1">
                                  <a:solidFill>
                                    <a:srgbClr val="C00000"/>
                                  </a:solidFill>
                                  <a:latin typeface="Cambria Math"/>
                                </a:rPr>
                                <m:t>|</m:t>
                              </m:r>
                            </m:e>
                            <m:sub>
                              <m:r>
                                <a:rPr lang="en-US" i="1">
                                  <a:solidFill>
                                    <a:srgbClr val="C00000"/>
                                  </a:solidFill>
                                  <a:latin typeface="Cambria Math"/>
                                </a:rPr>
                                <m:t>𝜈</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𝑌</m:t>
                              </m:r>
                            </m:e>
                          </m:d>
                        </m:e>
                      </m:d>
                    </m:oMath>
                  </a14:m>
                  <a:endParaRPr lang="en-US" dirty="0">
                    <a:solidFill>
                      <a:srgbClr val="C00000"/>
                    </a:solidFill>
                    <a:latin typeface="Arial" charset="0"/>
                  </a:endParaRPr>
                </a:p>
              </p:txBody>
            </p:sp>
          </mc:Choice>
          <mc:Fallback xmlns="">
            <p:sp>
              <p:nvSpPr>
                <p:cNvPr id="17" name="TextBox 16">
                  <a:extLst>
                    <a:ext uri="{FF2B5EF4-FFF2-40B4-BE49-F238E27FC236}">
                      <a16:creationId xmlns:a16="http://schemas.microsoft.com/office/drawing/2014/main" id="{E6F38B11-4B0F-4685-BF41-8BA9CBC18599}"/>
                    </a:ext>
                  </a:extLst>
                </p:cNvPr>
                <p:cNvSpPr txBox="1">
                  <a:spLocks noRot="1" noChangeAspect="1" noMove="1" noResize="1" noEditPoints="1" noAdjustHandles="1" noChangeArrowheads="1" noChangeShapeType="1" noTextEdit="1"/>
                </p:cNvSpPr>
                <p:nvPr/>
              </p:nvSpPr>
              <p:spPr>
                <a:xfrm>
                  <a:off x="2376620" y="2303627"/>
                  <a:ext cx="4516493" cy="1235979"/>
                </a:xfrm>
                <a:prstGeom prst="rect">
                  <a:avLst/>
                </a:prstGeom>
                <a:blipFill>
                  <a:blip r:embed="rId8"/>
                  <a:stretch>
                    <a:fillRect l="-135" t="-3465" b="-2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71A889-DFC0-4A22-9A48-64E4383288DC}"/>
                    </a:ext>
                  </a:extLst>
                </p:cNvPr>
                <p:cNvSpPr txBox="1"/>
                <p:nvPr/>
              </p:nvSpPr>
              <p:spPr>
                <a:xfrm>
                  <a:off x="7245563" y="2303627"/>
                  <a:ext cx="2391617" cy="1200329"/>
                </a:xfrm>
                <a:prstGeom prst="rect">
                  <a:avLst/>
                </a:prstGeom>
                <a:noFill/>
              </p:spPr>
              <p:txBody>
                <a:bodyPr wrap="none" rtlCol="0">
                  <a:spAutoFit/>
                </a:bodyPr>
                <a:lstStyle/>
                <a:p>
                  <a:r>
                    <a:rPr lang="en-US" i="1"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i="1" dirty="0"/>
                    <a:t> is a constant</a:t>
                  </a:r>
                </a:p>
                <a:p>
                  <a:r>
                    <a:rPr lang="en-US" i="1" dirty="0"/>
                    <a:t>if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oMath>
                  </a14:m>
                  <a:endParaRPr lang="en-US" i="1" dirty="0"/>
                </a:p>
                <a:p>
                  <a:r>
                    <a:rPr lang="en-US" i="1" dirty="0"/>
                    <a:t>if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endParaRPr lang="en-US" b="0" i="1" dirty="0"/>
                </a:p>
                <a:p>
                  <a:r>
                    <a:rPr lang="en-US" i="1" dirty="0"/>
                    <a:t>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𝑋</m:t>
                          </m:r>
                        </m:e>
                      </m:d>
                      <m:r>
                        <a:rPr lang="en-US" b="0" i="1" smtClean="0">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oMath>
                  </a14:m>
                  <a:endParaRPr lang="en-US" i="1" dirty="0"/>
                </a:p>
              </p:txBody>
            </p:sp>
          </mc:Choice>
          <mc:Fallback xmlns="">
            <p:sp>
              <p:nvSpPr>
                <p:cNvPr id="19" name="TextBox 18">
                  <a:extLst>
                    <a:ext uri="{FF2B5EF4-FFF2-40B4-BE49-F238E27FC236}">
                      <a16:creationId xmlns:a16="http://schemas.microsoft.com/office/drawing/2014/main" id="{2B71A889-DFC0-4A22-9A48-64E4383288DC}"/>
                    </a:ext>
                  </a:extLst>
                </p:cNvPr>
                <p:cNvSpPr txBox="1">
                  <a:spLocks noRot="1" noChangeAspect="1" noMove="1" noResize="1" noEditPoints="1" noAdjustHandles="1" noChangeArrowheads="1" noChangeShapeType="1" noTextEdit="1"/>
                </p:cNvSpPr>
                <p:nvPr/>
              </p:nvSpPr>
              <p:spPr>
                <a:xfrm>
                  <a:off x="7245563" y="2303627"/>
                  <a:ext cx="2391617" cy="1200329"/>
                </a:xfrm>
                <a:prstGeom prst="rect">
                  <a:avLst/>
                </a:prstGeom>
                <a:blipFill>
                  <a:blip r:embed="rId9"/>
                  <a:stretch>
                    <a:fillRect l="-2296" t="-3061" b="-7653"/>
                  </a:stretch>
                </a:blipFill>
              </p:spPr>
              <p:txBody>
                <a:bodyPr/>
                <a:lstStyle/>
                <a:p>
                  <a:r>
                    <a:rPr lang="en-US">
                      <a:noFill/>
                    </a:rPr>
                    <a:t> </a:t>
                  </a:r>
                </a:p>
              </p:txBody>
            </p:sp>
          </mc:Fallback>
        </mc:AlternateContent>
        <p:sp>
          <p:nvSpPr>
            <p:cNvPr id="20" name="Left Brace 19">
              <a:extLst>
                <a:ext uri="{FF2B5EF4-FFF2-40B4-BE49-F238E27FC236}">
                  <a16:creationId xmlns:a16="http://schemas.microsoft.com/office/drawing/2014/main" id="{70BB8D66-21D0-4DC9-AB88-9D005C524E51}"/>
                </a:ext>
              </a:extLst>
            </p:cNvPr>
            <p:cNvSpPr/>
            <p:nvPr/>
          </p:nvSpPr>
          <p:spPr bwMode="auto">
            <a:xfrm>
              <a:off x="2327794" y="2303627"/>
              <a:ext cx="200865" cy="1200329"/>
            </a:xfrm>
            <a:prstGeom prst="leftBrace">
              <a:avLst>
                <a:gd name="adj1" fmla="val 44969"/>
                <a:gd name="adj2" fmla="val 50000"/>
              </a:avLst>
            </a:prstGeom>
            <a:noFill/>
            <a:ln w="22225" cap="flat" cmpd="sng" algn="ctr">
              <a:solidFill>
                <a:schemeClr val="tx1"/>
              </a:solidFill>
              <a:prstDash val="solid"/>
              <a:round/>
              <a:headEnd type="none" w="med" len="med"/>
              <a:tailEnd type="none" w="lg"/>
            </a:ln>
            <a:effectLst/>
          </p:spPr>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3DD047F-656C-4796-B3CF-6396D79ED5D3}"/>
                  </a:ext>
                </a:extLst>
              </p:cNvPr>
              <p:cNvSpPr txBox="1"/>
              <p:nvPr/>
            </p:nvSpPr>
            <p:spPr>
              <a:xfrm>
                <a:off x="221486" y="5354232"/>
                <a:ext cx="4146200" cy="483787"/>
              </a:xfrm>
              <a:prstGeom prst="rect">
                <a:avLst/>
              </a:prstGeom>
              <a:noFill/>
            </p:spPr>
            <p:txBody>
              <a:bodyPr wrap="none" rtlCol="0">
                <a:spAutoFit/>
              </a:bodyPr>
              <a:lstStyle/>
              <a:p>
                <a:r>
                  <a:rPr lang="en-US" b="0" dirty="0"/>
                  <a:t>Example 1: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groupChr>
                      <m:groupChrPr>
                        <m:chr m:val="⇒"/>
                        <m:vertJc m:val="bot"/>
                        <m:ctrlPr>
                          <a:rPr lang="en-US" b="0" i="1" smtClean="0">
                            <a:latin typeface="Cambria Math" panose="02040503050406030204" pitchFamily="18" charset="0"/>
                          </a:rPr>
                        </m:ctrlPr>
                      </m:groupChrPr>
                      <m:e>
                        <m:r>
                          <a:rPr lang="en-US" i="1">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𝑋𝑋</m:t>
                            </m:r>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a:latin typeface="Cambria Math" panose="02040503050406030204" pitchFamily="18" charset="0"/>
                                  </a:rPr>
                                  <m:t>​</m:t>
                                </m:r>
                              </m:e>
                            </m:d>
                          </m:e>
                          <m:sub>
                            <m:r>
                              <a:rPr lang="en-US" i="1">
                                <a:latin typeface="Cambria Math" panose="02040503050406030204" pitchFamily="18" charset="0"/>
                              </a:rPr>
                              <m:t>𝑣</m:t>
                            </m:r>
                          </m:sub>
                        </m:sSub>
                      </m:e>
                    </m:groupChr>
                    <m:d>
                      <m:dPr>
                        <m:ctrlPr>
                          <a:rPr lang="en-US" i="1">
                            <a:latin typeface="Cambria Math" panose="02040503050406030204" pitchFamily="18" charset="0"/>
                          </a:rPr>
                        </m:ctrlPr>
                      </m:dPr>
                      <m:e>
                        <m:r>
                          <a:rPr lang="en-US" i="1">
                            <a:latin typeface="Cambria Math" panose="02040503050406030204" pitchFamily="18" charset="0"/>
                          </a:rPr>
                          <m:t>𝑌</m:t>
                        </m:r>
                        <m:r>
                          <a:rPr lang="en-US" b="0" i="1" smtClean="0">
                            <a:latin typeface="Cambria Math" panose="02040503050406030204" pitchFamily="18" charset="0"/>
                          </a:rPr>
                          <m:t>⋅</m:t>
                        </m:r>
                        <m:r>
                          <a:rPr lang="en-US" i="1">
                            <a:latin typeface="Cambria Math" panose="02040503050406030204" pitchFamily="18" charset="0"/>
                          </a:rPr>
                          <m:t>𝑣</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𝑣</m:t>
                        </m:r>
                        <m:r>
                          <a:rPr lang="en-US" b="0" i="1" smtClean="0">
                            <a:latin typeface="Cambria Math" panose="02040503050406030204" pitchFamily="18" charset="0"/>
                          </a:rPr>
                          <m:t>⋅</m:t>
                        </m:r>
                        <m:r>
                          <a:rPr lang="en-US" i="1">
                            <a:latin typeface="Cambria Math" panose="02040503050406030204" pitchFamily="18" charset="0"/>
                          </a:rPr>
                          <m:t>𝑌</m:t>
                        </m:r>
                      </m:e>
                    </m:d>
                  </m:oMath>
                </a14:m>
                <a:endParaRPr lang="en-US" dirty="0"/>
              </a:p>
            </p:txBody>
          </p:sp>
        </mc:Choice>
        <mc:Fallback xmlns="">
          <p:sp>
            <p:nvSpPr>
              <p:cNvPr id="26" name="TextBox 25">
                <a:extLst>
                  <a:ext uri="{FF2B5EF4-FFF2-40B4-BE49-F238E27FC236}">
                    <a16:creationId xmlns:a16="http://schemas.microsoft.com/office/drawing/2014/main" id="{73DD047F-656C-4796-B3CF-6396D79ED5D3}"/>
                  </a:ext>
                </a:extLst>
              </p:cNvPr>
              <p:cNvSpPr txBox="1">
                <a:spLocks noRot="1" noChangeAspect="1" noMove="1" noResize="1" noEditPoints="1" noAdjustHandles="1" noChangeArrowheads="1" noChangeShapeType="1" noTextEdit="1"/>
              </p:cNvSpPr>
              <p:nvPr/>
            </p:nvSpPr>
            <p:spPr>
              <a:xfrm>
                <a:off x="221486" y="5354232"/>
                <a:ext cx="4146200" cy="483787"/>
              </a:xfrm>
              <a:prstGeom prst="rect">
                <a:avLst/>
              </a:prstGeom>
              <a:blipFill>
                <a:blip r:embed="rId10"/>
                <a:stretch>
                  <a:fillRect l="-1176"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6253932-3D15-4133-BCE0-DC13CCBBAD81}"/>
                  </a:ext>
                </a:extLst>
              </p:cNvPr>
              <p:cNvSpPr txBox="1"/>
              <p:nvPr/>
            </p:nvSpPr>
            <p:spPr>
              <a:xfrm>
                <a:off x="221486" y="5838561"/>
                <a:ext cx="6073266" cy="483787"/>
              </a:xfrm>
              <a:prstGeom prst="rect">
                <a:avLst/>
              </a:prstGeom>
              <a:noFill/>
            </p:spPr>
            <p:txBody>
              <a:bodyPr wrap="none" rtlCol="0">
                <a:spAutoFit/>
              </a:bodyPr>
              <a:lstStyle/>
              <a:p>
                <a:r>
                  <a:rPr lang="en-US" b="0" dirty="0"/>
                  <a:t>Example 2: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𝑐</m:t>
                    </m:r>
                    <m:groupChr>
                      <m:groupChrPr>
                        <m:chr m:val="⇒"/>
                        <m:vertJc m:val="bot"/>
                        <m:ctrlPr>
                          <a:rPr lang="en-US" b="0" i="1" smtClean="0">
                            <a:latin typeface="Cambria Math" panose="02040503050406030204" pitchFamily="18" charset="0"/>
                          </a:rPr>
                        </m:ctrlPr>
                      </m:groupChrPr>
                      <m:e>
                        <m:r>
                          <a:rPr lang="en-US" i="1">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𝑏𝑋𝑋𝑐</m:t>
                            </m:r>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a:latin typeface="Cambria Math" panose="02040503050406030204" pitchFamily="18" charset="0"/>
                                  </a:rPr>
                                  <m:t>​</m:t>
                                </m:r>
                              </m:e>
                            </m:d>
                          </m:e>
                          <m:sub>
                            <m:r>
                              <a:rPr lang="en-US" i="1">
                                <a:latin typeface="Cambria Math" panose="02040503050406030204" pitchFamily="18" charset="0"/>
                              </a:rPr>
                              <m:t>𝑣</m:t>
                            </m:r>
                          </m:sub>
                        </m:sSub>
                      </m:e>
                    </m:groupChr>
                    <m:d>
                      <m:dPr>
                        <m:ctrlPr>
                          <a:rPr lang="en-US" i="1">
                            <a:latin typeface="Cambria Math" panose="02040503050406030204" pitchFamily="18" charset="0"/>
                          </a:rPr>
                        </m:ctrlPr>
                      </m:dPr>
                      <m:e>
                        <m:r>
                          <a:rPr lang="en-US" i="1">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𝑌</m:t>
                        </m:r>
                        <m:r>
                          <a:rPr lang="en-US" b="0" i="1" smtClean="0">
                            <a:latin typeface="Cambria Math" panose="02040503050406030204" pitchFamily="18" charset="0"/>
                          </a:rPr>
                          <m:t>⋅</m:t>
                        </m:r>
                        <m:r>
                          <a:rPr lang="en-US" i="1">
                            <a:latin typeface="Cambria Math" panose="02040503050406030204" pitchFamily="18" charset="0"/>
                          </a:rPr>
                          <m:t>𝑣</m:t>
                        </m:r>
                        <m:r>
                          <a:rPr lang="en-US" b="0" i="1" smtClean="0">
                            <a:latin typeface="Cambria Math" panose="02040503050406030204" pitchFamily="18" charset="0"/>
                          </a:rPr>
                          <m:t>⋅</m:t>
                        </m:r>
                        <m:r>
                          <a:rPr lang="en-US" i="1">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𝑏</m:t>
                        </m:r>
                        <m:r>
                          <a:rPr lang="en-US" b="0" i="1" smtClean="0">
                            <a:latin typeface="Cambria Math" panose="02040503050406030204" pitchFamily="18" charset="0"/>
                          </a:rPr>
                          <m:t>⋅</m:t>
                        </m:r>
                        <m:r>
                          <a:rPr lang="en-US" i="1">
                            <a:latin typeface="Cambria Math" panose="02040503050406030204" pitchFamily="18" charset="0"/>
                          </a:rPr>
                          <m:t>𝑣</m:t>
                        </m:r>
                        <m:r>
                          <a:rPr lang="en-US" b="0" i="1" smtClean="0">
                            <a:latin typeface="Cambria Math" panose="02040503050406030204" pitchFamily="18" charset="0"/>
                          </a:rPr>
                          <m:t>⋅</m:t>
                        </m:r>
                        <m:r>
                          <a:rPr lang="en-US" i="1">
                            <a:latin typeface="Cambria Math" panose="02040503050406030204" pitchFamily="18" charset="0"/>
                          </a:rPr>
                          <m:t>𝑌</m:t>
                        </m:r>
                        <m:r>
                          <a:rPr lang="en-US" b="0" i="1" smtClean="0">
                            <a:latin typeface="Cambria Math" panose="02040503050406030204" pitchFamily="18" charset="0"/>
                          </a:rPr>
                          <m:t>⋅</m:t>
                        </m:r>
                        <m:r>
                          <a:rPr lang="en-US" i="1">
                            <a:latin typeface="Cambria Math" panose="02040503050406030204" pitchFamily="18" charset="0"/>
                          </a:rPr>
                          <m:t>𝑐</m:t>
                        </m:r>
                      </m:e>
                    </m:d>
                  </m:oMath>
                </a14:m>
                <a:endParaRPr lang="en-US" dirty="0"/>
              </a:p>
            </p:txBody>
          </p:sp>
        </mc:Choice>
        <mc:Fallback xmlns="">
          <p:sp>
            <p:nvSpPr>
              <p:cNvPr id="28" name="TextBox 27">
                <a:extLst>
                  <a:ext uri="{FF2B5EF4-FFF2-40B4-BE49-F238E27FC236}">
                    <a16:creationId xmlns:a16="http://schemas.microsoft.com/office/drawing/2014/main" id="{56253932-3D15-4133-BCE0-DC13CCBBAD81}"/>
                  </a:ext>
                </a:extLst>
              </p:cNvPr>
              <p:cNvSpPr txBox="1">
                <a:spLocks noRot="1" noChangeAspect="1" noMove="1" noResize="1" noEditPoints="1" noAdjustHandles="1" noChangeArrowheads="1" noChangeShapeType="1" noTextEdit="1"/>
              </p:cNvSpPr>
              <p:nvPr/>
            </p:nvSpPr>
            <p:spPr>
              <a:xfrm>
                <a:off x="221486" y="5838561"/>
                <a:ext cx="6073266" cy="483787"/>
              </a:xfrm>
              <a:prstGeom prst="rect">
                <a:avLst/>
              </a:prstGeom>
              <a:blipFill>
                <a:blip r:embed="rId11"/>
                <a:stretch>
                  <a:fillRect l="-802" b="-20253"/>
                </a:stretch>
              </a:blipFill>
            </p:spPr>
            <p:txBody>
              <a:bodyPr/>
              <a:lstStyle/>
              <a:p>
                <a:r>
                  <a:rPr lang="en-US">
                    <a:noFill/>
                  </a:rPr>
                  <a:t> </a:t>
                </a:r>
              </a:p>
            </p:txBody>
          </p:sp>
        </mc:Fallback>
      </mc:AlternateContent>
    </p:spTree>
    <p:extLst>
      <p:ext uri="{BB962C8B-B14F-4D97-AF65-F5344CB8AC3E}">
        <p14:creationId xmlns:p14="http://schemas.microsoft.com/office/powerpoint/2010/main" val="1761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xit" presetSubtype="0" fill="hold" nodeType="withEffect">
                                  <p:stCondLst>
                                    <p:cond delay="0"/>
                                  </p:stCondLst>
                                  <p:childTnLst>
                                    <p:animEffect transition="out" filter="dissolv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7" grpId="0" animBg="1"/>
      <p:bldP spid="8" grpId="0"/>
      <p:bldP spid="14" grpId="0" animBg="1"/>
      <p:bldP spid="26" grpId="0"/>
      <p:bldP spid="26" grpId="1"/>
      <p:bldP spid="28" grpId="0"/>
      <p:bldP spid="2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a:extLst>
              <a:ext uri="{FF2B5EF4-FFF2-40B4-BE49-F238E27FC236}">
                <a16:creationId xmlns:a16="http://schemas.microsoft.com/office/drawing/2014/main" id="{4DBA5DA9-6AFD-4789-8AB3-D81052706102}"/>
              </a:ext>
            </a:extLst>
          </p:cNvPr>
          <p:cNvSpPr>
            <a:spLocks noGrp="1"/>
          </p:cNvSpPr>
          <p:nvPr>
            <p:ph type="title"/>
          </p:nvPr>
        </p:nvSpPr>
        <p:spPr>
          <a:xfrm>
            <a:off x="64477" y="274638"/>
            <a:ext cx="9026769" cy="591653"/>
          </a:xfrm>
        </p:spPr>
        <p:txBody>
          <a:bodyPr>
            <a:normAutofit fontScale="90000"/>
          </a:bodyPr>
          <a:lstStyle/>
          <a:p>
            <a:r>
              <a:rPr lang="en-US" dirty="0"/>
              <a:t>Polynomial Equations</a:t>
            </a:r>
            <a:br>
              <a:rPr lang="en-US" dirty="0"/>
            </a:br>
            <a:r>
              <a:rPr lang="en-US" dirty="0"/>
              <a:t>for Summary Functions</a:t>
            </a:r>
          </a:p>
        </p:txBody>
      </p:sp>
      <p:sp>
        <p:nvSpPr>
          <p:cNvPr id="2" name="Rectangle 1">
            <a:extLst>
              <a:ext uri="{FF2B5EF4-FFF2-40B4-BE49-F238E27FC236}">
                <a16:creationId xmlns:a16="http://schemas.microsoft.com/office/drawing/2014/main" id="{E0726DC3-C4F5-4948-97C3-69607E19A219}"/>
              </a:ext>
            </a:extLst>
          </p:cNvPr>
          <p:cNvSpPr/>
          <p:nvPr/>
        </p:nvSpPr>
        <p:spPr bwMode="auto">
          <a:xfrm>
            <a:off x="5465461" y="3714710"/>
            <a:ext cx="3493981" cy="3116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5" name="Slide Number Placeholder 4"/>
          <p:cNvSpPr>
            <a:spLocks noGrp="1"/>
          </p:cNvSpPr>
          <p:nvPr>
            <p:ph type="sldNum" sz="quarter" idx="12"/>
          </p:nvPr>
        </p:nvSpPr>
        <p:spPr/>
        <p:txBody>
          <a:bodyPr/>
          <a:lstStyle/>
          <a:p>
            <a:fld id="{A65A0EED-6B89-664A-801E-D3FDD91C7C69}" type="slidenum">
              <a:rPr lang="en-US" smtClean="0"/>
              <a:pPr/>
              <a:t>37</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5783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panose="02040503050406030204" pitchFamily="18" charset="0"/>
                        </a:rPr>
                        <m:t>⋅</m:t>
                      </m:r>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578316" cy="400110"/>
              </a:xfrm>
              <a:prstGeom prst="rect">
                <a:avLst/>
              </a:prstGeom>
              <a:blipFill>
                <a:blip r:embed="rId3"/>
                <a:stretch>
                  <a:fillRect b="-3030"/>
                </a:stretch>
              </a:blipFill>
            </p:spPr>
            <p:txBody>
              <a:bodyPr/>
              <a:lstStyle/>
              <a:p>
                <a:r>
                  <a:rPr lang="en-US">
                    <a:noFill/>
                  </a:rPr>
                  <a:t> </a:t>
                </a:r>
              </a:p>
            </p:txBody>
          </p:sp>
        </mc:Fallback>
      </mc:AlternateContent>
      <p:sp>
        <p:nvSpPr>
          <p:cNvPr id="8" name="TextBox 7"/>
          <p:cNvSpPr txBox="1"/>
          <p:nvPr/>
        </p:nvSpPr>
        <p:spPr>
          <a:xfrm>
            <a:off x="260873" y="1711119"/>
            <a:ext cx="2243138" cy="400110"/>
          </a:xfrm>
          <a:prstGeom prst="rect">
            <a:avLst/>
          </a:prstGeom>
          <a:noFill/>
        </p:spPr>
        <p:txBody>
          <a:bodyPr wrap="square" rtlCol="0">
            <a:spAutoFit/>
          </a:bodyPr>
          <a:lstStyle/>
          <a:p>
            <a:r>
              <a:rPr lang="en-US" sz="2000" u="sng" dirty="0"/>
              <a:t>Original equations</a:t>
            </a:r>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77356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panose="02040503050406030204" pitchFamily="18" charset="0"/>
                        </a:rPr>
                        <m:t> </m:t>
                      </m:r>
                      <m:r>
                        <a:rPr lang="en-US" sz="2000" b="0" i="1" smtClean="0">
                          <a:latin typeface="Cambria Math"/>
                        </a:rPr>
                        <m:t>  </m:t>
                      </m:r>
                      <m:r>
                        <a:rPr lang="en-US" sz="2000" i="1">
                          <a:latin typeface="Cambria Math"/>
                        </a:rPr>
                        <m:t>𝑎</m:t>
                      </m:r>
                      <m:r>
                        <a:rPr lang="en-US" sz="2000" b="0" i="1" smtClean="0">
                          <a:latin typeface="Cambria Math" panose="02040503050406030204" pitchFamily="18" charset="0"/>
                        </a:rPr>
                        <m:t>⋅</m:t>
                      </m:r>
                      <m:sSub>
                        <m:sSubPr>
                          <m:ctrlPr>
                            <a:rPr lang="en-US" sz="200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a:solidFill>
                    <a:srgbClr val="C00000"/>
                  </a:solidFill>
                  <a:latin typeface="Cambria Math"/>
                </a:endParaRPr>
              </a:p>
              <a:p>
                <a:r>
                  <a:rPr lang="en-US" sz="2000" b="0" dirty="0"/>
                  <a:t>          </a:t>
                </a:r>
                <a14:m>
                  <m:oMath xmlns:m="http://schemas.openxmlformats.org/officeDocument/2006/math">
                    <m:r>
                      <a:rPr lang="en-US" sz="2000" b="0" i="1" smtClean="0">
                        <a:latin typeface="Cambria Math" panose="02040503050406030204" pitchFamily="18" charset="0"/>
                      </a:rPr>
                      <m:t>+</m:t>
                    </m:r>
                  </m:oMath>
                </a14:m>
                <a:r>
                  <a:rPr lang="en-US" sz="2000" b="0" dirty="0"/>
                  <a:t> </a:t>
                </a:r>
                <a14:m>
                  <m:oMath xmlns:m="http://schemas.openxmlformats.org/officeDocument/2006/math">
                    <m:r>
                      <a:rPr lang="en-US" sz="2000" b="0" i="1" smtClean="0">
                        <a:latin typeface="Cambria Math"/>
                      </a:rPr>
                      <m:t>𝑎</m:t>
                    </m:r>
                    <m:r>
                      <a:rPr lang="en-US" sz="2000" b="0" i="1" smtClean="0">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773562" cy="707886"/>
              </a:xfrm>
              <a:prstGeom prst="rect">
                <a:avLst/>
              </a:prstGeom>
              <a:blipFill>
                <a:blip r:embed="rId4"/>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b="0" i="1" smtClean="0">
                          <a:latin typeface="Cambria Math" panose="02040503050406030204" pitchFamily="18" charset="0"/>
                        </a:rPr>
                        <m:t>+</m:t>
                      </m:r>
                      <m:r>
                        <a:rPr lang="en-US" sz="2000" b="0" i="1" smtClean="0">
                          <a:latin typeface="Cambria Math"/>
                        </a:rPr>
                        <m:t> </m:t>
                      </m:r>
                      <m:r>
                        <a:rPr lang="en-US" sz="2000" b="0" i="1" smtClean="0">
                          <a:latin typeface="Cambria Math"/>
                        </a:rPr>
                        <m:t>𝑏</m:t>
                      </m:r>
                      <m:r>
                        <a:rPr lang="en-US" sz="2000" b="0" i="1" smtClean="0">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panose="02040503050406030204" pitchFamily="18" charset="0"/>
                        </a:rPr>
                        <m:t>⋅</m:t>
                      </m:r>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panose="02040503050406030204" pitchFamily="18" charset="0"/>
                        </a:rPr>
                        <m:t>⋅</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a:blip r:embed="rId7"/>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b="0" i="1" smtClean="0">
                          <a:latin typeface="Cambria Math" panose="02040503050406030204" pitchFamily="18" charset="0"/>
                        </a:rPr>
                        <m:t>+</m:t>
                      </m:r>
                      <m:r>
                        <a:rPr lang="en-US" sz="2000" b="0" i="1" smtClean="0">
                          <a:latin typeface="Cambria Math"/>
                        </a:rPr>
                        <m:t> </m:t>
                      </m:r>
                      <m:r>
                        <a:rPr lang="en-US" sz="2000" b="0" i="1" smtClean="0">
                          <a:latin typeface="Cambria Math"/>
                        </a:rPr>
                        <m:t>𝑏</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panose="02040503050406030204" pitchFamily="18" charset="0"/>
                        </a:rPr>
                        <m:t>⋅</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a:blip r:embed="rId8"/>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i="1">
                          <a:latin typeface="Cambria Math"/>
                        </a:rPr>
                        <m:t> </m:t>
                      </m:r>
                      <m:r>
                        <a:rPr lang="en-US" sz="2000" i="1">
                          <a:latin typeface="Cambria Math"/>
                        </a:rPr>
                        <m:t>𝑏</m:t>
                      </m:r>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2</m:t>
                          </m:r>
                        </m:sub>
                      </m:sSub>
                      <m:r>
                        <a:rPr lang="en-US" sz="2000" b="0" i="1" smtClean="0">
                          <a:latin typeface="Cambria Math" panose="02040503050406030204" pitchFamily="18" charset="0"/>
                        </a:rPr>
                        <m:t>⋅</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a:blip r:embed="rId9"/>
                <a:stretch>
                  <a:fillRect b="-10769"/>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a:t>Differentiated equations</a:t>
            </a:r>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a:t>a</a:t>
            </a:r>
          </a:p>
        </p:txBody>
      </p:sp>
      <p:sp>
        <p:nvSpPr>
          <p:cNvPr id="29" name="TextBox 28"/>
          <p:cNvSpPr txBox="1"/>
          <p:nvPr/>
        </p:nvSpPr>
        <p:spPr>
          <a:xfrm>
            <a:off x="446833" y="4926688"/>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a:t>d</a:t>
            </a:r>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92023"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 name="TextBox 6"/>
              <p:cNvSpPr txBox="1"/>
              <p:nvPr/>
            </p:nvSpPr>
            <p:spPr>
              <a:xfrm>
                <a:off x="260580" y="2479092"/>
                <a:ext cx="2683620"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a:rPr>
                      <m:t>𝑏</m:t>
                    </m:r>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 </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683620" cy="400110"/>
              </a:xfrm>
              <a:prstGeom prst="rect">
                <a:avLst/>
              </a:prstGeom>
              <a:blipFill>
                <a:blip r:embed="rId10"/>
                <a:stretch>
                  <a:fillRect b="-4615"/>
                </a:stretch>
              </a:blipFill>
            </p:spPr>
            <p:txBody>
              <a:bodyPr/>
              <a:lstStyle/>
              <a:p>
                <a:r>
                  <a:rPr lang="en-US">
                    <a:noFill/>
                  </a:rPr>
                  <a:t> </a:t>
                </a:r>
              </a:p>
            </p:txBody>
          </p:sp>
        </mc:Fallback>
      </mc:AlternateContent>
      <p:sp>
        <p:nvSpPr>
          <p:cNvPr id="123" name="Rounded Rectangular Callout 2">
            <a:extLst>
              <a:ext uri="{FF2B5EF4-FFF2-40B4-BE49-F238E27FC236}">
                <a16:creationId xmlns:a16="http://schemas.microsoft.com/office/drawing/2014/main" id="{C3F385FF-FD3E-4746-AAB8-B5C756F3AADF}"/>
              </a:ext>
            </a:extLst>
          </p:cNvPr>
          <p:cNvSpPr/>
          <p:nvPr/>
        </p:nvSpPr>
        <p:spPr>
          <a:xfrm>
            <a:off x="458323" y="2374496"/>
            <a:ext cx="4489492" cy="3504405"/>
          </a:xfrm>
          <a:prstGeom prst="wedgeRoundRectCallout">
            <a:avLst>
              <a:gd name="adj1" fmla="val 85263"/>
              <a:gd name="adj2" fmla="val -2059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ular Callout 2">
            <a:extLst>
              <a:ext uri="{FF2B5EF4-FFF2-40B4-BE49-F238E27FC236}">
                <a16:creationId xmlns:a16="http://schemas.microsoft.com/office/drawing/2014/main" id="{9B501425-F260-4B08-ADD3-8D9AD33263B6}"/>
              </a:ext>
            </a:extLst>
          </p:cNvPr>
          <p:cNvSpPr/>
          <p:nvPr/>
        </p:nvSpPr>
        <p:spPr>
          <a:xfrm>
            <a:off x="458323" y="2374496"/>
            <a:ext cx="4489492" cy="3504405"/>
          </a:xfrm>
          <a:prstGeom prst="wedgeRoundRectCallout">
            <a:avLst>
              <a:gd name="adj1" fmla="val 84620"/>
              <a:gd name="adj2" fmla="val -4037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2111DF4B-7399-4497-ACFE-E48E57B9F7E0}"/>
              </a:ext>
            </a:extLst>
          </p:cNvPr>
          <p:cNvGrpSpPr/>
          <p:nvPr/>
        </p:nvGrpSpPr>
        <p:grpSpPr>
          <a:xfrm>
            <a:off x="504640" y="2347738"/>
            <a:ext cx="4207778" cy="3441973"/>
            <a:chOff x="504640" y="2347738"/>
            <a:chExt cx="4207778" cy="3441973"/>
          </a:xfrm>
        </p:grpSpPr>
        <p:cxnSp>
          <p:nvCxnSpPr>
            <p:cNvPr id="96" name="Straight Arrow Connector 95"/>
            <p:cNvCxnSpPr/>
            <p:nvPr/>
          </p:nvCxnSpPr>
          <p:spPr>
            <a:xfrm flipV="1">
              <a:off x="856328" y="2665511"/>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04640" y="5180111"/>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3928" y="2347738"/>
              <a:ext cx="304800" cy="369332"/>
            </a:xfrm>
            <a:prstGeom prst="rect">
              <a:avLst/>
            </a:prstGeom>
            <a:noFill/>
          </p:spPr>
          <p:txBody>
            <a:bodyPr wrap="square" rtlCol="0">
              <a:spAutoFit/>
            </a:bodyPr>
            <a:lstStyle/>
            <a:p>
              <a:r>
                <a:rPr lang="en-US" i="1" dirty="0"/>
                <a:t>y</a:t>
              </a:r>
            </a:p>
          </p:txBody>
        </p:sp>
        <p:sp>
          <p:nvSpPr>
            <p:cNvPr id="99" name="TextBox 98"/>
            <p:cNvSpPr txBox="1"/>
            <p:nvPr/>
          </p:nvSpPr>
          <p:spPr>
            <a:xfrm>
              <a:off x="3939284" y="4995445"/>
              <a:ext cx="304800" cy="369332"/>
            </a:xfrm>
            <a:prstGeom prst="rect">
              <a:avLst/>
            </a:prstGeom>
            <a:noFill/>
          </p:spPr>
          <p:txBody>
            <a:bodyPr wrap="square" rtlCol="0">
              <a:spAutoFit/>
            </a:bodyPr>
            <a:lstStyle/>
            <a:p>
              <a:r>
                <a:rPr lang="en-US" i="1" dirty="0"/>
                <a:t>x</a:t>
              </a:r>
            </a:p>
          </p:txBody>
        </p:sp>
        <p:sp>
          <p:nvSpPr>
            <p:cNvPr id="100" name="Freeform 99"/>
            <p:cNvSpPr/>
            <p:nvPr/>
          </p:nvSpPr>
          <p:spPr>
            <a:xfrm>
              <a:off x="682440" y="3128355"/>
              <a:ext cx="3499556" cy="2438400"/>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499556"/>
                <a:gd name="connsiteY0" fmla="*/ 2438400 h 2438400"/>
                <a:gd name="connsiteX1" fmla="*/ 508000 w 3499556"/>
                <a:gd name="connsiteY1" fmla="*/ 1975556 h 2438400"/>
                <a:gd name="connsiteX2" fmla="*/ 1275644 w 3499556"/>
                <a:gd name="connsiteY2" fmla="*/ 1772356 h 2438400"/>
                <a:gd name="connsiteX3" fmla="*/ 1998133 w 3499556"/>
                <a:gd name="connsiteY3" fmla="*/ 1388534 h 2438400"/>
                <a:gd name="connsiteX4" fmla="*/ 2506133 w 3499556"/>
                <a:gd name="connsiteY4" fmla="*/ 677334 h 2438400"/>
                <a:gd name="connsiteX5" fmla="*/ 3138311 w 3499556"/>
                <a:gd name="connsiteY5" fmla="*/ 214489 h 2438400"/>
                <a:gd name="connsiteX6" fmla="*/ 3499556 w 3499556"/>
                <a:gd name="connsiteY6"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9556" h="2438400">
                  <a:moveTo>
                    <a:pt x="0" y="2438400"/>
                  </a:moveTo>
                  <a:cubicBezTo>
                    <a:pt x="109126" y="2250252"/>
                    <a:pt x="295393" y="2086563"/>
                    <a:pt x="508000" y="1975556"/>
                  </a:cubicBezTo>
                  <a:cubicBezTo>
                    <a:pt x="720607" y="1864549"/>
                    <a:pt x="1027289" y="1870193"/>
                    <a:pt x="1275644" y="1772356"/>
                  </a:cubicBezTo>
                  <a:cubicBezTo>
                    <a:pt x="1524000" y="1674519"/>
                    <a:pt x="1793051" y="1571038"/>
                    <a:pt x="1998133" y="1388534"/>
                  </a:cubicBezTo>
                  <a:cubicBezTo>
                    <a:pt x="2203215" y="1206030"/>
                    <a:pt x="2316103" y="873008"/>
                    <a:pt x="2506133" y="677334"/>
                  </a:cubicBezTo>
                  <a:cubicBezTo>
                    <a:pt x="2696163" y="481660"/>
                    <a:pt x="2972741" y="327378"/>
                    <a:pt x="3138311" y="214489"/>
                  </a:cubicBezTo>
                  <a:cubicBezTo>
                    <a:pt x="3303882" y="101600"/>
                    <a:pt x="3401719" y="50800"/>
                    <a:pt x="34995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2722829" y="5121452"/>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2714440" y="4418113"/>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283418" y="2717644"/>
              <a:ext cx="3429000" cy="30256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924846" y="5121452"/>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1924846" y="4864213"/>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058324" y="5127097"/>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530212" y="5299864"/>
              <a:ext cx="385234" cy="369332"/>
            </a:xfrm>
            <a:prstGeom prst="rect">
              <a:avLst/>
            </a:prstGeom>
            <a:noFill/>
          </p:spPr>
          <p:txBody>
            <a:bodyPr wrap="square" rtlCol="0">
              <a:spAutoFit/>
            </a:bodyPr>
            <a:lstStyle/>
            <a:p>
              <a:r>
                <a:rPr lang="en-US" i="1" dirty="0"/>
                <a:t>x</a:t>
              </a:r>
              <a:r>
                <a:rPr lang="en-US" baseline="-25000" dirty="0"/>
                <a:t>i</a:t>
              </a:r>
              <a:endParaRPr lang="en-US" dirty="0"/>
            </a:p>
          </p:txBody>
        </p:sp>
        <p:sp>
          <p:nvSpPr>
            <p:cNvPr id="109" name="TextBox 108"/>
            <p:cNvSpPr txBox="1"/>
            <p:nvPr/>
          </p:nvSpPr>
          <p:spPr>
            <a:xfrm>
              <a:off x="1732229" y="5289178"/>
              <a:ext cx="508038" cy="369332"/>
            </a:xfrm>
            <a:prstGeom prst="rect">
              <a:avLst/>
            </a:prstGeom>
            <a:noFill/>
          </p:spPr>
          <p:txBody>
            <a:bodyPr wrap="square" rtlCol="0">
              <a:spAutoFit/>
            </a:bodyPr>
            <a:lstStyle/>
            <a:p>
              <a:r>
                <a:rPr lang="en-US" i="1" dirty="0"/>
                <a:t>x</a:t>
              </a:r>
              <a:r>
                <a:rPr lang="en-US" baseline="-25000" dirty="0"/>
                <a:t>i+1</a:t>
              </a:r>
              <a:endParaRPr lang="en-US" dirty="0"/>
            </a:p>
          </p:txBody>
        </p:sp>
        <p:sp>
          <p:nvSpPr>
            <p:cNvPr id="110" name="TextBox 109"/>
            <p:cNvSpPr txBox="1"/>
            <p:nvPr/>
          </p:nvSpPr>
          <p:spPr>
            <a:xfrm>
              <a:off x="893310" y="5302626"/>
              <a:ext cx="583777" cy="369332"/>
            </a:xfrm>
            <a:prstGeom prst="rect">
              <a:avLst/>
            </a:prstGeom>
            <a:noFill/>
          </p:spPr>
          <p:txBody>
            <a:bodyPr wrap="square" rtlCol="0">
              <a:spAutoFit/>
            </a:bodyPr>
            <a:lstStyle/>
            <a:p>
              <a:r>
                <a:rPr lang="en-US" i="1" dirty="0"/>
                <a:t>x</a:t>
              </a:r>
              <a:r>
                <a:rPr lang="en-US" baseline="-25000" dirty="0"/>
                <a:t>i+2</a:t>
              </a:r>
              <a:endParaRPr lang="en-US" dirty="0"/>
            </a:p>
          </p:txBody>
        </p:sp>
        <p:sp>
          <p:nvSpPr>
            <p:cNvPr id="111" name="TextBox 110"/>
            <p:cNvSpPr txBox="1"/>
            <p:nvPr/>
          </p:nvSpPr>
          <p:spPr>
            <a:xfrm>
              <a:off x="2355939" y="4022725"/>
              <a:ext cx="599017" cy="369332"/>
            </a:xfrm>
            <a:prstGeom prst="rect">
              <a:avLst/>
            </a:prstGeom>
            <a:noFill/>
          </p:spPr>
          <p:txBody>
            <a:bodyPr wrap="square" rtlCol="0">
              <a:spAutoFit/>
            </a:bodyPr>
            <a:lstStyle/>
            <a:p>
              <a:r>
                <a:rPr lang="en-US" i="1" dirty="0"/>
                <a:t>f</a:t>
              </a:r>
              <a:r>
                <a:rPr lang="en-US" dirty="0"/>
                <a:t>(</a:t>
              </a:r>
              <a:r>
                <a:rPr lang="en-US" i="1" dirty="0"/>
                <a:t>x</a:t>
              </a:r>
              <a:r>
                <a:rPr lang="en-US" baseline="-25000" dirty="0"/>
                <a:t>i</a:t>
              </a:r>
              <a:r>
                <a:rPr lang="en-US" dirty="0"/>
                <a:t>)</a:t>
              </a:r>
            </a:p>
          </p:txBody>
        </p:sp>
        <p:cxnSp>
          <p:nvCxnSpPr>
            <p:cNvPr id="114" name="Straight Arrow Connector 113"/>
            <p:cNvCxnSpPr/>
            <p:nvPr/>
          </p:nvCxnSpPr>
          <p:spPr>
            <a:xfrm flipV="1">
              <a:off x="2725099" y="4482466"/>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2362014" y="3985088"/>
            <a:ext cx="642185" cy="734603"/>
            <a:chOff x="2366740" y="4020322"/>
            <a:chExt cx="642185" cy="734603"/>
          </a:xfrm>
        </p:grpSpPr>
        <p:sp>
          <p:nvSpPr>
            <p:cNvPr id="117" name="Oval 116"/>
            <p:cNvSpPr/>
            <p:nvPr/>
          </p:nvSpPr>
          <p:spPr>
            <a:xfrm>
              <a:off x="2366740" y="4020322"/>
              <a:ext cx="642185" cy="73460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703462" y="4484120"/>
              <a:ext cx="45720" cy="45720"/>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5" name="Rounded Rectangular Callout 94"/>
              <p:cNvSpPr/>
              <p:nvPr/>
            </p:nvSpPr>
            <p:spPr>
              <a:xfrm>
                <a:off x="5092434" y="4348503"/>
                <a:ext cx="3925877" cy="1074266"/>
              </a:xfrm>
              <a:prstGeom prst="wedgeRoundRectCallout">
                <a:avLst>
                  <a:gd name="adj1" fmla="val 16993"/>
                  <a:gd name="adj2" fmla="val -10686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a:rPr>
                          <m:t>𝑦</m:t>
                        </m:r>
                      </m:e>
                      <m:sub>
                        <m:r>
                          <a:rPr lang="en-US" b="0" i="1" dirty="0" smtClean="0">
                            <a:solidFill>
                              <a:srgbClr val="C00000"/>
                            </a:solidFill>
                            <a:latin typeface="Cambria Math"/>
                          </a:rPr>
                          <m:t>2</m:t>
                        </m:r>
                      </m:sub>
                    </m:sSub>
                  </m:oMath>
                </a14:m>
                <a:r>
                  <a:rPr lang="en-US" dirty="0">
                    <a:solidFill>
                      <a:srgbClr val="C00000"/>
                    </a:solidFill>
                  </a:rPr>
                  <a:t> is the value of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oMath>
                </a14:m>
                <a:r>
                  <a:rPr lang="en-US" dirty="0">
                    <a:solidFill>
                      <a:srgbClr val="C00000"/>
                    </a:solidFill>
                  </a:rPr>
                  <a:t> from the previous Newton round – i.e., some </a:t>
                </a:r>
                <a:r>
                  <a:rPr lang="en-US" u="sng" dirty="0">
                    <a:solidFill>
                      <a:srgbClr val="C00000"/>
                    </a:solidFill>
                  </a:rPr>
                  <a:t>constant</a:t>
                </a:r>
                <a:r>
                  <a:rPr lang="en-US" dirty="0">
                    <a:solidFill>
                      <a:srgbClr val="C00000"/>
                    </a:solidFill>
                  </a:rPr>
                  <a:t> for the current round</a:t>
                </a:r>
              </a:p>
            </p:txBody>
          </p:sp>
        </mc:Choice>
        <mc:Fallback xmlns="">
          <p:sp>
            <p:nvSpPr>
              <p:cNvPr id="95" name="Rounded Rectangular Callout 94"/>
              <p:cNvSpPr>
                <a:spLocks noRot="1" noChangeAspect="1" noMove="1" noResize="1" noEditPoints="1" noAdjustHandles="1" noChangeArrowheads="1" noChangeShapeType="1" noTextEdit="1"/>
              </p:cNvSpPr>
              <p:nvPr/>
            </p:nvSpPr>
            <p:spPr>
              <a:xfrm>
                <a:off x="5092434" y="4348503"/>
                <a:ext cx="3925877" cy="1074266"/>
              </a:xfrm>
              <a:prstGeom prst="wedgeRoundRectCallout">
                <a:avLst>
                  <a:gd name="adj1" fmla="val 16993"/>
                  <a:gd name="adj2" fmla="val -106862"/>
                  <a:gd name="adj3" fmla="val 16667"/>
                </a:avLst>
              </a:prstGeom>
              <a:blipFill>
                <a:blip r:embed="rId11"/>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7" name="Rounded Rectangular Callout 16"/>
          <p:cNvSpPr/>
          <p:nvPr/>
        </p:nvSpPr>
        <p:spPr>
          <a:xfrm>
            <a:off x="2454728" y="2858093"/>
            <a:ext cx="3382329" cy="927235"/>
          </a:xfrm>
          <a:prstGeom prst="wedgeRoundRectCallout">
            <a:avLst>
              <a:gd name="adj1" fmla="val 69705"/>
              <a:gd name="adj2" fmla="val -1362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Each summand now only has one variable; this system of equations is linear!</a:t>
            </a:r>
          </a:p>
        </p:txBody>
      </p:sp>
      <p:sp>
        <p:nvSpPr>
          <p:cNvPr id="106" name="Rectangle: Rounded Corners 105">
            <a:extLst>
              <a:ext uri="{FF2B5EF4-FFF2-40B4-BE49-F238E27FC236}">
                <a16:creationId xmlns:a16="http://schemas.microsoft.com/office/drawing/2014/main" id="{5850E0BD-E4BD-4AE0-8760-5E9946D90405}"/>
              </a:ext>
            </a:extLst>
          </p:cNvPr>
          <p:cNvSpPr/>
          <p:nvPr/>
        </p:nvSpPr>
        <p:spPr bwMode="auto">
          <a:xfrm>
            <a:off x="6534431" y="2391092"/>
            <a:ext cx="1903533" cy="636910"/>
          </a:xfrm>
          <a:prstGeom prst="round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sp>
        <p:nvSpPr>
          <p:cNvPr id="116" name="Oval 115">
            <a:extLst>
              <a:ext uri="{FF2B5EF4-FFF2-40B4-BE49-F238E27FC236}">
                <a16:creationId xmlns:a16="http://schemas.microsoft.com/office/drawing/2014/main" id="{67F4C868-FD3F-4797-A28C-234D9E0C43C5}"/>
              </a:ext>
            </a:extLst>
          </p:cNvPr>
          <p:cNvSpPr/>
          <p:nvPr/>
        </p:nvSpPr>
        <p:spPr>
          <a:xfrm rot="19098582" flipV="1">
            <a:off x="648989" y="4091128"/>
            <a:ext cx="4710418" cy="25102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482494C9-87ED-44FF-9313-BD37B8CF7A16}"/>
              </a:ext>
            </a:extLst>
          </p:cNvPr>
          <p:cNvSpPr/>
          <p:nvPr/>
        </p:nvSpPr>
        <p:spPr bwMode="auto">
          <a:xfrm>
            <a:off x="6524743" y="3042465"/>
            <a:ext cx="1903533" cy="636910"/>
          </a:xfrm>
          <a:prstGeom prst="round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spTree>
    <p:extLst>
      <p:ext uri="{BB962C8B-B14F-4D97-AF65-F5344CB8AC3E}">
        <p14:creationId xmlns:p14="http://schemas.microsoft.com/office/powerpoint/2010/main" val="33943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dissolv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dissolve">
                                      <p:cBhvr>
                                        <p:cTn id="48" dur="500"/>
                                        <p:tgtEl>
                                          <p:spTgt spid="1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dissolve">
                                      <p:cBhvr>
                                        <p:cTn id="51" dur="500"/>
                                        <p:tgtEl>
                                          <p:spTgt spid="10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dissolve">
                                      <p:cBhvr>
                                        <p:cTn id="54" dur="500"/>
                                        <p:tgtEl>
                                          <p:spTgt spid="124"/>
                                        </p:tgtEl>
                                      </p:cBhvr>
                                    </p:animEffect>
                                  </p:childTnLst>
                                </p:cTn>
                              </p:par>
                              <p:par>
                                <p:cTn id="55" presetID="9"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dissolve">
                                      <p:cBhvr>
                                        <p:cTn id="57" dur="500"/>
                                        <p:tgtEl>
                                          <p:spTgt spid="119"/>
                                        </p:tgtEl>
                                      </p:cBhvr>
                                    </p:animEffect>
                                  </p:childTnLst>
                                </p:cTn>
                              </p:par>
                              <p:par>
                                <p:cTn id="58" presetID="9" presetClass="exit" presetSubtype="0" fill="hold" grpId="1" nodeType="withEffect">
                                  <p:stCondLst>
                                    <p:cond delay="0"/>
                                  </p:stCondLst>
                                  <p:childTnLst>
                                    <p:animEffect transition="out" filter="dissolv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95"/>
                                        </p:tgtEl>
                                      </p:cBhvr>
                                    </p:animEffect>
                                    <p:set>
                                      <p:cBhvr>
                                        <p:cTn id="66" dur="1" fill="hold">
                                          <p:stCondLst>
                                            <p:cond delay="499"/>
                                          </p:stCondLst>
                                        </p:cTn>
                                        <p:tgtEl>
                                          <p:spTgt spid="9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dissolve">
                                      <p:cBhvr>
                                        <p:cTn id="71" dur="500"/>
                                        <p:tgtEl>
                                          <p:spTgt spid="12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dissolve">
                                      <p:cBhvr>
                                        <p:cTn id="74" dur="500"/>
                                        <p:tgtEl>
                                          <p:spTgt spid="11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dissolve">
                                      <p:cBhvr>
                                        <p:cTn id="77" dur="500"/>
                                        <p:tgtEl>
                                          <p:spTgt spid="123"/>
                                        </p:tgtEl>
                                      </p:cBhvr>
                                    </p:animEffect>
                                  </p:childTnLst>
                                </p:cTn>
                              </p:par>
                              <p:par>
                                <p:cTn id="78" presetID="9" presetClass="exit" presetSubtype="0" fill="hold" grpId="1" nodeType="withEffect">
                                  <p:stCondLst>
                                    <p:cond delay="0"/>
                                  </p:stCondLst>
                                  <p:childTnLst>
                                    <p:animEffect transition="out" filter="dissolve">
                                      <p:cBhvr>
                                        <p:cTn id="79" dur="500"/>
                                        <p:tgtEl>
                                          <p:spTgt spid="106"/>
                                        </p:tgtEl>
                                      </p:cBhvr>
                                    </p:animEffect>
                                    <p:set>
                                      <p:cBhvr>
                                        <p:cTn id="80" dur="1" fill="hold">
                                          <p:stCondLst>
                                            <p:cond delay="499"/>
                                          </p:stCondLst>
                                        </p:cTn>
                                        <p:tgtEl>
                                          <p:spTgt spid="106"/>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119"/>
                                        </p:tgtEl>
                                      </p:cBhvr>
                                    </p:animEffect>
                                    <p:set>
                                      <p:cBhvr>
                                        <p:cTn id="83" dur="1" fill="hold">
                                          <p:stCondLst>
                                            <p:cond delay="499"/>
                                          </p:stCondLst>
                                        </p:cTn>
                                        <p:tgtEl>
                                          <p:spTgt spid="119"/>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124"/>
                                        </p:tgtEl>
                                      </p:cBhvr>
                                    </p:animEffect>
                                    <p:set>
                                      <p:cBhvr>
                                        <p:cTn id="86" dur="1" fill="hold">
                                          <p:stCondLst>
                                            <p:cond delay="499"/>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p:bldP spid="12" grpId="0"/>
      <p:bldP spid="13" grpId="0"/>
      <p:bldP spid="14" grpId="0"/>
      <p:bldP spid="15" grpId="0"/>
      <p:bldP spid="16" grpId="0"/>
      <p:bldP spid="38" grpId="0" animBg="1"/>
      <p:bldP spid="38" grpId="1" animBg="1"/>
      <p:bldP spid="123" grpId="0" animBg="1"/>
      <p:bldP spid="124" grpId="0" animBg="1"/>
      <p:bldP spid="124" grpId="1" animBg="1"/>
      <p:bldP spid="95" grpId="0" animBg="1"/>
      <p:bldP spid="95" grpId="1" animBg="1"/>
      <p:bldP spid="17" grpId="0" animBg="1"/>
      <p:bldP spid="17" grpId="1" animBg="1"/>
      <p:bldP spid="106" grpId="0" animBg="1"/>
      <p:bldP spid="106" grpId="1" animBg="1"/>
      <p:bldP spid="116" grpId="0" animBg="1"/>
      <p:bldP spid="1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a:extLst>
              <a:ext uri="{FF2B5EF4-FFF2-40B4-BE49-F238E27FC236}">
                <a16:creationId xmlns:a16="http://schemas.microsoft.com/office/drawing/2014/main" id="{4DBA5DA9-6AFD-4789-8AB3-D81052706102}"/>
              </a:ext>
            </a:extLst>
          </p:cNvPr>
          <p:cNvSpPr>
            <a:spLocks noGrp="1"/>
          </p:cNvSpPr>
          <p:nvPr>
            <p:ph type="title"/>
          </p:nvPr>
        </p:nvSpPr>
        <p:spPr>
          <a:xfrm>
            <a:off x="64477" y="274638"/>
            <a:ext cx="9026769" cy="591653"/>
          </a:xfrm>
        </p:spPr>
        <p:txBody>
          <a:bodyPr>
            <a:normAutofit fontScale="90000"/>
          </a:bodyPr>
          <a:lstStyle/>
          <a:p>
            <a:r>
              <a:rPr lang="en-US" dirty="0"/>
              <a:t>Polynomial Equations</a:t>
            </a:r>
            <a:br>
              <a:rPr lang="en-US" dirty="0"/>
            </a:br>
            <a:r>
              <a:rPr lang="en-US" dirty="0"/>
              <a:t>for Summary Functions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38</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5783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578316" cy="400110"/>
              </a:xfrm>
              <a:prstGeom prst="rect">
                <a:avLst/>
              </a:prstGeom>
              <a:blipFill>
                <a:blip r:embed="rId3"/>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0580" y="2479092"/>
                <a:ext cx="274062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panose="02040503050406030204" pitchFamily="18" charset="0"/>
                        </a:rPr>
                        <m:t>+</m:t>
                      </m:r>
                      <m:r>
                        <a:rPr lang="en-US" sz="2000" i="1">
                          <a:latin typeface="Cambria Math"/>
                        </a:rPr>
                        <m:t>𝑏</m:t>
                      </m:r>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 </m:t>
                          </m:r>
                        </m:sub>
                      </m:sSub>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740622" cy="400110"/>
              </a:xfrm>
              <a:prstGeom prst="rect">
                <a:avLst/>
              </a:prstGeom>
              <a:blipFill>
                <a:blip r:embed="rId4"/>
                <a:stretch>
                  <a:fillRect b="-4615"/>
                </a:stretch>
              </a:blipFill>
            </p:spPr>
            <p:txBody>
              <a:bodyPr/>
              <a:lstStyle/>
              <a:p>
                <a:r>
                  <a:rPr lang="en-US">
                    <a:noFill/>
                  </a:rPr>
                  <a:t> </a:t>
                </a:r>
              </a:p>
            </p:txBody>
          </p:sp>
        </mc:Fallback>
      </mc:AlternateContent>
      <p:sp>
        <p:nvSpPr>
          <p:cNvPr id="8" name="TextBox 7"/>
          <p:cNvSpPr txBox="1"/>
          <p:nvPr/>
        </p:nvSpPr>
        <p:spPr>
          <a:xfrm>
            <a:off x="260873" y="1711119"/>
            <a:ext cx="2243138" cy="400110"/>
          </a:xfrm>
          <a:prstGeom prst="rect">
            <a:avLst/>
          </a:prstGeom>
          <a:noFill/>
        </p:spPr>
        <p:txBody>
          <a:bodyPr wrap="square" rtlCol="0">
            <a:spAutoFit/>
          </a:bodyPr>
          <a:lstStyle/>
          <a:p>
            <a:r>
              <a:rPr lang="en-US" sz="2000" u="sng" dirty="0"/>
              <a:t>Original equations</a:t>
            </a:r>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773562"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panose="02040503050406030204" pitchFamily="18" charset="0"/>
                        </a:rPr>
                        <m:t>  </m:t>
                      </m:r>
                      <m:r>
                        <a:rPr lang="en-US" sz="2000" b="0" i="1" smtClean="0">
                          <a:latin typeface="Cambria Math"/>
                        </a:rPr>
                        <m:t> </m:t>
                      </m:r>
                      <m:r>
                        <a:rPr lang="en-US" sz="2000" i="1">
                          <a:latin typeface="Cambria Math"/>
                        </a:rPr>
                        <m:t>𝑎</m:t>
                      </m:r>
                      <m:r>
                        <a:rPr lang="en-US" sz="2000" b="0" i="1" smtClean="0">
                          <a:latin typeface="Cambria Math" panose="02040503050406030204" pitchFamily="18" charset="0"/>
                        </a:rPr>
                        <m:t>⋅</m:t>
                      </m:r>
                      <m:sSub>
                        <m:sSubPr>
                          <m:ctrlPr>
                            <a:rPr lang="en-US" sz="200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a:solidFill>
                    <a:srgbClr val="C00000"/>
                  </a:solidFill>
                  <a:latin typeface="Cambria Math"/>
                </a:endParaRPr>
              </a:p>
              <a:p>
                <a:r>
                  <a:rPr lang="en-US" sz="2000" b="0" dirty="0"/>
                  <a:t>          </a:t>
                </a:r>
                <a14:m>
                  <m:oMath xmlns:m="http://schemas.openxmlformats.org/officeDocument/2006/math">
                    <m:r>
                      <a:rPr lang="en-US" sz="2000" b="0" i="1" smtClean="0">
                        <a:latin typeface="Cambria Math" panose="02040503050406030204" pitchFamily="18" charset="0"/>
                      </a:rPr>
                      <m:t>+</m:t>
                    </m:r>
                  </m:oMath>
                </a14:m>
                <a:r>
                  <a:rPr lang="en-US" sz="2000" b="0" dirty="0"/>
                  <a:t> </a:t>
                </a:r>
                <a14:m>
                  <m:oMath xmlns:m="http://schemas.openxmlformats.org/officeDocument/2006/math">
                    <m:r>
                      <a:rPr lang="en-US" sz="2000" b="0" i="1" smtClean="0">
                        <a:latin typeface="Cambria Math"/>
                      </a:rPr>
                      <m:t>𝑎</m:t>
                    </m:r>
                    <m:r>
                      <a:rPr lang="en-US" sz="2000" b="0" i="1" smtClean="0">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773562" cy="707886"/>
              </a:xfrm>
              <a:prstGeom prst="rect">
                <a:avLst/>
              </a:prstGeom>
              <a:blipFill>
                <a:blip r:embed="rId5"/>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b="0" i="1" smtClean="0">
                          <a:latin typeface="Cambria Math" panose="02040503050406030204" pitchFamily="18" charset="0"/>
                        </a:rPr>
                        <m:t>+</m:t>
                      </m:r>
                      <m:r>
                        <a:rPr lang="en-US" sz="2000" b="0" i="1" smtClean="0">
                          <a:latin typeface="Cambria Math"/>
                        </a:rPr>
                        <m:t> </m:t>
                      </m:r>
                      <m:r>
                        <a:rPr lang="en-US" sz="2000" b="0" i="1" smtClean="0">
                          <a:latin typeface="Cambria Math"/>
                        </a:rPr>
                        <m:t>𝑏</m:t>
                      </m:r>
                      <m:r>
                        <a:rPr lang="en-US" sz="2000" b="0" i="1" smtClean="0">
                          <a:latin typeface="Cambria Math" panose="02040503050406030204" pitchFamily="18" charset="0"/>
                        </a:rPr>
                        <m:t>⋅</m:t>
                      </m:r>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panose="02040503050406030204" pitchFamily="18" charset="0"/>
                        </a:rPr>
                        <m:t>⋅</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a:blip r:embed="rId7"/>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b="0" i="1" smtClean="0">
                          <a:latin typeface="Cambria Math" panose="02040503050406030204" pitchFamily="18" charset="0"/>
                        </a:rPr>
                        <m:t>+</m:t>
                      </m:r>
                      <m:r>
                        <a:rPr lang="en-US" sz="2000" b="0" i="1" smtClean="0">
                          <a:latin typeface="Cambria Math"/>
                        </a:rPr>
                        <m:t> </m:t>
                      </m:r>
                      <m:r>
                        <a:rPr lang="en-US" sz="2000" b="0" i="1" smtClean="0">
                          <a:latin typeface="Cambria Math"/>
                        </a:rPr>
                        <m:t>𝑏</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2</m:t>
                          </m:r>
                        </m:sub>
                      </m:sSub>
                      <m:r>
                        <a:rPr lang="en-US" sz="2000" b="0" i="1" smtClean="0">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panose="02040503050406030204" pitchFamily="18" charset="0"/>
                        </a:rPr>
                        <m:t>⋅</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a:blip r:embed="rId8"/>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b="0" i="1" smtClean="0">
                          <a:latin typeface="Cambria Math" panose="02040503050406030204" pitchFamily="18" charset="0"/>
                        </a:rPr>
                        <m:t>+</m:t>
                      </m:r>
                      <m:r>
                        <a:rPr lang="en-US" sz="2000" i="1">
                          <a:latin typeface="Cambria Math"/>
                        </a:rPr>
                        <m:t> </m:t>
                      </m:r>
                      <m:r>
                        <a:rPr lang="en-US" sz="2000" i="1">
                          <a:latin typeface="Cambria Math"/>
                        </a:rPr>
                        <m:t>𝑏</m:t>
                      </m:r>
                      <m:r>
                        <a:rPr lang="en-US" sz="2000" b="0" i="1" smtClean="0">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2</m:t>
                          </m:r>
                        </m:sub>
                      </m:sSub>
                      <m:r>
                        <a:rPr lang="en-US" sz="2000" b="0" i="1" smtClean="0">
                          <a:latin typeface="Cambria Math" panose="02040503050406030204" pitchFamily="18" charset="0"/>
                        </a:rPr>
                        <m:t>⋅</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a:blip r:embed="rId9"/>
                <a:stretch>
                  <a:fillRect b="-10769"/>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a:t>Differentiated equations</a:t>
            </a:r>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a:t>proc</a:t>
            </a:r>
            <a:r>
              <a:rPr lang="en-US" sz="1600" dirty="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a:t>a</a:t>
            </a:r>
          </a:p>
        </p:txBody>
      </p:sp>
      <p:sp>
        <p:nvSpPr>
          <p:cNvPr id="29" name="TextBox 28"/>
          <p:cNvSpPr txBox="1"/>
          <p:nvPr/>
        </p:nvSpPr>
        <p:spPr>
          <a:xfrm>
            <a:off x="446833" y="4926688"/>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a:t>X</a:t>
            </a:r>
            <a:r>
              <a:rPr lang="en-US" sz="1600" baseline="-25000" dirty="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a:t>d</a:t>
            </a:r>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92023"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6" name="Rectangle 115">
            <a:extLst>
              <a:ext uri="{FF2B5EF4-FFF2-40B4-BE49-F238E27FC236}">
                <a16:creationId xmlns:a16="http://schemas.microsoft.com/office/drawing/2014/main" id="{FCC8A3AA-3D94-494B-A784-95F4720661E2}"/>
              </a:ext>
            </a:extLst>
          </p:cNvPr>
          <p:cNvSpPr/>
          <p:nvPr/>
        </p:nvSpPr>
        <p:spPr bwMode="auto">
          <a:xfrm>
            <a:off x="5465461" y="3714710"/>
            <a:ext cx="3493981" cy="3116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122" name="Group 121">
            <a:extLst>
              <a:ext uri="{FF2B5EF4-FFF2-40B4-BE49-F238E27FC236}">
                <a16:creationId xmlns:a16="http://schemas.microsoft.com/office/drawing/2014/main" id="{DD6E48D3-9BD5-452E-A460-3003B17C400F}"/>
              </a:ext>
            </a:extLst>
          </p:cNvPr>
          <p:cNvGrpSpPr/>
          <p:nvPr/>
        </p:nvGrpSpPr>
        <p:grpSpPr>
          <a:xfrm>
            <a:off x="7177800" y="3718564"/>
            <a:ext cx="1523692" cy="3088593"/>
            <a:chOff x="620731" y="-8389"/>
            <a:chExt cx="1523692" cy="3088593"/>
          </a:xfrm>
          <a:solidFill>
            <a:schemeClr val="bg1"/>
          </a:solidFill>
        </p:grpSpPr>
        <p:sp>
          <p:nvSpPr>
            <p:cNvPr id="123" name="TextBox 122">
              <a:extLst>
                <a:ext uri="{FF2B5EF4-FFF2-40B4-BE49-F238E27FC236}">
                  <a16:creationId xmlns:a16="http://schemas.microsoft.com/office/drawing/2014/main" id="{CD0D5801-E916-4CEB-AF07-BCA07B1549B4}"/>
                </a:ext>
              </a:extLst>
            </p:cNvPr>
            <p:cNvSpPr txBox="1"/>
            <p:nvPr/>
          </p:nvSpPr>
          <p:spPr>
            <a:xfrm>
              <a:off x="1799457" y="1846859"/>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4" name="TextBox 123">
              <a:extLst>
                <a:ext uri="{FF2B5EF4-FFF2-40B4-BE49-F238E27FC236}">
                  <a16:creationId xmlns:a16="http://schemas.microsoft.com/office/drawing/2014/main" id="{676CE406-622F-4F72-9330-1E1CFCEA064B}"/>
                </a:ext>
              </a:extLst>
            </p:cNvPr>
            <p:cNvSpPr txBox="1"/>
            <p:nvPr/>
          </p:nvSpPr>
          <p:spPr>
            <a:xfrm>
              <a:off x="1414681" y="1152247"/>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5" name="TextBox 124">
              <a:extLst>
                <a:ext uri="{FF2B5EF4-FFF2-40B4-BE49-F238E27FC236}">
                  <a16:creationId xmlns:a16="http://schemas.microsoft.com/office/drawing/2014/main" id="{31CDF4CA-CB32-40D8-9EE3-8EBF620E0D23}"/>
                </a:ext>
              </a:extLst>
            </p:cNvPr>
            <p:cNvSpPr txBox="1"/>
            <p:nvPr/>
          </p:nvSpPr>
          <p:spPr>
            <a:xfrm>
              <a:off x="1084179" y="1152247"/>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26" name="TextBox 125">
              <a:extLst>
                <a:ext uri="{FF2B5EF4-FFF2-40B4-BE49-F238E27FC236}">
                  <a16:creationId xmlns:a16="http://schemas.microsoft.com/office/drawing/2014/main" id="{A44AB733-1B0B-4295-9269-253929B0E440}"/>
                </a:ext>
              </a:extLst>
            </p:cNvPr>
            <p:cNvSpPr txBox="1"/>
            <p:nvPr/>
          </p:nvSpPr>
          <p:spPr>
            <a:xfrm>
              <a:off x="1640853"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sp>
          <p:nvSpPr>
            <p:cNvPr id="127" name="TextBox 126">
              <a:extLst>
                <a:ext uri="{FF2B5EF4-FFF2-40B4-BE49-F238E27FC236}">
                  <a16:creationId xmlns:a16="http://schemas.microsoft.com/office/drawing/2014/main" id="{B41EB157-85E4-4192-9C23-CBABB386F45B}"/>
                </a:ext>
              </a:extLst>
            </p:cNvPr>
            <p:cNvSpPr txBox="1"/>
            <p:nvPr/>
          </p:nvSpPr>
          <p:spPr>
            <a:xfrm>
              <a:off x="1416632"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sp>
          <p:nvSpPr>
            <p:cNvPr id="128" name="TextBox 127">
              <a:extLst>
                <a:ext uri="{FF2B5EF4-FFF2-40B4-BE49-F238E27FC236}">
                  <a16:creationId xmlns:a16="http://schemas.microsoft.com/office/drawing/2014/main" id="{6BDC4B4C-FFA4-46CD-87A9-CDFF76391006}"/>
                </a:ext>
              </a:extLst>
            </p:cNvPr>
            <p:cNvSpPr txBox="1"/>
            <p:nvPr/>
          </p:nvSpPr>
          <p:spPr>
            <a:xfrm>
              <a:off x="1118549" y="-8389"/>
              <a:ext cx="771237" cy="338554"/>
            </a:xfrm>
            <a:prstGeom prst="rect">
              <a:avLst/>
            </a:prstGeom>
            <a:grpFill/>
          </p:spPr>
          <p:txBody>
            <a:bodyPr wrap="none" rtlCol="0">
              <a:spAutoFit/>
            </a:bodyPr>
            <a:lstStyle/>
            <a:p>
              <a:r>
                <a:rPr lang="en-US" sz="1600" dirty="0" err="1"/>
                <a:t>proc</a:t>
              </a:r>
              <a:r>
                <a:rPr lang="en-US" sz="1600" dirty="0"/>
                <a:t> Y</a:t>
              </a:r>
              <a:r>
                <a:rPr lang="en-US" sz="1600" baseline="-25000" dirty="0"/>
                <a:t>2</a:t>
              </a:r>
            </a:p>
          </p:txBody>
        </p:sp>
        <p:sp>
          <p:nvSpPr>
            <p:cNvPr id="129" name="Oval 128">
              <a:extLst>
                <a:ext uri="{FF2B5EF4-FFF2-40B4-BE49-F238E27FC236}">
                  <a16:creationId xmlns:a16="http://schemas.microsoft.com/office/drawing/2014/main" id="{407D2ABB-43CE-464A-A5A7-D96D602FDC32}"/>
                </a:ext>
              </a:extLst>
            </p:cNvPr>
            <p:cNvSpPr/>
            <p:nvPr/>
          </p:nvSpPr>
          <p:spPr>
            <a:xfrm>
              <a:off x="1087588"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0" name="Oval 129">
              <a:extLst>
                <a:ext uri="{FF2B5EF4-FFF2-40B4-BE49-F238E27FC236}">
                  <a16:creationId xmlns:a16="http://schemas.microsoft.com/office/drawing/2014/main" id="{B8F9FB9A-58D4-46B5-A463-FCB143AE7438}"/>
                </a:ext>
              </a:extLst>
            </p:cNvPr>
            <p:cNvSpPr/>
            <p:nvPr/>
          </p:nvSpPr>
          <p:spPr>
            <a:xfrm>
              <a:off x="1087588"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1" name="TextBox 130">
              <a:extLst>
                <a:ext uri="{FF2B5EF4-FFF2-40B4-BE49-F238E27FC236}">
                  <a16:creationId xmlns:a16="http://schemas.microsoft.com/office/drawing/2014/main" id="{74728103-B94B-40A6-9FAF-35F0262D04E8}"/>
                </a:ext>
              </a:extLst>
            </p:cNvPr>
            <p:cNvSpPr txBox="1"/>
            <p:nvPr/>
          </p:nvSpPr>
          <p:spPr>
            <a:xfrm>
              <a:off x="1089282" y="1846859"/>
              <a:ext cx="344966" cy="338554"/>
            </a:xfrm>
            <a:prstGeom prst="rect">
              <a:avLst/>
            </a:prstGeom>
            <a:grpFill/>
          </p:spPr>
          <p:txBody>
            <a:bodyPr wrap="none" rtlCol="0">
              <a:spAutoFit/>
            </a:bodyPr>
            <a:lstStyle/>
            <a:p>
              <a:r>
                <a:rPr lang="en-US" sz="1600" i="1" dirty="0"/>
                <a:t>y</a:t>
              </a:r>
              <a:r>
                <a:rPr lang="en-US" sz="1600" baseline="-25000" dirty="0"/>
                <a:t>2</a:t>
              </a:r>
              <a:endParaRPr lang="en-US" sz="1600" i="1" baseline="-25000" dirty="0"/>
            </a:p>
          </p:txBody>
        </p:sp>
        <p:sp>
          <p:nvSpPr>
            <p:cNvPr id="132" name="TextBox 131">
              <a:extLst>
                <a:ext uri="{FF2B5EF4-FFF2-40B4-BE49-F238E27FC236}">
                  <a16:creationId xmlns:a16="http://schemas.microsoft.com/office/drawing/2014/main" id="{8987D974-CBD1-44BC-BE7F-8F2B7260F0E4}"/>
                </a:ext>
              </a:extLst>
            </p:cNvPr>
            <p:cNvSpPr txBox="1"/>
            <p:nvPr/>
          </p:nvSpPr>
          <p:spPr>
            <a:xfrm>
              <a:off x="620731" y="1525488"/>
              <a:ext cx="292068" cy="338554"/>
            </a:xfrm>
            <a:prstGeom prst="rect">
              <a:avLst/>
            </a:prstGeom>
            <a:grpFill/>
          </p:spPr>
          <p:txBody>
            <a:bodyPr wrap="none" rtlCol="0">
              <a:spAutoFit/>
            </a:bodyPr>
            <a:lstStyle/>
            <a:p>
              <a:pPr algn="just"/>
              <a:r>
                <a:rPr lang="en-US" sz="1600" dirty="0">
                  <a:sym typeface="Symbol"/>
                </a:rPr>
                <a:t>d</a:t>
              </a:r>
              <a:endParaRPr lang="en-US" sz="1600" dirty="0">
                <a:sym typeface="Webdings"/>
              </a:endParaRPr>
            </a:p>
          </p:txBody>
        </p:sp>
        <p:sp>
          <p:nvSpPr>
            <p:cNvPr id="133" name="TextBox 132">
              <a:extLst>
                <a:ext uri="{FF2B5EF4-FFF2-40B4-BE49-F238E27FC236}">
                  <a16:creationId xmlns:a16="http://schemas.microsoft.com/office/drawing/2014/main" id="{4D633AD4-EC31-4AEA-BA7A-05B4F02E5A4A}"/>
                </a:ext>
              </a:extLst>
            </p:cNvPr>
            <p:cNvSpPr txBox="1"/>
            <p:nvPr/>
          </p:nvSpPr>
          <p:spPr>
            <a:xfrm>
              <a:off x="1229413" y="535410"/>
              <a:ext cx="292068" cy="338554"/>
            </a:xfrm>
            <a:prstGeom prst="rect">
              <a:avLst/>
            </a:prstGeom>
            <a:grpFill/>
          </p:spPr>
          <p:txBody>
            <a:bodyPr wrap="none" rtlCol="0">
              <a:spAutoFit/>
            </a:bodyPr>
            <a:lstStyle/>
            <a:p>
              <a:pPr algn="just"/>
              <a:r>
                <a:rPr lang="en-US" sz="1600" dirty="0">
                  <a:sym typeface="Symbol"/>
                </a:rPr>
                <a:t>b</a:t>
              </a:r>
              <a:endParaRPr lang="en-US" sz="1600" dirty="0">
                <a:sym typeface="Webdings"/>
              </a:endParaRPr>
            </a:p>
          </p:txBody>
        </p:sp>
        <p:cxnSp>
          <p:nvCxnSpPr>
            <p:cNvPr id="134" name="Straight Arrow Connector 133">
              <a:extLst>
                <a:ext uri="{FF2B5EF4-FFF2-40B4-BE49-F238E27FC236}">
                  <a16:creationId xmlns:a16="http://schemas.microsoft.com/office/drawing/2014/main" id="{1004F32C-8AEA-4D6A-BCAD-7BC6F7799F2D}"/>
                </a:ext>
              </a:extLst>
            </p:cNvPr>
            <p:cNvCxnSpPr>
              <a:stCxn id="146" idx="3"/>
              <a:endCxn id="129" idx="0"/>
            </p:cNvCxnSpPr>
            <p:nvPr/>
          </p:nvCxnSpPr>
          <p:spPr>
            <a:xfrm flipH="1">
              <a:off x="1125688" y="377210"/>
              <a:ext cx="310469" cy="60791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35" name="Curved Connector 45">
              <a:extLst>
                <a:ext uri="{FF2B5EF4-FFF2-40B4-BE49-F238E27FC236}">
                  <a16:creationId xmlns:a16="http://schemas.microsoft.com/office/drawing/2014/main" id="{9A36FE62-9FB8-437F-8227-8B8C6A90F48C}"/>
                </a:ext>
              </a:extLst>
            </p:cNvPr>
            <p:cNvCxnSpPr>
              <a:stCxn id="146" idx="2"/>
              <a:endCxn id="144" idx="2"/>
            </p:cNvCxnSpPr>
            <p:nvPr/>
          </p:nvCxnSpPr>
          <p:spPr>
            <a:xfrm rot="10800000" flipV="1">
              <a:off x="1424998" y="350268"/>
              <a:ext cx="12700" cy="2691835"/>
            </a:xfrm>
            <a:prstGeom prst="curvedConnector3">
              <a:avLst>
                <a:gd name="adj1" fmla="val 4687496"/>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15FECC2A-909A-4F96-AE0D-DC28F3CB8F60}"/>
                </a:ext>
              </a:extLst>
            </p:cNvPr>
            <p:cNvSpPr/>
            <p:nvPr/>
          </p:nvSpPr>
          <p:spPr>
            <a:xfrm>
              <a:off x="1087588"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37" name="Straight Arrow Connector 136">
              <a:extLst>
                <a:ext uri="{FF2B5EF4-FFF2-40B4-BE49-F238E27FC236}">
                  <a16:creationId xmlns:a16="http://schemas.microsoft.com/office/drawing/2014/main" id="{9B656628-C0C7-4D0D-9F41-7B622D90B91F}"/>
                </a:ext>
              </a:extLst>
            </p:cNvPr>
            <p:cNvCxnSpPr>
              <a:stCxn id="129" idx="4"/>
              <a:endCxn id="136" idx="0"/>
            </p:cNvCxnSpPr>
            <p:nvPr/>
          </p:nvCxnSpPr>
          <p:spPr>
            <a:xfrm>
              <a:off x="1125688"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18FA19B-BB9D-4407-8BA0-F623136EC597}"/>
                </a:ext>
              </a:extLst>
            </p:cNvPr>
            <p:cNvCxnSpPr>
              <a:stCxn id="136" idx="4"/>
              <a:endCxn id="130" idx="0"/>
            </p:cNvCxnSpPr>
            <p:nvPr/>
          </p:nvCxnSpPr>
          <p:spPr>
            <a:xfrm>
              <a:off x="1125688"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E789530D-32EC-4C8D-8D05-0DB918803D29}"/>
                </a:ext>
              </a:extLst>
            </p:cNvPr>
            <p:cNvSpPr txBox="1"/>
            <p:nvPr/>
          </p:nvSpPr>
          <p:spPr>
            <a:xfrm>
              <a:off x="1207757"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sp>
          <p:nvSpPr>
            <p:cNvPr id="140" name="TextBox 139">
              <a:extLst>
                <a:ext uri="{FF2B5EF4-FFF2-40B4-BE49-F238E27FC236}">
                  <a16:creationId xmlns:a16="http://schemas.microsoft.com/office/drawing/2014/main" id="{24312ACD-0DC2-4F1B-9DE8-B936E13F717E}"/>
                </a:ext>
              </a:extLst>
            </p:cNvPr>
            <p:cNvSpPr txBox="1"/>
            <p:nvPr/>
          </p:nvSpPr>
          <p:spPr>
            <a:xfrm>
              <a:off x="1790861" y="1152247"/>
              <a:ext cx="352982" cy="338554"/>
            </a:xfrm>
            <a:prstGeom prst="rect">
              <a:avLst/>
            </a:prstGeom>
            <a:grpFill/>
          </p:spPr>
          <p:txBody>
            <a:bodyPr wrap="none" rtlCol="0">
              <a:spAutoFit/>
            </a:bodyPr>
            <a:lstStyle/>
            <a:p>
              <a:r>
                <a:rPr lang="en-US" sz="1600" dirty="0">
                  <a:solidFill>
                    <a:srgbClr val="C00000"/>
                  </a:solidFill>
                </a:rPr>
                <a:t>Y</a:t>
              </a:r>
              <a:r>
                <a:rPr lang="en-US" sz="1600" baseline="-25000" dirty="0">
                  <a:solidFill>
                    <a:srgbClr val="C00000"/>
                  </a:solidFill>
                </a:rPr>
                <a:t>2</a:t>
              </a:r>
            </a:p>
          </p:txBody>
        </p:sp>
        <p:cxnSp>
          <p:nvCxnSpPr>
            <p:cNvPr id="141" name="Straight Arrow Connector 140">
              <a:extLst>
                <a:ext uri="{FF2B5EF4-FFF2-40B4-BE49-F238E27FC236}">
                  <a16:creationId xmlns:a16="http://schemas.microsoft.com/office/drawing/2014/main" id="{16C18C56-C409-4D6C-9494-D035797D7260}"/>
                </a:ext>
              </a:extLst>
            </p:cNvPr>
            <p:cNvCxnSpPr>
              <a:stCxn id="130" idx="4"/>
              <a:endCxn id="144" idx="1"/>
            </p:cNvCxnSpPr>
            <p:nvPr/>
          </p:nvCxnSpPr>
          <p:spPr>
            <a:xfrm>
              <a:off x="1125688" y="2407246"/>
              <a:ext cx="310469" cy="607917"/>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42739996-AD67-4EB4-8E26-46AA93AADC95}"/>
                </a:ext>
              </a:extLst>
            </p:cNvPr>
            <p:cNvSpPr/>
            <p:nvPr/>
          </p:nvSpPr>
          <p:spPr>
            <a:xfrm>
              <a:off x="1424998"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3" name="Oval 142">
              <a:extLst>
                <a:ext uri="{FF2B5EF4-FFF2-40B4-BE49-F238E27FC236}">
                  <a16:creationId xmlns:a16="http://schemas.microsoft.com/office/drawing/2014/main" id="{59764BA1-9BAA-4799-984C-1FE53E99DC72}"/>
                </a:ext>
              </a:extLst>
            </p:cNvPr>
            <p:cNvSpPr/>
            <p:nvPr/>
          </p:nvSpPr>
          <p:spPr>
            <a:xfrm>
              <a:off x="1424998"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4" name="Oval 143">
              <a:extLst>
                <a:ext uri="{FF2B5EF4-FFF2-40B4-BE49-F238E27FC236}">
                  <a16:creationId xmlns:a16="http://schemas.microsoft.com/office/drawing/2014/main" id="{9DD45411-9F29-4E27-8070-71CC00532500}"/>
                </a:ext>
              </a:extLst>
            </p:cNvPr>
            <p:cNvSpPr/>
            <p:nvPr/>
          </p:nvSpPr>
          <p:spPr>
            <a:xfrm>
              <a:off x="1424998" y="3004004"/>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TextBox 144">
              <a:extLst>
                <a:ext uri="{FF2B5EF4-FFF2-40B4-BE49-F238E27FC236}">
                  <a16:creationId xmlns:a16="http://schemas.microsoft.com/office/drawing/2014/main" id="{D194AFD5-7A00-49C1-81C4-6FE4F7FDB76D}"/>
                </a:ext>
              </a:extLst>
            </p:cNvPr>
            <p:cNvSpPr txBox="1"/>
            <p:nvPr/>
          </p:nvSpPr>
          <p:spPr>
            <a:xfrm>
              <a:off x="1422687" y="1846859"/>
              <a:ext cx="352982" cy="338554"/>
            </a:xfrm>
            <a:prstGeom prst="rect">
              <a:avLst/>
            </a:prstGeom>
            <a:grp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146" name="Oval 145">
              <a:extLst>
                <a:ext uri="{FF2B5EF4-FFF2-40B4-BE49-F238E27FC236}">
                  <a16:creationId xmlns:a16="http://schemas.microsoft.com/office/drawing/2014/main" id="{CA6F430C-0F0C-4421-BC15-76DF9B62CBD6}"/>
                </a:ext>
              </a:extLst>
            </p:cNvPr>
            <p:cNvSpPr/>
            <p:nvPr/>
          </p:nvSpPr>
          <p:spPr>
            <a:xfrm>
              <a:off x="1424998" y="312169"/>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7" name="Straight Arrow Connector 146">
              <a:extLst>
                <a:ext uri="{FF2B5EF4-FFF2-40B4-BE49-F238E27FC236}">
                  <a16:creationId xmlns:a16="http://schemas.microsoft.com/office/drawing/2014/main" id="{C29DD8CB-BC14-4DFF-92E8-8CB68E35D3AB}"/>
                </a:ext>
              </a:extLst>
            </p:cNvPr>
            <p:cNvCxnSpPr>
              <a:stCxn id="146" idx="4"/>
              <a:endCxn id="142" idx="0"/>
            </p:cNvCxnSpPr>
            <p:nvPr/>
          </p:nvCxnSpPr>
          <p:spPr>
            <a:xfrm>
              <a:off x="1463098" y="388369"/>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3CF6F7BD-8BBF-4B24-977E-3FB1E497ECAD}"/>
                </a:ext>
              </a:extLst>
            </p:cNvPr>
            <p:cNvSpPr/>
            <p:nvPr/>
          </p:nvSpPr>
          <p:spPr>
            <a:xfrm>
              <a:off x="1424998"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9" name="Straight Arrow Connector 148">
              <a:extLst>
                <a:ext uri="{FF2B5EF4-FFF2-40B4-BE49-F238E27FC236}">
                  <a16:creationId xmlns:a16="http://schemas.microsoft.com/office/drawing/2014/main" id="{2DEC16E7-C75F-4C09-BF11-280C2F79933D}"/>
                </a:ext>
              </a:extLst>
            </p:cNvPr>
            <p:cNvCxnSpPr>
              <a:stCxn id="142" idx="4"/>
              <a:endCxn id="148" idx="0"/>
            </p:cNvCxnSpPr>
            <p:nvPr/>
          </p:nvCxnSpPr>
          <p:spPr>
            <a:xfrm>
              <a:off x="1463098"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6C7D1F-D08D-4846-8463-0D1276CDACF8}"/>
                </a:ext>
              </a:extLst>
            </p:cNvPr>
            <p:cNvCxnSpPr>
              <a:stCxn id="148" idx="4"/>
              <a:endCxn id="143" idx="0"/>
            </p:cNvCxnSpPr>
            <p:nvPr/>
          </p:nvCxnSpPr>
          <p:spPr>
            <a:xfrm>
              <a:off x="1463098"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73E90411-D34A-499C-B8FE-4D8C2E882B67}"/>
                </a:ext>
              </a:extLst>
            </p:cNvPr>
            <p:cNvSpPr txBox="1"/>
            <p:nvPr/>
          </p:nvSpPr>
          <p:spPr>
            <a:xfrm>
              <a:off x="1416120"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cxnSp>
          <p:nvCxnSpPr>
            <p:cNvPr id="152" name="Straight Arrow Connector 151">
              <a:extLst>
                <a:ext uri="{FF2B5EF4-FFF2-40B4-BE49-F238E27FC236}">
                  <a16:creationId xmlns:a16="http://schemas.microsoft.com/office/drawing/2014/main" id="{B2A4C8C9-A6F9-4076-8411-2EE91EB386C1}"/>
                </a:ext>
              </a:extLst>
            </p:cNvPr>
            <p:cNvCxnSpPr>
              <a:stCxn id="143" idx="4"/>
              <a:endCxn id="144" idx="0"/>
            </p:cNvCxnSpPr>
            <p:nvPr/>
          </p:nvCxnSpPr>
          <p:spPr>
            <a:xfrm>
              <a:off x="1463098" y="2407246"/>
              <a:ext cx="0" cy="59675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AA65F0C4-F9C0-45DC-8A8C-64D6E627410D}"/>
                </a:ext>
              </a:extLst>
            </p:cNvPr>
            <p:cNvSpPr/>
            <p:nvPr/>
          </p:nvSpPr>
          <p:spPr>
            <a:xfrm>
              <a:off x="1804696" y="985128"/>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4" name="Oval 153">
              <a:extLst>
                <a:ext uri="{FF2B5EF4-FFF2-40B4-BE49-F238E27FC236}">
                  <a16:creationId xmlns:a16="http://schemas.microsoft.com/office/drawing/2014/main" id="{0A294BD0-BD38-4948-800C-6B2EEF2AECCA}"/>
                </a:ext>
              </a:extLst>
            </p:cNvPr>
            <p:cNvSpPr/>
            <p:nvPr/>
          </p:nvSpPr>
          <p:spPr>
            <a:xfrm>
              <a:off x="1804696" y="2331046"/>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5" name="Straight Arrow Connector 154">
              <a:extLst>
                <a:ext uri="{FF2B5EF4-FFF2-40B4-BE49-F238E27FC236}">
                  <a16:creationId xmlns:a16="http://schemas.microsoft.com/office/drawing/2014/main" id="{9D8C60FB-5799-4339-B6C7-9A9E82310413}"/>
                </a:ext>
              </a:extLst>
            </p:cNvPr>
            <p:cNvCxnSpPr>
              <a:stCxn id="146" idx="5"/>
              <a:endCxn id="153" idx="0"/>
            </p:cNvCxnSpPr>
            <p:nvPr/>
          </p:nvCxnSpPr>
          <p:spPr>
            <a:xfrm>
              <a:off x="1490039" y="377210"/>
              <a:ext cx="352757" cy="607918"/>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7AAE8EA6-800F-49EE-B186-734E2556A373}"/>
                </a:ext>
              </a:extLst>
            </p:cNvPr>
            <p:cNvSpPr/>
            <p:nvPr/>
          </p:nvSpPr>
          <p:spPr>
            <a:xfrm>
              <a:off x="1804696" y="1658087"/>
              <a:ext cx="76200" cy="76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7" name="Straight Arrow Connector 156">
              <a:extLst>
                <a:ext uri="{FF2B5EF4-FFF2-40B4-BE49-F238E27FC236}">
                  <a16:creationId xmlns:a16="http://schemas.microsoft.com/office/drawing/2014/main" id="{2DF7BEEE-5FEB-4A59-9716-252B7710AFA4}"/>
                </a:ext>
              </a:extLst>
            </p:cNvPr>
            <p:cNvCxnSpPr>
              <a:stCxn id="153" idx="4"/>
              <a:endCxn id="156" idx="0"/>
            </p:cNvCxnSpPr>
            <p:nvPr/>
          </p:nvCxnSpPr>
          <p:spPr>
            <a:xfrm>
              <a:off x="1842796" y="1061328"/>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226DF90E-72A0-4BBA-B802-700BF0F6231F}"/>
                </a:ext>
              </a:extLst>
            </p:cNvPr>
            <p:cNvCxnSpPr>
              <a:stCxn id="156" idx="4"/>
              <a:endCxn id="154" idx="0"/>
            </p:cNvCxnSpPr>
            <p:nvPr/>
          </p:nvCxnSpPr>
          <p:spPr>
            <a:xfrm>
              <a:off x="1842796" y="1734287"/>
              <a:ext cx="0" cy="596759"/>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00B3D280-5EAF-4955-8EE7-AC2D1428508B}"/>
                </a:ext>
              </a:extLst>
            </p:cNvPr>
            <p:cNvSpPr txBox="1"/>
            <p:nvPr/>
          </p:nvSpPr>
          <p:spPr>
            <a:xfrm>
              <a:off x="1647810" y="2488332"/>
              <a:ext cx="271228" cy="338554"/>
            </a:xfrm>
            <a:prstGeom prst="rect">
              <a:avLst/>
            </a:prstGeom>
            <a:grpFill/>
          </p:spPr>
          <p:txBody>
            <a:bodyPr wrap="none" rtlCol="0">
              <a:spAutoFit/>
            </a:bodyPr>
            <a:lstStyle/>
            <a:p>
              <a:pPr algn="just"/>
              <a:r>
                <a:rPr lang="en-US" sz="1600" dirty="0">
                  <a:sym typeface="Symbol"/>
                </a:rPr>
                <a:t>c</a:t>
              </a:r>
              <a:endParaRPr lang="en-US" sz="1600" dirty="0">
                <a:sym typeface="Webdings"/>
              </a:endParaRPr>
            </a:p>
          </p:txBody>
        </p:sp>
        <p:cxnSp>
          <p:nvCxnSpPr>
            <p:cNvPr id="160" name="Straight Arrow Connector 159">
              <a:extLst>
                <a:ext uri="{FF2B5EF4-FFF2-40B4-BE49-F238E27FC236}">
                  <a16:creationId xmlns:a16="http://schemas.microsoft.com/office/drawing/2014/main" id="{6DDB5EA9-ACF2-452C-9FD7-AD4BD3C86C63}"/>
                </a:ext>
              </a:extLst>
            </p:cNvPr>
            <p:cNvCxnSpPr>
              <a:stCxn id="154" idx="4"/>
              <a:endCxn id="144" idx="7"/>
            </p:cNvCxnSpPr>
            <p:nvPr/>
          </p:nvCxnSpPr>
          <p:spPr>
            <a:xfrm flipH="1">
              <a:off x="1490039" y="2407246"/>
              <a:ext cx="352757" cy="607917"/>
            </a:xfrm>
            <a:prstGeom prst="straightConnector1">
              <a:avLst/>
            </a:prstGeom>
            <a:grpFill/>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FD1C0D83-9A03-4CB9-B993-8A39F06AFC6E}"/>
              </a:ext>
            </a:extLst>
          </p:cNvPr>
          <p:cNvGrpSpPr/>
          <p:nvPr/>
        </p:nvGrpSpPr>
        <p:grpSpPr>
          <a:xfrm>
            <a:off x="5986262" y="3726953"/>
            <a:ext cx="827554" cy="1763451"/>
            <a:chOff x="-28817" y="-33556"/>
            <a:chExt cx="827554" cy="1763451"/>
          </a:xfrm>
        </p:grpSpPr>
        <p:sp>
          <p:nvSpPr>
            <p:cNvPr id="162" name="Oval 161">
              <a:extLst>
                <a:ext uri="{FF2B5EF4-FFF2-40B4-BE49-F238E27FC236}">
                  <a16:creationId xmlns:a16="http://schemas.microsoft.com/office/drawing/2014/main" id="{9BFEEB89-C44A-4ACB-AA74-23411F365DC6}"/>
                </a:ext>
              </a:extLst>
            </p:cNvPr>
            <p:cNvSpPr/>
            <p:nvPr/>
          </p:nvSpPr>
          <p:spPr>
            <a:xfrm>
              <a:off x="16475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3" name="TextBox 162">
              <a:extLst>
                <a:ext uri="{FF2B5EF4-FFF2-40B4-BE49-F238E27FC236}">
                  <a16:creationId xmlns:a16="http://schemas.microsoft.com/office/drawing/2014/main" id="{1CD64F07-94A1-4C1F-A568-4D68D790698F}"/>
                </a:ext>
              </a:extLst>
            </p:cNvPr>
            <p:cNvSpPr txBox="1"/>
            <p:nvPr/>
          </p:nvSpPr>
          <p:spPr>
            <a:xfrm>
              <a:off x="421407" y="1183234"/>
              <a:ext cx="352982" cy="338554"/>
            </a:xfrm>
            <a:prstGeom prst="rect">
              <a:avLst/>
            </a:prstGeom>
            <a:noFill/>
          </p:spPr>
          <p:txBody>
            <a:bodyPr wrap="none" rtlCol="0">
              <a:spAutoFit/>
            </a:bodyPr>
            <a:lstStyle/>
            <a:p>
              <a:r>
                <a:rPr lang="en-US" sz="1600" dirty="0">
                  <a:solidFill>
                    <a:srgbClr val="C00000"/>
                  </a:solidFill>
                </a:rPr>
                <a:t>Y</a:t>
              </a:r>
              <a:r>
                <a:rPr lang="en-US" sz="1600" baseline="-25000" dirty="0">
                  <a:solidFill>
                    <a:srgbClr val="C00000"/>
                  </a:solidFill>
                </a:rPr>
                <a:t>2</a:t>
              </a:r>
            </a:p>
          </p:txBody>
        </p:sp>
        <p:sp>
          <p:nvSpPr>
            <p:cNvPr id="164" name="TextBox 163">
              <a:extLst>
                <a:ext uri="{FF2B5EF4-FFF2-40B4-BE49-F238E27FC236}">
                  <a16:creationId xmlns:a16="http://schemas.microsoft.com/office/drawing/2014/main" id="{5D861628-04D0-4F86-8F99-913DD494E0CE}"/>
                </a:ext>
              </a:extLst>
            </p:cNvPr>
            <p:cNvSpPr txBox="1"/>
            <p:nvPr/>
          </p:nvSpPr>
          <p:spPr>
            <a:xfrm>
              <a:off x="33912" y="-33556"/>
              <a:ext cx="764825" cy="338554"/>
            </a:xfrm>
            <a:prstGeom prst="rect">
              <a:avLst/>
            </a:prstGeom>
            <a:noFill/>
          </p:spPr>
          <p:txBody>
            <a:bodyPr wrap="none" rtlCol="0">
              <a:spAutoFit/>
            </a:bodyPr>
            <a:lstStyle/>
            <a:p>
              <a:r>
                <a:rPr lang="en-US" sz="1600" dirty="0" err="1"/>
                <a:t>proc</a:t>
              </a:r>
              <a:r>
                <a:rPr lang="en-US" sz="1400" dirty="0"/>
                <a:t> </a:t>
              </a:r>
              <a:r>
                <a:rPr lang="en-US" sz="1600" dirty="0"/>
                <a:t>Y</a:t>
              </a:r>
              <a:r>
                <a:rPr lang="en-US" sz="1600" baseline="-25000" dirty="0"/>
                <a:t>1</a:t>
              </a:r>
            </a:p>
          </p:txBody>
        </p:sp>
        <p:sp>
          <p:nvSpPr>
            <p:cNvPr id="165" name="Oval 164">
              <a:extLst>
                <a:ext uri="{FF2B5EF4-FFF2-40B4-BE49-F238E27FC236}">
                  <a16:creationId xmlns:a16="http://schemas.microsoft.com/office/drawing/2014/main" id="{18313697-C8F8-4EE0-8313-876121F5DDC1}"/>
                </a:ext>
              </a:extLst>
            </p:cNvPr>
            <p:cNvSpPr/>
            <p:nvPr/>
          </p:nvSpPr>
          <p:spPr>
            <a:xfrm>
              <a:off x="309539" y="3077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66" name="Straight Arrow Connector 165">
              <a:extLst>
                <a:ext uri="{FF2B5EF4-FFF2-40B4-BE49-F238E27FC236}">
                  <a16:creationId xmlns:a16="http://schemas.microsoft.com/office/drawing/2014/main" id="{1A20365A-306B-425D-AA62-4F21EDECD8A0}"/>
                </a:ext>
              </a:extLst>
            </p:cNvPr>
            <p:cNvCxnSpPr>
              <a:stCxn id="165" idx="3"/>
              <a:endCxn id="162" idx="0"/>
            </p:cNvCxnSpPr>
            <p:nvPr/>
          </p:nvCxnSpPr>
          <p:spPr>
            <a:xfrm flipH="1">
              <a:off x="202859" y="372818"/>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E3EA8ADA-197A-49BD-9044-3E094A088E2C}"/>
                </a:ext>
              </a:extLst>
            </p:cNvPr>
            <p:cNvSpPr txBox="1"/>
            <p:nvPr/>
          </p:nvSpPr>
          <p:spPr>
            <a:xfrm>
              <a:off x="29559" y="476140"/>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sp>
          <p:nvSpPr>
            <p:cNvPr id="168" name="Oval 167">
              <a:extLst>
                <a:ext uri="{FF2B5EF4-FFF2-40B4-BE49-F238E27FC236}">
                  <a16:creationId xmlns:a16="http://schemas.microsoft.com/office/drawing/2014/main" id="{FB643591-3896-42FB-9C78-6F30CDFE0A8B}"/>
                </a:ext>
              </a:extLst>
            </p:cNvPr>
            <p:cNvSpPr/>
            <p:nvPr/>
          </p:nvSpPr>
          <p:spPr>
            <a:xfrm>
              <a:off x="309539" y="16536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69" name="Straight Arrow Connector 168">
              <a:extLst>
                <a:ext uri="{FF2B5EF4-FFF2-40B4-BE49-F238E27FC236}">
                  <a16:creationId xmlns:a16="http://schemas.microsoft.com/office/drawing/2014/main" id="{5F99B3CE-388C-4289-BCC7-3BA890889A78}"/>
                </a:ext>
              </a:extLst>
            </p:cNvPr>
            <p:cNvCxnSpPr>
              <a:stCxn id="162" idx="4"/>
              <a:endCxn id="168" idx="1"/>
            </p:cNvCxnSpPr>
            <p:nvPr/>
          </p:nvCxnSpPr>
          <p:spPr>
            <a:xfrm>
              <a:off x="202859" y="1056936"/>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70" name="Oval 169">
              <a:extLst>
                <a:ext uri="{FF2B5EF4-FFF2-40B4-BE49-F238E27FC236}">
                  <a16:creationId xmlns:a16="http://schemas.microsoft.com/office/drawing/2014/main" id="{E7E1A3B6-6A22-491B-8D77-BFD212C3AF0A}"/>
                </a:ext>
              </a:extLst>
            </p:cNvPr>
            <p:cNvSpPr/>
            <p:nvPr/>
          </p:nvSpPr>
          <p:spPr>
            <a:xfrm>
              <a:off x="46193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71" name="Straight Arrow Connector 170">
              <a:extLst>
                <a:ext uri="{FF2B5EF4-FFF2-40B4-BE49-F238E27FC236}">
                  <a16:creationId xmlns:a16="http://schemas.microsoft.com/office/drawing/2014/main" id="{84EE7854-D00A-4FE9-B767-8752063F6031}"/>
                </a:ext>
              </a:extLst>
            </p:cNvPr>
            <p:cNvCxnSpPr>
              <a:stCxn id="165" idx="5"/>
              <a:endCxn id="170" idx="0"/>
            </p:cNvCxnSpPr>
            <p:nvPr/>
          </p:nvCxnSpPr>
          <p:spPr>
            <a:xfrm>
              <a:off x="374580" y="372818"/>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36DF623-B940-405C-A399-160AC88ADE90}"/>
                </a:ext>
              </a:extLst>
            </p:cNvPr>
            <p:cNvCxnSpPr>
              <a:stCxn id="170" idx="4"/>
              <a:endCxn id="168" idx="7"/>
            </p:cNvCxnSpPr>
            <p:nvPr/>
          </p:nvCxnSpPr>
          <p:spPr>
            <a:xfrm flipH="1">
              <a:off x="374580" y="1056936"/>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8F3C6A0-5A21-44C5-8F13-F6036465EA5C}"/>
                </a:ext>
              </a:extLst>
            </p:cNvPr>
            <p:cNvSpPr txBox="1"/>
            <p:nvPr/>
          </p:nvSpPr>
          <p:spPr>
            <a:xfrm>
              <a:off x="-28817" y="1157061"/>
              <a:ext cx="344966" cy="338554"/>
            </a:xfrm>
            <a:prstGeom prst="rect">
              <a:avLst/>
            </a:prstGeom>
            <a:noFill/>
          </p:spPr>
          <p:txBody>
            <a:bodyPr wrap="none" rtlCol="0">
              <a:spAutoFit/>
            </a:bodyPr>
            <a:lstStyle/>
            <a:p>
              <a:r>
                <a:rPr lang="en-US" sz="1600" i="1" dirty="0"/>
                <a:t>y</a:t>
              </a:r>
              <a:r>
                <a:rPr lang="en-US" sz="1600" baseline="-25000" dirty="0"/>
                <a:t>2</a:t>
              </a:r>
            </a:p>
          </p:txBody>
        </p:sp>
        <p:sp>
          <p:nvSpPr>
            <p:cNvPr id="174" name="TextBox 173">
              <a:extLst>
                <a:ext uri="{FF2B5EF4-FFF2-40B4-BE49-F238E27FC236}">
                  <a16:creationId xmlns:a16="http://schemas.microsoft.com/office/drawing/2014/main" id="{0B340DB4-9208-4DF7-BAB6-058A1BD947C5}"/>
                </a:ext>
              </a:extLst>
            </p:cNvPr>
            <p:cNvSpPr txBox="1"/>
            <p:nvPr/>
          </p:nvSpPr>
          <p:spPr>
            <a:xfrm>
              <a:off x="384849" y="487139"/>
              <a:ext cx="282450" cy="338554"/>
            </a:xfrm>
            <a:prstGeom prst="rect">
              <a:avLst/>
            </a:prstGeom>
            <a:noFill/>
          </p:spPr>
          <p:txBody>
            <a:bodyPr wrap="none" rtlCol="0">
              <a:spAutoFit/>
            </a:bodyPr>
            <a:lstStyle/>
            <a:p>
              <a:pPr algn="just"/>
              <a:r>
                <a:rPr lang="en-US" sz="1600" dirty="0">
                  <a:sym typeface="Symbol"/>
                </a:rPr>
                <a:t>a</a:t>
              </a:r>
              <a:endParaRPr lang="en-US" sz="1600" dirty="0">
                <a:sym typeface="Webdings"/>
              </a:endParaRPr>
            </a:p>
          </p:txBody>
        </p:sp>
      </p:grpSp>
      <p:sp>
        <p:nvSpPr>
          <p:cNvPr id="175" name="Rectangle 174">
            <a:extLst>
              <a:ext uri="{FF2B5EF4-FFF2-40B4-BE49-F238E27FC236}">
                <a16:creationId xmlns:a16="http://schemas.microsoft.com/office/drawing/2014/main" id="{7713B1A3-BCD0-4C01-A05E-19AA264EE9A7}"/>
              </a:ext>
            </a:extLst>
          </p:cNvPr>
          <p:cNvSpPr/>
          <p:nvPr/>
        </p:nvSpPr>
        <p:spPr>
          <a:xfrm>
            <a:off x="8419020" y="4932143"/>
            <a:ext cx="273821" cy="25639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6" name="Rectangle 175">
            <a:extLst>
              <a:ext uri="{FF2B5EF4-FFF2-40B4-BE49-F238E27FC236}">
                <a16:creationId xmlns:a16="http://schemas.microsoft.com/office/drawing/2014/main" id="{19734E0E-5535-43AC-9116-122AA7191A0B}"/>
              </a:ext>
            </a:extLst>
          </p:cNvPr>
          <p:cNvSpPr/>
          <p:nvPr/>
        </p:nvSpPr>
        <p:spPr>
          <a:xfrm>
            <a:off x="8042911" y="5617489"/>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7" name="Rectangle 176">
            <a:extLst>
              <a:ext uri="{FF2B5EF4-FFF2-40B4-BE49-F238E27FC236}">
                <a16:creationId xmlns:a16="http://schemas.microsoft.com/office/drawing/2014/main" id="{CD0A475D-C7DE-4140-8955-9ED1A43FC612}"/>
              </a:ext>
            </a:extLst>
          </p:cNvPr>
          <p:cNvSpPr/>
          <p:nvPr/>
        </p:nvSpPr>
        <p:spPr>
          <a:xfrm>
            <a:off x="6484192" y="4999104"/>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7" name="Rounded Rectangular Callout 16"/>
              <p:cNvSpPr/>
              <p:nvPr/>
            </p:nvSpPr>
            <p:spPr>
              <a:xfrm>
                <a:off x="113553" y="3578649"/>
                <a:ext cx="4315231" cy="3034631"/>
              </a:xfrm>
              <a:prstGeom prst="wedgeRoundRectCallout">
                <a:avLst>
                  <a:gd name="adj1" fmla="val 132227"/>
                  <a:gd name="adj2" fmla="val 43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u="sng" dirty="0">
                    <a:solidFill>
                      <a:srgbClr val="C00000"/>
                    </a:solidFill>
                  </a:rPr>
                  <a:t>Operational interpretation</a:t>
                </a:r>
                <a:r>
                  <a:rPr lang="en-US" sz="2000" dirty="0">
                    <a:solidFill>
                      <a:srgbClr val="C00000"/>
                    </a:solidFill>
                  </a:rPr>
                  <a:t>:</a:t>
                </a:r>
              </a:p>
              <a:p>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r>
                  <a:rPr lang="en-US" sz="2000" dirty="0">
                    <a:solidFill>
                      <a:srgbClr val="C00000"/>
                    </a:solidFill>
                  </a:rPr>
                  <a:t> is the current approximation</a:t>
                </a:r>
              </a:p>
              <a:p>
                <a:pPr marL="285750" indent="-285750">
                  <a:buFont typeface="Arial" panose="020B0604020202020204" pitchFamily="34" charset="0"/>
                  <a:buChar char="•"/>
                </a:pPr>
                <a:r>
                  <a:rPr lang="en-US" sz="2000" dirty="0">
                    <a:solidFill>
                      <a:srgbClr val="C00000"/>
                    </a:solidFill>
                  </a:rPr>
                  <a:t>At first call, use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r>
                  <a:rPr lang="en-US" sz="2000" dirty="0">
                    <a:solidFill>
                      <a:srgbClr val="C00000"/>
                    </a:solidFill>
                  </a:rPr>
                  <a:t>; at second call, perform exploration (of the transformed procedure)</a:t>
                </a:r>
              </a:p>
              <a:p>
                <a:pPr marL="285750" indent="-285750">
                  <a:buFont typeface="Arial" panose="020B0604020202020204" pitchFamily="34" charset="0"/>
                  <a:buChar char="•"/>
                </a:pPr>
                <a:r>
                  <a:rPr lang="en-US" sz="2000" dirty="0">
                    <a:solidFill>
                      <a:srgbClr val="C00000"/>
                    </a:solidFill>
                  </a:rPr>
                  <a:t>At first call, perform exploration (of the transformed procedure); at second call, use </a:t>
                </a:r>
                <a14:m>
                  <m:oMath xmlns:m="http://schemas.openxmlformats.org/officeDocument/2006/math">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𝑦</m:t>
                        </m:r>
                      </m:e>
                      <m:sub>
                        <m:r>
                          <a:rPr lang="en-US" sz="2000" b="0" i="1" smtClean="0">
                            <a:solidFill>
                              <a:srgbClr val="C00000"/>
                            </a:solidFill>
                            <a:latin typeface="Cambria Math" panose="02040503050406030204" pitchFamily="18" charset="0"/>
                          </a:rPr>
                          <m:t>2</m:t>
                        </m:r>
                      </m:sub>
                    </m:sSub>
                  </m:oMath>
                </a14:m>
                <a:endParaRPr lang="en-US" sz="2000" dirty="0">
                  <a:solidFill>
                    <a:srgbClr val="C00000"/>
                  </a:solidFill>
                </a:endParaRPr>
              </a:p>
              <a:p>
                <a:pPr marL="285750" indent="-285750">
                  <a:buFont typeface="Arial" panose="020B0604020202020204" pitchFamily="34" charset="0"/>
                  <a:buChar char="•"/>
                </a:pPr>
                <a:r>
                  <a:rPr lang="en-US" sz="2000" dirty="0">
                    <a:solidFill>
                      <a:srgbClr val="C00000"/>
                    </a:solidFill>
                  </a:rPr>
                  <a:t>Combine results (</a:t>
                </a:r>
                <a14:m>
                  <m:oMath xmlns:m="http://schemas.openxmlformats.org/officeDocument/2006/math">
                    <m:r>
                      <a:rPr lang="en-US" sz="2000" b="0" i="1" smtClean="0">
                        <a:solidFill>
                          <a:srgbClr val="C00000"/>
                        </a:solidFill>
                        <a:latin typeface="Cambria Math" panose="02040503050406030204" pitchFamily="18" charset="0"/>
                      </a:rPr>
                      <m:t>+)</m:t>
                    </m:r>
                  </m:oMath>
                </a14:m>
                <a:endParaRPr lang="en-US" sz="2000" dirty="0">
                  <a:solidFill>
                    <a:srgbClr val="C00000"/>
                  </a:solidFill>
                </a:endParaRPr>
              </a:p>
            </p:txBody>
          </p:sp>
        </mc:Choice>
        <mc:Fallback xmlns="">
          <p:sp>
            <p:nvSpPr>
              <p:cNvPr id="17" name="Rounded Rectangular Callout 16"/>
              <p:cNvSpPr>
                <a:spLocks noRot="1" noChangeAspect="1" noMove="1" noResize="1" noEditPoints="1" noAdjustHandles="1" noChangeArrowheads="1" noChangeShapeType="1" noTextEdit="1"/>
              </p:cNvSpPr>
              <p:nvPr/>
            </p:nvSpPr>
            <p:spPr>
              <a:xfrm>
                <a:off x="113553" y="3578649"/>
                <a:ext cx="4315231" cy="3034631"/>
              </a:xfrm>
              <a:prstGeom prst="wedgeRoundRectCallout">
                <a:avLst>
                  <a:gd name="adj1" fmla="val 132227"/>
                  <a:gd name="adj2" fmla="val 438"/>
                  <a:gd name="adj3" fmla="val 16667"/>
                </a:avLst>
              </a:prstGeom>
              <a:blipFill>
                <a:blip r:embed="rId10"/>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9489467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8F37-9609-4A6A-A4E1-1FF15DF937A8}"/>
              </a:ext>
            </a:extLst>
          </p:cNvPr>
          <p:cNvSpPr>
            <a:spLocks noGrp="1"/>
          </p:cNvSpPr>
          <p:nvPr>
            <p:ph type="title"/>
          </p:nvPr>
        </p:nvSpPr>
        <p:spPr/>
        <p:txBody>
          <a:bodyPr/>
          <a:lstStyle/>
          <a:p>
            <a:r>
              <a:rPr lang="en-US" altLang="en-US" dirty="0"/>
              <a:t>Goal: Solve Linear Equations Precisely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D40662-CBE7-49B5-ADDE-23AD807F4A2F}"/>
                  </a:ext>
                </a:extLst>
              </p:cNvPr>
              <p:cNvSpPr>
                <a:spLocks noGrp="1"/>
              </p:cNvSpPr>
              <p:nvPr>
                <p:ph idx="1"/>
              </p:nvPr>
            </p:nvSpPr>
            <p:spPr>
              <a:ln>
                <a:noFill/>
              </a:ln>
            </p:spPr>
            <p:txBody>
              <a:bodyPr/>
              <a:lstStyle/>
              <a:p>
                <a:r>
                  <a:rPr lang="en-US" dirty="0"/>
                  <a:t>Given</a:t>
                </a:r>
              </a:p>
              <a:p>
                <a:pPr marL="0"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Sub>
                          </m:e>
                        </m:d>
                      </m:e>
                    </m:nary>
                  </m:oMath>
                </a14:m>
                <a:endParaRPr lang="en-US" dirty="0"/>
              </a:p>
              <a:p>
                <a:r>
                  <a:rPr lang="en-US" dirty="0"/>
                  <a:t>Find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oMath>
                </a14:m>
                <a:endParaRPr lang="en-US" dirty="0"/>
              </a:p>
              <a:p>
                <a:endParaRPr lang="en-US" dirty="0"/>
              </a:p>
              <a:p>
                <a:endParaRPr lang="en-US" dirty="0"/>
              </a:p>
              <a:p>
                <a:r>
                  <a:rPr lang="en-US" dirty="0"/>
                  <a:t>Can we find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𝑌</m:t>
                        </m:r>
                      </m:e>
                    </m:acc>
                  </m:oMath>
                </a14:m>
                <a:r>
                  <a:rPr lang="en-US" dirty="0"/>
                  <a:t> using algebraic program analysis?</a:t>
                </a:r>
              </a:p>
              <a:p>
                <a:endParaRPr lang="en-US" dirty="0"/>
              </a:p>
            </p:txBody>
          </p:sp>
        </mc:Choice>
        <mc:Fallback xmlns="">
          <p:sp>
            <p:nvSpPr>
              <p:cNvPr id="3" name="Content Placeholder 2">
                <a:extLst>
                  <a:ext uri="{FF2B5EF4-FFF2-40B4-BE49-F238E27FC236}">
                    <a16:creationId xmlns:a16="http://schemas.microsoft.com/office/drawing/2014/main" id="{81D40662-CBE7-49B5-ADDE-23AD807F4A2F}"/>
                  </a:ext>
                </a:extLst>
              </p:cNvPr>
              <p:cNvSpPr>
                <a:spLocks noGrp="1" noRot="1" noChangeAspect="1" noMove="1" noResize="1" noEditPoints="1" noAdjustHandles="1" noChangeArrowheads="1" noChangeShapeType="1" noTextEdit="1"/>
              </p:cNvSpPr>
              <p:nvPr>
                <p:ph idx="1"/>
              </p:nvPr>
            </p:nvSpPr>
            <p:spPr>
              <a:blipFill>
                <a:blip r:embed="rId3"/>
                <a:stretch>
                  <a:fillRect l="-1259" t="-1389" r="-593"/>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7D6CC6-1067-4F16-9BF7-55237408B0FA}"/>
              </a:ext>
            </a:extLst>
          </p:cNvPr>
          <p:cNvSpPr>
            <a:spLocks noGrp="1"/>
          </p:cNvSpPr>
          <p:nvPr>
            <p:ph type="sldNum" sz="quarter" idx="12"/>
          </p:nvPr>
        </p:nvSpPr>
        <p:spPr/>
        <p:txBody>
          <a:bodyPr/>
          <a:lstStyle/>
          <a:p>
            <a:fld id="{60AD1266-7CE3-2146-B859-359ABF1E0203}" type="slidenum">
              <a:rPr lang="en-US" smtClean="0"/>
              <a:t>39</a:t>
            </a:fld>
            <a:endParaRPr lang="en-US"/>
          </a:p>
        </p:txBody>
      </p:sp>
      <p:sp>
        <p:nvSpPr>
          <p:cNvPr id="5" name="TextBox 4">
            <a:extLst>
              <a:ext uri="{FF2B5EF4-FFF2-40B4-BE49-F238E27FC236}">
                <a16:creationId xmlns:a16="http://schemas.microsoft.com/office/drawing/2014/main" id="{02FE3E53-BA3D-434C-AAE3-48B1DFE33FE5}"/>
              </a:ext>
            </a:extLst>
          </p:cNvPr>
          <p:cNvSpPr txBox="1"/>
          <p:nvPr/>
        </p:nvSpPr>
        <p:spPr>
          <a:xfrm>
            <a:off x="2773616" y="3244334"/>
            <a:ext cx="1646605" cy="369332"/>
          </a:xfrm>
          <a:prstGeom prst="rect">
            <a:avLst/>
          </a:prstGeom>
          <a:noFill/>
          <a:ln w="25400">
            <a:noFill/>
          </a:ln>
        </p:spPr>
        <p:txBody>
          <a:bodyPr wrap="none" rtlCol="0">
            <a:spAutoFit/>
          </a:bodyPr>
          <a:lstStyle/>
          <a:p>
            <a:r>
              <a:rPr lang="en-US" dirty="0"/>
              <a:t>Pre-call action</a:t>
            </a:r>
          </a:p>
        </p:txBody>
      </p:sp>
      <p:sp>
        <p:nvSpPr>
          <p:cNvPr id="6" name="TextBox 5">
            <a:extLst>
              <a:ext uri="{FF2B5EF4-FFF2-40B4-BE49-F238E27FC236}">
                <a16:creationId xmlns:a16="http://schemas.microsoft.com/office/drawing/2014/main" id="{4B9A6DFD-5BBA-4858-8C7C-F9CA42282E95}"/>
              </a:ext>
            </a:extLst>
          </p:cNvPr>
          <p:cNvSpPr txBox="1"/>
          <p:nvPr/>
        </p:nvSpPr>
        <p:spPr>
          <a:xfrm>
            <a:off x="4987440" y="3244334"/>
            <a:ext cx="1749197" cy="369332"/>
          </a:xfrm>
          <a:prstGeom prst="rect">
            <a:avLst/>
          </a:prstGeom>
          <a:noFill/>
          <a:ln w="25400">
            <a:noFill/>
          </a:ln>
        </p:spPr>
        <p:txBody>
          <a:bodyPr wrap="none" rtlCol="0">
            <a:spAutoFit/>
          </a:bodyPr>
          <a:lstStyle/>
          <a:p>
            <a:r>
              <a:rPr lang="en-US" dirty="0"/>
              <a:t>Post-call action</a:t>
            </a:r>
          </a:p>
        </p:txBody>
      </p:sp>
      <p:cxnSp>
        <p:nvCxnSpPr>
          <p:cNvPr id="8" name="Straight Arrow Connector 7">
            <a:extLst>
              <a:ext uri="{FF2B5EF4-FFF2-40B4-BE49-F238E27FC236}">
                <a16:creationId xmlns:a16="http://schemas.microsoft.com/office/drawing/2014/main" id="{CA88A74C-19B7-4C45-AF7B-549AA93C73AA}"/>
              </a:ext>
            </a:extLst>
          </p:cNvPr>
          <p:cNvCxnSpPr>
            <a:stCxn id="5" idx="0"/>
          </p:cNvCxnSpPr>
          <p:nvPr/>
        </p:nvCxnSpPr>
        <p:spPr bwMode="auto">
          <a:xfrm flipV="1">
            <a:off x="3596919" y="2442117"/>
            <a:ext cx="283705" cy="802217"/>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9" name="Straight Arrow Connector 8">
            <a:extLst>
              <a:ext uri="{FF2B5EF4-FFF2-40B4-BE49-F238E27FC236}">
                <a16:creationId xmlns:a16="http://schemas.microsoft.com/office/drawing/2014/main" id="{F55F3DC6-0FC0-4E9D-BD5F-9DF27740BB26}"/>
              </a:ext>
            </a:extLst>
          </p:cNvPr>
          <p:cNvCxnSpPr>
            <a:cxnSpLocks/>
            <a:stCxn id="6" idx="0"/>
          </p:cNvCxnSpPr>
          <p:nvPr/>
        </p:nvCxnSpPr>
        <p:spPr bwMode="auto">
          <a:xfrm flipH="1" flipV="1">
            <a:off x="5542156" y="2448030"/>
            <a:ext cx="319883" cy="796304"/>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0094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4</a:t>
            </a:fld>
            <a:endParaRPr lang="en-US"/>
          </a:p>
        </p:txBody>
      </p:sp>
      <p:grpSp>
        <p:nvGrpSpPr>
          <p:cNvPr id="36" name="Group 35">
            <a:extLst>
              <a:ext uri="{FF2B5EF4-FFF2-40B4-BE49-F238E27FC236}">
                <a16:creationId xmlns:a16="http://schemas.microsoft.com/office/drawing/2014/main" id="{8EAA08A6-2A18-4D68-B6F7-E436C06DAED4}"/>
              </a:ext>
            </a:extLst>
          </p:cNvPr>
          <p:cNvGrpSpPr/>
          <p:nvPr/>
        </p:nvGrpSpPr>
        <p:grpSpPr>
          <a:xfrm>
            <a:off x="2768764" y="3363245"/>
            <a:ext cx="4157025" cy="3432020"/>
            <a:chOff x="274157" y="76568"/>
            <a:chExt cx="2251316" cy="1767853"/>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76568"/>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08945"/>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274157" y="382009"/>
              <a:ext cx="2251316" cy="1462412"/>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316" h="1462412">
                  <a:moveTo>
                    <a:pt x="247002" y="0"/>
                  </a:moveTo>
                  <a:cubicBezTo>
                    <a:pt x="84677" y="16329"/>
                    <a:pt x="183" y="216159"/>
                    <a:pt x="1" y="431833"/>
                  </a:cubicBezTo>
                  <a:cubicBezTo>
                    <a:pt x="-180" y="647507"/>
                    <a:pt x="57794" y="1122436"/>
                    <a:pt x="245913" y="1294046"/>
                  </a:cubicBezTo>
                  <a:cubicBezTo>
                    <a:pt x="434032" y="1465656"/>
                    <a:pt x="845547" y="1458311"/>
                    <a:pt x="1128714" y="1461493"/>
                  </a:cubicBezTo>
                  <a:cubicBezTo>
                    <a:pt x="1411881" y="1464675"/>
                    <a:pt x="1762055" y="1468165"/>
                    <a:pt x="1944918" y="1313139"/>
                  </a:cubicBezTo>
                  <a:cubicBezTo>
                    <a:pt x="2127781" y="1158113"/>
                    <a:pt x="2321944" y="783435"/>
                    <a:pt x="2225894" y="531339"/>
                  </a:cubicBezTo>
                  <a:cubicBezTo>
                    <a:pt x="2171920" y="303872"/>
                    <a:pt x="1998248" y="75978"/>
                    <a:pt x="1852965"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2" name="Oval 41">
              <a:extLst>
                <a:ext uri="{FF2B5EF4-FFF2-40B4-BE49-F238E27FC236}">
                  <a16:creationId xmlns:a16="http://schemas.microsoft.com/office/drawing/2014/main" id="{B6A22F2C-AE7B-4779-90AF-48C30860C679}"/>
                </a:ext>
              </a:extLst>
            </p:cNvPr>
            <p:cNvSpPr>
              <a:spLocks noChangeAspect="1"/>
            </p:cNvSpPr>
            <p:nvPr/>
          </p:nvSpPr>
          <p:spPr>
            <a:xfrm>
              <a:off x="1881273" y="1463111"/>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35D1E57B-A2EF-43A3-B755-CC3547159770}"/>
                </a:ext>
              </a:extLst>
            </p:cNvPr>
            <p:cNvSpPr txBox="1"/>
            <p:nvPr/>
          </p:nvSpPr>
          <p:spPr>
            <a:xfrm>
              <a:off x="1828260" y="1465614"/>
              <a:ext cx="255373"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521826" y="925077"/>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442863" y="695058"/>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159433" y="1577473"/>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920043" y="1481436"/>
              <a:ext cx="447187"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66942341-3978-485C-A734-A784E69BE400}"/>
                </a:ext>
              </a:extLst>
            </p:cNvPr>
            <p:cNvCxnSpPr>
              <a:stCxn id="44" idx="5"/>
              <a:endCxn id="42" idx="1"/>
            </p:cNvCxnSpPr>
            <p:nvPr/>
          </p:nvCxnSpPr>
          <p:spPr>
            <a:xfrm>
              <a:off x="1592071" y="995321"/>
              <a:ext cx="301254" cy="47984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9" name="Straight Arrow Connector 48">
              <a:extLst>
                <a:ext uri="{FF2B5EF4-FFF2-40B4-BE49-F238E27FC236}">
                  <a16:creationId xmlns:a16="http://schemas.microsoft.com/office/drawing/2014/main" id="{2E9E9238-E71F-460E-9DBA-2433C25A82D4}"/>
                </a:ext>
              </a:extLst>
            </p:cNvPr>
            <p:cNvCxnSpPr>
              <a:stCxn id="46" idx="6"/>
              <a:endCxn id="42" idx="2"/>
            </p:cNvCxnSpPr>
            <p:nvPr/>
          </p:nvCxnSpPr>
          <p:spPr>
            <a:xfrm flipV="1">
              <a:off x="1241730" y="1504259"/>
              <a:ext cx="639543" cy="11436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50" name="TextBox 49">
              <a:extLst>
                <a:ext uri="{FF2B5EF4-FFF2-40B4-BE49-F238E27FC236}">
                  <a16:creationId xmlns:a16="http://schemas.microsoft.com/office/drawing/2014/main" id="{944A8A2C-1599-4759-8D4A-C90E157D2575}"/>
                </a:ext>
              </a:extLst>
            </p:cNvPr>
            <p:cNvSpPr txBox="1"/>
            <p:nvPr/>
          </p:nvSpPr>
          <p:spPr>
            <a:xfrm rot="3472073">
              <a:off x="1590520" y="1067067"/>
              <a:ext cx="493612" cy="216687"/>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2926CA7-8461-40F9-8CAE-5CA612D5D23A}"/>
                </a:ext>
              </a:extLst>
            </p:cNvPr>
            <p:cNvSpPr txBox="1"/>
            <p:nvPr/>
          </p:nvSpPr>
          <p:spPr>
            <a:xfrm rot="20968162">
              <a:off x="1314678" y="1553418"/>
              <a:ext cx="518701" cy="206099"/>
            </a:xfrm>
            <a:prstGeom prst="rect">
              <a:avLst/>
            </a:prstGeom>
            <a:noFill/>
          </p:spPr>
          <p:txBody>
            <a:bodyPr wrap="square" rtlCol="0">
              <a:spAutoFit/>
            </a:bodyPr>
            <a:lstStyle/>
            <a:p>
              <a:r>
                <a:rPr lang="en-US" sz="2000" i="1" dirty="0">
                  <a:solidFill>
                    <a:srgbClr val="00B050"/>
                  </a:solidFill>
                  <a:latin typeface="Times New Roman" panose="02020603050405020304" pitchFamily="18" charset="0"/>
                  <a:cs typeface="Times New Roman" panose="02020603050405020304" pitchFamily="18" charset="0"/>
                </a:rPr>
                <a:t>f</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n</a:t>
              </a:r>
              <a:r>
                <a:rPr lang="en-US" sz="2000" dirty="0">
                  <a:solidFill>
                    <a:srgbClr val="00B050"/>
                  </a:solidFill>
                  <a:latin typeface="Times New Roman" panose="02020603050405020304" pitchFamily="18" charset="0"/>
                  <a:cs typeface="Times New Roman" panose="02020603050405020304" pitchFamily="18" charset="0"/>
                </a:rPr>
                <a:t>]</a:t>
              </a:r>
            </a:p>
          </p:txBody>
        </p:sp>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856312" cy="560077"/>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8" y="418200"/>
              <a:ext cx="535067" cy="117132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53827" y="967623"/>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C5B15090-CC52-408F-BF5C-BF36B94D311F}"/>
                    </a:ext>
                  </a:extLst>
                </p:cNvPr>
                <p:cNvSpPr txBox="1">
                  <a:spLocks noRot="1" noChangeAspect="1" noMove="1" noResize="1" noEditPoints="1" noAdjustHandles="1" noChangeArrowheads="1" noChangeShapeType="1" noTextEdit="1"/>
                </p:cNvSpPr>
                <p:nvPr/>
              </p:nvSpPr>
              <p:spPr>
                <a:xfrm rot="3920519">
                  <a:off x="553827" y="967623"/>
                  <a:ext cx="550637" cy="216687"/>
                </a:xfrm>
                <a:prstGeom prst="rect">
                  <a:avLst/>
                </a:prstGeom>
                <a:blipFill>
                  <a:blip r:embed="rId11"/>
                  <a:stretch>
                    <a:fillRect l="-5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991036">
                  <a:off x="890485" y="482542"/>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49EAE346-190C-4A46-8974-6BFF1FD36199}"/>
                    </a:ext>
                  </a:extLst>
                </p:cNvPr>
                <p:cNvSpPr txBox="1">
                  <a:spLocks noRot="1" noChangeAspect="1" noMove="1" noResize="1" noEditPoints="1" noAdjustHandles="1" noChangeArrowheads="1" noChangeShapeType="1" noTextEdit="1"/>
                </p:cNvSpPr>
                <p:nvPr/>
              </p:nvSpPr>
              <p:spPr>
                <a:xfrm rot="1991036">
                  <a:off x="890485" y="482542"/>
                  <a:ext cx="546433" cy="206099"/>
                </a:xfrm>
                <a:prstGeom prst="rect">
                  <a:avLst/>
                </a:prstGeom>
                <a:blipFill>
                  <a:blip r:embed="rId12"/>
                  <a:stretch>
                    <a:fillRect l="-1136" r="-2841" b="-10204"/>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939123">
              <a:off x="1084327" y="1058714"/>
              <a:ext cx="404600" cy="366701"/>
            </a:xfrm>
            <a:prstGeom prst="rect">
              <a:avLst/>
            </a:prstGeom>
            <a:noFill/>
          </p:spPr>
          <p:txBody>
            <a:bodyPr wrap="none" lIns="0" tIns="0" rIns="0" bIns="0" rtlCol="0">
              <a:spAutoFit/>
            </a:bodyPr>
            <a:lstStyle/>
            <a:p>
              <a:r>
                <a:rPr lang="en-US" sz="4400" dirty="0"/>
                <a:t>. . .</a:t>
              </a:r>
              <a:endParaRPr lang="en-US" sz="32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587854" y="1294082"/>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rot="2919081">
                  <a:off x="1752382" y="687941"/>
                  <a:ext cx="833693" cy="216687"/>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n</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rot="2919081">
                  <a:off x="1752382" y="687941"/>
                  <a:ext cx="833693" cy="216687"/>
                </a:xfrm>
                <a:prstGeom prst="rect">
                  <a:avLst/>
                </a:prstGeom>
                <a:blipFill>
                  <a:blip r:embed="rId13"/>
                  <a:stretch>
                    <a:fillRect l="-177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68511" y="289343"/>
              <a:ext cx="1576658" cy="1209803"/>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658" h="1209803">
                  <a:moveTo>
                    <a:pt x="0" y="56439"/>
                  </a:moveTo>
                  <a:cubicBezTo>
                    <a:pt x="72998" y="11615"/>
                    <a:pt x="169809" y="-8603"/>
                    <a:pt x="312884" y="3410"/>
                  </a:cubicBezTo>
                  <a:cubicBezTo>
                    <a:pt x="455959" y="15423"/>
                    <a:pt x="690036" y="48574"/>
                    <a:pt x="858451" y="128516"/>
                  </a:cubicBezTo>
                  <a:cubicBezTo>
                    <a:pt x="1026866" y="208458"/>
                    <a:pt x="1203679" y="347331"/>
                    <a:pt x="1323375" y="483062"/>
                  </a:cubicBezTo>
                  <a:cubicBezTo>
                    <a:pt x="1443071" y="618794"/>
                    <a:pt x="1578989" y="821782"/>
                    <a:pt x="1576628" y="942905"/>
                  </a:cubicBezTo>
                  <a:cubicBezTo>
                    <a:pt x="1574267" y="1064028"/>
                    <a:pt x="1458405" y="1197637"/>
                    <a:pt x="1309207" y="1209803"/>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0" name="Group 59">
            <a:extLst>
              <a:ext uri="{FF2B5EF4-FFF2-40B4-BE49-F238E27FC236}">
                <a16:creationId xmlns:a16="http://schemas.microsoft.com/office/drawing/2014/main" id="{631BAD10-CACA-4701-991B-3C68021FC81D}"/>
              </a:ext>
            </a:extLst>
          </p:cNvPr>
          <p:cNvGrpSpPr/>
          <p:nvPr/>
        </p:nvGrpSpPr>
        <p:grpSpPr>
          <a:xfrm>
            <a:off x="256153" y="3801267"/>
            <a:ext cx="2124335" cy="1987030"/>
            <a:chOff x="6156100" y="3124418"/>
            <a:chExt cx="2124335" cy="1987030"/>
          </a:xfrm>
        </p:grpSpPr>
        <p:sp>
          <p:nvSpPr>
            <p:cNvPr id="61" name="Oval 60">
              <a:extLst>
                <a:ext uri="{FF2B5EF4-FFF2-40B4-BE49-F238E27FC236}">
                  <a16:creationId xmlns:a16="http://schemas.microsoft.com/office/drawing/2014/main" id="{54C809CD-730E-4375-94B2-6977EAB3DA85}"/>
                </a:ext>
              </a:extLst>
            </p:cNvPr>
            <p:cNvSpPr>
              <a:spLocks noChangeAspect="1"/>
            </p:cNvSpPr>
            <p:nvPr/>
          </p:nvSpPr>
          <p:spPr>
            <a:xfrm>
              <a:off x="6791310"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2" name="Oval 61">
              <a:extLst>
                <a:ext uri="{FF2B5EF4-FFF2-40B4-BE49-F238E27FC236}">
                  <a16:creationId xmlns:a16="http://schemas.microsoft.com/office/drawing/2014/main" id="{9A353544-3D19-4220-AD20-8D41C6E27AEF}"/>
                </a:ext>
              </a:extLst>
            </p:cNvPr>
            <p:cNvSpPr>
              <a:spLocks noChangeAspect="1"/>
            </p:cNvSpPr>
            <p:nvPr/>
          </p:nvSpPr>
          <p:spPr>
            <a:xfrm>
              <a:off x="7753361" y="3643052"/>
              <a:ext cx="149334" cy="168808"/>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63" name="TextBox 62">
              <a:extLst>
                <a:ext uri="{FF2B5EF4-FFF2-40B4-BE49-F238E27FC236}">
                  <a16:creationId xmlns:a16="http://schemas.microsoft.com/office/drawing/2014/main" id="{F5BD16F4-2D61-485B-8E05-9A6839CB552E}"/>
                </a:ext>
              </a:extLst>
            </p:cNvPr>
            <p:cNvSpPr txBox="1"/>
            <p:nvPr/>
          </p:nvSpPr>
          <p:spPr>
            <a:xfrm>
              <a:off x="6715702" y="3124418"/>
              <a:ext cx="463392" cy="523221"/>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s</a:t>
              </a:r>
            </a:p>
          </p:txBody>
        </p:sp>
        <p:sp>
          <p:nvSpPr>
            <p:cNvPr id="64" name="TextBox 63">
              <a:extLst>
                <a:ext uri="{FF2B5EF4-FFF2-40B4-BE49-F238E27FC236}">
                  <a16:creationId xmlns:a16="http://schemas.microsoft.com/office/drawing/2014/main" id="{2668C26F-3D9A-4A65-85AA-885677FAC980}"/>
                </a:ext>
              </a:extLst>
            </p:cNvPr>
            <p:cNvSpPr txBox="1"/>
            <p:nvPr/>
          </p:nvSpPr>
          <p:spPr>
            <a:xfrm>
              <a:off x="7658889" y="3148188"/>
              <a:ext cx="463392" cy="633296"/>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p:sp>
          <p:nvSpPr>
            <p:cNvPr id="65" name="Freeform 3">
              <a:extLst>
                <a:ext uri="{FF2B5EF4-FFF2-40B4-BE49-F238E27FC236}">
                  <a16:creationId xmlns:a16="http://schemas.microsoft.com/office/drawing/2014/main" id="{B1792B1B-CB25-49A3-9BA3-7255011A8F6F}"/>
                </a:ext>
              </a:extLst>
            </p:cNvPr>
            <p:cNvSpPr/>
            <p:nvPr/>
          </p:nvSpPr>
          <p:spPr>
            <a:xfrm>
              <a:off x="6156100" y="3737625"/>
              <a:ext cx="2124335" cy="1373823"/>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558616"/>
                <a:gd name="connsiteY0" fmla="*/ 0 h 1498119"/>
                <a:gd name="connsiteX1" fmla="*/ 21697 w 2558616"/>
                <a:gd name="connsiteY1" fmla="*/ 437990 h 1498119"/>
                <a:gd name="connsiteX2" fmla="*/ 206113 w 2558616"/>
                <a:gd name="connsiteY2" fmla="*/ 1260182 h 1498119"/>
                <a:gd name="connsiteX3" fmla="*/ 1228090 w 2558616"/>
                <a:gd name="connsiteY3" fmla="*/ 1467650 h 1498119"/>
                <a:gd name="connsiteX4" fmla="*/ 1714881 w 2558616"/>
                <a:gd name="connsiteY4" fmla="*/ 712022 h 1498119"/>
                <a:gd name="connsiteX5" fmla="*/ 2549744 w 2558616"/>
                <a:gd name="connsiteY5" fmla="*/ 445674 h 1498119"/>
                <a:gd name="connsiteX6" fmla="*/ 1735237 w 2558616"/>
                <a:gd name="connsiteY6" fmla="*/ 0 h 1498119"/>
                <a:gd name="connsiteX0" fmla="*/ 514877 w 2552932"/>
                <a:gd name="connsiteY0" fmla="*/ 0 h 1267361"/>
                <a:gd name="connsiteX1" fmla="*/ 15415 w 2552932"/>
                <a:gd name="connsiteY1" fmla="*/ 437990 h 1267361"/>
                <a:gd name="connsiteX2" fmla="*/ 199831 w 2552932"/>
                <a:gd name="connsiteY2" fmla="*/ 1260182 h 1267361"/>
                <a:gd name="connsiteX3" fmla="*/ 917356 w 2552932"/>
                <a:gd name="connsiteY3" fmla="*/ 831484 h 1267361"/>
                <a:gd name="connsiteX4" fmla="*/ 1708599 w 2552932"/>
                <a:gd name="connsiteY4" fmla="*/ 712022 h 1267361"/>
                <a:gd name="connsiteX5" fmla="*/ 2543462 w 2552932"/>
                <a:gd name="connsiteY5" fmla="*/ 445674 h 1267361"/>
                <a:gd name="connsiteX6" fmla="*/ 1728955 w 2552932"/>
                <a:gd name="connsiteY6" fmla="*/ 0 h 1267361"/>
                <a:gd name="connsiteX0" fmla="*/ 504769 w 2542824"/>
                <a:gd name="connsiteY0" fmla="*/ 0 h 831847"/>
                <a:gd name="connsiteX1" fmla="*/ 5307 w 2542824"/>
                <a:gd name="connsiteY1" fmla="*/ 437990 h 831847"/>
                <a:gd name="connsiteX2" fmla="*/ 282458 w 2542824"/>
                <a:gd name="connsiteY2" fmla="*/ 678191 h 831847"/>
                <a:gd name="connsiteX3" fmla="*/ 907248 w 2542824"/>
                <a:gd name="connsiteY3" fmla="*/ 831484 h 831847"/>
                <a:gd name="connsiteX4" fmla="*/ 1698491 w 2542824"/>
                <a:gd name="connsiteY4" fmla="*/ 712022 h 831847"/>
                <a:gd name="connsiteX5" fmla="*/ 2533354 w 2542824"/>
                <a:gd name="connsiteY5" fmla="*/ 445674 h 831847"/>
                <a:gd name="connsiteX6" fmla="*/ 1718847 w 2542824"/>
                <a:gd name="connsiteY6" fmla="*/ 0 h 831847"/>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3949"/>
                <a:gd name="connsiteY0" fmla="*/ 0 h 832395"/>
                <a:gd name="connsiteX1" fmla="*/ 5307 w 1933949"/>
                <a:gd name="connsiteY1" fmla="*/ 437990 h 832395"/>
                <a:gd name="connsiteX2" fmla="*/ 282458 w 1933949"/>
                <a:gd name="connsiteY2" fmla="*/ 678191 h 832395"/>
                <a:gd name="connsiteX3" fmla="*/ 907248 w 1933949"/>
                <a:gd name="connsiteY3" fmla="*/ 831484 h 832395"/>
                <a:gd name="connsiteX4" fmla="*/ 1698491 w 1933949"/>
                <a:gd name="connsiteY4" fmla="*/ 712022 h 832395"/>
                <a:gd name="connsiteX5" fmla="*/ 1901703 w 1933949"/>
                <a:gd name="connsiteY5" fmla="*/ 190279 h 832395"/>
                <a:gd name="connsiteX6" fmla="*/ 1718847 w 1933949"/>
                <a:gd name="connsiteY6" fmla="*/ 0 h 832395"/>
                <a:gd name="connsiteX0" fmla="*/ 504769 w 1930883"/>
                <a:gd name="connsiteY0" fmla="*/ 0 h 833484"/>
                <a:gd name="connsiteX1" fmla="*/ 5307 w 1930883"/>
                <a:gd name="connsiteY1" fmla="*/ 437990 h 833484"/>
                <a:gd name="connsiteX2" fmla="*/ 282458 w 1930883"/>
                <a:gd name="connsiteY2" fmla="*/ 678191 h 833484"/>
                <a:gd name="connsiteX3" fmla="*/ 907248 w 1930883"/>
                <a:gd name="connsiteY3" fmla="*/ 831484 h 833484"/>
                <a:gd name="connsiteX4" fmla="*/ 1673995 w 1930883"/>
                <a:gd name="connsiteY4" fmla="*/ 571168 h 833484"/>
                <a:gd name="connsiteX5" fmla="*/ 1901703 w 1930883"/>
                <a:gd name="connsiteY5" fmla="*/ 190279 h 833484"/>
                <a:gd name="connsiteX6" fmla="*/ 1718847 w 1930883"/>
                <a:gd name="connsiteY6" fmla="*/ 0 h 833484"/>
                <a:gd name="connsiteX0" fmla="*/ 505083 w 1930013"/>
                <a:gd name="connsiteY0" fmla="*/ 0 h 697505"/>
                <a:gd name="connsiteX1" fmla="*/ 5621 w 1930013"/>
                <a:gd name="connsiteY1" fmla="*/ 437990 h 697505"/>
                <a:gd name="connsiteX2" fmla="*/ 282772 w 1930013"/>
                <a:gd name="connsiteY2" fmla="*/ 678191 h 697505"/>
                <a:gd name="connsiteX3" fmla="*/ 977551 w 1930013"/>
                <a:gd name="connsiteY3" fmla="*/ 670508 h 697505"/>
                <a:gd name="connsiteX4" fmla="*/ 1674309 w 1930013"/>
                <a:gd name="connsiteY4" fmla="*/ 571168 h 697505"/>
                <a:gd name="connsiteX5" fmla="*/ 1902017 w 1930013"/>
                <a:gd name="connsiteY5" fmla="*/ 190279 h 697505"/>
                <a:gd name="connsiteX6" fmla="*/ 1719161 w 1930013"/>
                <a:gd name="connsiteY6" fmla="*/ 0 h 697505"/>
                <a:gd name="connsiteX0" fmla="*/ 500549 w 1925479"/>
                <a:gd name="connsiteY0" fmla="*/ 0 h 673295"/>
                <a:gd name="connsiteX1" fmla="*/ 1087 w 1925479"/>
                <a:gd name="connsiteY1" fmla="*/ 437990 h 673295"/>
                <a:gd name="connsiteX2" fmla="*/ 384972 w 1925479"/>
                <a:gd name="connsiteY2" fmla="*/ 627112 h 673295"/>
                <a:gd name="connsiteX3" fmla="*/ 973017 w 1925479"/>
                <a:gd name="connsiteY3" fmla="*/ 670508 h 673295"/>
                <a:gd name="connsiteX4" fmla="*/ 1669775 w 1925479"/>
                <a:gd name="connsiteY4" fmla="*/ 571168 h 673295"/>
                <a:gd name="connsiteX5" fmla="*/ 1897483 w 1925479"/>
                <a:gd name="connsiteY5" fmla="*/ 190279 h 673295"/>
                <a:gd name="connsiteX6" fmla="*/ 1714627 w 1925479"/>
                <a:gd name="connsiteY6" fmla="*/ 0 h 673295"/>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489999 w 1700851"/>
                <a:gd name="connsiteY6" fmla="*/ 0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700851"/>
                <a:gd name="connsiteY0" fmla="*/ 0 h 679189"/>
                <a:gd name="connsiteX1" fmla="*/ 3923 w 1700851"/>
                <a:gd name="connsiteY1" fmla="*/ 255344 h 679189"/>
                <a:gd name="connsiteX2" fmla="*/ 160344 w 1700851"/>
                <a:gd name="connsiteY2" fmla="*/ 627112 h 679189"/>
                <a:gd name="connsiteX3" fmla="*/ 748389 w 1700851"/>
                <a:gd name="connsiteY3" fmla="*/ 670508 h 679189"/>
                <a:gd name="connsiteX4" fmla="*/ 1445147 w 1700851"/>
                <a:gd name="connsiteY4" fmla="*/ 571168 h 679189"/>
                <a:gd name="connsiteX5" fmla="*/ 1672855 w 1700851"/>
                <a:gd name="connsiteY5" fmla="*/ 190279 h 679189"/>
                <a:gd name="connsiteX6" fmla="*/ 1000076 w 1700851"/>
                <a:gd name="connsiteY6" fmla="*/ 3096 h 679189"/>
                <a:gd name="connsiteX0" fmla="*/ 275921 w 1460920"/>
                <a:gd name="connsiteY0" fmla="*/ 0 h 679189"/>
                <a:gd name="connsiteX1" fmla="*/ 3923 w 1460920"/>
                <a:gd name="connsiteY1" fmla="*/ 255344 h 679189"/>
                <a:gd name="connsiteX2" fmla="*/ 160344 w 1460920"/>
                <a:gd name="connsiteY2" fmla="*/ 627112 h 679189"/>
                <a:gd name="connsiteX3" fmla="*/ 748389 w 1460920"/>
                <a:gd name="connsiteY3" fmla="*/ 670508 h 679189"/>
                <a:gd name="connsiteX4" fmla="*/ 1445147 w 1460920"/>
                <a:gd name="connsiteY4" fmla="*/ 571168 h 679189"/>
                <a:gd name="connsiteX5" fmla="*/ 1205678 w 1460920"/>
                <a:gd name="connsiteY5" fmla="*/ 153131 h 679189"/>
                <a:gd name="connsiteX6" fmla="*/ 1000076 w 1460920"/>
                <a:gd name="connsiteY6" fmla="*/ 3096 h 679189"/>
                <a:gd name="connsiteX0" fmla="*/ 275921 w 1238072"/>
                <a:gd name="connsiteY0" fmla="*/ 0 h 690798"/>
                <a:gd name="connsiteX1" fmla="*/ 3923 w 1238072"/>
                <a:gd name="connsiteY1" fmla="*/ 255344 h 690798"/>
                <a:gd name="connsiteX2" fmla="*/ 160344 w 1238072"/>
                <a:gd name="connsiteY2" fmla="*/ 627112 h 690798"/>
                <a:gd name="connsiteX3" fmla="*/ 748389 w 1238072"/>
                <a:gd name="connsiteY3" fmla="*/ 670508 h 690798"/>
                <a:gd name="connsiteX4" fmla="*/ 1084704 w 1238072"/>
                <a:gd name="connsiteY4" fmla="*/ 411740 h 690798"/>
                <a:gd name="connsiteX5" fmla="*/ 1205678 w 1238072"/>
                <a:gd name="connsiteY5" fmla="*/ 153131 h 690798"/>
                <a:gd name="connsiteX6" fmla="*/ 1000076 w 1238072"/>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205678"/>
                <a:gd name="connsiteY0" fmla="*/ 0 h 690798"/>
                <a:gd name="connsiteX1" fmla="*/ 3923 w 1205678"/>
                <a:gd name="connsiteY1" fmla="*/ 255344 h 690798"/>
                <a:gd name="connsiteX2" fmla="*/ 160344 w 1205678"/>
                <a:gd name="connsiteY2" fmla="*/ 627112 h 690798"/>
                <a:gd name="connsiteX3" fmla="*/ 748389 w 1205678"/>
                <a:gd name="connsiteY3" fmla="*/ 670508 h 690798"/>
                <a:gd name="connsiteX4" fmla="*/ 1084704 w 1205678"/>
                <a:gd name="connsiteY4" fmla="*/ 411740 h 690798"/>
                <a:gd name="connsiteX5" fmla="*/ 1205678 w 1205678"/>
                <a:gd name="connsiteY5" fmla="*/ 153131 h 690798"/>
                <a:gd name="connsiteX6" fmla="*/ 1000076 w 1205678"/>
                <a:gd name="connsiteY6" fmla="*/ 3096 h 690798"/>
                <a:gd name="connsiteX0" fmla="*/ 275921 w 1170683"/>
                <a:gd name="connsiteY0" fmla="*/ 0 h 690798"/>
                <a:gd name="connsiteX1" fmla="*/ 3923 w 1170683"/>
                <a:gd name="connsiteY1" fmla="*/ 255344 h 690798"/>
                <a:gd name="connsiteX2" fmla="*/ 160344 w 1170683"/>
                <a:gd name="connsiteY2" fmla="*/ 627112 h 690798"/>
                <a:gd name="connsiteX3" fmla="*/ 748389 w 1170683"/>
                <a:gd name="connsiteY3" fmla="*/ 670508 h 690798"/>
                <a:gd name="connsiteX4" fmla="*/ 1084704 w 1170683"/>
                <a:gd name="connsiteY4" fmla="*/ 411740 h 690798"/>
                <a:gd name="connsiteX5" fmla="*/ 1170683 w 1170683"/>
                <a:gd name="connsiteY5" fmla="*/ 160870 h 690798"/>
                <a:gd name="connsiteX6" fmla="*/ 1000076 w 1170683"/>
                <a:gd name="connsiteY6" fmla="*/ 3096 h 690798"/>
                <a:gd name="connsiteX0" fmla="*/ 275921 w 1170683"/>
                <a:gd name="connsiteY0" fmla="*/ 0 h 684456"/>
                <a:gd name="connsiteX1" fmla="*/ 3923 w 1170683"/>
                <a:gd name="connsiteY1" fmla="*/ 255344 h 684456"/>
                <a:gd name="connsiteX2" fmla="*/ 160344 w 1170683"/>
                <a:gd name="connsiteY2" fmla="*/ 627112 h 684456"/>
                <a:gd name="connsiteX3" fmla="*/ 748389 w 1170683"/>
                <a:gd name="connsiteY3" fmla="*/ 670508 h 684456"/>
                <a:gd name="connsiteX4" fmla="*/ 1093453 w 1170683"/>
                <a:gd name="connsiteY4" fmla="*/ 498420 h 684456"/>
                <a:gd name="connsiteX5" fmla="*/ 1170683 w 1170683"/>
                <a:gd name="connsiteY5" fmla="*/ 160870 h 684456"/>
                <a:gd name="connsiteX6" fmla="*/ 1000076 w 1170683"/>
                <a:gd name="connsiteY6" fmla="*/ 3096 h 684456"/>
                <a:gd name="connsiteX0" fmla="*/ 275948 w 1170710"/>
                <a:gd name="connsiteY0" fmla="*/ 0 h 669754"/>
                <a:gd name="connsiteX1" fmla="*/ 3950 w 1170710"/>
                <a:gd name="connsiteY1" fmla="*/ 255344 h 669754"/>
                <a:gd name="connsiteX2" fmla="*/ 160371 w 1170710"/>
                <a:gd name="connsiteY2" fmla="*/ 627112 h 669754"/>
                <a:gd name="connsiteX3" fmla="*/ 751915 w 1170710"/>
                <a:gd name="connsiteY3" fmla="*/ 647290 h 669754"/>
                <a:gd name="connsiteX4" fmla="*/ 1093480 w 1170710"/>
                <a:gd name="connsiteY4" fmla="*/ 498420 h 669754"/>
                <a:gd name="connsiteX5" fmla="*/ 1170710 w 1170710"/>
                <a:gd name="connsiteY5" fmla="*/ 160870 h 669754"/>
                <a:gd name="connsiteX6" fmla="*/ 1000103 w 1170710"/>
                <a:gd name="connsiteY6" fmla="*/ 3096 h 6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710" h="669754">
                  <a:moveTo>
                    <a:pt x="275948" y="0"/>
                  </a:moveTo>
                  <a:cubicBezTo>
                    <a:pt x="113623" y="16329"/>
                    <a:pt x="23213" y="150825"/>
                    <a:pt x="3950" y="255344"/>
                  </a:cubicBezTo>
                  <a:cubicBezTo>
                    <a:pt x="-15313" y="359863"/>
                    <a:pt x="35710" y="561788"/>
                    <a:pt x="160371" y="627112"/>
                  </a:cubicBezTo>
                  <a:cubicBezTo>
                    <a:pt x="285032" y="692436"/>
                    <a:pt x="596397" y="668739"/>
                    <a:pt x="751915" y="647290"/>
                  </a:cubicBezTo>
                  <a:cubicBezTo>
                    <a:pt x="907433" y="625841"/>
                    <a:pt x="1023681" y="579490"/>
                    <a:pt x="1093480" y="498420"/>
                  </a:cubicBezTo>
                  <a:cubicBezTo>
                    <a:pt x="1163279" y="417350"/>
                    <a:pt x="1167025" y="263030"/>
                    <a:pt x="1170710" y="160870"/>
                  </a:cubicBezTo>
                  <a:cubicBezTo>
                    <a:pt x="1156897" y="83475"/>
                    <a:pt x="1121660" y="20597"/>
                    <a:pt x="1000103" y="309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C3A65D2-BDB3-4634-838F-4052B8714B95}"/>
                    </a:ext>
                  </a:extLst>
                </p:cNvPr>
                <p:cNvSpPr txBox="1"/>
                <p:nvPr/>
              </p:nvSpPr>
              <p:spPr>
                <a:xfrm>
                  <a:off x="6256491" y="4404403"/>
                  <a:ext cx="1312890" cy="400110"/>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B050"/>
                      </a:solidFill>
                      <a:latin typeface="Times New Roman" panose="02020603050405020304" pitchFamily="18" charset="0"/>
                      <a:cs typeface="Times New Roman" panose="02020603050405020304" pitchFamily="18" charset="0"/>
                    </a:rPr>
                    <a:t>Id</a:t>
                  </a:r>
                </a:p>
              </p:txBody>
            </p:sp>
          </mc:Choice>
          <mc:Fallback xmlns="">
            <p:sp>
              <p:nvSpPr>
                <p:cNvPr id="37" name="TextBox 36">
                  <a:extLst>
                    <a:ext uri="{FF2B5EF4-FFF2-40B4-BE49-F238E27FC236}">
                      <a16:creationId xmlns:a16="http://schemas.microsoft.com/office/drawing/2014/main" id="{6DDB9F23-779A-41DA-9CAE-58F90B0ECABA}"/>
                    </a:ext>
                  </a:extLst>
                </p:cNvPr>
                <p:cNvSpPr txBox="1">
                  <a:spLocks noRot="1" noChangeAspect="1" noMove="1" noResize="1" noEditPoints="1" noAdjustHandles="1" noChangeArrowheads="1" noChangeShapeType="1" noTextEdit="1"/>
                </p:cNvSpPr>
                <p:nvPr/>
              </p:nvSpPr>
              <p:spPr>
                <a:xfrm>
                  <a:off x="6256491" y="4404403"/>
                  <a:ext cx="1312890" cy="400110"/>
                </a:xfrm>
                <a:prstGeom prst="rect">
                  <a:avLst/>
                </a:prstGeom>
                <a:blipFill>
                  <a:blip r:embed="rId14"/>
                  <a:stretch>
                    <a:fillRect t="-9231" r="-1852" b="-27692"/>
                  </a:stretch>
                </a:blipFill>
              </p:spPr>
              <p:txBody>
                <a:bodyPr/>
                <a:lstStyle/>
                <a:p>
                  <a:r>
                    <a:rPr lang="en-US">
                      <a:noFill/>
                    </a:rPr>
                    <a:t> </a:t>
                  </a:r>
                </a:p>
              </p:txBody>
            </p:sp>
          </mc:Fallback>
        </mc:AlternateContent>
        <p:sp>
          <p:nvSpPr>
            <p:cNvPr id="67" name="Freeform 1">
              <a:extLst>
                <a:ext uri="{FF2B5EF4-FFF2-40B4-BE49-F238E27FC236}">
                  <a16:creationId xmlns:a16="http://schemas.microsoft.com/office/drawing/2014/main" id="{BD7FD289-8665-44DC-B845-9DB0D9CF484A}"/>
                </a:ext>
              </a:extLst>
            </p:cNvPr>
            <p:cNvSpPr/>
            <p:nvPr/>
          </p:nvSpPr>
          <p:spPr>
            <a:xfrm>
              <a:off x="6644611" y="3757885"/>
              <a:ext cx="616382" cy="696889"/>
            </a:xfrm>
            <a:custGeom>
              <a:avLst/>
              <a:gdLst>
                <a:gd name="connsiteX0" fmla="*/ 79448 w 333035"/>
                <a:gd name="connsiteY0" fmla="*/ 23052 h 339193"/>
                <a:gd name="connsiteX1" fmla="*/ 2607 w 333035"/>
                <a:gd name="connsiteY1" fmla="*/ 215153 h 339193"/>
                <a:gd name="connsiteX2" fmla="*/ 163972 w 333035"/>
                <a:gd name="connsiteY2" fmla="*/ 338097 h 339193"/>
                <a:gd name="connsiteX3" fmla="*/ 333021 w 333035"/>
                <a:gd name="connsiteY3" fmla="*/ 145996 h 339193"/>
                <a:gd name="connsiteX4" fmla="*/ 171656 w 333035"/>
                <a:gd name="connsiteY4" fmla="*/ 0 h 339193"/>
                <a:gd name="connsiteX0" fmla="*/ 79448 w 339685"/>
                <a:gd name="connsiteY0" fmla="*/ 23052 h 339741"/>
                <a:gd name="connsiteX1" fmla="*/ 2607 w 339685"/>
                <a:gd name="connsiteY1" fmla="*/ 215153 h 339741"/>
                <a:gd name="connsiteX2" fmla="*/ 163972 w 339685"/>
                <a:gd name="connsiteY2" fmla="*/ 338097 h 339741"/>
                <a:gd name="connsiteX3" fmla="*/ 294601 w 339685"/>
                <a:gd name="connsiteY3" fmla="*/ 276625 h 339741"/>
                <a:gd name="connsiteX4" fmla="*/ 333021 w 339685"/>
                <a:gd name="connsiteY4" fmla="*/ 145996 h 339741"/>
                <a:gd name="connsiteX5" fmla="*/ 171656 w 339685"/>
                <a:gd name="connsiteY5" fmla="*/ 0 h 33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685" h="339741">
                  <a:moveTo>
                    <a:pt x="79448" y="23052"/>
                  </a:moveTo>
                  <a:cubicBezTo>
                    <a:pt x="33984" y="92849"/>
                    <a:pt x="-11480" y="162646"/>
                    <a:pt x="2607" y="215153"/>
                  </a:cubicBezTo>
                  <a:cubicBezTo>
                    <a:pt x="16694" y="267661"/>
                    <a:pt x="115306" y="327852"/>
                    <a:pt x="163972" y="338097"/>
                  </a:cubicBezTo>
                  <a:cubicBezTo>
                    <a:pt x="212638" y="348342"/>
                    <a:pt x="266426" y="308642"/>
                    <a:pt x="294601" y="276625"/>
                  </a:cubicBezTo>
                  <a:cubicBezTo>
                    <a:pt x="322776" y="244608"/>
                    <a:pt x="353512" y="192100"/>
                    <a:pt x="333021" y="145996"/>
                  </a:cubicBezTo>
                  <a:cubicBezTo>
                    <a:pt x="312530" y="99892"/>
                    <a:pt x="252979" y="44823"/>
                    <a:pt x="171656" y="0"/>
                  </a:cubicBez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ADF303F-C113-43CE-ADE5-4C09A4FDE944}"/>
                  </a:ext>
                </a:extLst>
              </p:cNvPr>
              <p:cNvSpPr txBox="1"/>
              <p:nvPr/>
            </p:nvSpPr>
            <p:spPr>
              <a:xfrm>
                <a:off x="1503442" y="1764017"/>
                <a:ext cx="6137116" cy="1188530"/>
              </a:xfrm>
              <a:prstGeom prst="rect">
                <a:avLst/>
              </a:prstGeom>
              <a:noFill/>
              <a:ln w="25400">
                <a:solidFill>
                  <a:srgbClr val="C00000"/>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𝑠</m:t>
                          </m:r>
                        </m:e>
                      </m:d>
                      <m:r>
                        <a:rPr lang="en-US" sz="2000" b="0" i="1" smtClean="0">
                          <a:latin typeface="Cambria Math" panose="02040503050406030204" pitchFamily="18" charset="0"/>
                        </a:rPr>
                        <m:t>=</m:t>
                      </m:r>
                      <m:r>
                        <a:rPr lang="en-US" sz="2000" b="0" i="1" smtClean="0">
                          <a:solidFill>
                            <a:srgbClr val="00B050"/>
                          </a:solidFill>
                          <a:latin typeface="Cambria Math" panose="02040503050406030204" pitchFamily="18" charset="0"/>
                        </a:rPr>
                        <m:t>𝐼𝑑</m:t>
                      </m:r>
                    </m:oMath>
                  </m:oMathPara>
                </a14:m>
                <a:endParaRPr lang="en-US" sz="2000" b="0" dirty="0"/>
              </a:p>
              <a:p>
                <a:pPr/>
                <a14:m>
                  <m:oMathPara xmlns:m="http://schemas.openxmlformats.org/officeDocument/2006/math">
                    <m:oMathParaPr>
                      <m:jc m:val="left"/>
                    </m:oMathParaPr>
                    <m:oMath xmlns:m="http://schemas.openxmlformats.org/officeDocument/2006/math">
                      <m:r>
                        <a:rPr lang="en-US" sz="2000" b="0" i="1" smtClean="0">
                          <a:solidFill>
                            <a:srgbClr val="C00000"/>
                          </a:solidFill>
                          <a:latin typeface="Cambria Math" panose="02040503050406030204" pitchFamily="18" charset="0"/>
                        </a:rPr>
                        <m:t>𝜑</m:t>
                      </m:r>
                      <m:d>
                        <m:dPr>
                          <m:begChr m:val="["/>
                          <m:endChr m:val="]"/>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𝑠</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e>
                      </m:d>
                      <m:r>
                        <a:rPr lang="en-US" sz="2000" b="0" i="1" smtClean="0">
                          <a:latin typeface="Cambria Math" panose="02040503050406030204" pitchFamily="18" charset="0"/>
                        </a:rPr>
                        <m:t>=</m:t>
                      </m:r>
                      <m:nary>
                        <m:naryPr>
                          <m:chr m:val="∑"/>
                          <m:supHide m:val="on"/>
                          <m:ctrlPr>
                            <a:rPr lang="en-US" sz="2000" b="0" i="1" smtClean="0">
                              <a:solidFill>
                                <a:srgbClr val="00B050"/>
                              </a:solidFill>
                              <a:latin typeface="Cambria Math" panose="02040503050406030204" pitchFamily="18" charset="0"/>
                            </a:rPr>
                          </m:ctrlPr>
                        </m:naryPr>
                        <m:sub>
                          <m:d>
                            <m:dPr>
                              <m:ctrlPr>
                                <a:rPr lang="en-US" sz="2000" i="1">
                                  <a:solidFill>
                                    <a:srgbClr val="00B050"/>
                                  </a:solidFill>
                                  <a:latin typeface="Cambria Math" panose="02040503050406030204" pitchFamily="18" charset="0"/>
                                </a:rPr>
                              </m:ctrlPr>
                            </m:dPr>
                            <m:e>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𝑛</m:t>
                              </m:r>
                            </m:e>
                          </m:d>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𝐸𝑑𝑔𝑒𝑠</m:t>
                          </m:r>
                        </m:sub>
                        <m:sup/>
                        <m:e>
                          <m:r>
                            <a:rPr lang="en-US" sz="2000" i="1">
                              <a:solidFill>
                                <a:srgbClr val="00B050"/>
                              </a:solidFill>
                              <a:latin typeface="Cambria Math" panose="02040503050406030204" pitchFamily="18" charset="0"/>
                            </a:rPr>
                            <m:t>𝜑</m:t>
                          </m:r>
                          <m:d>
                            <m:dPr>
                              <m:begChr m:val="["/>
                              <m:endChr m:val="]"/>
                              <m:ctrlPr>
                                <a:rPr lang="en-US" sz="2000" i="1">
                                  <a:solidFill>
                                    <a:srgbClr val="00B050"/>
                                  </a:solidFill>
                                  <a:latin typeface="Cambria Math" panose="02040503050406030204" pitchFamily="18" charset="0"/>
                                </a:rPr>
                              </m:ctrlPr>
                            </m:dPr>
                            <m:e>
                              <m:r>
                                <a:rPr lang="en-US" sz="2000" i="1">
                                  <a:solidFill>
                                    <a:srgbClr val="00B050"/>
                                  </a:solidFill>
                                  <a:latin typeface="Cambria Math" panose="02040503050406030204" pitchFamily="18" charset="0"/>
                                </a:rPr>
                                <m:t>𝑠</m:t>
                              </m:r>
                              <m:r>
                                <a:rPr lang="en-US" sz="2000" i="1">
                                  <a:solidFill>
                                    <a:srgbClr val="00B050"/>
                                  </a:solidFill>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e>
                          </m:d>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𝑓</m:t>
                          </m:r>
                          <m:r>
                            <a:rPr lang="en-US" sz="2000" i="1">
                              <a:solidFill>
                                <a:srgbClr val="00B050"/>
                              </a:solidFill>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𝑚</m:t>
                              </m:r>
                            </m:e>
                            <m:sub>
                              <m:r>
                                <a:rPr lang="en-US" sz="2000" i="1">
                                  <a:solidFill>
                                    <a:srgbClr val="00B050"/>
                                  </a:solidFill>
                                  <a:latin typeface="Cambria Math" panose="02040503050406030204" pitchFamily="18" charset="0"/>
                                </a:rPr>
                                <m:t>𝑖</m:t>
                              </m:r>
                            </m:sub>
                          </m:sSub>
                          <m:r>
                            <a:rPr lang="en-US" sz="2000" i="1">
                              <a:solidFill>
                                <a:srgbClr val="00B050"/>
                              </a:solidFill>
                              <a:latin typeface="Cambria Math" panose="02040503050406030204" pitchFamily="18" charset="0"/>
                            </a:rPr>
                            <m:t>,</m:t>
                          </m:r>
                          <m:r>
                            <a:rPr lang="en-US" sz="2000" i="1">
                              <a:solidFill>
                                <a:srgbClr val="00B050"/>
                              </a:solidFill>
                              <a:latin typeface="Cambria Math" panose="02040503050406030204" pitchFamily="18" charset="0"/>
                            </a:rPr>
                            <m:t>𝑛</m:t>
                          </m:r>
                          <m:r>
                            <a:rPr lang="en-US" sz="2000" i="1">
                              <a:solidFill>
                                <a:srgbClr val="00B050"/>
                              </a:solidFill>
                              <a:latin typeface="Cambria Math" panose="02040503050406030204" pitchFamily="18" charset="0"/>
                            </a:rPr>
                            <m:t>]</m:t>
                          </m:r>
                        </m:e>
                      </m:nary>
                      <m:r>
                        <a:rPr lang="en-US" sz="2000" b="0" i="1" smtClean="0">
                          <a:latin typeface="Cambria Math" panose="02040503050406030204" pitchFamily="18" charset="0"/>
                        </a:rPr>
                        <m:t>         </m:t>
                      </m:r>
                      <m:r>
                        <a:rPr lang="en-US" sz="2000" b="0" i="1" smtClean="0">
                          <a:solidFill>
                            <a:srgbClr val="00B050"/>
                          </a:solidFill>
                          <a:latin typeface="Cambria Math" panose="02040503050406030204" pitchFamily="18" charset="0"/>
                        </a:rPr>
                        <m:t>𝑖𝑓</m:t>
                      </m:r>
                      <m:r>
                        <a:rPr lang="en-US" sz="2000" b="0" i="1" smtClean="0">
                          <a:solidFill>
                            <a:srgbClr val="00B050"/>
                          </a:solidFill>
                          <a:latin typeface="Cambria Math" panose="02040503050406030204" pitchFamily="18" charset="0"/>
                        </a:rPr>
                        <m:t> </m:t>
                      </m:r>
                      <m:r>
                        <a:rPr lang="en-US" sz="2000" b="0" i="1" smtClean="0">
                          <a:solidFill>
                            <a:srgbClr val="00B050"/>
                          </a:solidFill>
                          <a:latin typeface="Cambria Math" panose="02040503050406030204" pitchFamily="18" charset="0"/>
                        </a:rPr>
                        <m:t>𝑛</m:t>
                      </m:r>
                      <m:r>
                        <a:rPr lang="en-US" sz="2000" b="0" i="1" smtClean="0">
                          <a:solidFill>
                            <a:srgbClr val="00B050"/>
                          </a:solidFill>
                          <a:latin typeface="Cambria Math" panose="02040503050406030204" pitchFamily="18" charset="0"/>
                        </a:rPr>
                        <m:t>≠</m:t>
                      </m:r>
                      <m:r>
                        <a:rPr lang="en-US" sz="2000" b="0" i="1" smtClean="0">
                          <a:solidFill>
                            <a:srgbClr val="00B050"/>
                          </a:solidFill>
                          <a:latin typeface="Cambria Math" panose="02040503050406030204" pitchFamily="18" charset="0"/>
                        </a:rPr>
                        <m:t>𝑠</m:t>
                      </m:r>
                    </m:oMath>
                  </m:oMathPara>
                </a14:m>
                <a:endParaRPr lang="en-US" sz="2000" b="0" dirty="0"/>
              </a:p>
            </p:txBody>
          </p:sp>
        </mc:Choice>
        <mc:Fallback xmlns="">
          <p:sp>
            <p:nvSpPr>
              <p:cNvPr id="68" name="TextBox 67">
                <a:extLst>
                  <a:ext uri="{FF2B5EF4-FFF2-40B4-BE49-F238E27FC236}">
                    <a16:creationId xmlns:a16="http://schemas.microsoft.com/office/drawing/2014/main" id="{6ADF303F-C113-43CE-ADE5-4C09A4FDE944}"/>
                  </a:ext>
                </a:extLst>
              </p:cNvPr>
              <p:cNvSpPr txBox="1">
                <a:spLocks noRot="1" noChangeAspect="1" noMove="1" noResize="1" noEditPoints="1" noAdjustHandles="1" noChangeArrowheads="1" noChangeShapeType="1" noTextEdit="1"/>
              </p:cNvSpPr>
              <p:nvPr/>
            </p:nvSpPr>
            <p:spPr>
              <a:xfrm>
                <a:off x="1503442" y="1764017"/>
                <a:ext cx="6137116" cy="1188530"/>
              </a:xfrm>
              <a:prstGeom prst="rect">
                <a:avLst/>
              </a:prstGeom>
              <a:blipFill>
                <a:blip r:embed="rId15"/>
                <a:stretch>
                  <a:fillRect/>
                </a:stretch>
              </a:blipFill>
              <a:ln w="25400">
                <a:solidFill>
                  <a:srgbClr val="C00000"/>
                </a:solidFill>
              </a:ln>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DD08FEFE-11EC-4763-A448-94688555560D}"/>
              </a:ext>
            </a:extLst>
          </p:cNvPr>
          <p:cNvGrpSpPr/>
          <p:nvPr/>
        </p:nvGrpSpPr>
        <p:grpSpPr>
          <a:xfrm>
            <a:off x="7143937" y="5123921"/>
            <a:ext cx="1871461" cy="1633127"/>
            <a:chOff x="7143937" y="5123921"/>
            <a:chExt cx="1871461" cy="1633127"/>
          </a:xfrm>
        </p:grpSpPr>
        <p:grpSp>
          <p:nvGrpSpPr>
            <p:cNvPr id="70" name="Group 69">
              <a:extLst>
                <a:ext uri="{FF2B5EF4-FFF2-40B4-BE49-F238E27FC236}">
                  <a16:creationId xmlns:a16="http://schemas.microsoft.com/office/drawing/2014/main" id="{4D9341A1-55D6-46AD-ADCD-AD399C0E2783}"/>
                </a:ext>
              </a:extLst>
            </p:cNvPr>
            <p:cNvGrpSpPr/>
            <p:nvPr/>
          </p:nvGrpSpPr>
          <p:grpSpPr>
            <a:xfrm>
              <a:off x="8088028" y="5123921"/>
              <a:ext cx="927370" cy="1633127"/>
              <a:chOff x="788014" y="3553247"/>
              <a:chExt cx="927370" cy="1633127"/>
            </a:xfrm>
          </p:grpSpPr>
          <p:pic>
            <p:nvPicPr>
              <p:cNvPr id="74" name="Picture 73">
                <a:extLst>
                  <a:ext uri="{FF2B5EF4-FFF2-40B4-BE49-F238E27FC236}">
                    <a16:creationId xmlns:a16="http://schemas.microsoft.com/office/drawing/2014/main" id="{D6540FF2-CF46-4EE2-8813-0C7DEAACA147}"/>
                  </a:ext>
                </a:extLst>
              </p:cNvPr>
              <p:cNvPicPr>
                <a:picLocks noChangeAspect="1"/>
              </p:cNvPicPr>
              <p:nvPr/>
            </p:nvPicPr>
            <p:blipFill>
              <a:blip r:embed="rId16"/>
              <a:stretch>
                <a:fillRect/>
              </a:stretch>
            </p:blipFill>
            <p:spPr>
              <a:xfrm>
                <a:off x="849312" y="3553247"/>
                <a:ext cx="803567" cy="1197864"/>
              </a:xfrm>
              <a:prstGeom prst="rect">
                <a:avLst/>
              </a:prstGeom>
            </p:spPr>
          </p:pic>
          <p:sp>
            <p:nvSpPr>
              <p:cNvPr id="75" name="Text Box 47">
                <a:extLst>
                  <a:ext uri="{FF2B5EF4-FFF2-40B4-BE49-F238E27FC236}">
                    <a16:creationId xmlns:a16="http://schemas.microsoft.com/office/drawing/2014/main" id="{23A1CA96-4E48-440E-B1C1-CA50AE26642F}"/>
                  </a:ext>
                </a:extLst>
              </p:cNvPr>
              <p:cNvSpPr txBox="1">
                <a:spLocks noChangeArrowheads="1"/>
              </p:cNvSpPr>
              <p:nvPr/>
            </p:nvSpPr>
            <p:spPr bwMode="auto">
              <a:xfrm>
                <a:off x="788014" y="4749331"/>
                <a:ext cx="92737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Mark</a:t>
                </a:r>
              </a:p>
              <a:p>
                <a:pPr algn="ctr">
                  <a:lnSpc>
                    <a:spcPct val="70000"/>
                  </a:lnSpc>
                  <a:buFontTx/>
                  <a:buNone/>
                </a:pPr>
                <a:r>
                  <a:rPr lang="en-US" sz="1600" dirty="0">
                    <a:latin typeface="Calibri" pitchFamily="34" charset="0"/>
                  </a:rPr>
                  <a:t>Wegman</a:t>
                </a:r>
              </a:p>
            </p:txBody>
          </p:sp>
        </p:grpSp>
        <p:grpSp>
          <p:nvGrpSpPr>
            <p:cNvPr id="71" name="Group 70">
              <a:extLst>
                <a:ext uri="{FF2B5EF4-FFF2-40B4-BE49-F238E27FC236}">
                  <a16:creationId xmlns:a16="http://schemas.microsoft.com/office/drawing/2014/main" id="{7BA11875-4543-40D6-A17C-E15421C687D1}"/>
                </a:ext>
              </a:extLst>
            </p:cNvPr>
            <p:cNvGrpSpPr/>
            <p:nvPr/>
          </p:nvGrpSpPr>
          <p:grpSpPr>
            <a:xfrm>
              <a:off x="7143937" y="5136048"/>
              <a:ext cx="924991" cy="1621000"/>
              <a:chOff x="918047" y="5145239"/>
              <a:chExt cx="924991" cy="1621000"/>
            </a:xfrm>
          </p:grpSpPr>
          <p:pic>
            <p:nvPicPr>
              <p:cNvPr id="72" name="Picture 71">
                <a:extLst>
                  <a:ext uri="{FF2B5EF4-FFF2-40B4-BE49-F238E27FC236}">
                    <a16:creationId xmlns:a16="http://schemas.microsoft.com/office/drawing/2014/main" id="{13FE6660-0A68-4A96-B766-A3266B20593E}"/>
                  </a:ext>
                </a:extLst>
              </p:cNvPr>
              <p:cNvPicPr>
                <a:picLocks noChangeAspect="1"/>
              </p:cNvPicPr>
              <p:nvPr/>
            </p:nvPicPr>
            <p:blipFill>
              <a:blip r:embed="rId17"/>
              <a:stretch>
                <a:fillRect/>
              </a:stretch>
            </p:blipFill>
            <p:spPr>
              <a:xfrm>
                <a:off x="918047" y="5145239"/>
                <a:ext cx="924991" cy="1197864"/>
              </a:xfrm>
              <a:prstGeom prst="rect">
                <a:avLst/>
              </a:prstGeom>
            </p:spPr>
          </p:pic>
          <p:sp>
            <p:nvSpPr>
              <p:cNvPr id="73" name="Text Box 47">
                <a:extLst>
                  <a:ext uri="{FF2B5EF4-FFF2-40B4-BE49-F238E27FC236}">
                    <a16:creationId xmlns:a16="http://schemas.microsoft.com/office/drawing/2014/main" id="{F92E2F51-8EFF-429D-A5F8-9AC0D61FCA81}"/>
                  </a:ext>
                </a:extLst>
              </p:cNvPr>
              <p:cNvSpPr txBox="1">
                <a:spLocks noChangeArrowheads="1"/>
              </p:cNvSpPr>
              <p:nvPr/>
            </p:nvSpPr>
            <p:spPr bwMode="auto">
              <a:xfrm>
                <a:off x="952017" y="6329196"/>
                <a:ext cx="848887"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600" dirty="0">
                    <a:latin typeface="Calibri" pitchFamily="34" charset="0"/>
                  </a:rPr>
                  <a:t>Susan</a:t>
                </a:r>
              </a:p>
              <a:p>
                <a:pPr algn="ctr">
                  <a:lnSpc>
                    <a:spcPct val="70000"/>
                  </a:lnSpc>
                  <a:buFontTx/>
                  <a:buNone/>
                </a:pPr>
                <a:r>
                  <a:rPr lang="en-US" sz="1600" dirty="0">
                    <a:latin typeface="Calibri" pitchFamily="34" charset="0"/>
                  </a:rPr>
                  <a:t>Graham</a:t>
                </a:r>
              </a:p>
            </p:txBody>
          </p:sp>
        </p:grpSp>
      </p:grpSp>
      <p:sp>
        <p:nvSpPr>
          <p:cNvPr id="80" name="Title 1">
            <a:extLst>
              <a:ext uri="{FF2B5EF4-FFF2-40B4-BE49-F238E27FC236}">
                <a16:creationId xmlns:a16="http://schemas.microsoft.com/office/drawing/2014/main" id="{93F9C62E-E963-4B82-BC9F-214C2E5E7F1C}"/>
              </a:ext>
            </a:extLst>
          </p:cNvPr>
          <p:cNvSpPr txBox="1">
            <a:spLocks/>
          </p:cNvSpPr>
          <p:nvPr/>
        </p:nvSpPr>
        <p:spPr bwMode="auto">
          <a:xfrm>
            <a:off x="304800" y="228600"/>
            <a:ext cx="8610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a:lstStyle>
          <a:p>
            <a:pPr defTabSz="914400"/>
            <a:r>
              <a:rPr lang="en-US" dirty="0"/>
              <a:t>Semantic Equations</a:t>
            </a:r>
            <a:br>
              <a:rPr lang="en-US" dirty="0"/>
            </a:br>
            <a:r>
              <a:rPr lang="en-US" dirty="0"/>
              <a:t>for In</a:t>
            </a:r>
            <a:r>
              <a:rPr lang="en-US" u="sng" dirty="0"/>
              <a:t>tra</a:t>
            </a:r>
            <a:r>
              <a:rPr lang="en-US" dirty="0"/>
              <a:t>procedural Analysis</a:t>
            </a:r>
            <a:endParaRPr lang="en-US" kern="0" dirty="0"/>
          </a:p>
        </p:txBody>
      </p:sp>
    </p:spTree>
    <p:extLst>
      <p:ext uri="{BB962C8B-B14F-4D97-AF65-F5344CB8AC3E}">
        <p14:creationId xmlns:p14="http://schemas.microsoft.com/office/powerpoint/2010/main" val="758465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8F37-9609-4A6A-A4E1-1FF15DF937A8}"/>
              </a:ext>
            </a:extLst>
          </p:cNvPr>
          <p:cNvSpPr>
            <a:spLocks noGrp="1"/>
          </p:cNvSpPr>
          <p:nvPr>
            <p:ph type="title"/>
          </p:nvPr>
        </p:nvSpPr>
        <p:spPr>
          <a:xfrm>
            <a:off x="65315" y="274638"/>
            <a:ext cx="9013371" cy="868362"/>
          </a:xfrm>
        </p:spPr>
        <p:txBody>
          <a:bodyPr>
            <a:normAutofit/>
          </a:bodyPr>
          <a:lstStyle/>
          <a:p>
            <a:r>
              <a:rPr lang="en-US" altLang="en-US" sz="2400" dirty="0"/>
              <a:t>Goal: Analyze Linearly Recursive Programs Precisely</a:t>
            </a:r>
            <a:endParaRPr lang="en-US" sz="2400" dirty="0"/>
          </a:p>
        </p:txBody>
      </p:sp>
      <p:sp>
        <p:nvSpPr>
          <p:cNvPr id="4" name="Slide Number Placeholder 3">
            <a:extLst>
              <a:ext uri="{FF2B5EF4-FFF2-40B4-BE49-F238E27FC236}">
                <a16:creationId xmlns:a16="http://schemas.microsoft.com/office/drawing/2014/main" id="{307D6CC6-1067-4F16-9BF7-55237408B0FA}"/>
              </a:ext>
            </a:extLst>
          </p:cNvPr>
          <p:cNvSpPr>
            <a:spLocks noGrp="1"/>
          </p:cNvSpPr>
          <p:nvPr>
            <p:ph type="sldNum" sz="quarter" idx="12"/>
          </p:nvPr>
        </p:nvSpPr>
        <p:spPr/>
        <p:txBody>
          <a:bodyPr/>
          <a:lstStyle/>
          <a:p>
            <a:fld id="{60AD1266-7CE3-2146-B859-359ABF1E0203}" type="slidenum">
              <a:rPr lang="en-US" smtClean="0"/>
              <a:t>40</a:t>
            </a:fld>
            <a:endParaRPr lang="en-US"/>
          </a:p>
        </p:txBody>
      </p:sp>
      <p:sp>
        <p:nvSpPr>
          <p:cNvPr id="5" name="TextBox 4">
            <a:extLst>
              <a:ext uri="{FF2B5EF4-FFF2-40B4-BE49-F238E27FC236}">
                <a16:creationId xmlns:a16="http://schemas.microsoft.com/office/drawing/2014/main" id="{02FE3E53-BA3D-434C-AAE3-48B1DFE33FE5}"/>
              </a:ext>
            </a:extLst>
          </p:cNvPr>
          <p:cNvSpPr txBox="1"/>
          <p:nvPr/>
        </p:nvSpPr>
        <p:spPr>
          <a:xfrm>
            <a:off x="5230192" y="2737219"/>
            <a:ext cx="1646605" cy="369332"/>
          </a:xfrm>
          <a:prstGeom prst="rect">
            <a:avLst/>
          </a:prstGeom>
          <a:noFill/>
          <a:ln w="25400">
            <a:noFill/>
          </a:ln>
        </p:spPr>
        <p:txBody>
          <a:bodyPr wrap="none" rtlCol="0">
            <a:spAutoFit/>
          </a:bodyPr>
          <a:lstStyle/>
          <a:p>
            <a:r>
              <a:rPr lang="en-US" dirty="0">
                <a:solidFill>
                  <a:srgbClr val="C00000"/>
                </a:solidFill>
              </a:rPr>
              <a:t>Pre-call action</a:t>
            </a:r>
          </a:p>
        </p:txBody>
      </p:sp>
      <p:sp>
        <p:nvSpPr>
          <p:cNvPr id="6" name="TextBox 5">
            <a:extLst>
              <a:ext uri="{FF2B5EF4-FFF2-40B4-BE49-F238E27FC236}">
                <a16:creationId xmlns:a16="http://schemas.microsoft.com/office/drawing/2014/main" id="{4B9A6DFD-5BBA-4858-8C7C-F9CA42282E95}"/>
              </a:ext>
            </a:extLst>
          </p:cNvPr>
          <p:cNvSpPr txBox="1"/>
          <p:nvPr/>
        </p:nvSpPr>
        <p:spPr>
          <a:xfrm>
            <a:off x="5230192" y="3836080"/>
            <a:ext cx="1749197" cy="369332"/>
          </a:xfrm>
          <a:prstGeom prst="rect">
            <a:avLst/>
          </a:prstGeom>
          <a:noFill/>
          <a:ln w="25400">
            <a:noFill/>
          </a:ln>
        </p:spPr>
        <p:txBody>
          <a:bodyPr wrap="none" rtlCol="0">
            <a:spAutoFit/>
          </a:bodyPr>
          <a:lstStyle/>
          <a:p>
            <a:r>
              <a:rPr lang="en-US" dirty="0">
                <a:solidFill>
                  <a:srgbClr val="C00000"/>
                </a:solidFill>
              </a:rPr>
              <a:t>Post-call action</a:t>
            </a:r>
          </a:p>
        </p:txBody>
      </p:sp>
      <p:cxnSp>
        <p:nvCxnSpPr>
          <p:cNvPr id="8" name="Straight Arrow Connector 7">
            <a:extLst>
              <a:ext uri="{FF2B5EF4-FFF2-40B4-BE49-F238E27FC236}">
                <a16:creationId xmlns:a16="http://schemas.microsoft.com/office/drawing/2014/main" id="{CA88A74C-19B7-4C45-AF7B-549AA93C73AA}"/>
              </a:ext>
            </a:extLst>
          </p:cNvPr>
          <p:cNvCxnSpPr>
            <a:cxnSpLocks/>
            <a:stCxn id="5" idx="1"/>
            <a:endCxn id="12" idx="1"/>
          </p:cNvCxnSpPr>
          <p:nvPr/>
        </p:nvCxnSpPr>
        <p:spPr bwMode="auto">
          <a:xfrm flipH="1">
            <a:off x="4600072" y="2921885"/>
            <a:ext cx="630120" cy="3038"/>
          </a:xfrm>
          <a:prstGeom prst="straightConnector1">
            <a:avLst/>
          </a:prstGeom>
          <a:solidFill>
            <a:schemeClr val="accent1"/>
          </a:solidFill>
          <a:ln w="19050" cap="flat" cmpd="sng" algn="ctr">
            <a:solidFill>
              <a:srgbClr val="C00000"/>
            </a:solidFill>
            <a:prstDash val="solid"/>
            <a:round/>
            <a:headEnd type="none" w="med" len="med"/>
            <a:tailEnd type="stealth" w="lg" len="lg"/>
          </a:ln>
          <a:effectLst/>
        </p:spPr>
      </p:cxnSp>
      <p:cxnSp>
        <p:nvCxnSpPr>
          <p:cNvPr id="9" name="Straight Arrow Connector 8">
            <a:extLst>
              <a:ext uri="{FF2B5EF4-FFF2-40B4-BE49-F238E27FC236}">
                <a16:creationId xmlns:a16="http://schemas.microsoft.com/office/drawing/2014/main" id="{F55F3DC6-0FC0-4E9D-BD5F-9DF27740BB26}"/>
              </a:ext>
            </a:extLst>
          </p:cNvPr>
          <p:cNvCxnSpPr>
            <a:cxnSpLocks/>
            <a:stCxn id="6" idx="1"/>
            <a:endCxn id="13" idx="1"/>
          </p:cNvCxnSpPr>
          <p:nvPr/>
        </p:nvCxnSpPr>
        <p:spPr bwMode="auto">
          <a:xfrm flipH="1">
            <a:off x="4600072" y="4020746"/>
            <a:ext cx="630120" cy="4490"/>
          </a:xfrm>
          <a:prstGeom prst="straightConnector1">
            <a:avLst/>
          </a:prstGeom>
          <a:solidFill>
            <a:schemeClr val="accent1"/>
          </a:solidFill>
          <a:ln w="19050" cap="flat" cmpd="sng" algn="ctr">
            <a:solidFill>
              <a:srgbClr val="C00000"/>
            </a:solidFill>
            <a:prstDash val="solid"/>
            <a:round/>
            <a:headEnd type="none" w="med" len="med"/>
            <a:tailEnd type="stealth" w="lg" len="lg"/>
          </a:ln>
          <a:effectLst/>
        </p:spPr>
      </p:cxnSp>
      <p:sp>
        <p:nvSpPr>
          <p:cNvPr id="11" name="TextBox 10">
            <a:extLst>
              <a:ext uri="{FF2B5EF4-FFF2-40B4-BE49-F238E27FC236}">
                <a16:creationId xmlns:a16="http://schemas.microsoft.com/office/drawing/2014/main" id="{F6838E81-E088-4AEA-8293-DDCD586B0156}"/>
              </a:ext>
            </a:extLst>
          </p:cNvPr>
          <p:cNvSpPr txBox="1"/>
          <p:nvPr/>
        </p:nvSpPr>
        <p:spPr>
          <a:xfrm>
            <a:off x="2587060" y="1905864"/>
            <a:ext cx="1415772" cy="2862322"/>
          </a:xfrm>
          <a:prstGeom prst="rect">
            <a:avLst/>
          </a:prstGeom>
          <a:noFill/>
        </p:spPr>
        <p:txBody>
          <a:bodyPr wrap="none" rtlCol="0">
            <a:spAutoFit/>
          </a:bodyPr>
          <a:lstStyle/>
          <a:p>
            <a:r>
              <a:rPr lang="en-US" dirty="0"/>
              <a:t>int a, b;</a:t>
            </a:r>
          </a:p>
          <a:p>
            <a:endParaRPr lang="en-US" dirty="0"/>
          </a:p>
          <a:p>
            <a:r>
              <a:rPr lang="en-US" dirty="0"/>
              <a:t>int foo() {</a:t>
            </a:r>
          </a:p>
          <a:p>
            <a:r>
              <a:rPr lang="en-US" dirty="0"/>
              <a:t>   if (*) {</a:t>
            </a:r>
          </a:p>
          <a:p>
            <a:r>
              <a:rPr lang="en-US" dirty="0"/>
              <a:t>      a = a+1;</a:t>
            </a:r>
          </a:p>
          <a:p>
            <a:r>
              <a:rPr lang="en-US" dirty="0"/>
              <a:t>      foo();</a:t>
            </a:r>
          </a:p>
          <a:p>
            <a:r>
              <a:rPr lang="en-US" dirty="0"/>
              <a:t>      b = b+1;</a:t>
            </a:r>
          </a:p>
          <a:p>
            <a:r>
              <a:rPr lang="en-US" dirty="0"/>
              <a:t>   }</a:t>
            </a:r>
          </a:p>
          <a:p>
            <a:r>
              <a:rPr lang="en-US" dirty="0"/>
              <a:t>   return;</a:t>
            </a:r>
          </a:p>
          <a:p>
            <a:r>
              <a:rPr lang="en-US" dirty="0"/>
              <a:t>}</a:t>
            </a:r>
          </a:p>
        </p:txBody>
      </p:sp>
      <p:sp>
        <p:nvSpPr>
          <p:cNvPr id="12" name="Right Brace 11">
            <a:extLst>
              <a:ext uri="{FF2B5EF4-FFF2-40B4-BE49-F238E27FC236}">
                <a16:creationId xmlns:a16="http://schemas.microsoft.com/office/drawing/2014/main" id="{3146CEAD-1F1C-45AD-8902-68C1B88A9514}"/>
              </a:ext>
            </a:extLst>
          </p:cNvPr>
          <p:cNvSpPr/>
          <p:nvPr/>
        </p:nvSpPr>
        <p:spPr bwMode="auto">
          <a:xfrm>
            <a:off x="4376602" y="2557176"/>
            <a:ext cx="223470" cy="749663"/>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p:sp>
        <p:nvSpPr>
          <p:cNvPr id="13" name="Right Brace 12">
            <a:extLst>
              <a:ext uri="{FF2B5EF4-FFF2-40B4-BE49-F238E27FC236}">
                <a16:creationId xmlns:a16="http://schemas.microsoft.com/office/drawing/2014/main" id="{86A9DDB7-D58C-429A-98DC-843C051DECA9}"/>
              </a:ext>
            </a:extLst>
          </p:cNvPr>
          <p:cNvSpPr/>
          <p:nvPr/>
        </p:nvSpPr>
        <p:spPr bwMode="auto">
          <a:xfrm>
            <a:off x="4376602" y="3631708"/>
            <a:ext cx="223470" cy="802217"/>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8511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a:t>
            </a:r>
          </a:p>
        </p:txBody>
      </p:sp>
      <p:sp>
        <p:nvSpPr>
          <p:cNvPr id="3" name="Content Placeholder 2"/>
          <p:cNvSpPr>
            <a:spLocks noGrp="1"/>
          </p:cNvSpPr>
          <p:nvPr>
            <p:ph idx="1"/>
          </p:nvPr>
        </p:nvSpPr>
        <p:spPr>
          <a:xfrm>
            <a:off x="152406" y="1424200"/>
            <a:ext cx="8860115" cy="4448975"/>
          </a:xfrm>
          <a:ln>
            <a:noFill/>
          </a:ln>
        </p:spPr>
        <p:txBody>
          <a:bodyPr>
            <a:normAutofit/>
          </a:bodyPr>
          <a:lstStyle/>
          <a:p>
            <a:r>
              <a:rPr lang="en-US" dirty="0"/>
              <a:t>Newtonian program analysis</a:t>
            </a:r>
          </a:p>
          <a:p>
            <a:pPr lvl="1"/>
            <a:r>
              <a:rPr lang="en-US" dirty="0"/>
              <a:t>Iterative analysis that makes repeated calls on an iterative program analysis</a:t>
            </a:r>
            <a:endParaRPr lang="en-US" dirty="0">
              <a:solidFill>
                <a:srgbClr val="C00000"/>
              </a:solidFill>
            </a:endParaRPr>
          </a:p>
          <a:p>
            <a:r>
              <a:rPr lang="en-US" dirty="0">
                <a:solidFill>
                  <a:srgbClr val="C00000"/>
                </a:solidFill>
              </a:rPr>
              <a:t>Newtonian program analysis via tensor product</a:t>
            </a:r>
          </a:p>
          <a:p>
            <a:pPr lvl="1"/>
            <a:r>
              <a:rPr lang="en-US" dirty="0"/>
              <a:t>Iterative analysis that makes repeated calls on an algebraic program analysis</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41</a:t>
            </a:fld>
            <a:endParaRPr lang="en-US"/>
          </a:p>
        </p:txBody>
      </p:sp>
    </p:spTree>
    <p:extLst>
      <p:ext uri="{BB962C8B-B14F-4D97-AF65-F5344CB8AC3E}">
        <p14:creationId xmlns:p14="http://schemas.microsoft.com/office/powerpoint/2010/main" val="2903056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Dataflow Analysis</a:t>
            </a:r>
          </a:p>
        </p:txBody>
      </p:sp>
      <p:sp>
        <p:nvSpPr>
          <p:cNvPr id="4" name="Down Arrow 3"/>
          <p:cNvSpPr/>
          <p:nvPr/>
        </p:nvSpPr>
        <p:spPr>
          <a:xfrm>
            <a:off x="2946130" y="1708931"/>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78767"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System of Dataflow Equations</a:t>
            </a:r>
          </a:p>
        </p:txBody>
      </p:sp>
      <p:sp>
        <p:nvSpPr>
          <p:cNvPr id="6" name="TextBox 5"/>
          <p:cNvSpPr txBox="1"/>
          <p:nvPr/>
        </p:nvSpPr>
        <p:spPr>
          <a:xfrm>
            <a:off x="2091689" y="5120776"/>
            <a:ext cx="2686982" cy="523220"/>
          </a:xfrm>
          <a:prstGeom prst="rect">
            <a:avLst/>
          </a:prstGeom>
          <a:noFill/>
          <a:ln w="25400">
            <a:solidFill>
              <a:srgbClr val="C00000"/>
            </a:solidFill>
          </a:ln>
        </p:spPr>
        <p:txBody>
          <a:bodyPr wrap="square" rtlCol="0">
            <a:spAutoFit/>
          </a:bodyPr>
          <a:lstStyle/>
          <a:p>
            <a:r>
              <a:rPr lang="en-US" sz="2800" dirty="0">
                <a:solidFill>
                  <a:srgbClr val="C00000"/>
                </a:solidFill>
              </a:rPr>
              <a:t>Equation solver</a:t>
            </a:r>
          </a:p>
        </p:txBody>
      </p:sp>
      <p:sp>
        <p:nvSpPr>
          <p:cNvPr id="17" name="Down Arrow 16"/>
          <p:cNvSpPr/>
          <p:nvPr/>
        </p:nvSpPr>
        <p:spPr>
          <a:xfrm>
            <a:off x="2954187" y="435210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2954187"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2954187" y="3072978"/>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53190" y="2455083"/>
            <a:ext cx="2925481" cy="523220"/>
          </a:xfrm>
          <a:prstGeom prst="rect">
            <a:avLst/>
          </a:prstGeom>
          <a:solidFill>
            <a:schemeClr val="bg1"/>
          </a:solidFill>
          <a:ln w="38100">
            <a:solidFill>
              <a:schemeClr val="bg1"/>
            </a:solidFill>
          </a:ln>
        </p:spPr>
        <p:txBody>
          <a:bodyPr wrap="none" rtlCol="0">
            <a:spAutoFit/>
          </a:bodyPr>
          <a:lstStyle/>
          <a:p>
            <a:r>
              <a:rPr lang="en-US" sz="2800" dirty="0"/>
              <a:t>Abstraction engine</a:t>
            </a:r>
          </a:p>
        </p:txBody>
      </p:sp>
      <p:sp>
        <p:nvSpPr>
          <p:cNvPr id="15" name="Content Placeholder 2"/>
          <p:cNvSpPr txBox="1">
            <a:spLocks/>
          </p:cNvSpPr>
          <p:nvPr/>
        </p:nvSpPr>
        <p:spPr>
          <a:xfrm>
            <a:off x="2579696" y="1069513"/>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75000"/>
                    <a:lumOff val="25000"/>
                  </a:schemeClr>
                </a:solidFill>
                <a:latin typeface="Calibri"/>
                <a:cs typeface="Arial"/>
              </a:rPr>
              <a:t>Program</a:t>
            </a:r>
            <a:endParaRPr lang="en-US" dirty="0"/>
          </a:p>
        </p:txBody>
      </p:sp>
      <p:sp>
        <p:nvSpPr>
          <p:cNvPr id="3" name="Rounded Rectangular Callout 2"/>
          <p:cNvSpPr/>
          <p:nvPr/>
        </p:nvSpPr>
        <p:spPr>
          <a:xfrm>
            <a:off x="5457541" y="4550084"/>
            <a:ext cx="3341991" cy="1207769"/>
          </a:xfrm>
          <a:prstGeom prst="wedgeRoundRectCallout">
            <a:avLst>
              <a:gd name="adj1" fmla="val -70070"/>
              <a:gd name="adj2" fmla="val 19862"/>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NPA-TP: Combines NPA with </a:t>
            </a:r>
            <a:r>
              <a:rPr lang="en-US" dirty="0" err="1">
                <a:solidFill>
                  <a:srgbClr val="C00000"/>
                </a:solidFill>
              </a:rPr>
              <a:t>Tarjan’s</a:t>
            </a:r>
            <a:r>
              <a:rPr lang="en-US" dirty="0">
                <a:solidFill>
                  <a:srgbClr val="C00000"/>
                </a:solidFill>
              </a:rPr>
              <a:t> method to create an improved NPA solver (for finding procedure summaries)</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42</a:t>
            </a:fld>
            <a:endParaRPr lang="en-US"/>
          </a:p>
        </p:txBody>
      </p:sp>
      <p:sp>
        <p:nvSpPr>
          <p:cNvPr id="20" name="Content Placeholder 2">
            <a:extLst>
              <a:ext uri="{FF2B5EF4-FFF2-40B4-BE49-F238E27FC236}">
                <a16:creationId xmlns:a16="http://schemas.microsoft.com/office/drawing/2014/main" id="{675DA8D4-4268-4DE4-AC09-EA795631317B}"/>
              </a:ext>
            </a:extLst>
          </p:cNvPr>
          <p:cNvSpPr txBox="1">
            <a:spLocks/>
          </p:cNvSpPr>
          <p:nvPr/>
        </p:nvSpPr>
        <p:spPr>
          <a:xfrm>
            <a:off x="939962" y="6348877"/>
            <a:ext cx="695358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Solution (dataflow facts; procedure summaries)</a:t>
            </a:r>
          </a:p>
        </p:txBody>
      </p:sp>
    </p:spTree>
    <p:extLst>
      <p:ext uri="{BB962C8B-B14F-4D97-AF65-F5344CB8AC3E}">
        <p14:creationId xmlns:p14="http://schemas.microsoft.com/office/powerpoint/2010/main" val="2339057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p:sp>
        <p:nvSpPr>
          <p:cNvPr id="16" name="Slide Number Placeholder 15"/>
          <p:cNvSpPr>
            <a:spLocks noGrp="1"/>
          </p:cNvSpPr>
          <p:nvPr>
            <p:ph type="sldNum" sz="quarter" idx="12"/>
          </p:nvPr>
        </p:nvSpPr>
        <p:spPr>
          <a:xfrm>
            <a:off x="304800" y="6400800"/>
            <a:ext cx="304800" cy="304800"/>
          </a:xfrm>
        </p:spPr>
        <p:txBody>
          <a:bodyPr/>
          <a:lstStyle/>
          <a:p>
            <a:fld id="{A65A0EED-6B89-664A-801E-D3FDD91C7C69}" type="slidenum">
              <a:rPr lang="en-US" smtClean="0"/>
              <a:pPr/>
              <a:t>43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38365" y="1858141"/>
                <a:ext cx="8919010" cy="1015663"/>
              </a:xfrm>
              <a:prstGeom prst="rect">
                <a:avLst/>
              </a:prstGeom>
              <a:noFill/>
            </p:spPr>
            <p:txBody>
              <a:bodyPr wrap="square" rtlCol="0">
                <a:spAutoFit/>
              </a:bodyPr>
              <a:lstStyle/>
              <a:p>
                <a:r>
                  <a:rPr lang="en-US" sz="3000" dirty="0"/>
                  <a:t>               </a:t>
                </a:r>
                <a:r>
                  <a:rPr lang="en-US" sz="1200" dirty="0"/>
                  <a:t> </a:t>
                </a:r>
                <a:r>
                  <a:rPr lang="en-US" sz="3000" dirty="0"/>
                  <a:t>     Polynomial </a:t>
                </a:r>
                <a14:m>
                  <m:oMath xmlns:m="http://schemas.openxmlformats.org/officeDocument/2006/math">
                    <m:r>
                      <a:rPr lang="en-US" sz="3000">
                        <a:latin typeface="Cambria Math" panose="02040503050406030204" pitchFamily="18" charset="0"/>
                      </a:rPr>
                      <m:t>→</m:t>
                    </m:r>
                  </m:oMath>
                </a14:m>
                <a:r>
                  <a:rPr lang="en-US" sz="3000" dirty="0"/>
                  <a:t> Linear</a:t>
                </a:r>
              </a:p>
              <a:p>
                <a:r>
                  <a:rPr lang="en-US" sz="3000" b="0" i="1" u="sng" dirty="0" err="1"/>
                  <a:t>Inter</a:t>
                </a:r>
                <a:r>
                  <a:rPr lang="en-US" sz="3000" b="0" dirty="0" err="1"/>
                  <a:t>procedural</a:t>
                </a:r>
                <a:r>
                  <a:rPr lang="en-US" sz="3000" b="0" dirty="0"/>
                  <a:t> analysis </a:t>
                </a:r>
                <a14:m>
                  <m:oMath xmlns:m="http://schemas.openxmlformats.org/officeDocument/2006/math">
                    <m:r>
                      <a:rPr lang="en-US" sz="3000">
                        <a:latin typeface="Cambria Math" panose="02040503050406030204" pitchFamily="18" charset="0"/>
                      </a:rPr>
                      <m:t>→</m:t>
                    </m:r>
                  </m:oMath>
                </a14:m>
                <a:r>
                  <a:rPr lang="en-US" sz="3000" dirty="0"/>
                  <a:t> </a:t>
                </a:r>
                <a:r>
                  <a:rPr lang="en-US" sz="3000" i="1" u="sng" dirty="0"/>
                  <a:t>Intra</a:t>
                </a:r>
                <a:r>
                  <a:rPr lang="en-US" sz="3000" dirty="0"/>
                  <a:t>procedural analysis</a:t>
                </a:r>
              </a:p>
            </p:txBody>
          </p:sp>
        </mc:Choice>
        <mc:Fallback xmlns="">
          <p:sp>
            <p:nvSpPr>
              <p:cNvPr id="8" name="TextBox 7"/>
              <p:cNvSpPr txBox="1">
                <a:spLocks noRot="1" noChangeAspect="1" noMove="1" noResize="1" noEditPoints="1" noAdjustHandles="1" noChangeArrowheads="1" noChangeShapeType="1" noTextEdit="1"/>
              </p:cNvSpPr>
              <p:nvPr/>
            </p:nvSpPr>
            <p:spPr>
              <a:xfrm>
                <a:off x="138365" y="1858141"/>
                <a:ext cx="8919010" cy="1015663"/>
              </a:xfrm>
              <a:prstGeom prst="rect">
                <a:avLst/>
              </a:prstGeom>
              <a:blipFill>
                <a:blip r:embed="rId3"/>
                <a:stretch>
                  <a:fillRect l="-1640" t="-7831" r="-273" b="-18072"/>
                </a:stretch>
              </a:blipFill>
            </p:spPr>
            <p:txBody>
              <a:bodyPr/>
              <a:lstStyle/>
              <a:p>
                <a:r>
                  <a:rPr lang="en-US">
                    <a:noFill/>
                  </a:rPr>
                  <a:t> </a:t>
                </a:r>
              </a:p>
            </p:txBody>
          </p:sp>
        </mc:Fallback>
      </mc:AlternateContent>
      <p:sp>
        <p:nvSpPr>
          <p:cNvPr id="4" name="Cloud Callout 3"/>
          <p:cNvSpPr/>
          <p:nvPr/>
        </p:nvSpPr>
        <p:spPr>
          <a:xfrm>
            <a:off x="1859228" y="3665145"/>
            <a:ext cx="4500722" cy="2063262"/>
          </a:xfrm>
          <a:prstGeom prst="cloudCallout">
            <a:avLst>
              <a:gd name="adj1" fmla="val 24949"/>
              <a:gd name="adj2" fmla="val -8764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000" dirty="0">
                <a:solidFill>
                  <a:srgbClr val="C00000"/>
                </a:solidFill>
              </a:rPr>
              <a:t>On each Newton round, use a fast </a:t>
            </a:r>
            <a:r>
              <a:rPr lang="en-US" sz="2000" i="1" u="sng" dirty="0" err="1">
                <a:solidFill>
                  <a:srgbClr val="C00000"/>
                </a:solidFill>
              </a:rPr>
              <a:t>intra</a:t>
            </a:r>
            <a:r>
              <a:rPr lang="en-US" sz="2000" dirty="0" err="1">
                <a:solidFill>
                  <a:srgbClr val="C00000"/>
                </a:solidFill>
              </a:rPr>
              <a:t>procedural</a:t>
            </a:r>
            <a:r>
              <a:rPr lang="en-US" sz="2000" dirty="0">
                <a:solidFill>
                  <a:srgbClr val="C00000"/>
                </a:solidFill>
              </a:rPr>
              <a:t> solver, such as </a:t>
            </a:r>
            <a:r>
              <a:rPr lang="en-US" sz="2000" dirty="0" err="1">
                <a:solidFill>
                  <a:srgbClr val="C00000"/>
                </a:solidFill>
              </a:rPr>
              <a:t>Tarjan’s</a:t>
            </a:r>
            <a:r>
              <a:rPr lang="en-US" sz="2000" dirty="0">
                <a:solidFill>
                  <a:srgbClr val="C00000"/>
                </a:solidFill>
              </a:rPr>
              <a:t> path-expression method!</a:t>
            </a:r>
          </a:p>
        </p:txBody>
      </p:sp>
    </p:spTree>
    <p:extLst>
      <p:ext uri="{BB962C8B-B14F-4D97-AF65-F5344CB8AC3E}">
        <p14:creationId xmlns:p14="http://schemas.microsoft.com/office/powerpoint/2010/main" val="30436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1816629"/>
              </a:xfrm>
              <a:ln>
                <a:noFill/>
              </a:ln>
            </p:spPr>
            <p:txBody>
              <a:bodyPr>
                <a:normAutofit/>
              </a:bodyPr>
              <a:lstStyle/>
              <a:p>
                <a:r>
                  <a:rPr lang="en-US" dirty="0"/>
                  <a:t>Finesse the derivative question by fiat:</a:t>
                </a:r>
              </a:p>
              <a:p>
                <a:pPr marL="0" indent="0">
                  <a:buNone/>
                </a:pPr>
                <a:r>
                  <a:rPr lang="en-US" dirty="0"/>
                  <a:t>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r>
                      <a:rPr lang="en-US" b="0" i="1" smtClean="0">
                        <a:latin typeface="Cambria Math" panose="02040503050406030204" pitchFamily="18" charset="0"/>
                      </a:rPr>
                      <m:t>𝐷𝑔</m:t>
                    </m:r>
                    <m:r>
                      <a:rPr lang="en-US" b="0" i="1" smtClean="0">
                        <a:latin typeface="Cambria Math" panose="02040503050406030204" pitchFamily="18" charset="0"/>
                      </a:rPr>
                      <m:t>+</m:t>
                    </m:r>
                    <m:r>
                      <a:rPr lang="en-US" b="0" i="1" smtClean="0">
                        <a:latin typeface="Cambria Math" panose="02040503050406030204" pitchFamily="18" charset="0"/>
                      </a:rPr>
                      <m:t>𝐷h</m:t>
                    </m:r>
                  </m:oMath>
                </a14:m>
                <a:endParaRPr lang="en-US" dirty="0">
                  <a:sym typeface="Symbol"/>
                </a:endParaRPr>
              </a:p>
              <a:p>
                <a:pPr marL="0" indent="0">
                  <a:buNone/>
                </a:pPr>
                <a:r>
                  <a:rPr lang="en-US" dirty="0">
                    <a:sym typeface="Symbol"/>
                  </a:rPr>
                  <a:t>                 </a:t>
                </a:r>
                <a14:m>
                  <m:oMath xmlns:m="http://schemas.openxmlformats.org/officeDocument/2006/math">
                    <m:r>
                      <a:rPr lang="en-US" b="0" i="1" smtClean="0">
                        <a:latin typeface="Cambria Math" panose="02040503050406030204" pitchFamily="18" charset="0"/>
                        <a:sym typeface="Symbol"/>
                      </a:rPr>
                      <m:t>𝐷</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𝐷𝑔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h</m:t>
                        </m:r>
                      </m:e>
                    </m:d>
                    <m:r>
                      <a:rPr lang="en-US" b="0" i="1" smtClean="0">
                        <a:latin typeface="Cambria Math" panose="02040503050406030204" pitchFamily="18" charset="0"/>
                        <a:sym typeface="Symbol"/>
                      </a:rPr>
                      <m:t>+</m:t>
                    </m:r>
                    <m:d>
                      <m:dPr>
                        <m:ctrlPr>
                          <a:rPr lang="en-US" b="0" i="1" smtClean="0">
                            <a:latin typeface="Cambria Math" panose="02040503050406030204" pitchFamily="18" charset="0"/>
                            <a:sym typeface="Symbol"/>
                          </a:rPr>
                        </m:ctrlPr>
                      </m:dPr>
                      <m:e>
                        <m:r>
                          <a:rPr lang="en-US" b="0" i="1" smtClean="0">
                            <a:latin typeface="Cambria Math" panose="02040503050406030204" pitchFamily="18" charset="0"/>
                            <a:sym typeface="Symbol"/>
                          </a:rPr>
                          <m:t>𝑔</m:t>
                        </m:r>
                        <m:r>
                          <a:rPr lang="en-US" b="0" i="1" smtClean="0">
                            <a:latin typeface="Cambria Math" panose="02040503050406030204" pitchFamily="18" charset="0"/>
                            <a:sym typeface="Symbol"/>
                          </a:rPr>
                          <m:t>⋅</m:t>
                        </m:r>
                        <m:r>
                          <a:rPr lang="en-US" b="0" i="1" smtClean="0">
                            <a:latin typeface="Cambria Math" panose="02040503050406030204" pitchFamily="18" charset="0"/>
                            <a:sym typeface="Symbol"/>
                          </a:rPr>
                          <m:t>𝐷h</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1816629"/>
              </a:xfrm>
              <a:blipFill>
                <a:blip r:embed="rId3"/>
                <a:stretch>
                  <a:fillRect l="-1259" t="-369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44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601083" y="3291937"/>
                <a:ext cx="4564134" cy="2302233"/>
              </a:xfrm>
              <a:prstGeom prst="rect">
                <a:avLst/>
              </a:prstGeom>
              <a:noFill/>
            </p:spPr>
            <p:txBody>
              <a:bodyPr wrap="none" rtlCol="0">
                <a:spAutoFit/>
              </a:bodyPr>
              <a:lstStyle/>
              <a:p>
                <a:pPr algn="ctr"/>
                <a:r>
                  <a:rPr lang="en-US" sz="3200" u="sng" dirty="0"/>
                  <a:t>NPA iteration</a:t>
                </a:r>
                <a:endParaRPr lang="en-US" sz="3200" dirty="0"/>
              </a:p>
              <a:p>
                <a:pPr algn="ctr"/>
                <a14:m>
                  <m:oMath xmlns:m="http://schemas.openxmlformats.org/officeDocument/2006/math">
                    <m:r>
                      <a:rPr lang="en-US" sz="2400" b="0" i="1" smtClean="0">
                        <a:latin typeface="Cambria Math"/>
                      </a:rPr>
                      <m:t>   </m:t>
                    </m:r>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oMath>
                </a14:m>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𝑓</m:t>
                        </m:r>
                      </m:e>
                    </m:acc>
                    <m:r>
                      <a:rPr lang="en-US" sz="2400" i="1">
                        <a:latin typeface="Cambria Math"/>
                      </a:rPr>
                      <m:t>(</m:t>
                    </m:r>
                    <m:acc>
                      <m:accPr>
                        <m:chr m:val="⃗"/>
                        <m:ctrlPr>
                          <a:rPr lang="en-US" sz="2400" i="1" smtClean="0">
                            <a:latin typeface="Cambria Math" panose="02040503050406030204" pitchFamily="18" charset="0"/>
                          </a:rPr>
                        </m:ctrlPr>
                      </m:accPr>
                      <m:e>
                        <m:r>
                          <a:rPr lang="en-US" sz="2400" b="0" i="1" smtClean="0">
                            <a:latin typeface="Cambria Math"/>
                          </a:rPr>
                          <m:t>0</m:t>
                        </m:r>
                      </m:e>
                    </m:acc>
                    <m:r>
                      <a:rPr lang="en-US" sz="2400" i="1">
                        <a:latin typeface="Cambria Math"/>
                      </a:rPr>
                      <m:t>)</m:t>
                    </m:r>
                  </m:oMath>
                </a14:m>
                <a:endParaRPr lang="en-US" sz="2400" b="0" dirty="0"/>
              </a:p>
              <a:p>
                <a:pPr algn="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b="0" i="1" smtClean="0">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m:oMathPara>
                </a14:m>
                <a:endParaRPr lang="en-US" sz="2400" i="1" dirty="0">
                  <a:latin typeface="Cambria Math"/>
                </a:endParaRPr>
              </a:p>
              <a:p>
                <a:pPr algn="ctr"/>
                <a:r>
                  <a:rPr lang="en-US" sz="2400" i="1" dirty="0">
                    <a:latin typeface="Cambria Math"/>
                  </a:rPr>
                  <a:t>where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a14:m>
                <a:r>
                  <a:rPr lang="en-US" sz="2400" i="1" dirty="0">
                    <a:latin typeface="Cambria Math"/>
                  </a:rPr>
                  <a:t> is the least solution of</a:t>
                </a:r>
              </a:p>
              <a:p>
                <a:pPr algn="ct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𝑌</m:t>
                        </m:r>
                      </m:e>
                    </m:acc>
                  </m:oMath>
                </a14:m>
                <a:r>
                  <a:rPr lang="en-US" sz="2400" i="1" dirty="0">
                    <a:latin typeface="Cambria Math"/>
                  </a:rPr>
                  <a:t> </a:t>
                </a:r>
                <a:r>
                  <a:rPr lang="en-US" sz="2400" dirty="0">
                    <a:latin typeface="Cambria Math"/>
                  </a:rPr>
                  <a:t>=</a:t>
                </a:r>
                <a:r>
                  <a:rPr lang="en-US" sz="2400" i="1" dirty="0">
                    <a:latin typeface="Cambria Math"/>
                  </a:rPr>
                  <a:t> </a:t>
                </a:r>
                <a14:m>
                  <m:oMath xmlns:m="http://schemas.openxmlformats.org/officeDocument/2006/math">
                    <m:r>
                      <a:rPr lang="en-US" sz="2400" b="0" i="1" smtClean="0">
                        <a:latin typeface="Cambria Math"/>
                      </a:rPr>
                      <m:t> </m:t>
                    </m:r>
                    <m:acc>
                      <m:accPr>
                        <m:chr m:val="⃗"/>
                        <m:ctrlPr>
                          <a:rPr lang="en-US" sz="2400" b="0" i="1" smtClean="0">
                            <a:latin typeface="Cambria Math" panose="02040503050406030204" pitchFamily="18" charset="0"/>
                          </a:rPr>
                        </m:ctrlPr>
                      </m:accPr>
                      <m:e>
                        <m:r>
                          <a:rPr lang="en-US" sz="2400" b="0" i="1" smtClean="0">
                            <a:latin typeface="Cambria Math"/>
                          </a:rPr>
                          <m:t>𝑓</m:t>
                        </m:r>
                      </m:e>
                    </m:acc>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e>
                    </m:d>
                    <m:r>
                      <a:rPr lang="en-US" sz="2400" b="0" i="1" smtClean="0">
                        <a:latin typeface="Cambria Math" panose="02040503050406030204" pitchFamily="18" charset="0"/>
                        <a:sym typeface="Symbol"/>
                      </a:rPr>
                      <m:t>+</m:t>
                    </m:r>
                    <m:r>
                      <a:rPr lang="en-US" sz="2400" b="0" i="1" smtClean="0">
                        <a:latin typeface="Cambria Math"/>
                        <a:sym typeface="Symbol"/>
                      </a:rPr>
                      <m:t> </m:t>
                    </m:r>
                    <m:r>
                      <a:rPr lang="en-US" sz="2400" b="0" i="1" smtClean="0">
                        <a:latin typeface="Cambria Math"/>
                      </a:rPr>
                      <m:t>𝐷</m:t>
                    </m:r>
                    <m:acc>
                      <m:accPr>
                        <m:chr m:val="⃗"/>
                        <m:ctrlPr>
                          <a:rPr lang="en-US" sz="2400" i="1">
                            <a:latin typeface="Cambria Math" panose="02040503050406030204" pitchFamily="18" charset="0"/>
                          </a:rPr>
                        </m:ctrlPr>
                      </m:accPr>
                      <m:e>
                        <m:r>
                          <a:rPr lang="en-US" sz="2400" i="1">
                            <a:latin typeface="Cambria Math"/>
                          </a:rPr>
                          <m:t>𝑓</m:t>
                        </m:r>
                      </m:e>
                    </m:acc>
                    <m:sSub>
                      <m:sSubPr>
                        <m:ctrlPr>
                          <a:rPr lang="en-US" sz="2400" i="1" smtClean="0">
                            <a:latin typeface="Cambria Math" panose="02040503050406030204" pitchFamily="18" charset="0"/>
                          </a:rPr>
                        </m:ctrlPr>
                      </m:sSubPr>
                      <m:e>
                        <m:r>
                          <a:rPr lang="en-US" sz="2400" b="0" i="1" smtClean="0">
                            <a:latin typeface="Cambria Math"/>
                          </a:rPr>
                          <m:t>|</m:t>
                        </m:r>
                      </m:e>
                      <m:sub>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a:rPr>
                                  <m:t>𝜈</m:t>
                                </m:r>
                              </m:e>
                            </m:acc>
                          </m:e>
                          <m:sup>
                            <m:d>
                              <m:dPr>
                                <m:ctrlPr>
                                  <a:rPr lang="en-US" sz="2400" i="1">
                                    <a:latin typeface="Cambria Math" panose="02040503050406030204" pitchFamily="18" charset="0"/>
                                  </a:rPr>
                                </m:ctrlPr>
                              </m:dPr>
                              <m:e>
                                <m:r>
                                  <a:rPr lang="en-US" sz="2400" i="1">
                                    <a:latin typeface="Cambria Math"/>
                                  </a:rPr>
                                  <m:t>𝑖</m:t>
                                </m:r>
                              </m:e>
                            </m:d>
                          </m:sup>
                        </m:sSup>
                      </m:sub>
                    </m:sSub>
                    <m:r>
                      <a:rPr lang="en-US" sz="2400" b="0" i="1" smtClean="0">
                        <a:latin typeface="Cambria Math"/>
                      </a:rPr>
                      <m:t>(</m:t>
                    </m:r>
                    <m:acc>
                      <m:accPr>
                        <m:chr m:val="⃗"/>
                        <m:ctrlPr>
                          <a:rPr lang="en-US" sz="2400" b="0" i="1" smtClean="0">
                            <a:latin typeface="Cambria Math" panose="02040503050406030204" pitchFamily="18" charset="0"/>
                          </a:rPr>
                        </m:ctrlPr>
                      </m:accPr>
                      <m:e>
                        <m:r>
                          <a:rPr lang="en-US" sz="2400" b="0" i="1" smtClean="0">
                            <a:latin typeface="Cambria Math"/>
                          </a:rPr>
                          <m:t>𝑌</m:t>
                        </m:r>
                      </m:e>
                    </m:acc>
                    <m:r>
                      <a:rPr lang="en-US" sz="2400" b="0" i="1" smtClean="0">
                        <a:latin typeface="Cambria Math"/>
                      </a:rPr>
                      <m:t>)</m:t>
                    </m:r>
                  </m:oMath>
                </a14:m>
                <a:endParaRPr lang="en-US" sz="24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2601083" y="3291937"/>
                <a:ext cx="4564134" cy="2302233"/>
              </a:xfrm>
              <a:prstGeom prst="rect">
                <a:avLst/>
              </a:prstGeom>
              <a:blipFill>
                <a:blip r:embed="rId4"/>
                <a:stretch>
                  <a:fillRect l="-1738" t="-3439" r="-1604" b="-3175"/>
                </a:stretch>
              </a:blipFill>
            </p:spPr>
            <p:txBody>
              <a:bodyPr/>
              <a:lstStyle/>
              <a:p>
                <a:r>
                  <a:rPr lang="en-US">
                    <a:noFill/>
                  </a:rPr>
                  <a:t> </a:t>
                </a:r>
              </a:p>
            </p:txBody>
          </p:sp>
        </mc:Fallback>
      </mc:AlternateContent>
      <p:sp>
        <p:nvSpPr>
          <p:cNvPr id="7" name="Right Brace 6"/>
          <p:cNvSpPr/>
          <p:nvPr/>
        </p:nvSpPr>
        <p:spPr>
          <a:xfrm rot="5400000" flipV="1">
            <a:off x="5564870" y="4859896"/>
            <a:ext cx="226504" cy="1601859"/>
          </a:xfrm>
          <a:prstGeom prst="rightBrace">
            <a:avLst>
              <a:gd name="adj1" fmla="val 41666"/>
              <a:gd name="adj2" fmla="val 50000"/>
            </a:avLst>
          </a:prstGeom>
          <a:noFill/>
          <a:ln w="28575">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TextBox 7"/>
          <p:cNvSpPr txBox="1"/>
          <p:nvPr/>
        </p:nvSpPr>
        <p:spPr>
          <a:xfrm>
            <a:off x="4204320" y="5788105"/>
            <a:ext cx="3180679" cy="461665"/>
          </a:xfrm>
          <a:prstGeom prst="rect">
            <a:avLst/>
          </a:prstGeom>
          <a:noFill/>
        </p:spPr>
        <p:txBody>
          <a:bodyPr wrap="none" rtlCol="0">
            <a:spAutoFit/>
          </a:bodyPr>
          <a:lstStyle/>
          <a:p>
            <a:r>
              <a:rPr lang="en-US" sz="2400" dirty="0"/>
              <a:t>Linear correction term</a:t>
            </a:r>
          </a:p>
        </p:txBody>
      </p:sp>
      <p:sp>
        <p:nvSpPr>
          <p:cNvPr id="14" name="Speech Bubble: Rectangle with Corners Rounded 13">
            <a:extLst>
              <a:ext uri="{FF2B5EF4-FFF2-40B4-BE49-F238E27FC236}">
                <a16:creationId xmlns:a16="http://schemas.microsoft.com/office/drawing/2014/main" id="{9948FB36-28BC-4F31-AC16-6BD70397890A}"/>
              </a:ext>
            </a:extLst>
          </p:cNvPr>
          <p:cNvSpPr/>
          <p:nvPr/>
        </p:nvSpPr>
        <p:spPr bwMode="auto">
          <a:xfrm>
            <a:off x="469900" y="3083868"/>
            <a:ext cx="2115671" cy="856821"/>
          </a:xfrm>
          <a:prstGeom prst="wedgeRoundRectCallout">
            <a:avLst>
              <a:gd name="adj1" fmla="val 114699"/>
              <a:gd name="adj2" fmla="val 99133"/>
              <a:gd name="adj3" fmla="val 16667"/>
            </a:avLst>
          </a:prstGeom>
          <a:noFill/>
          <a:ln w="25400" cap="flat" cmpd="sng" algn="ctr">
            <a:solidFill>
              <a:schemeClr val="tx1"/>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effectLst/>
                <a:latin typeface="Arial" charset="0"/>
              </a:rPr>
              <a:t>Outer fixpoint computation</a:t>
            </a:r>
          </a:p>
        </p:txBody>
      </p:sp>
      <p:sp>
        <p:nvSpPr>
          <p:cNvPr id="15" name="Speech Bubble: Rectangle with Corners Rounded 14">
            <a:extLst>
              <a:ext uri="{FF2B5EF4-FFF2-40B4-BE49-F238E27FC236}">
                <a16:creationId xmlns:a16="http://schemas.microsoft.com/office/drawing/2014/main" id="{87D2A2F7-9BAA-4860-81FA-AFB092965573}"/>
              </a:ext>
            </a:extLst>
          </p:cNvPr>
          <p:cNvSpPr/>
          <p:nvPr/>
        </p:nvSpPr>
        <p:spPr bwMode="auto">
          <a:xfrm>
            <a:off x="177997" y="4620803"/>
            <a:ext cx="2115671" cy="856821"/>
          </a:xfrm>
          <a:prstGeom prst="wedgeRoundRectCallout">
            <a:avLst>
              <a:gd name="adj1" fmla="val 92842"/>
              <a:gd name="adj2" fmla="val 29033"/>
              <a:gd name="adj3" fmla="val 16667"/>
            </a:avLst>
          </a:prstGeom>
          <a:noFill/>
          <a:ln w="25400" cap="flat" cmpd="sng" algn="ctr">
            <a:solidFill>
              <a:schemeClr val="tx1"/>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algn="ctr" defTabSz="914400" eaLnBrk="0" fontAlgn="base" hangingPunct="0">
              <a:spcBef>
                <a:spcPct val="0"/>
              </a:spcBef>
              <a:spcAft>
                <a:spcPct val="0"/>
              </a:spcAft>
            </a:pPr>
            <a:r>
              <a:rPr lang="en-US" sz="2400" dirty="0">
                <a:latin typeface="Arial" charset="0"/>
              </a:rPr>
              <a:t>Inner fixpoint computation</a:t>
            </a:r>
          </a:p>
        </p:txBody>
      </p:sp>
      <p:sp>
        <p:nvSpPr>
          <p:cNvPr id="27" name="Speech Bubble: Rectangle with Corners Rounded 26">
            <a:extLst>
              <a:ext uri="{FF2B5EF4-FFF2-40B4-BE49-F238E27FC236}">
                <a16:creationId xmlns:a16="http://schemas.microsoft.com/office/drawing/2014/main" id="{ED6DC990-185D-4C12-AD2B-363C8E7FD5F7}"/>
              </a:ext>
            </a:extLst>
          </p:cNvPr>
          <p:cNvSpPr/>
          <p:nvPr/>
        </p:nvSpPr>
        <p:spPr bwMode="auto">
          <a:xfrm>
            <a:off x="177997" y="5594170"/>
            <a:ext cx="2482679" cy="1148227"/>
          </a:xfrm>
          <a:prstGeom prst="wedgeRoundRectCallout">
            <a:avLst>
              <a:gd name="adj1" fmla="val 72907"/>
              <a:gd name="adj2" fmla="val -69095"/>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rgbClr val="C00000"/>
                </a:solidFill>
                <a:effectLst/>
                <a:latin typeface="Arial" charset="0"/>
              </a:rPr>
              <a:t>Can we use </a:t>
            </a:r>
            <a:r>
              <a:rPr kumimoji="0" lang="en-US" sz="2400" i="0" u="none" strike="noStrike" cap="none" normalizeH="0" baseline="0" dirty="0" err="1">
                <a:ln>
                  <a:noFill/>
                </a:ln>
                <a:solidFill>
                  <a:srgbClr val="C00000"/>
                </a:solidFill>
                <a:effectLst/>
                <a:latin typeface="Arial" charset="0"/>
              </a:rPr>
              <a:t>Tarjan’s</a:t>
            </a:r>
            <a:r>
              <a:rPr kumimoji="0" lang="en-US" sz="2400" i="0" u="none" strike="noStrike" cap="none" normalizeH="0" baseline="0" dirty="0">
                <a:ln>
                  <a:noFill/>
                </a:ln>
                <a:solidFill>
                  <a:srgbClr val="C00000"/>
                </a:solidFill>
                <a:effectLst/>
                <a:latin typeface="Arial" charset="0"/>
              </a:rPr>
              <a:t> method here?</a:t>
            </a:r>
          </a:p>
        </p:txBody>
      </p:sp>
      <p:sp>
        <p:nvSpPr>
          <p:cNvPr id="13" name="Title 1">
            <a:extLst>
              <a:ext uri="{FF2B5EF4-FFF2-40B4-BE49-F238E27FC236}">
                <a16:creationId xmlns:a16="http://schemas.microsoft.com/office/drawing/2014/main" id="{518E67DB-FD9F-4216-A1C8-1269D1959C8A}"/>
              </a:ext>
            </a:extLst>
          </p:cNvPr>
          <p:cNvSpPr>
            <a:spLocks noGrp="1"/>
          </p:cNvSpPr>
          <p:nvPr>
            <p:ph type="title"/>
          </p:nvPr>
        </p:nvSpPr>
        <p:spPr>
          <a:xfrm>
            <a:off x="304800" y="228599"/>
            <a:ext cx="8610600" cy="1017815"/>
          </a:xfrm>
        </p:spPr>
        <p:txBody>
          <a:bodyPr>
            <a:normAutofit/>
          </a:bodyPr>
          <a:lstStyle/>
          <a:p>
            <a:r>
              <a:rPr lang="en-US" dirty="0"/>
              <a:t>Newtonian Program Analysis</a:t>
            </a:r>
          </a:p>
        </p:txBody>
      </p:sp>
    </p:spTree>
    <p:extLst>
      <p:ext uri="{BB962C8B-B14F-4D97-AF65-F5344CB8AC3E}">
        <p14:creationId xmlns:p14="http://schemas.microsoft.com/office/powerpoint/2010/main" val="1323102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06586"/>
                <a:ext cx="8229600" cy="1765480"/>
              </a:xfrm>
              <a:ln>
                <a:noFill/>
              </a:ln>
            </p:spPr>
            <p:txBody>
              <a:bodyPr/>
              <a:lstStyle/>
              <a:p>
                <a:r>
                  <a:rPr lang="en-US" dirty="0"/>
                  <a:t>Issue:</a:t>
                </a:r>
              </a:p>
              <a:p>
                <a:pPr lvl="1"/>
                <a:r>
                  <a:rPr lang="en-US" dirty="0"/>
                  <a:t>Extend (</a:t>
                </a:r>
                <a14:m>
                  <m:oMath xmlns:m="http://schemas.openxmlformats.org/officeDocument/2006/math">
                    <m:r>
                      <a:rPr lang="en-US" b="0" i="1" smtClean="0">
                        <a:latin typeface="Cambria Math" panose="02040503050406030204" pitchFamily="18" charset="0"/>
                      </a:rPr>
                      <m:t>⋅</m:t>
                    </m:r>
                  </m:oMath>
                </a14:m>
                <a:r>
                  <a:rPr lang="en-US" dirty="0"/>
                  <a:t>) typically models the reversal of function composition: </a:t>
                </a:r>
                <a14:m>
                  <m:oMath xmlns:m="http://schemas.openxmlformats.org/officeDocument/2006/math">
                    <m:r>
                      <a:rPr lang="en-US" i="1" smtClean="0">
                        <a:latin typeface="Cambria Math"/>
                      </a:rPr>
                      <m:t>𝑓</m:t>
                    </m:r>
                    <m:r>
                      <a:rPr lang="en-US" b="0" i="1" smtClean="0">
                        <a:latin typeface="Cambria Math" panose="02040503050406030204" pitchFamily="18" charset="0"/>
                      </a:rPr>
                      <m:t>⋅</m:t>
                    </m:r>
                    <m:r>
                      <a:rPr lang="en-US" i="1">
                        <a:latin typeface="Cambria Math"/>
                      </a:rPr>
                      <m:t> </m:t>
                    </m:r>
                    <m:r>
                      <a:rPr lang="en-US" i="1" smtClean="0">
                        <a:latin typeface="Cambria Math"/>
                      </a:rPr>
                      <m:t>𝑔</m:t>
                    </m:r>
                    <m:r>
                      <a:rPr lang="en-US" i="1">
                        <a:latin typeface="Cambria Math"/>
                      </a:rPr>
                      <m:t> ≝</m:t>
                    </m:r>
                    <m:r>
                      <a:rPr lang="en-US" i="1" smtClean="0">
                        <a:latin typeface="Cambria Math"/>
                      </a:rPr>
                      <m:t>𝑔</m:t>
                    </m:r>
                    <m:r>
                      <a:rPr lang="en-US" i="1">
                        <a:latin typeface="Cambria Math"/>
                      </a:rPr>
                      <m:t> </m:t>
                    </m:r>
                    <m:r>
                      <a:rPr lang="en-US" i="1" smtClean="0">
                        <a:latin typeface="Cambria Math"/>
                        <a:ea typeface="Cambria Math"/>
                      </a:rPr>
                      <m:t>○</m:t>
                    </m:r>
                    <m:r>
                      <a:rPr lang="en-US" i="1" smtClean="0">
                        <a:latin typeface="Cambria Math"/>
                        <a:ea typeface="Cambria Math"/>
                      </a:rPr>
                      <m:t>𝑓</m:t>
                    </m:r>
                  </m:oMath>
                </a14:m>
                <a:endParaRPr lang="en-US" dirty="0"/>
              </a:p>
              <a:p>
                <a:pPr lvl="1"/>
                <a:r>
                  <a:rPr lang="en-US" dirty="0"/>
                  <a:t>In general, </a:t>
                </a:r>
                <a14:m>
                  <m:oMath xmlns:m="http://schemas.openxmlformats.org/officeDocument/2006/math">
                    <m:r>
                      <a:rPr lang="en-US" b="0" i="1" smtClean="0">
                        <a:solidFill>
                          <a:srgbClr val="C00000"/>
                        </a:solidFill>
                        <a:latin typeface="Cambria Math" panose="02040503050406030204" pitchFamily="18" charset="0"/>
                      </a:rPr>
                      <m:t>⋅</m:t>
                    </m:r>
                    <m:r>
                      <a:rPr lang="en-US" i="1" smtClean="0">
                        <a:solidFill>
                          <a:srgbClr val="C00000"/>
                        </a:solidFill>
                        <a:latin typeface="Cambria Math"/>
                      </a:rPr>
                      <m:t> </m:t>
                    </m:r>
                  </m:oMath>
                </a14:m>
                <a:r>
                  <a:rPr lang="en-US" dirty="0">
                    <a:solidFill>
                      <a:srgbClr val="C00000"/>
                    </a:solidFill>
                  </a:rPr>
                  <a:t>is not commutative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06586"/>
                <a:ext cx="8229600" cy="1765480"/>
              </a:xfrm>
              <a:blipFill>
                <a:blip r:embed="rId3"/>
                <a:stretch>
                  <a:fillRect l="-1259" t="-3448" b="-793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45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983557" y="5170071"/>
                <a:ext cx="2975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r>
                        <a:rPr lang="en-US" b="0" i="1" smtClean="0">
                          <a:latin typeface="Cambria Math" panose="02040503050406030204" pitchFamily="18" charset="0"/>
                        </a:rPr>
                        <m:t>⋅</m:t>
                      </m:r>
                      <m:r>
                        <a:rPr lang="en-US" b="0" i="1" smtClean="0">
                          <a:latin typeface="Cambria Math"/>
                        </a:rPr>
                        <m:t>𝑐</m:t>
                      </m:r>
                      <m:r>
                        <a:rPr lang="en-US" b="0" i="1" smtClean="0">
                          <a:latin typeface="Cambria Math"/>
                        </a:rPr>
                        <m:t> ≠</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r>
                        <a:rPr lang="en-US" b="0" i="1" smtClean="0">
                          <a:latin typeface="Cambria Math" panose="02040503050406030204" pitchFamily="18" charset="0"/>
                        </a:rPr>
                        <m:t>⋅</m:t>
                      </m:r>
                      <m:r>
                        <a:rPr lang="en-US" b="0" i="1" smtClean="0">
                          <a:latin typeface="Cambria Math"/>
                          <a:ea typeface="Cambria Math"/>
                        </a:rPr>
                        <m:t>𝑏</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b="0" i="1" smtClean="0">
                          <a:latin typeface="Cambria Math" panose="02040503050406030204" pitchFamily="18" charset="0"/>
                        </a:rPr>
                        <m:t>⋅</m:t>
                      </m:r>
                      <m:r>
                        <a:rPr lang="en-US" b="0" i="1" smtClean="0">
                          <a:latin typeface="Cambria Math"/>
                          <a:ea typeface="Cambria Math"/>
                        </a:rPr>
                        <m:t>𝑐</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83557" y="5170071"/>
                <a:ext cx="2975943"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69899" y="5539403"/>
                <a:ext cx="16698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n-US" b="0" i="0" smtClean="0">
                          <a:latin typeface="Cambria Math"/>
                          <a:ea typeface="Cambria Math"/>
                        </a:rPr>
                        <m:t>b</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b="0" i="1" smtClean="0">
                          <a:latin typeface="Cambria Math" panose="02040503050406030204" pitchFamily="18" charset="0"/>
                        </a:rPr>
                        <m:t>⋅</m:t>
                      </m:r>
                      <m:r>
                        <a:rPr lang="en-US" b="0" i="1" smtClean="0">
                          <a:latin typeface="Cambria Math"/>
                          <a:ea typeface="Cambria Math"/>
                        </a:rPr>
                        <m:t>𝑐</m:t>
                      </m:r>
                      <m:r>
                        <a:rPr lang="en-US" b="0" i="1" smtClean="0">
                          <a:latin typeface="Cambria Math" panose="02040503050406030204" pitchFamily="18" charset="0"/>
                        </a:rPr>
                        <m:t>⋅</m:t>
                      </m:r>
                      <m:sSub>
                        <m:sSubPr>
                          <m:ctrlPr>
                            <a:rPr lang="en-US" b="0" i="1" smtClean="0">
                              <a:solidFill>
                                <a:srgbClr val="C00000"/>
                              </a:solidFill>
                              <a:latin typeface="Cambria Math" panose="02040503050406030204" pitchFamily="18" charset="0"/>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269899" y="5539403"/>
                <a:ext cx="1669816" cy="369332"/>
              </a:xfrm>
              <a:prstGeom prst="rect">
                <a:avLst/>
              </a:prstGeom>
              <a:blipFill>
                <a:blip r:embed="rId5"/>
                <a:stretch>
                  <a:fillRect b="-8333"/>
                </a:stretch>
              </a:blipFill>
            </p:spPr>
            <p:txBody>
              <a:bodyPr/>
              <a:lstStyle/>
              <a:p>
                <a:r>
                  <a:rPr lang="en-US">
                    <a:noFill/>
                  </a:rPr>
                  <a:t> </a:t>
                </a:r>
              </a:p>
            </p:txBody>
          </p:sp>
        </mc:Fallback>
      </mc:AlternateContent>
      <p:sp>
        <p:nvSpPr>
          <p:cNvPr id="10" name="Rounded Rectangular Callout 9"/>
          <p:cNvSpPr/>
          <p:nvPr/>
        </p:nvSpPr>
        <p:spPr>
          <a:xfrm>
            <a:off x="167640" y="5649874"/>
            <a:ext cx="3278887" cy="1007507"/>
          </a:xfrm>
          <a:prstGeom prst="wedgeRoundRectCallout">
            <a:avLst>
              <a:gd name="adj1" fmla="val 63952"/>
              <a:gd name="adj2" fmla="val -6302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C00000"/>
                </a:solidFill>
              </a:rPr>
              <a:t>Esparza’s linear equations are not left-linear or right-linear, which </a:t>
            </a:r>
            <a:r>
              <a:rPr lang="en-US" dirty="0" err="1">
                <a:solidFill>
                  <a:srgbClr val="C00000"/>
                </a:solidFill>
              </a:rPr>
              <a:t>Tarjan</a:t>
            </a:r>
            <a:r>
              <a:rPr lang="en-US" dirty="0">
                <a:solidFill>
                  <a:srgbClr val="C00000"/>
                </a:solidFill>
              </a:rPr>
              <a:t> requires</a:t>
            </a:r>
          </a:p>
        </p:txBody>
      </p:sp>
      <mc:AlternateContent xmlns:mc="http://schemas.openxmlformats.org/markup-compatibility/2006" xmlns:a14="http://schemas.microsoft.com/office/drawing/2010/main">
        <mc:Choice Requires="a14">
          <p:sp>
            <p:nvSpPr>
              <p:cNvPr id="4" name="TextBox 3"/>
              <p:cNvSpPr txBox="1"/>
              <p:nvPr/>
            </p:nvSpPr>
            <p:spPr>
              <a:xfrm>
                <a:off x="860985" y="3072065"/>
                <a:ext cx="3351430" cy="2123658"/>
              </a:xfrm>
              <a:prstGeom prst="rect">
                <a:avLst/>
              </a:prstGeom>
              <a:noFill/>
            </p:spPr>
            <p:txBody>
              <a:bodyPr wrap="none" rtlCol="0">
                <a:spAutoFit/>
              </a:bodyPr>
              <a:lstStyle/>
              <a:p>
                <a:r>
                  <a:rPr lang="en-US" sz="2400" u="sng" dirty="0"/>
                  <a:t>In a </a:t>
                </a:r>
                <a:r>
                  <a:rPr lang="en-US" sz="2400" u="sng" dirty="0" err="1"/>
                  <a:t>semiring</a:t>
                </a:r>
                <a:endParaRPr lang="en-US" sz="2400" u="sng" dirty="0"/>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panose="02040503050406030204" pitchFamily="18" charset="0"/>
                            <a:sym typeface="Symbol"/>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b="0" i="0" smtClean="0">
                        <a:latin typeface="Cambria Math"/>
                        <a:ea typeface="Cambria Math"/>
                      </a:rPr>
                      <m:t>                    </m:t>
                    </m:r>
                    <m:r>
                      <a:rPr lang="en-US" b="0" i="0" smtClean="0">
                        <a:latin typeface="Cambria Math" panose="02040503050406030204" pitchFamily="18" charset="0"/>
                        <a:ea typeface="Cambria Math"/>
                      </a:rPr>
                      <m:t> </m:t>
                    </m:r>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panose="02040503050406030204" pitchFamily="18" charset="0"/>
                        <a:sym typeface="Symbol"/>
                      </a:rPr>
                      <m:t>⋅</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1" i="1" smtClean="0">
                        <a:latin typeface="Cambria Math" panose="02040503050406030204" pitchFamily="18" charset="0"/>
                        <a:ea typeface="Cambria Math"/>
                        <a:sym typeface="Symbol"/>
                      </a:rPr>
                      <m:t>+ </m:t>
                    </m:r>
                    <m:r>
                      <a:rPr lang="en-US" b="0" i="1" smtClean="0">
                        <a:latin typeface="Cambria Math"/>
                        <a:sym typeface="Symbol"/>
                      </a:rPr>
                      <m:t>𝜈</m:t>
                    </m:r>
                    <m:r>
                      <a:rPr lang="en-US" b="0" i="1" smtClean="0">
                        <a:latin typeface="Cambria Math" panose="02040503050406030204" pitchFamily="18" charset="0"/>
                        <a:sym typeface="Symbol"/>
                      </a:rPr>
                      <m:t>⋅</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b="0" i="0" smtClean="0">
                        <a:latin typeface="Cambria Math"/>
                        <a:ea typeface="Cambria Math"/>
                      </a:rPr>
                      <m:t>                  </m:t>
                    </m:r>
                    <m:r>
                      <a:rPr lang="en-US" b="0" i="0" smtClean="0">
                        <a:latin typeface="Cambria Math" panose="02040503050406030204" pitchFamily="18" charset="0"/>
                        <a:ea typeface="Cambria Math"/>
                      </a:rPr>
                      <m:t> </m:t>
                    </m:r>
                    <m:r>
                      <a:rPr lang="en-US" b="0" i="0" smtClean="0">
                        <a:latin typeface="Cambria Math"/>
                        <a:ea typeface="Cambria Math"/>
                      </a:rPr>
                      <m:t>   </m:t>
                    </m:r>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panose="02040503050406030204" pitchFamily="18" charset="0"/>
                        <a:sym typeface="Symbol"/>
                      </a:rPr>
                      <m:t>⋅</m:t>
                    </m:r>
                    <m:r>
                      <a:rPr lang="en-US" i="1">
                        <a:latin typeface="Cambria Math"/>
                        <a:sym typeface="Symbol"/>
                      </a:rPr>
                      <m:t> </m:t>
                    </m:r>
                    <m:r>
                      <a:rPr lang="en-US" i="1">
                        <a:latin typeface="Cambria Math"/>
                        <a:sym typeface="Symbol"/>
                      </a:rPr>
                      <m:t>𝜈</m:t>
                    </m:r>
                    <m:r>
                      <a:rPr lang="en-US" b="0" i="1" smtClean="0">
                        <a:latin typeface="Cambria Math" panose="02040503050406030204" pitchFamily="18" charset="0"/>
                        <a:sym typeface="Symbol"/>
                      </a:rPr>
                      <m:t>+</m:t>
                    </m:r>
                    <m:r>
                      <a:rPr lang="en-US" i="1">
                        <a:latin typeface="Cambria Math"/>
                        <a:sym typeface="Symbol"/>
                      </a:rPr>
                      <m:t>𝜈</m:t>
                    </m:r>
                    <m:r>
                      <a:rPr lang="en-US" b="0" i="1" smtClean="0">
                        <a:latin typeface="Cambria Math" panose="02040503050406030204" pitchFamily="18" charset="0"/>
                        <a:sym typeface="Symbol"/>
                      </a:rPr>
                      <m:t>⋅</m:t>
                    </m:r>
                    <m:r>
                      <a:rPr lang="en-US" i="1">
                        <a:latin typeface="Cambria Math"/>
                      </a:rPr>
                      <m:t>𝑌</m:t>
                    </m:r>
                  </m:oMath>
                </a14:m>
                <a:endParaRPr lang="en-US" i="1" dirty="0">
                  <a:latin typeface="Cambria Math"/>
                </a:endParaRPr>
              </a:p>
              <a:p>
                <a:r>
                  <a:rPr lang="en-US" dirty="0">
                    <a:ea typeface="Cambria Math"/>
                  </a:rPr>
                  <a:t>                 </a:t>
                </a:r>
                <a14:m>
                  <m:oMath xmlns:m="http://schemas.openxmlformats.org/officeDocument/2006/math">
                    <m:r>
                      <a:rPr lang="en-US" b="0" i="0" smtClean="0">
                        <a:latin typeface="Cambria Math" panose="02040503050406030204" pitchFamily="18" charset="0"/>
                        <a:ea typeface="Cambria Math"/>
                      </a:rPr>
                      <m:t>  </m:t>
                    </m:r>
                    <m:r>
                      <a:rPr lang="en-US" i="1">
                        <a:latin typeface="Cambria Math"/>
                        <a:ea typeface="Cambria Math"/>
                      </a:rPr>
                      <m:t>≠</m:t>
                    </m:r>
                  </m:oMath>
                </a14:m>
                <a:r>
                  <a:rPr lang="en-US" dirty="0"/>
                  <a:t> </a:t>
                </a:r>
                <a14:m>
                  <m:oMath xmlns:m="http://schemas.openxmlformats.org/officeDocument/2006/math">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oMath>
                </a14:m>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60985" y="3072065"/>
                <a:ext cx="3351430" cy="2123658"/>
              </a:xfrm>
              <a:prstGeom prst="rect">
                <a:avLst/>
              </a:prstGeom>
              <a:blipFill>
                <a:blip r:embed="rId6"/>
                <a:stretch>
                  <a:fillRect l="-2727" t="-20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9374" y="3072065"/>
                <a:ext cx="3386696" cy="2400657"/>
              </a:xfrm>
              <a:prstGeom prst="rect">
                <a:avLst/>
              </a:prstGeom>
              <a:noFill/>
            </p:spPr>
            <p:txBody>
              <a:bodyPr wrap="none" rtlCol="0">
                <a:spAutoFit/>
              </a:bodyPr>
              <a:lstStyle/>
              <a:p>
                <a:r>
                  <a:rPr lang="en-US" sz="2400" u="sng" dirty="0"/>
                  <a:t>In calculus</a:t>
                </a:r>
              </a:p>
              <a:p>
                <a14:m>
                  <m:oMath xmlns:m="http://schemas.openxmlformats.org/officeDocument/2006/math">
                    <m:r>
                      <a:rPr lang="en-US" b="0" i="1" smtClean="0">
                        <a:latin typeface="Cambria Math"/>
                      </a:rPr>
                      <m:t>𝐷</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panose="02040503050406030204" pitchFamily="18" charset="0"/>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a:t> = </a:t>
                </a:r>
                <a14:m>
                  <m:oMath xmlns:m="http://schemas.openxmlformats.org/officeDocument/2006/math">
                    <m:r>
                      <a:rPr lang="en-US" i="1">
                        <a:latin typeface="Cambria Math"/>
                      </a:rPr>
                      <m:t>𝐷</m:t>
                    </m:r>
                    <m:d>
                      <m:dPr>
                        <m:ctrlPr>
                          <a:rPr lang="en-US" i="1">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sym typeface="Symbol"/>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a:p>
              <a:p>
                <a:r>
                  <a:rPr lang="en-US" dirty="0"/>
                  <a:t>                   </a:t>
                </a:r>
                <a14:m>
                  <m:oMath xmlns:m="http://schemas.openxmlformats.org/officeDocument/2006/math">
                    <m:r>
                      <a:rPr lang="en-US">
                        <a:latin typeface="Cambria Math"/>
                        <a:ea typeface="Cambria Math"/>
                      </a:rPr>
                      <m:t>=</m:t>
                    </m:r>
                  </m:oMath>
                </a14:m>
                <a:r>
                  <a:rPr lang="en-US" dirty="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r>
                      <a:rPr lang="en-US" b="0" i="1" smtClean="0">
                        <a:latin typeface="Cambria Math"/>
                      </a:rPr>
                      <m:t> </m:t>
                    </m:r>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a:sym typeface="Symbol"/>
                </a:endParaRPr>
              </a:p>
              <a:p>
                <a:r>
                  <a:rPr lang="en-US" dirty="0">
                    <a:sym typeface="Symbol"/>
                  </a:rPr>
                  <a:t> </a:t>
                </a:r>
                <a14:m>
                  <m:oMath xmlns:m="http://schemas.openxmlformats.org/officeDocument/2006/math">
                    <m:r>
                      <a:rPr lang="en-US" b="0" i="0" smtClean="0">
                        <a:latin typeface="Cambria Math"/>
                        <a:ea typeface="Cambria Math"/>
                        <a:sym typeface="Symbol"/>
                      </a:rPr>
                      <m:t>                           </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 </m:t>
                    </m:r>
                    <m:r>
                      <a:rPr lang="en-US" i="1">
                        <a:latin typeface="Cambria Math"/>
                      </a:rPr>
                      <m:t>𝐷</m:t>
                    </m:r>
                    <m:d>
                      <m:dPr>
                        <m:ctrlPr>
                          <a:rPr lang="en-US" i="1">
                            <a:latin typeface="Cambria Math" panose="02040503050406030204" pitchFamily="18" charset="0"/>
                          </a:rPr>
                        </m:ctrlPr>
                      </m:dPr>
                      <m:e>
                        <m:r>
                          <a:rPr lang="en-US" b="0" i="1" smtClean="0">
                            <a:latin typeface="Cambria Math"/>
                          </a:rPr>
                          <m:t>𝑋</m:t>
                        </m:r>
                      </m:e>
                    </m:d>
                    <m:sSub>
                      <m:sSubPr>
                        <m:ctrlPr>
                          <a:rPr lang="en-US" i="1">
                            <a:latin typeface="Cambria Math" panose="02040503050406030204" pitchFamily="18" charset="0"/>
                          </a:rPr>
                        </m:ctrlPr>
                      </m:sSubPr>
                      <m:e>
                        <m:r>
                          <a:rPr lang="en-US" i="1">
                            <a:latin typeface="Cambria Math"/>
                          </a:rPr>
                          <m:t>|</m:t>
                        </m:r>
                      </m:e>
                      <m:sub>
                        <m:r>
                          <a:rPr lang="en-US" i="1">
                            <a:latin typeface="Cambria Math"/>
                          </a:rPr>
                          <m:t>𝜈</m:t>
                        </m:r>
                      </m:sub>
                    </m:sSub>
                    <m:d>
                      <m:dPr>
                        <m:ctrlPr>
                          <a:rPr lang="en-US" b="0" i="1" smtClean="0">
                            <a:latin typeface="Cambria Math" panose="02040503050406030204" pitchFamily="18" charset="0"/>
                          </a:rPr>
                        </m:ctrlPr>
                      </m:dPr>
                      <m:e>
                        <m:r>
                          <a:rPr lang="en-US" b="0" i="1" smtClean="0">
                            <a:latin typeface="Cambria Math"/>
                          </a:rPr>
                          <m:t>𝑌</m:t>
                        </m:r>
                      </m:e>
                    </m:d>
                  </m:oMath>
                </a14:m>
                <a:endParaRPr lang="en-US" b="0" dirty="0"/>
              </a:p>
              <a:p>
                <a:r>
                  <a:rPr lang="en-US" dirty="0"/>
                  <a:t>                   </a:t>
                </a:r>
                <a14:m>
                  <m:oMath xmlns:m="http://schemas.openxmlformats.org/officeDocument/2006/math">
                    <m:r>
                      <a:rPr lang="en-US">
                        <a:latin typeface="Cambria Math"/>
                        <a:ea typeface="Cambria Math"/>
                      </a:rPr>
                      <m:t>=</m:t>
                    </m:r>
                  </m:oMath>
                </a14:m>
                <a:r>
                  <a:rPr lang="en-US" dirty="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m:t>
                    </m:r>
                    <m:r>
                      <a:rPr lang="en-US" b="0" i="1" smtClean="0">
                        <a:latin typeface="Cambria Math"/>
                        <a:sym typeface="Symbol"/>
                      </a:rPr>
                      <m:t> </m:t>
                    </m:r>
                    <m:r>
                      <a:rPr lang="en-US" i="1">
                        <a:latin typeface="Cambria Math"/>
                        <a:sym typeface="Symbol"/>
                      </a:rPr>
                      <m:t>𝜈</m:t>
                    </m:r>
                    <m:r>
                      <a:rPr lang="en-US" b="1" i="1" smtClean="0">
                        <a:latin typeface="Cambria Math"/>
                        <a:ea typeface="Cambria Math"/>
                        <a:sym typeface="Symbol"/>
                      </a:rPr>
                      <m:t>+</m:t>
                    </m:r>
                  </m:oMath>
                </a14:m>
                <a:r>
                  <a:rPr lang="en-US" dirty="0">
                    <a:sym typeface="Symbol"/>
                  </a:rPr>
                  <a:t> </a:t>
                </a:r>
                <a14:m>
                  <m:oMath xmlns:m="http://schemas.openxmlformats.org/officeDocument/2006/math">
                    <m:r>
                      <a:rPr lang="en-US" i="1">
                        <a:latin typeface="Cambria Math"/>
                        <a:sym typeface="Symbol"/>
                      </a:rPr>
                      <m:t>𝜈</m:t>
                    </m:r>
                    <m:r>
                      <a:rPr lang="en-US" b="0" i="1" smtClean="0">
                        <a:latin typeface="Cambria Math"/>
                        <a:sym typeface="Symbol"/>
                      </a:rPr>
                      <m:t> </m:t>
                    </m:r>
                    <m:r>
                      <a:rPr lang="en-US" i="1">
                        <a:latin typeface="Cambria Math"/>
                        <a:sym typeface="Symbol"/>
                      </a:rPr>
                      <m:t></m:t>
                    </m:r>
                    <m:r>
                      <a:rPr lang="en-US" b="0" i="1" smtClean="0">
                        <a:latin typeface="Cambria Math"/>
                        <a:sym typeface="Symbol"/>
                      </a:rPr>
                      <m:t> </m:t>
                    </m:r>
                    <m:r>
                      <a:rPr lang="en-US" i="1">
                        <a:latin typeface="Cambria Math"/>
                      </a:rPr>
                      <m:t>𝑌</m:t>
                    </m:r>
                  </m:oMath>
                </a14:m>
                <a:endParaRPr lang="en-US"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a:ea typeface="Cambria Math"/>
                      </a:rPr>
                      <m:t>+</m:t>
                    </m:r>
                    <m:r>
                      <a:rPr lang="en-US" b="0" i="1" smtClean="0">
                        <a:latin typeface="Cambria Math" panose="02040503050406030204" pitchFamily="18" charset="0"/>
                        <a:ea typeface="Cambria Math"/>
                      </a:rPr>
                      <m:t>𝜈</m:t>
                    </m:r>
                    <m:r>
                      <a:rPr lang="en-US" b="0" i="1" smtClean="0">
                        <a:latin typeface="Cambria Math" panose="02040503050406030204" pitchFamily="18" charset="0"/>
                        <a:ea typeface="Cambria Math"/>
                      </a:rPr>
                      <m:t>×</m:t>
                    </m:r>
                    <m:r>
                      <a:rPr lang="en-US" b="0" i="1" smtClean="0">
                        <a:latin typeface="Cambria Math" panose="02040503050406030204" pitchFamily="18" charset="0"/>
                        <a:ea typeface="Cambria Math"/>
                      </a:rPr>
                      <m:t>𝑌</m:t>
                    </m:r>
                  </m:oMath>
                </a14:m>
                <a:endParaRPr lang="en-US" i="1" dirty="0">
                  <a:latin typeface="Cambria Math"/>
                </a:endParaRPr>
              </a:p>
              <a:p>
                <a:r>
                  <a:rPr lang="en-US" b="0" dirty="0">
                    <a:ea typeface="Cambria Math"/>
                  </a:rPr>
                  <a:t>                   </a:t>
                </a:r>
                <a14:m>
                  <m:oMath xmlns:m="http://schemas.openxmlformats.org/officeDocument/2006/math">
                    <m:r>
                      <a:rPr lang="en-US" b="0" i="0" smtClean="0">
                        <a:latin typeface="Cambria Math"/>
                        <a:ea typeface="Cambria Math"/>
                      </a:rPr>
                      <m:t>=</m:t>
                    </m:r>
                    <m:r>
                      <a:rPr lang="en-US" b="0" i="0" smtClean="0">
                        <a:latin typeface="Cambria Math"/>
                      </a:rPr>
                      <m:t>2</m:t>
                    </m:r>
                    <m:r>
                      <a:rPr lang="en-US" i="1">
                        <a:latin typeface="Cambria Math"/>
                        <a:sym typeface="Symbol"/>
                      </a:rPr>
                      <m:t>𝜈</m:t>
                    </m:r>
                    <m:r>
                      <a:rPr lang="en-US" i="1">
                        <a:latin typeface="Cambria Math"/>
                      </a:rPr>
                      <m:t>𝑌</m:t>
                    </m:r>
                  </m:oMath>
                </a14:m>
                <a:endParaRPr lang="en-US" dirty="0"/>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79374" y="3072065"/>
                <a:ext cx="3386696" cy="2400657"/>
              </a:xfrm>
              <a:prstGeom prst="rect">
                <a:avLst/>
              </a:prstGeom>
              <a:blipFill>
                <a:blip r:embed="rId7"/>
                <a:stretch>
                  <a:fillRect l="-2883" t="-1777"/>
                </a:stretch>
              </a:blipFill>
            </p:spPr>
            <p:txBody>
              <a:bodyPr/>
              <a:lstStyle/>
              <a:p>
                <a:r>
                  <a:rPr lang="en-US">
                    <a:noFill/>
                  </a:rPr>
                  <a:t> </a:t>
                </a:r>
              </a:p>
            </p:txBody>
          </p:sp>
        </mc:Fallback>
      </mc:AlternateContent>
      <p:cxnSp>
        <p:nvCxnSpPr>
          <p:cNvPr id="11" name="Straight Connector 10"/>
          <p:cNvCxnSpPr/>
          <p:nvPr/>
        </p:nvCxnSpPr>
        <p:spPr>
          <a:xfrm flipH="1">
            <a:off x="6183517" y="4851827"/>
            <a:ext cx="138667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flipH="1">
            <a:off x="2338294" y="4592270"/>
            <a:ext cx="1558142"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Thought Bubble: Cloud 5">
                <a:extLst>
                  <a:ext uri="{FF2B5EF4-FFF2-40B4-BE49-F238E27FC236}">
                    <a16:creationId xmlns:a16="http://schemas.microsoft.com/office/drawing/2014/main" id="{960077D8-657D-4862-B6EF-A98FA2868030}"/>
                  </a:ext>
                </a:extLst>
              </p:cNvPr>
              <p:cNvSpPr/>
              <p:nvPr/>
            </p:nvSpPr>
            <p:spPr bwMode="auto">
              <a:xfrm>
                <a:off x="6909982" y="5098197"/>
                <a:ext cx="1556222" cy="625872"/>
              </a:xfrm>
              <a:prstGeom prst="cloudCallout">
                <a:avLst>
                  <a:gd name="adj1" fmla="val -68206"/>
                  <a:gd name="adj2" fmla="val -50535"/>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solidFill>
                            <a:srgbClr val="C00000"/>
                          </a:solidFill>
                          <a:latin typeface="Cambria Math" panose="02040503050406030204" pitchFamily="18" charset="0"/>
                        </a:rPr>
                        <m:t>=2</m:t>
                      </m:r>
                      <m:r>
                        <a:rPr lang="en-US">
                          <a:solidFill>
                            <a:srgbClr val="C00000"/>
                          </a:solidFill>
                          <a:latin typeface="Cambria Math" panose="02040503050406030204" pitchFamily="18" charset="0"/>
                        </a:rPr>
                        <m:t>𝑋𝑑𝑋</m:t>
                      </m:r>
                    </m:oMath>
                  </m:oMathPara>
                </a14:m>
                <a:endParaRPr lang="en-US" dirty="0">
                  <a:solidFill>
                    <a:srgbClr val="C00000"/>
                  </a:solidFill>
                </a:endParaRPr>
              </a:p>
            </p:txBody>
          </p:sp>
        </mc:Choice>
        <mc:Fallback xmlns="">
          <p:sp>
            <p:nvSpPr>
              <p:cNvPr id="6" name="Thought Bubble: Cloud 5">
                <a:extLst>
                  <a:ext uri="{FF2B5EF4-FFF2-40B4-BE49-F238E27FC236}">
                    <a16:creationId xmlns:a16="http://schemas.microsoft.com/office/drawing/2014/main" id="{960077D8-657D-4862-B6EF-A98FA2868030}"/>
                  </a:ext>
                </a:extLst>
              </p:cNvPr>
              <p:cNvSpPr>
                <a:spLocks noRot="1" noChangeAspect="1" noMove="1" noResize="1" noEditPoints="1" noAdjustHandles="1" noChangeArrowheads="1" noChangeShapeType="1" noTextEdit="1"/>
              </p:cNvSpPr>
              <p:nvPr/>
            </p:nvSpPr>
            <p:spPr bwMode="auto">
              <a:xfrm>
                <a:off x="6909982" y="5098197"/>
                <a:ext cx="1556222" cy="625872"/>
              </a:xfrm>
              <a:prstGeom prst="cloudCallout">
                <a:avLst>
                  <a:gd name="adj1" fmla="val -68206"/>
                  <a:gd name="adj2" fmla="val -50535"/>
                </a:avLst>
              </a:prstGeom>
              <a:blipFill>
                <a:blip r:embed="rId8"/>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145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a:t>
            </a:r>
            <a:br>
              <a:rPr lang="en-US" sz="3000" dirty="0"/>
            </a:br>
            <a:r>
              <a:rPr lang="en-US" sz="3000" dirty="0"/>
              <a:t>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2837" y="3606009"/>
                <a:ext cx="85101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𝑎</m:t>
                    </m:r>
                    <m:r>
                      <a:rPr lang="en-US" i="1" baseline="30000" dirty="0" err="1">
                        <a:latin typeface="Cambria Math" panose="02040503050406030204" pitchFamily="18" charset="0"/>
                      </a:rPr>
                      <m:t>𝑖</m:t>
                    </m:r>
                    <m:r>
                      <a:rPr lang="en-US" i="1" dirty="0" err="1">
                        <a:latin typeface="Cambria Math" panose="02040503050406030204" pitchFamily="18" charset="0"/>
                      </a:rPr>
                      <m:t>𝑏</m:t>
                    </m:r>
                    <m:r>
                      <a:rPr lang="en-US" i="1" baseline="30000" dirty="0" err="1">
                        <a:latin typeface="Cambria Math" panose="02040503050406030204" pitchFamily="18" charset="0"/>
                      </a:rPr>
                      <m:t>𝑖</m:t>
                    </m:r>
                    <m:r>
                      <a:rPr lang="en-US" i="1" dirty="0">
                        <a:latin typeface="Cambria Math" panose="02040503050406030204" pitchFamily="18" charset="0"/>
                      </a:rPr>
                      <m:t> | </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sym typeface="Symbol"/>
                      </a:rPr>
                      <m:t></m:t>
                    </m:r>
                    <m:r>
                      <a:rPr lang="en-US" i="1" dirty="0">
                        <a:latin typeface="Cambria Math" panose="02040503050406030204" pitchFamily="18" charset="0"/>
                        <a:sym typeface="Symbol"/>
                      </a:rPr>
                      <m:t>𝑁</m:t>
                    </m:r>
                    <m:r>
                      <a:rPr lang="en-US" i="1" dirty="0">
                        <a:latin typeface="Cambria Math" panose="02040503050406030204" pitchFamily="18" charset="0"/>
                      </a:rPr>
                      <m:t> }</m:t>
                    </m:r>
                  </m:oMath>
                </a14:m>
                <a:r>
                  <a:rPr lang="en-US" dirty="0"/>
                  <a:t>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Suggests that we are barking up the wrong tree . . . </a:t>
                </a:r>
                <a:r>
                  <a:rPr lang="en-US" dirty="0">
                    <a:sym typeface="Wingdings"/>
                  </a:rPr>
                  <a:t></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22837" y="3606009"/>
                <a:ext cx="8510102" cy="1754326"/>
              </a:xfrm>
              <a:prstGeom prst="rect">
                <a:avLst/>
              </a:prstGeom>
              <a:blipFill>
                <a:blip r:embed="rId5"/>
                <a:stretch>
                  <a:fillRect l="-501" t="-2091" r="-143" b="-4878"/>
                </a:stretch>
              </a:blipFill>
            </p:spPr>
            <p:txBody>
              <a:bodyPr/>
              <a:lstStyle/>
              <a:p>
                <a:r>
                  <a:rPr lang="en-US">
                    <a:noFill/>
                  </a:rPr>
                  <a:t> </a:t>
                </a:r>
              </a:p>
            </p:txBody>
          </p:sp>
        </mc:Fallback>
      </mc:AlternateContent>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F0A19C6E-7D0A-4068-A5FB-A70176E0CCD4}"/>
              </a:ext>
            </a:extLst>
          </p:cNvPr>
          <p:cNvGrpSpPr/>
          <p:nvPr/>
        </p:nvGrpSpPr>
        <p:grpSpPr>
          <a:xfrm>
            <a:off x="2640005" y="4752524"/>
            <a:ext cx="534751" cy="113647"/>
            <a:chOff x="2640005" y="4752524"/>
            <a:chExt cx="534751" cy="113647"/>
          </a:xfrm>
        </p:grpSpPr>
        <p:cxnSp>
          <p:nvCxnSpPr>
            <p:cNvPr id="13" name="Straight Connector 12"/>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745200" y="4803882"/>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01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08DE-22D1-4986-B3AF-DC4DBF6F76E2}"/>
              </a:ext>
            </a:extLst>
          </p:cNvPr>
          <p:cNvSpPr>
            <a:spLocks noGrp="1"/>
          </p:cNvSpPr>
          <p:nvPr>
            <p:ph type="title"/>
          </p:nvPr>
        </p:nvSpPr>
        <p:spPr>
          <a:xfrm>
            <a:off x="304800" y="228600"/>
            <a:ext cx="8610600" cy="838200"/>
          </a:xfrm>
        </p:spPr>
        <p:txBody>
          <a:bodyPr/>
          <a:lstStyle/>
          <a:p>
            <a:r>
              <a:rPr lang="en-US" dirty="0"/>
              <a:t>Sanity Check?</a:t>
            </a:r>
          </a:p>
        </p:txBody>
      </p:sp>
      <p:sp>
        <p:nvSpPr>
          <p:cNvPr id="3" name="Slide Number Placeholder 2">
            <a:extLst>
              <a:ext uri="{FF2B5EF4-FFF2-40B4-BE49-F238E27FC236}">
                <a16:creationId xmlns:a16="http://schemas.microsoft.com/office/drawing/2014/main" id="{E75776EB-6743-4A23-980C-5935444B2211}"/>
              </a:ext>
            </a:extLst>
          </p:cNvPr>
          <p:cNvSpPr>
            <a:spLocks noGrp="1"/>
          </p:cNvSpPr>
          <p:nvPr>
            <p:ph type="sldNum" sz="quarter" idx="12"/>
          </p:nvPr>
        </p:nvSpPr>
        <p:spPr/>
        <p:txBody>
          <a:bodyPr/>
          <a:lstStyle/>
          <a:p>
            <a:fld id="{60AD1266-7CE3-2146-B859-359ABF1E0203}" type="slidenum">
              <a:rPr lang="en-US" smtClean="0"/>
              <a:t>47</a:t>
            </a:fld>
            <a:endParaRPr lang="en-US"/>
          </a:p>
        </p:txBody>
      </p:sp>
      <p:pic>
        <p:nvPicPr>
          <p:cNvPr id="5" name="Picture 4">
            <a:extLst>
              <a:ext uri="{FF2B5EF4-FFF2-40B4-BE49-F238E27FC236}">
                <a16:creationId xmlns:a16="http://schemas.microsoft.com/office/drawing/2014/main" id="{619E5462-76FC-4943-98C5-B4DEED8FA19C}"/>
              </a:ext>
            </a:extLst>
          </p:cNvPr>
          <p:cNvPicPr>
            <a:picLocks noChangeAspect="1"/>
          </p:cNvPicPr>
          <p:nvPr/>
        </p:nvPicPr>
        <p:blipFill>
          <a:blip r:embed="rId3"/>
          <a:stretch>
            <a:fillRect/>
          </a:stretch>
        </p:blipFill>
        <p:spPr>
          <a:xfrm>
            <a:off x="2903702" y="1551426"/>
            <a:ext cx="3548561" cy="4120245"/>
          </a:xfrm>
          <a:prstGeom prst="rect">
            <a:avLst/>
          </a:prstGeom>
        </p:spPr>
      </p:pic>
      <p:sp>
        <p:nvSpPr>
          <p:cNvPr id="6" name="TextBox 5">
            <a:extLst>
              <a:ext uri="{FF2B5EF4-FFF2-40B4-BE49-F238E27FC236}">
                <a16:creationId xmlns:a16="http://schemas.microsoft.com/office/drawing/2014/main" id="{AB23134B-5D32-48D4-AF59-59525210BD45}"/>
              </a:ext>
            </a:extLst>
          </p:cNvPr>
          <p:cNvSpPr txBox="1"/>
          <p:nvPr/>
        </p:nvSpPr>
        <p:spPr>
          <a:xfrm>
            <a:off x="6665391" y="1212371"/>
            <a:ext cx="2287806" cy="1477328"/>
          </a:xfrm>
          <a:prstGeom prst="rect">
            <a:avLst/>
          </a:prstGeom>
          <a:noFill/>
        </p:spPr>
        <p:txBody>
          <a:bodyPr wrap="none" rtlCol="0">
            <a:spAutoFit/>
          </a:bodyPr>
          <a:lstStyle/>
          <a:p>
            <a:pPr algn="ctr"/>
            <a:r>
              <a:rPr lang="en-US" dirty="0" err="1"/>
              <a:t>Tarjan’s</a:t>
            </a:r>
            <a:endParaRPr lang="en-US" dirty="0"/>
          </a:p>
          <a:p>
            <a:pPr algn="ctr"/>
            <a:r>
              <a:rPr lang="en-US" dirty="0"/>
              <a:t>path-expression</a:t>
            </a:r>
          </a:p>
          <a:p>
            <a:pPr algn="ctr"/>
            <a:r>
              <a:rPr lang="en-US" dirty="0"/>
              <a:t>method (a technique</a:t>
            </a:r>
          </a:p>
          <a:p>
            <a:pPr algn="ctr"/>
            <a:r>
              <a:rPr lang="en-US" dirty="0"/>
              <a:t>based on </a:t>
            </a:r>
            <a:r>
              <a:rPr lang="en-US" dirty="0">
                <a:solidFill>
                  <a:srgbClr val="C00000"/>
                </a:solidFill>
              </a:rPr>
              <a:t>Regular</a:t>
            </a:r>
          </a:p>
          <a:p>
            <a:pPr algn="ctr"/>
            <a:r>
              <a:rPr lang="en-US" dirty="0"/>
              <a:t>languages)</a:t>
            </a:r>
          </a:p>
        </p:txBody>
      </p:sp>
      <p:cxnSp>
        <p:nvCxnSpPr>
          <p:cNvPr id="8" name="Straight Arrow Connector 7">
            <a:extLst>
              <a:ext uri="{FF2B5EF4-FFF2-40B4-BE49-F238E27FC236}">
                <a16:creationId xmlns:a16="http://schemas.microsoft.com/office/drawing/2014/main" id="{0A929EE1-823D-4825-8A10-9572ACB9DA67}"/>
              </a:ext>
            </a:extLst>
          </p:cNvPr>
          <p:cNvCxnSpPr>
            <a:cxnSpLocks/>
            <a:stCxn id="6" idx="2"/>
          </p:cNvCxnSpPr>
          <p:nvPr/>
        </p:nvCxnSpPr>
        <p:spPr bwMode="auto">
          <a:xfrm flipH="1">
            <a:off x="6156250" y="2689699"/>
            <a:ext cx="1653044" cy="1136514"/>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cxnSp>
        <p:nvCxnSpPr>
          <p:cNvPr id="11" name="Straight Arrow Connector 10">
            <a:extLst>
              <a:ext uri="{FF2B5EF4-FFF2-40B4-BE49-F238E27FC236}">
                <a16:creationId xmlns:a16="http://schemas.microsoft.com/office/drawing/2014/main" id="{E95AE454-383E-4BB9-860E-E57A288DEF32}"/>
              </a:ext>
            </a:extLst>
          </p:cNvPr>
          <p:cNvCxnSpPr>
            <a:cxnSpLocks/>
            <a:stCxn id="9" idx="2"/>
          </p:cNvCxnSpPr>
          <p:nvPr/>
        </p:nvCxnSpPr>
        <p:spPr bwMode="auto">
          <a:xfrm>
            <a:off x="2139860" y="2215634"/>
            <a:ext cx="1089723" cy="2700077"/>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E9E2A2-2AE4-493D-BF99-73E445CA4CB6}"/>
                  </a:ext>
                </a:extLst>
              </p:cNvPr>
              <p:cNvSpPr txBox="1"/>
              <p:nvPr/>
            </p:nvSpPr>
            <p:spPr>
              <a:xfrm>
                <a:off x="84361" y="1846302"/>
                <a:ext cx="4110997" cy="369332"/>
              </a:xfrm>
              <a:prstGeom prst="rect">
                <a:avLst/>
              </a:prstGeom>
              <a:noFill/>
            </p:spPr>
            <p:txBody>
              <a:bodyPr wrap="none" rtlCol="0">
                <a:spAutoFit/>
              </a:bodyPr>
              <a:lstStyle/>
              <a:p>
                <a:pPr algn="ctr"/>
                <a:r>
                  <a:rPr lang="en-US" dirty="0"/>
                  <a:t>LCFLs from NPA </a:t>
                </a:r>
                <a14:m>
                  <m:oMath xmlns:m="http://schemas.openxmlformats.org/officeDocument/2006/math">
                    <m:r>
                      <a:rPr lang="en-US" b="0" i="1" smtClean="0">
                        <a:latin typeface="Cambria Math" panose="02040503050406030204" pitchFamily="18" charset="0"/>
                      </a:rPr>
                      <m:t>∉</m:t>
                    </m:r>
                  </m:oMath>
                </a14:m>
                <a:r>
                  <a:rPr lang="en-US" dirty="0"/>
                  <a:t> </a:t>
                </a:r>
                <a:r>
                  <a:rPr lang="en-US" dirty="0">
                    <a:solidFill>
                      <a:srgbClr val="C00000"/>
                    </a:solidFill>
                  </a:rPr>
                  <a:t>Regular </a:t>
                </a:r>
                <a:r>
                  <a:rPr lang="en-US" dirty="0"/>
                  <a:t>languages</a:t>
                </a:r>
              </a:p>
            </p:txBody>
          </p:sp>
        </mc:Choice>
        <mc:Fallback xmlns="">
          <p:sp>
            <p:nvSpPr>
              <p:cNvPr id="9" name="TextBox 8">
                <a:extLst>
                  <a:ext uri="{FF2B5EF4-FFF2-40B4-BE49-F238E27FC236}">
                    <a16:creationId xmlns:a16="http://schemas.microsoft.com/office/drawing/2014/main" id="{2CE9E2A2-2AE4-493D-BF99-73E445CA4CB6}"/>
                  </a:ext>
                </a:extLst>
              </p:cNvPr>
              <p:cNvSpPr txBox="1">
                <a:spLocks noRot="1" noChangeAspect="1" noMove="1" noResize="1" noEditPoints="1" noAdjustHandles="1" noChangeArrowheads="1" noChangeShapeType="1" noTextEdit="1"/>
              </p:cNvSpPr>
              <p:nvPr/>
            </p:nvSpPr>
            <p:spPr>
              <a:xfrm>
                <a:off x="84361" y="1846302"/>
                <a:ext cx="4110997" cy="369332"/>
              </a:xfrm>
              <a:prstGeom prst="rect">
                <a:avLst/>
              </a:prstGeom>
              <a:blipFill>
                <a:blip r:embed="rId4"/>
                <a:stretch>
                  <a:fillRect l="-1039" t="-10000" r="-742" b="-26667"/>
                </a:stretch>
              </a:blipFill>
            </p:spPr>
            <p:txBody>
              <a:bodyPr/>
              <a:lstStyle/>
              <a:p>
                <a:r>
                  <a:rPr lang="en-US">
                    <a:noFill/>
                  </a:rPr>
                  <a:t> </a:t>
                </a:r>
              </a:p>
            </p:txBody>
          </p:sp>
        </mc:Fallback>
      </mc:AlternateContent>
    </p:spTree>
    <p:extLst>
      <p:ext uri="{BB962C8B-B14F-4D97-AF65-F5344CB8AC3E}">
        <p14:creationId xmlns:p14="http://schemas.microsoft.com/office/powerpoint/2010/main" val="1317189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284" y="5304241"/>
            <a:ext cx="5606401" cy="931018"/>
          </a:xfrm>
          <a:prstGeom prst="rect">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p:txBody>
          <a:bodyPr lIns="0" rIns="0">
            <a:noAutofit/>
          </a:bodyPr>
          <a:lstStyle/>
          <a:p>
            <a:r>
              <a:rPr lang="en-US" sz="3000" dirty="0"/>
              <a:t>Doesn’t the Pumping Lemma</a:t>
            </a:r>
            <a:br>
              <a:rPr lang="en-US" sz="3000" dirty="0"/>
            </a:br>
            <a:r>
              <a:rPr lang="en-US" sz="3000" dirty="0"/>
              <a:t>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48</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2837" y="3606009"/>
                <a:ext cx="851010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𝑎</m:t>
                    </m:r>
                    <m:r>
                      <a:rPr lang="en-US" i="1" baseline="30000" dirty="0" err="1">
                        <a:latin typeface="Cambria Math" panose="02040503050406030204" pitchFamily="18" charset="0"/>
                      </a:rPr>
                      <m:t>𝑖</m:t>
                    </m:r>
                    <m:r>
                      <a:rPr lang="en-US" i="1" dirty="0" err="1">
                        <a:latin typeface="Cambria Math" panose="02040503050406030204" pitchFamily="18" charset="0"/>
                      </a:rPr>
                      <m:t>𝑏</m:t>
                    </m:r>
                    <m:r>
                      <a:rPr lang="en-US" i="1" baseline="30000" dirty="0" err="1">
                        <a:latin typeface="Cambria Math" panose="02040503050406030204" pitchFamily="18" charset="0"/>
                      </a:rPr>
                      <m:t>𝑖</m:t>
                    </m:r>
                    <m:r>
                      <a:rPr lang="en-US" i="1" dirty="0">
                        <a:latin typeface="Cambria Math" panose="02040503050406030204" pitchFamily="18" charset="0"/>
                      </a:rPr>
                      <m:t> | </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sym typeface="Symbol"/>
                      </a:rPr>
                      <m:t></m:t>
                    </m:r>
                    <m:r>
                      <a:rPr lang="en-US" i="1" dirty="0">
                        <a:latin typeface="Cambria Math" panose="02040503050406030204" pitchFamily="18" charset="0"/>
                        <a:sym typeface="Symbol"/>
                      </a:rPr>
                      <m:t>𝑁</m:t>
                    </m:r>
                    <m:r>
                      <a:rPr lang="en-US" i="1" dirty="0">
                        <a:latin typeface="Cambria Math" panose="02040503050406030204" pitchFamily="18" charset="0"/>
                      </a:rPr>
                      <m:t> }</m:t>
                    </m:r>
                  </m:oMath>
                </a14:m>
                <a:r>
                  <a:rPr lang="en-US" dirty="0"/>
                  <a:t>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Suggests that we are barking up the wrong tree . . . </a:t>
                </a:r>
                <a:r>
                  <a:rPr lang="en-US" dirty="0">
                    <a:sym typeface="Wingdings"/>
                  </a:rPr>
                  <a:t></a:t>
                </a:r>
                <a:endParaRPr lang="en-US" dirty="0"/>
              </a:p>
              <a:p>
                <a:pPr marL="285750" indent="-285750">
                  <a:buFont typeface="Arial" panose="020B0604020202020204" pitchFamily="34" charset="0"/>
                  <a:buChar char="•"/>
                </a:pPr>
                <a:r>
                  <a:rPr lang="en-US" dirty="0">
                    <a:solidFill>
                      <a:srgbClr val="C00000"/>
                    </a:solidFill>
                  </a:rPr>
                  <a:t>But we aren’t!</a:t>
                </a:r>
              </a:p>
              <a:p>
                <a:pPr marL="742950" lvl="1" indent="-285750">
                  <a:buFont typeface="Arial" panose="020B0604020202020204" pitchFamily="34" charset="0"/>
                  <a:buChar char="•"/>
                </a:pPr>
                <a:r>
                  <a:rPr lang="en-US" dirty="0">
                    <a:solidFill>
                      <a:srgbClr val="C00000"/>
                    </a:solidFill>
                  </a:rPr>
                  <a:t>We can sidestep the issue with some “magic”</a:t>
                </a:r>
              </a:p>
              <a:p>
                <a:pPr lvl="1"/>
                <a:r>
                  <a:rPr lang="en-US" dirty="0">
                    <a:solidFill>
                      <a:srgbClr val="C00000"/>
                    </a:solidFill>
                  </a:rPr>
                  <a:t>     from algebra </a:t>
                </a:r>
                <a:r>
                  <a:rPr lang="en-US" dirty="0">
                    <a:solidFill>
                      <a:srgbClr val="C00000"/>
                    </a:solidFill>
                    <a:sym typeface="Wingdings"/>
                  </a:rPr>
                  <a:t></a:t>
                </a:r>
                <a:endParaRPr lang="en-US"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2837" y="3606009"/>
                <a:ext cx="8510102" cy="2585323"/>
              </a:xfrm>
              <a:prstGeom prst="rect">
                <a:avLst/>
              </a:prstGeom>
              <a:blipFill>
                <a:blip r:embed="rId5"/>
                <a:stretch>
                  <a:fillRect l="-501" t="-1415" r="-143" b="-2830"/>
                </a:stretch>
              </a:blipFill>
            </p:spPr>
            <p:txBody>
              <a:bodyPr/>
              <a:lstStyle/>
              <a:p>
                <a:r>
                  <a:rPr lang="en-US">
                    <a:noFill/>
                  </a:rPr>
                  <a:t> </a:t>
                </a:r>
              </a:p>
            </p:txBody>
          </p:sp>
        </mc:Fallback>
      </mc:AlternateContent>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F0A19C6E-7D0A-4068-A5FB-A70176E0CCD4}"/>
              </a:ext>
            </a:extLst>
          </p:cNvPr>
          <p:cNvGrpSpPr/>
          <p:nvPr/>
        </p:nvGrpSpPr>
        <p:grpSpPr>
          <a:xfrm>
            <a:off x="2640005" y="4752524"/>
            <a:ext cx="534751" cy="113647"/>
            <a:chOff x="2640005" y="4752524"/>
            <a:chExt cx="534751" cy="113647"/>
          </a:xfrm>
        </p:grpSpPr>
        <p:cxnSp>
          <p:nvCxnSpPr>
            <p:cNvPr id="13" name="Straight Connector 12"/>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745200" y="4803882"/>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586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220801"/>
                <a:ext cx="8741327" cy="5257800"/>
              </a:xfrm>
              <a:ln>
                <a:noFill/>
              </a:ln>
            </p:spPr>
            <p:txBody>
              <a:bodyPr>
                <a:normAutofit fontScale="92500" lnSpcReduction="10000"/>
              </a:bodyPr>
              <a:lstStyle/>
              <a:p>
                <a:r>
                  <a:rPr lang="en-US" sz="2000" dirty="0"/>
                  <a:t>The challenge:</a:t>
                </a:r>
              </a:p>
              <a:p>
                <a:pPr lvl="1"/>
                <a:r>
                  <a:rPr lang="en-US" sz="1800" dirty="0"/>
                  <a:t>Devise a way to </a:t>
                </a:r>
                <a:r>
                  <a:rPr lang="en-US" sz="1800" dirty="0">
                    <a:solidFill>
                      <a:srgbClr val="C00000"/>
                    </a:solidFill>
                  </a:rPr>
                  <a:t>accumulate matching quantities on both the left and right sides</a:t>
                </a:r>
              </a:p>
              <a:p>
                <a:pPr lvl="1"/>
                <a:r>
                  <a:rPr lang="en-US" sz="1800" dirty="0"/>
                  <a:t>However, in a regular language, we can only accumulate values on one side</a:t>
                </a:r>
              </a:p>
              <a:p>
                <a:r>
                  <a:rPr lang="en-US" sz="2000" dirty="0"/>
                  <a:t>Suggests using </a:t>
                </a:r>
                <a:r>
                  <a:rPr lang="en-US" sz="2000" dirty="0">
                    <a:solidFill>
                      <a:srgbClr val="C00000"/>
                    </a:solidFill>
                  </a:rPr>
                  <a:t>pairs of values </a:t>
                </a:r>
                <a:r>
                  <a:rPr lang="en-US" sz="2000" dirty="0"/>
                  <a:t>(lhs, </a:t>
                </a:r>
                <a:r>
                  <a:rPr lang="en-US" sz="2000" dirty="0" err="1"/>
                  <a:t>rhs</a:t>
                </a:r>
                <a:r>
                  <a:rPr lang="en-US" sz="2000" dirty="0"/>
                  <a:t>):</a:t>
                </a:r>
              </a:p>
              <a:p>
                <a:pPr marL="0" indent="0">
                  <a:buNone/>
                </a:pPr>
                <a:r>
                  <a:rPr lang="en-US" sz="18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1</m:t>
                        </m:r>
                      </m:sub>
                    </m:sSub>
                    <m:r>
                      <a:rPr lang="en-US" sz="1900" i="1">
                        <a:latin typeface="Cambria Math"/>
                      </a:rPr>
                      <m:t>=</m:t>
                    </m:r>
                    <m:r>
                      <a:rPr lang="en-US" sz="1900" b="0" i="1" smtClean="0">
                        <a:latin typeface="Cambria Math"/>
                      </a:rPr>
                      <m:t>   </m:t>
                    </m:r>
                    <m:r>
                      <a:rPr lang="en-US" sz="1900" b="0" i="1" smtClean="0">
                        <a:latin typeface="Cambria Math" panose="02040503050406030204" pitchFamily="18" charset="0"/>
                      </a:rPr>
                      <m:t>  </m:t>
                    </m:r>
                    <m:r>
                      <a:rPr lang="en-US" sz="1900" i="1">
                        <a:latin typeface="Cambria Math"/>
                      </a:rPr>
                      <m:t>𝑎</m:t>
                    </m:r>
                    <m:r>
                      <a:rPr lang="en-US" sz="1900" b="0" i="1" smtClean="0">
                        <a:latin typeface="Cambria Math" panose="02040503050406030204" pitchFamily="18" charset="0"/>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oMath>
                </a14:m>
                <a:endParaRPr lang="en-US" sz="1900" dirty="0"/>
              </a:p>
              <a:p>
                <a:pPr marL="0" indent="0">
                  <a:buNone/>
                </a:pPr>
                <a:r>
                  <a:rPr lang="en-US" sz="1900" dirty="0"/>
                  <a:t>                           </a:t>
                </a:r>
                <a14:m>
                  <m:oMath xmlns:m="http://schemas.openxmlformats.org/officeDocument/2006/math">
                    <m:r>
                      <a:rPr lang="en-US" sz="1900" b="0" i="1" smtClean="0">
                        <a:latin typeface="Cambria Math" panose="02040503050406030204" pitchFamily="18" charset="0"/>
                      </a:rPr>
                      <m:t>+</m:t>
                    </m:r>
                  </m:oMath>
                </a14:m>
                <a:r>
                  <a:rPr lang="en-US" sz="1900" dirty="0"/>
                  <a:t> </a:t>
                </a:r>
                <a14:m>
                  <m:oMath xmlns:m="http://schemas.openxmlformats.org/officeDocument/2006/math">
                    <m:r>
                      <a:rPr lang="en-US" sz="1900" i="1">
                        <a:latin typeface="Cambria Math"/>
                      </a:rPr>
                      <m:t>𝑎</m:t>
                    </m:r>
                    <m:r>
                      <a:rPr lang="en-US" sz="1900" b="0" i="1" smtClean="0">
                        <a:latin typeface="Cambria Math" panose="02040503050406030204" pitchFamily="18" charset="0"/>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a:rPr>
                          <m:t>𝑌</m:t>
                        </m:r>
                      </m:e>
                      <m:sub>
                        <m:r>
                          <a:rPr lang="en-US" sz="1900" i="1">
                            <a:latin typeface="Cambria Math"/>
                          </a:rPr>
                          <m:t>2</m:t>
                        </m:r>
                      </m:sub>
                    </m:sSub>
                    <m:r>
                      <a:rPr lang="en-US" sz="1900" i="1">
                        <a:latin typeface="Cambria Math"/>
                      </a:rPr>
                      <m:t>=</m:t>
                    </m:r>
                    <m:r>
                      <a:rPr lang="en-US" sz="1900" b="0" i="1" smtClean="0">
                        <a:latin typeface="Cambria Math"/>
                      </a:rPr>
                      <m:t>     </m:t>
                    </m:r>
                    <m:r>
                      <a:rPr lang="en-US" sz="1900" i="1">
                        <a:latin typeface="Cambria Math"/>
                      </a:rPr>
                      <m:t>𝑑</m:t>
                    </m:r>
                  </m:oMath>
                </a14:m>
                <a:endParaRPr lang="en-US" sz="1900" i="1" dirty="0">
                  <a:latin typeface="Cambria Math"/>
                </a:endParaRPr>
              </a:p>
              <a:p>
                <a:pPr marL="0" indent="0">
                  <a:buNone/>
                </a:pPr>
                <a:r>
                  <a:rPr lang="en-US" sz="1900" dirty="0"/>
                  <a:t>                           </a:t>
                </a:r>
                <a14:m>
                  <m:oMath xmlns:m="http://schemas.openxmlformats.org/officeDocument/2006/math">
                    <m:r>
                      <a:rPr lang="en-US" sz="1900" b="0" i="1" smtClean="0">
                        <a:latin typeface="Cambria Math" panose="02040503050406030204" pitchFamily="18" charset="0"/>
                      </a:rPr>
                      <m:t>+</m:t>
                    </m:r>
                    <m:r>
                      <a:rPr lang="en-US" sz="1900" i="1">
                        <a:latin typeface="Cambria Math"/>
                      </a:rPr>
                      <m:t> </m:t>
                    </m:r>
                    <m:r>
                      <a:rPr lang="en-US" sz="1900" i="1">
                        <a:latin typeface="Cambria Math"/>
                      </a:rPr>
                      <m:t>𝑏</m:t>
                    </m:r>
                    <m:r>
                      <a:rPr lang="en-US" sz="1900" b="0" i="1" smtClean="0">
                        <a:latin typeface="Cambria Math" panose="02040503050406030204" pitchFamily="18" charset="0"/>
                      </a:rPr>
                      <m:t>⋅</m:t>
                    </m:r>
                    <m:sSub>
                      <m:sSubPr>
                        <m:ctrlPr>
                          <a:rPr lang="en-US" sz="1900" i="1">
                            <a:solidFill>
                              <a:sysClr val="windowText" lastClr="000000"/>
                            </a:solidFill>
                            <a:latin typeface="Cambria Math" panose="02040503050406030204" pitchFamily="18" charset="0"/>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b="0" i="1" smtClean="0">
                        <a:latin typeface="Cambria Math" panose="02040503050406030204" pitchFamily="18" charset="0"/>
                      </a:rPr>
                      <m:t>⋅</m:t>
                    </m:r>
                    <m:r>
                      <a:rPr lang="en-US" sz="1900" i="1">
                        <a:latin typeface="Cambria Math"/>
                      </a:rPr>
                      <m:t>𝑐</m:t>
                    </m:r>
                  </m:oMath>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r>
                        <a:rPr lang="en-US" sz="1900" b="0" i="1" smtClean="0">
                          <a:latin typeface="Cambria Math" panose="02040503050406030204" pitchFamily="18" charset="0"/>
                        </a:rPr>
                        <m:t> </m:t>
                      </m:r>
                      <m:r>
                        <a:rPr lang="en-US" sz="1900" b="0" i="1" smtClean="0">
                          <a:latin typeface="Cambria Math"/>
                        </a:rPr>
                        <m:t>        </m:t>
                      </m:r>
                      <m:r>
                        <a:rPr lang="en-US" sz="1900" b="0" i="1" smtClean="0">
                          <a:latin typeface="Cambria Math" panose="02040503050406030204" pitchFamily="18" charset="0"/>
                        </a:rPr>
                        <m:t>   +</m:t>
                      </m:r>
                      <m:r>
                        <a:rPr lang="en-US" sz="1900" i="1">
                          <a:latin typeface="Cambria Math"/>
                        </a:rPr>
                        <m:t> </m:t>
                      </m:r>
                      <m:r>
                        <a:rPr lang="en-US" sz="1900" i="1">
                          <a:latin typeface="Cambria Math"/>
                        </a:rPr>
                        <m:t>𝑏</m:t>
                      </m:r>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b="0" i="1" smtClean="0">
                          <a:latin typeface="Cambria Math" panose="02040503050406030204" pitchFamily="18" charset="0"/>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b="0" i="1" smtClean="0">
                          <a:latin typeface="Cambria Math" panose="02040503050406030204" pitchFamily="18" charset="0"/>
                        </a:rPr>
                        <m:t>⋅</m:t>
                      </m:r>
                      <m:r>
                        <a:rPr lang="en-US" sz="1900" i="1">
                          <a:latin typeface="Cambria Math"/>
                        </a:rPr>
                        <m:t> </m:t>
                      </m:r>
                      <m:r>
                        <a:rPr lang="en-US" sz="1900" i="1">
                          <a:latin typeface="Cambria Math"/>
                        </a:rPr>
                        <m:t>𝑐</m:t>
                      </m:r>
                    </m:oMath>
                  </m:oMathPara>
                </a14:m>
                <a:endParaRPr lang="en-US" sz="1900" dirty="0"/>
              </a:p>
              <a:p>
                <a:pPr marL="0" indent="0">
                  <a:buNone/>
                </a:pPr>
                <a:r>
                  <a:rPr lang="en-US" sz="1900" dirty="0"/>
                  <a:t>                           </a:t>
                </a:r>
                <a14:m>
                  <m:oMath xmlns:m="http://schemas.openxmlformats.org/officeDocument/2006/math">
                    <m:r>
                      <a:rPr lang="en-US" sz="1900" b="0" i="1" smtClean="0">
                        <a:latin typeface="Cambria Math" panose="02040503050406030204" pitchFamily="18" charset="0"/>
                      </a:rPr>
                      <m:t>+</m:t>
                    </m:r>
                    <m:r>
                      <a:rPr lang="en-US" sz="1900" i="1">
                        <a:latin typeface="Cambria Math"/>
                      </a:rPr>
                      <m:t> </m:t>
                    </m:r>
                    <m:r>
                      <a:rPr lang="en-US" sz="1900" i="1">
                        <a:latin typeface="Cambria Math"/>
                      </a:rPr>
                      <m:t>𝑏</m:t>
                    </m:r>
                    <m:r>
                      <a:rPr lang="en-US" sz="1900" b="0" i="1" smtClean="0">
                        <a:latin typeface="Cambria Math" panose="02040503050406030204" pitchFamily="18" charset="0"/>
                      </a:rPr>
                      <m:t>⋅</m:t>
                    </m:r>
                    <m:sSub>
                      <m:sSubPr>
                        <m:ctrlPr>
                          <a:rPr lang="en-US" sz="1900" i="1">
                            <a:solidFill>
                              <a:srgbClr val="C00000"/>
                            </a:solidFill>
                            <a:latin typeface="Cambria Math" panose="02040503050406030204" pitchFamily="18" charset="0"/>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a:rPr>
                          <m:t>𝑦</m:t>
                        </m:r>
                      </m:e>
                      <m:sub>
                        <m:r>
                          <a:rPr lang="en-US" sz="1900" i="1">
                            <a:latin typeface="Cambria Math"/>
                          </a:rPr>
                          <m:t>2</m:t>
                        </m:r>
                      </m:sub>
                    </m:sSub>
                    <m:r>
                      <a:rPr lang="en-US" sz="1900" b="0" i="1" smtClean="0">
                        <a:latin typeface="Cambria Math" panose="02040503050406030204" pitchFamily="18" charset="0"/>
                      </a:rPr>
                      <m:t>⋅</m:t>
                    </m:r>
                    <m:r>
                      <a:rPr lang="en-US" sz="1900" i="1">
                        <a:latin typeface="Cambria Math"/>
                      </a:rPr>
                      <m:t>𝑐</m:t>
                    </m:r>
                  </m:oMath>
                </a14:m>
                <a:endParaRPr lang="en-US" sz="1900" dirty="0"/>
              </a:p>
              <a:p>
                <a:pPr marL="0" indent="0">
                  <a:buNone/>
                </a:pPr>
                <a:r>
                  <a:rPr lang="en-US" sz="1900" dirty="0"/>
                  <a:t>        </a:t>
                </a:r>
                <a:r>
                  <a:rPr lang="en-US" sz="2100" dirty="0"/>
                  <a:t>becomes</a:t>
                </a:r>
              </a:p>
              <a:p>
                <a:pPr marL="0" indent="0">
                  <a:buNone/>
                </a:pPr>
                <a:r>
                  <a:rPr lang="en-US" sz="1900" dirty="0"/>
                  <a:t> </a:t>
                </a:r>
                <a14:m>
                  <m:oMath xmlns:m="http://schemas.openxmlformats.org/officeDocument/2006/math">
                    <m:r>
                      <a:rPr lang="en-US" sz="1900" b="0" i="0" smtClean="0">
                        <a:latin typeface="Cambria Math"/>
                      </a:rPr>
                      <m:t>                  </m:t>
                    </m:r>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1</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   (1,</m:t>
                    </m:r>
                    <m:r>
                      <a:rPr lang="en-US" sz="1900" i="1">
                        <a:latin typeface="Cambria Math"/>
                      </a:rPr>
                      <m:t>𝑎</m:t>
                    </m:r>
                    <m:r>
                      <a:rPr lang="en-US" sz="1900" b="0" i="1" smtClean="0">
                        <a:latin typeface="Cambria Math" panose="02040503050406030204" pitchFamily="18" charset="0"/>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solidFill>
                          <a:sysClr val="windowText" lastClr="000000"/>
                        </a:solidFill>
                        <a:latin typeface="Cambria Math"/>
                      </a:rPr>
                      <m:t>)</m:t>
                    </m:r>
                  </m:oMath>
                </a14:m>
                <a:r>
                  <a:rPr lang="en-US" sz="20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i="1" dirty="0">
                            <a:latin typeface="Cambria Math"/>
                          </a:rPr>
                          <m:t>1</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i="1" dirty="0">
                            <a:latin typeface="Cambria Math"/>
                            <a:ea typeface="Cambria Math"/>
                          </a:rPr>
                          <m:t>1</m:t>
                        </m:r>
                      </m:sub>
                    </m:sSub>
                    <m:r>
                      <a:rPr lang="en-US" sz="1900" i="1" dirty="0">
                        <a:latin typeface="Cambria Math"/>
                        <a:ea typeface="Cambria Math"/>
                      </a:rPr>
                      <m:t>)</m:t>
                    </m:r>
                  </m:oMath>
                </a14:m>
                <a:endParaRPr lang="en-US" sz="1900" dirty="0"/>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smtClean="0">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panose="02040503050406030204" pitchFamily="18" charset="0"/>
                          </a:rPr>
                        </m:ctrlPr>
                      </m:sSubPr>
                      <m:e>
                        <m:r>
                          <a:rPr lang="en-US" sz="1900" i="1">
                            <a:latin typeface="Cambria Math"/>
                          </a:rPr>
                          <m:t>⨂</m:t>
                        </m:r>
                      </m:e>
                      <m:sub>
                        <m:r>
                          <a:rPr lang="en-US" sz="1900" i="1">
                            <a:latin typeface="Cambria Math"/>
                          </a:rPr>
                          <m:t>𝑝</m:t>
                        </m:r>
                      </m:sub>
                    </m:sSub>
                    <m:r>
                      <a:rPr lang="en-US" sz="1900" i="1" smtClean="0">
                        <a:solidFill>
                          <a:srgbClr val="C00000"/>
                        </a:solidFill>
                        <a:latin typeface="Cambria Math"/>
                      </a:rPr>
                      <m:t>(</m:t>
                    </m:r>
                    <m:r>
                      <a:rPr lang="en-US" sz="1900" b="0" i="1" smtClean="0">
                        <a:solidFill>
                          <a:srgbClr val="C00000"/>
                        </a:solidFill>
                        <a:latin typeface="Cambria Math"/>
                      </a:rPr>
                      <m:t>𝑎</m:t>
                    </m:r>
                    <m:r>
                      <a:rPr lang="en-US" sz="1900" b="0" i="1" smtClean="0">
                        <a:solidFill>
                          <a:srgbClr val="C00000"/>
                        </a:solidFill>
                        <a:latin typeface="Cambria Math"/>
                      </a:rPr>
                      <m:t>,1)</m:t>
                    </m:r>
                  </m:oMath>
                </a14:m>
                <a:r>
                  <a:rPr lang="en-US" sz="1900" dirty="0"/>
                  <a:t> </a:t>
                </a:r>
                <a14:m>
                  <m:oMath xmlns:m="http://schemas.openxmlformats.org/officeDocument/2006/math">
                    <m:sSub>
                      <m:sSubPr>
                        <m:ctrlPr>
                          <a:rPr lang="en-US" sz="1900" i="1" dirty="0">
                            <a:latin typeface="Cambria Math" panose="02040503050406030204" pitchFamily="18" charset="0"/>
                          </a:rPr>
                        </m:ctrlPr>
                      </m:sSubPr>
                      <m:e>
                        <m:r>
                          <a:rPr lang="en-US" sz="1900" b="0" i="1" dirty="0" smtClean="0">
                            <a:latin typeface="Cambria Math"/>
                          </a:rPr>
                          <m:t>          </m:t>
                        </m:r>
                        <m:r>
                          <a:rPr lang="en-US" sz="1900" i="1" dirty="0">
                            <a:latin typeface="Cambria Math"/>
                          </a:rPr>
                          <m:t>𝑌</m:t>
                        </m:r>
                      </m:e>
                      <m:sub>
                        <m:r>
                          <a:rPr lang="en-US" sz="1900" b="0" i="1" dirty="0" smtClean="0">
                            <a:latin typeface="Cambria Math"/>
                          </a:rPr>
                          <m:t>2</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panose="02040503050406030204" pitchFamily="18" charset="0"/>
                            <a:ea typeface="Cambria Math"/>
                          </a:rPr>
                        </m:ctrlPr>
                      </m:sSubPr>
                      <m:e>
                        <m:r>
                          <a:rPr lang="en-US" sz="1900" i="1" dirty="0">
                            <a:latin typeface="Cambria Math"/>
                            <a:ea typeface="Cambria Math"/>
                          </a:rPr>
                          <m:t>𝑍</m:t>
                        </m:r>
                      </m:e>
                      <m:sub>
                        <m:r>
                          <a:rPr lang="en-US" sz="1900" b="0" i="1" dirty="0" smtClean="0">
                            <a:latin typeface="Cambria Math"/>
                            <a:ea typeface="Cambria Math"/>
                          </a:rPr>
                          <m:t>2</m:t>
                        </m:r>
                      </m:sub>
                    </m:sSub>
                    <m:r>
                      <a:rPr lang="en-US" sz="1900" i="1" dirty="0">
                        <a:latin typeface="Cambria Math"/>
                        <a:ea typeface="Cambria Math"/>
                      </a:rPr>
                      <m:t>)</m:t>
                    </m:r>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𝑍</m:t>
                        </m:r>
                      </m:e>
                      <m:sub>
                        <m:r>
                          <a:rPr lang="en-US" sz="1900" i="1">
                            <a:latin typeface="Cambria Math"/>
                          </a:rPr>
                          <m:t>2</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(1,</m:t>
                    </m:r>
                    <m:r>
                      <a:rPr lang="en-US" sz="1900" i="1">
                        <a:latin typeface="Cambria Math"/>
                      </a:rPr>
                      <m:t>𝑑</m:t>
                    </m:r>
                    <m:r>
                      <a:rPr lang="en-US" sz="1900" b="0" i="1" smtClean="0">
                        <a:latin typeface="Cambria Math"/>
                      </a:rPr>
                      <m:t>)</m:t>
                    </m:r>
                  </m:oMath>
                </a14:m>
                <a:endParaRPr lang="en-US" sz="1900" i="1" dirty="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1900" i="1">
                              <a:latin typeface="Cambria Math" panose="02040503050406030204" pitchFamily="18" charset="0"/>
                            </a:rPr>
                          </m:ctrlPr>
                        </m:sSubPr>
                        <m:e>
                          <m:r>
                            <a:rPr lang="en-US" sz="1900" b="0" i="1" smtClean="0">
                              <a:latin typeface="Cambria Math"/>
                            </a:rPr>
                            <m:t>                               </m:t>
                          </m:r>
                          <m:r>
                            <a:rPr lang="en-US" sz="1900" i="1">
                              <a:latin typeface="Cambria Math"/>
                              <a:ea typeface="Cambria Math"/>
                              <a:sym typeface="Symbol"/>
                            </a:rPr>
                            <m:t>⊕</m:t>
                          </m:r>
                        </m:e>
                        <m:sub>
                          <m:r>
                            <a:rPr lang="en-US" sz="1900" i="1">
                              <a:latin typeface="Cambria Math"/>
                            </a:rPr>
                            <m:t>𝑝</m:t>
                          </m:r>
                        </m:sub>
                      </m:sSub>
                      <m:r>
                        <a:rPr lang="en-US" sz="1900" b="0" i="1" smtClean="0">
                          <a:latin typeface="Cambria Math"/>
                        </a:rPr>
                        <m:t>(1,</m:t>
                      </m:r>
                      <m:r>
                        <a:rPr lang="en-US" sz="1900" i="1">
                          <a:latin typeface="Cambria Math"/>
                        </a:rPr>
                        <m:t>𝑏</m:t>
                      </m:r>
                      <m:r>
                        <a:rPr lang="en-US" sz="1900" b="0" i="1" smtClean="0">
                          <a:latin typeface="Cambria Math" panose="02040503050406030204" pitchFamily="18" charset="0"/>
                        </a:rPr>
                        <m:t>⋅</m:t>
                      </m:r>
                      <m:sSub>
                        <m:sSubPr>
                          <m:ctrlPr>
                            <a:rPr lang="en-US" sz="1900" i="1">
                              <a:solidFill>
                                <a:sysClr val="windowText" lastClr="000000"/>
                              </a:solidFill>
                              <a:latin typeface="Cambria Math" panose="02040503050406030204" pitchFamily="18" charset="0"/>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b="0" i="1" smtClean="0">
                          <a:latin typeface="Cambria Math" panose="02040503050406030204" pitchFamily="18" charset="0"/>
                          <a:sym typeface="Symbol"/>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𝑝</m:t>
                          </m:r>
                        </m:sub>
                      </m:sSub>
                      <m:r>
                        <a:rPr lang="en-US" sz="1900" b="0" i="1" smtClean="0">
                          <a:latin typeface="Cambria Math"/>
                        </a:rPr>
                        <m:t>(</m:t>
                      </m:r>
                      <m:r>
                        <a:rPr lang="en-US" sz="1900" i="1">
                          <a:latin typeface="Cambria Math"/>
                        </a:rPr>
                        <m:t>𝑏</m:t>
                      </m:r>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b="0" i="1" smtClean="0">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panose="02040503050406030204" pitchFamily="18" charset="0"/>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panose="02040503050406030204" pitchFamily="18" charset="0"/>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m:t>
                          </m:r>
                        </m:e>
                        <m:sub>
                          <m:r>
                            <a:rPr lang="en-US" sz="1900" b="0" i="1" smtClean="0">
                              <a:latin typeface="Cambria Math" panose="02040503050406030204" pitchFamily="18" charset="0"/>
                            </a:rPr>
                            <m:t>𝑝</m:t>
                          </m:r>
                        </m:sub>
                      </m:sSub>
                      <m:r>
                        <a:rPr lang="en-US" sz="1900" b="0" i="1" smtClean="0">
                          <a:latin typeface="Cambria Math"/>
                        </a:rPr>
                        <m:t>(</m:t>
                      </m:r>
                      <m:r>
                        <a:rPr lang="en-US" sz="1900" i="1">
                          <a:latin typeface="Cambria Math"/>
                        </a:rPr>
                        <m:t>𝑏</m:t>
                      </m:r>
                      <m:r>
                        <a:rPr lang="en-US" sz="1900" b="0" i="1" smtClean="0">
                          <a:latin typeface="Cambria Math"/>
                        </a:rPr>
                        <m:t>,</m:t>
                      </m:r>
                      <m:sSub>
                        <m:sSubPr>
                          <m:ctrlPr>
                            <a:rPr lang="en-US" sz="1900" i="1">
                              <a:latin typeface="Cambria Math" panose="02040503050406030204" pitchFamily="18" charset="0"/>
                            </a:rPr>
                          </m:ctrlPr>
                        </m:sSubPr>
                        <m:e>
                          <m:r>
                            <a:rPr lang="en-US" sz="1900" b="0" i="1" smtClean="0">
                              <a:latin typeface="Cambria Math"/>
                            </a:rPr>
                            <m:t>𝑦</m:t>
                          </m:r>
                        </m:e>
                        <m:sub>
                          <m:r>
                            <a:rPr lang="en-US" sz="1900" i="1">
                              <a:latin typeface="Cambria Math"/>
                            </a:rPr>
                            <m:t>2</m:t>
                          </m:r>
                        </m:sub>
                      </m:sSub>
                      <m:r>
                        <a:rPr lang="en-US" sz="1900" b="0" i="1" smtClean="0">
                          <a:latin typeface="Cambria Math" panose="02040503050406030204" pitchFamily="18" charset="0"/>
                        </a:rPr>
                        <m:t>⋅</m:t>
                      </m:r>
                      <m:r>
                        <a:rPr lang="en-US" sz="1900" i="1">
                          <a:latin typeface="Cambria Math"/>
                        </a:rPr>
                        <m:t>𝑐</m:t>
                      </m:r>
                      <m:r>
                        <a:rPr lang="en-US" sz="1900" b="0" i="1" smtClean="0">
                          <a:latin typeface="Cambria Math"/>
                        </a:rPr>
                        <m:t>)</m:t>
                      </m:r>
                    </m:oMath>
                  </m:oMathPara>
                </a14:m>
                <a:endParaRPr lang="en-US" sz="1900" dirty="0"/>
              </a:p>
              <a:p>
                <a:pPr marL="0" indent="0">
                  <a:buNone/>
                </a:pPr>
                <a:endParaRPr lang="en-US" sz="1700" dirty="0"/>
              </a:p>
              <a:p>
                <a:pPr marL="0" indent="0">
                  <a:buNone/>
                </a:pPr>
                <a:endParaRPr lang="en-US" sz="2000" dirty="0"/>
              </a:p>
              <a:p>
                <a:pPr marL="0" indent="0">
                  <a:buNone/>
                </a:pPr>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220801"/>
                <a:ext cx="8741327" cy="5257800"/>
              </a:xfrm>
              <a:blipFill>
                <a:blip r:embed="rId3"/>
                <a:stretch>
                  <a:fillRect l="-488" t="-1159"/>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49</a:t>
            </a:fld>
            <a:endParaRPr lang="en-US"/>
          </a:p>
        </p:txBody>
      </p:sp>
      <p:sp>
        <p:nvSpPr>
          <p:cNvPr id="19" name="Right Brace 18"/>
          <p:cNvSpPr/>
          <p:nvPr/>
        </p:nvSpPr>
        <p:spPr>
          <a:xfrm flipV="1">
            <a:off x="3980576" y="2513059"/>
            <a:ext cx="226504" cy="1610686"/>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TextBox 5"/>
          <p:cNvSpPr txBox="1"/>
          <p:nvPr/>
        </p:nvSpPr>
        <p:spPr>
          <a:xfrm>
            <a:off x="4261607" y="3142233"/>
            <a:ext cx="606961" cy="369332"/>
          </a:xfrm>
          <a:prstGeom prst="rect">
            <a:avLst/>
          </a:prstGeom>
          <a:noFill/>
        </p:spPr>
        <p:txBody>
          <a:bodyPr wrap="none" rtlCol="0">
            <a:spAutoFit/>
          </a:bodyPr>
          <a:lstStyle/>
          <a:p>
            <a:r>
              <a:rPr lang="en-US" dirty="0"/>
              <a:t>LCFL</a:t>
            </a:r>
          </a:p>
        </p:txBody>
      </p:sp>
      <p:sp>
        <p:nvSpPr>
          <p:cNvPr id="20" name="Right Brace 19"/>
          <p:cNvSpPr/>
          <p:nvPr/>
        </p:nvSpPr>
        <p:spPr>
          <a:xfrm flipV="1">
            <a:off x="5240324" y="4578495"/>
            <a:ext cx="226504" cy="1702621"/>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1" name="TextBox 20"/>
          <p:cNvSpPr txBox="1"/>
          <p:nvPr/>
        </p:nvSpPr>
        <p:spPr>
          <a:xfrm>
            <a:off x="5521355" y="5249270"/>
            <a:ext cx="2394310" cy="369332"/>
          </a:xfrm>
          <a:prstGeom prst="rect">
            <a:avLst/>
          </a:prstGeom>
          <a:noFill/>
        </p:spPr>
        <p:txBody>
          <a:bodyPr wrap="none" rtlCol="0">
            <a:spAutoFit/>
          </a:bodyPr>
          <a:lstStyle/>
          <a:p>
            <a:r>
              <a:rPr lang="en-US" dirty="0"/>
              <a:t>Left-recursive = Regular</a:t>
            </a:r>
          </a:p>
        </p:txBody>
      </p:sp>
      <p:sp>
        <p:nvSpPr>
          <p:cNvPr id="9" name="Rectangle 8"/>
          <p:cNvSpPr/>
          <p:nvPr/>
        </p:nvSpPr>
        <p:spPr>
          <a:xfrm>
            <a:off x="2272632" y="3612234"/>
            <a:ext cx="60725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Rectangle 9"/>
          <p:cNvSpPr/>
          <p:nvPr/>
        </p:nvSpPr>
        <p:spPr>
          <a:xfrm>
            <a:off x="3395997" y="3612234"/>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Rectangle 10"/>
          <p:cNvSpPr/>
          <p:nvPr/>
        </p:nvSpPr>
        <p:spPr>
          <a:xfrm>
            <a:off x="3078451" y="5739381"/>
            <a:ext cx="54528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Rectangle 11"/>
          <p:cNvSpPr/>
          <p:nvPr/>
        </p:nvSpPr>
        <p:spPr>
          <a:xfrm>
            <a:off x="3692159" y="5739381"/>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ounded Rectangular Callout 12"/>
          <p:cNvSpPr/>
          <p:nvPr/>
        </p:nvSpPr>
        <p:spPr>
          <a:xfrm>
            <a:off x="4868568" y="3160045"/>
            <a:ext cx="3467712" cy="927235"/>
          </a:xfrm>
          <a:prstGeom prst="wedgeRoundRectCallout">
            <a:avLst>
              <a:gd name="adj1" fmla="val -77668"/>
              <a:gd name="adj2" fmla="val 24442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C00000"/>
                </a:solidFill>
              </a:rPr>
              <a:t>Each variable occurrence is now leftmost in its summand; this system of equations is left-linear!</a:t>
            </a:r>
          </a:p>
        </p:txBody>
      </p:sp>
      <p:cxnSp>
        <p:nvCxnSpPr>
          <p:cNvPr id="8" name="Straight Arrow Connector 7">
            <a:extLst>
              <a:ext uri="{FF2B5EF4-FFF2-40B4-BE49-F238E27FC236}">
                <a16:creationId xmlns:a16="http://schemas.microsoft.com/office/drawing/2014/main" id="{BC7D3A8F-00F7-4395-84EE-4BFAC9377E01}"/>
              </a:ext>
            </a:extLst>
          </p:cNvPr>
          <p:cNvCxnSpPr>
            <a:cxnSpLocks/>
          </p:cNvCxnSpPr>
          <p:nvPr/>
        </p:nvCxnSpPr>
        <p:spPr bwMode="auto">
          <a:xfrm>
            <a:off x="2571031" y="3914663"/>
            <a:ext cx="639963" cy="1815227"/>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23" name="Straight Arrow Connector 22">
            <a:extLst>
              <a:ext uri="{FF2B5EF4-FFF2-40B4-BE49-F238E27FC236}">
                <a16:creationId xmlns:a16="http://schemas.microsoft.com/office/drawing/2014/main" id="{44383BE4-DB89-4735-ACA7-43A2410854D4}"/>
              </a:ext>
            </a:extLst>
          </p:cNvPr>
          <p:cNvCxnSpPr>
            <a:cxnSpLocks/>
            <a:stCxn id="10" idx="2"/>
            <a:endCxn id="12" idx="0"/>
          </p:cNvCxnSpPr>
          <p:nvPr/>
        </p:nvCxnSpPr>
        <p:spPr bwMode="auto">
          <a:xfrm>
            <a:off x="3482909" y="3924154"/>
            <a:ext cx="296162" cy="1815227"/>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24" name="Oval 23">
            <a:extLst>
              <a:ext uri="{FF2B5EF4-FFF2-40B4-BE49-F238E27FC236}">
                <a16:creationId xmlns:a16="http://schemas.microsoft.com/office/drawing/2014/main" id="{92762665-0564-4681-AE7A-CF2F1F1E1FA4}"/>
              </a:ext>
            </a:extLst>
          </p:cNvPr>
          <p:cNvSpPr/>
          <p:nvPr/>
        </p:nvSpPr>
        <p:spPr bwMode="auto">
          <a:xfrm>
            <a:off x="2931543" y="3572768"/>
            <a:ext cx="321573" cy="43556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lt1"/>
              </a:solidFill>
            </a:endParaRPr>
          </a:p>
        </p:txBody>
      </p:sp>
      <p:sp>
        <p:nvSpPr>
          <p:cNvPr id="25" name="Oval 24">
            <a:extLst>
              <a:ext uri="{FF2B5EF4-FFF2-40B4-BE49-F238E27FC236}">
                <a16:creationId xmlns:a16="http://schemas.microsoft.com/office/drawing/2014/main" id="{39B646A5-3073-44F3-9795-B184F0847CF6}"/>
              </a:ext>
            </a:extLst>
          </p:cNvPr>
          <p:cNvSpPr/>
          <p:nvPr/>
        </p:nvSpPr>
        <p:spPr bwMode="auto">
          <a:xfrm>
            <a:off x="2276221" y="5710543"/>
            <a:ext cx="321573" cy="435560"/>
          </a:xfrm>
          <a:prstGeom prst="ellipse">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lt1"/>
              </a:solidFill>
            </a:endParaRPr>
          </a:p>
        </p:txBody>
      </p:sp>
      <p:cxnSp>
        <p:nvCxnSpPr>
          <p:cNvPr id="26" name="Straight Arrow Connector 25">
            <a:extLst>
              <a:ext uri="{FF2B5EF4-FFF2-40B4-BE49-F238E27FC236}">
                <a16:creationId xmlns:a16="http://schemas.microsoft.com/office/drawing/2014/main" id="{89059FFD-6AAA-4726-9218-6130B6940406}"/>
              </a:ext>
            </a:extLst>
          </p:cNvPr>
          <p:cNvCxnSpPr>
            <a:cxnSpLocks/>
            <a:stCxn id="24" idx="4"/>
            <a:endCxn id="25" idx="0"/>
          </p:cNvCxnSpPr>
          <p:nvPr/>
        </p:nvCxnSpPr>
        <p:spPr bwMode="auto">
          <a:xfrm flipH="1">
            <a:off x="2437008" y="4008328"/>
            <a:ext cx="655322" cy="1702215"/>
          </a:xfrm>
          <a:prstGeom prst="straightConnector1">
            <a:avLst/>
          </a:prstGeom>
          <a:noFill/>
          <a:ln w="28575">
            <a:solidFill>
              <a:srgbClr val="C00000"/>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7325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dissolve">
                                      <p:cBhvr>
                                        <p:cTn id="44" dur="5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dissolv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0" grpId="0" animBg="1"/>
      <p:bldP spid="21" grpId="0"/>
      <p:bldP spid="9" grpId="0" animBg="1"/>
      <p:bldP spid="10" grpId="0" animBg="1"/>
      <p:bldP spid="11" grpId="0" animBg="1"/>
      <p:bldP spid="12" grpId="0" animBg="1"/>
      <p:bldP spid="1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A438-250C-4B8E-A1E4-BED598768771}"/>
              </a:ext>
            </a:extLst>
          </p:cNvPr>
          <p:cNvSpPr>
            <a:spLocks noGrp="1"/>
          </p:cNvSpPr>
          <p:nvPr>
            <p:ph type="title"/>
          </p:nvPr>
        </p:nvSpPr>
        <p:spPr>
          <a:xfrm>
            <a:off x="304800" y="228600"/>
            <a:ext cx="8610600" cy="553068"/>
          </a:xfrm>
        </p:spPr>
        <p:txBody>
          <a:bodyPr/>
          <a:lstStyle/>
          <a:p>
            <a:r>
              <a:rPr lang="en-US" dirty="0"/>
              <a:t>Procedure Summaries</a:t>
            </a:r>
          </a:p>
        </p:txBody>
      </p:sp>
      <p:sp>
        <p:nvSpPr>
          <p:cNvPr id="3" name="Slide Number Placeholder 2">
            <a:extLst>
              <a:ext uri="{FF2B5EF4-FFF2-40B4-BE49-F238E27FC236}">
                <a16:creationId xmlns:a16="http://schemas.microsoft.com/office/drawing/2014/main" id="{2072A47F-887D-4186-84C9-743397A86F0F}"/>
              </a:ext>
            </a:extLst>
          </p:cNvPr>
          <p:cNvSpPr>
            <a:spLocks noGrp="1"/>
          </p:cNvSpPr>
          <p:nvPr>
            <p:ph type="sldNum" sz="quarter" idx="12"/>
          </p:nvPr>
        </p:nvSpPr>
        <p:spPr/>
        <p:txBody>
          <a:bodyPr/>
          <a:lstStyle/>
          <a:p>
            <a:fld id="{60AD1266-7CE3-2146-B859-359ABF1E0203}" type="slidenum">
              <a:rPr lang="en-US" smtClean="0"/>
              <a:t>5</a:t>
            </a:fld>
            <a:endParaRPr lang="en-US"/>
          </a:p>
        </p:txBody>
      </p:sp>
      <p:grpSp>
        <p:nvGrpSpPr>
          <p:cNvPr id="36" name="Group 35">
            <a:extLst>
              <a:ext uri="{FF2B5EF4-FFF2-40B4-BE49-F238E27FC236}">
                <a16:creationId xmlns:a16="http://schemas.microsoft.com/office/drawing/2014/main" id="{8EAA08A6-2A18-4D68-B6F7-E436C06DAED4}"/>
              </a:ext>
            </a:extLst>
          </p:cNvPr>
          <p:cNvGrpSpPr/>
          <p:nvPr/>
        </p:nvGrpSpPr>
        <p:grpSpPr>
          <a:xfrm>
            <a:off x="2032629" y="2406042"/>
            <a:ext cx="4157025" cy="3432020"/>
            <a:chOff x="274157" y="76568"/>
            <a:chExt cx="2251316" cy="1767853"/>
          </a:xfrm>
        </p:grpSpPr>
        <p:sp>
          <p:nvSpPr>
            <p:cNvPr id="37" name="Oval 36">
              <a:extLst>
                <a:ext uri="{FF2B5EF4-FFF2-40B4-BE49-F238E27FC236}">
                  <a16:creationId xmlns:a16="http://schemas.microsoft.com/office/drawing/2014/main" id="{C2311550-298C-4F94-827F-2AC52972D932}"/>
                </a:ext>
              </a:extLst>
            </p:cNvPr>
            <p:cNvSpPr>
              <a:spLocks noChangeAspect="1"/>
            </p:cNvSpPr>
            <p:nvPr/>
          </p:nvSpPr>
          <p:spPr>
            <a:xfrm>
              <a:off x="595269"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4EE2DE16-279E-473B-8A35-8A43D0D04FCE}"/>
                </a:ext>
              </a:extLst>
            </p:cNvPr>
            <p:cNvSpPr>
              <a:spLocks noChangeAspect="1"/>
            </p:cNvSpPr>
            <p:nvPr/>
          </p:nvSpPr>
          <p:spPr>
            <a:xfrm>
              <a:off x="1916964" y="335904"/>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9" name="TextBox 38">
              <a:extLst>
                <a:ext uri="{FF2B5EF4-FFF2-40B4-BE49-F238E27FC236}">
                  <a16:creationId xmlns:a16="http://schemas.microsoft.com/office/drawing/2014/main" id="{7D897495-8F7E-4ED4-9CDB-C3F89AFD2B77}"/>
                </a:ext>
              </a:extLst>
            </p:cNvPr>
            <p:cNvSpPr txBox="1"/>
            <p:nvPr/>
          </p:nvSpPr>
          <p:spPr>
            <a:xfrm>
              <a:off x="508731" y="76568"/>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57DA8FC-0872-4827-BE60-791C6E5C0B01}"/>
                </a:ext>
              </a:extLst>
            </p:cNvPr>
            <p:cNvSpPr txBox="1"/>
            <p:nvPr/>
          </p:nvSpPr>
          <p:spPr>
            <a:xfrm>
              <a:off x="1753586" y="108945"/>
              <a:ext cx="255373" cy="30122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sp>
          <p:nvSpPr>
            <p:cNvPr id="41" name="Freeform 3">
              <a:extLst>
                <a:ext uri="{FF2B5EF4-FFF2-40B4-BE49-F238E27FC236}">
                  <a16:creationId xmlns:a16="http://schemas.microsoft.com/office/drawing/2014/main" id="{FC3E3C0B-7744-49A4-A006-4BBDBC2F3AAB}"/>
                </a:ext>
              </a:extLst>
            </p:cNvPr>
            <p:cNvSpPr/>
            <p:nvPr/>
          </p:nvSpPr>
          <p:spPr>
            <a:xfrm>
              <a:off x="274157" y="382009"/>
              <a:ext cx="2251316" cy="1462412"/>
            </a:xfrm>
            <a:custGeom>
              <a:avLst/>
              <a:gdLst>
                <a:gd name="connsiteX0" fmla="*/ 575807 w 2776915"/>
                <a:gd name="connsiteY0" fmla="*/ 59817 h 1484934"/>
                <a:gd name="connsiteX1" fmla="*/ 322234 w 2776915"/>
                <a:gd name="connsiteY1" fmla="*/ 152025 h 1484934"/>
                <a:gd name="connsiteX2" fmla="*/ 91713 w 2776915"/>
                <a:gd name="connsiteY2" fmla="*/ 359494 h 1484934"/>
                <a:gd name="connsiteX3" fmla="*/ 7188 w 2776915"/>
                <a:gd name="connsiteY3" fmla="*/ 751380 h 1484934"/>
                <a:gd name="connsiteX4" fmla="*/ 260761 w 2776915"/>
                <a:gd name="connsiteY4" fmla="*/ 1319999 h 1484934"/>
                <a:gd name="connsiteX5" fmla="*/ 1351894 w 2776915"/>
                <a:gd name="connsiteY5" fmla="*/ 1481363 h 1484934"/>
                <a:gd name="connsiteX6" fmla="*/ 2650496 w 2776915"/>
                <a:gd name="connsiteY6" fmla="*/ 1204738 h 1484934"/>
                <a:gd name="connsiteX7" fmla="*/ 2642812 w 2776915"/>
                <a:gd name="connsiteY7" fmla="*/ 128973 h 1484934"/>
                <a:gd name="connsiteX8" fmla="*/ 1905145 w 2776915"/>
                <a:gd name="connsiteY8" fmla="*/ 59817 h 1484934"/>
                <a:gd name="connsiteX0" fmla="*/ 575807 w 2795876"/>
                <a:gd name="connsiteY0" fmla="*/ 20340 h 1445457"/>
                <a:gd name="connsiteX1" fmla="*/ 322234 w 2795876"/>
                <a:gd name="connsiteY1" fmla="*/ 112548 h 1445457"/>
                <a:gd name="connsiteX2" fmla="*/ 91713 w 2795876"/>
                <a:gd name="connsiteY2" fmla="*/ 320017 h 1445457"/>
                <a:gd name="connsiteX3" fmla="*/ 7188 w 2795876"/>
                <a:gd name="connsiteY3" fmla="*/ 711903 h 1445457"/>
                <a:gd name="connsiteX4" fmla="*/ 260761 w 2795876"/>
                <a:gd name="connsiteY4" fmla="*/ 1280522 h 1445457"/>
                <a:gd name="connsiteX5" fmla="*/ 1351894 w 2795876"/>
                <a:gd name="connsiteY5" fmla="*/ 1441886 h 1445457"/>
                <a:gd name="connsiteX6" fmla="*/ 2650496 w 2795876"/>
                <a:gd name="connsiteY6" fmla="*/ 1165261 h 1445457"/>
                <a:gd name="connsiteX7" fmla="*/ 2681232 w 2795876"/>
                <a:gd name="connsiteY7" fmla="*/ 227809 h 1445457"/>
                <a:gd name="connsiteX8" fmla="*/ 1905145 w 2795876"/>
                <a:gd name="connsiteY8" fmla="*/ 20340 h 1445457"/>
                <a:gd name="connsiteX0" fmla="*/ 575807 w 2718375"/>
                <a:gd name="connsiteY0" fmla="*/ 23142 h 1453032"/>
                <a:gd name="connsiteX1" fmla="*/ 322234 w 2718375"/>
                <a:gd name="connsiteY1" fmla="*/ 115350 h 1453032"/>
                <a:gd name="connsiteX2" fmla="*/ 91713 w 2718375"/>
                <a:gd name="connsiteY2" fmla="*/ 322819 h 1453032"/>
                <a:gd name="connsiteX3" fmla="*/ 7188 w 2718375"/>
                <a:gd name="connsiteY3" fmla="*/ 714705 h 1453032"/>
                <a:gd name="connsiteX4" fmla="*/ 260761 w 2718375"/>
                <a:gd name="connsiteY4" fmla="*/ 1283324 h 1453032"/>
                <a:gd name="connsiteX5" fmla="*/ 1351894 w 2718375"/>
                <a:gd name="connsiteY5" fmla="*/ 1444688 h 1453032"/>
                <a:gd name="connsiteX6" fmla="*/ 2466079 w 2718375"/>
                <a:gd name="connsiteY6" fmla="*/ 1298692 h 1453032"/>
                <a:gd name="connsiteX7" fmla="*/ 2681232 w 2718375"/>
                <a:gd name="connsiteY7" fmla="*/ 230611 h 1453032"/>
                <a:gd name="connsiteX8" fmla="*/ 1905145 w 2718375"/>
                <a:gd name="connsiteY8" fmla="*/ 23142 h 1453032"/>
                <a:gd name="connsiteX0" fmla="*/ 575807 w 2720255"/>
                <a:gd name="connsiteY0" fmla="*/ 23142 h 1492038"/>
                <a:gd name="connsiteX1" fmla="*/ 322234 w 2720255"/>
                <a:gd name="connsiteY1" fmla="*/ 115350 h 1492038"/>
                <a:gd name="connsiteX2" fmla="*/ 91713 w 2720255"/>
                <a:gd name="connsiteY2" fmla="*/ 322819 h 1492038"/>
                <a:gd name="connsiteX3" fmla="*/ 7188 w 2720255"/>
                <a:gd name="connsiteY3" fmla="*/ 714705 h 1492038"/>
                <a:gd name="connsiteX4" fmla="*/ 260761 w 2720255"/>
                <a:gd name="connsiteY4" fmla="*/ 1283324 h 1492038"/>
                <a:gd name="connsiteX5" fmla="*/ 1282738 w 2720255"/>
                <a:gd name="connsiteY5" fmla="*/ 1490792 h 1492038"/>
                <a:gd name="connsiteX6" fmla="*/ 2466079 w 2720255"/>
                <a:gd name="connsiteY6" fmla="*/ 1298692 h 1492038"/>
                <a:gd name="connsiteX7" fmla="*/ 2681232 w 2720255"/>
                <a:gd name="connsiteY7" fmla="*/ 230611 h 1492038"/>
                <a:gd name="connsiteX8" fmla="*/ 1905145 w 2720255"/>
                <a:gd name="connsiteY8" fmla="*/ 23142 h 1492038"/>
                <a:gd name="connsiteX0" fmla="*/ 575807 w 2707515"/>
                <a:gd name="connsiteY0" fmla="*/ 12049 h 1480077"/>
                <a:gd name="connsiteX1" fmla="*/ 322234 w 2707515"/>
                <a:gd name="connsiteY1" fmla="*/ 104257 h 1480077"/>
                <a:gd name="connsiteX2" fmla="*/ 91713 w 2707515"/>
                <a:gd name="connsiteY2" fmla="*/ 311726 h 1480077"/>
                <a:gd name="connsiteX3" fmla="*/ 7188 w 2707515"/>
                <a:gd name="connsiteY3" fmla="*/ 703612 h 1480077"/>
                <a:gd name="connsiteX4" fmla="*/ 260761 w 2707515"/>
                <a:gd name="connsiteY4" fmla="*/ 1272231 h 1480077"/>
                <a:gd name="connsiteX5" fmla="*/ 1282738 w 2707515"/>
                <a:gd name="connsiteY5" fmla="*/ 1479699 h 1480077"/>
                <a:gd name="connsiteX6" fmla="*/ 2466079 w 2707515"/>
                <a:gd name="connsiteY6" fmla="*/ 1287599 h 1480077"/>
                <a:gd name="connsiteX7" fmla="*/ 2665864 w 2707515"/>
                <a:gd name="connsiteY7" fmla="*/ 342462 h 1480077"/>
                <a:gd name="connsiteX8" fmla="*/ 1905145 w 2707515"/>
                <a:gd name="connsiteY8" fmla="*/ 12049 h 1480077"/>
                <a:gd name="connsiteX0" fmla="*/ 580767 w 2712475"/>
                <a:gd name="connsiteY0" fmla="*/ 12049 h 1480077"/>
                <a:gd name="connsiteX1" fmla="*/ 96673 w 2712475"/>
                <a:gd name="connsiteY1" fmla="*/ 311726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74686 w 2706394"/>
                <a:gd name="connsiteY0" fmla="*/ 12049 h 1480077"/>
                <a:gd name="connsiteX1" fmla="*/ 121328 w 2706394"/>
                <a:gd name="connsiteY1" fmla="*/ 150362 h 1480077"/>
                <a:gd name="connsiteX2" fmla="*/ 6067 w 2706394"/>
                <a:gd name="connsiteY2" fmla="*/ 703612 h 1480077"/>
                <a:gd name="connsiteX3" fmla="*/ 259640 w 2706394"/>
                <a:gd name="connsiteY3" fmla="*/ 1272231 h 1480077"/>
                <a:gd name="connsiteX4" fmla="*/ 1281617 w 2706394"/>
                <a:gd name="connsiteY4" fmla="*/ 1479699 h 1480077"/>
                <a:gd name="connsiteX5" fmla="*/ 2464958 w 2706394"/>
                <a:gd name="connsiteY5" fmla="*/ 1287599 h 1480077"/>
                <a:gd name="connsiteX6" fmla="*/ 2664743 w 2706394"/>
                <a:gd name="connsiteY6" fmla="*/ 342462 h 1480077"/>
                <a:gd name="connsiteX7" fmla="*/ 1904024 w 2706394"/>
                <a:gd name="connsiteY7" fmla="*/ 12049 h 1480077"/>
                <a:gd name="connsiteX0" fmla="*/ 580767 w 2712475"/>
                <a:gd name="connsiteY0" fmla="*/ 12049 h 1480077"/>
                <a:gd name="connsiteX1" fmla="*/ 96673 w 2712475"/>
                <a:gd name="connsiteY1" fmla="*/ 257938 h 1480077"/>
                <a:gd name="connsiteX2" fmla="*/ 12148 w 2712475"/>
                <a:gd name="connsiteY2" fmla="*/ 703612 h 1480077"/>
                <a:gd name="connsiteX3" fmla="*/ 265721 w 2712475"/>
                <a:gd name="connsiteY3" fmla="*/ 1272231 h 1480077"/>
                <a:gd name="connsiteX4" fmla="*/ 1287698 w 2712475"/>
                <a:gd name="connsiteY4" fmla="*/ 1479699 h 1480077"/>
                <a:gd name="connsiteX5" fmla="*/ 2471039 w 2712475"/>
                <a:gd name="connsiteY5" fmla="*/ 1287599 h 1480077"/>
                <a:gd name="connsiteX6" fmla="*/ 2670824 w 2712475"/>
                <a:gd name="connsiteY6" fmla="*/ 342462 h 1480077"/>
                <a:gd name="connsiteX7" fmla="*/ 1910105 w 2712475"/>
                <a:gd name="connsiteY7" fmla="*/ 12049 h 1480077"/>
                <a:gd name="connsiteX0" fmla="*/ 508277 w 2639985"/>
                <a:gd name="connsiteY0" fmla="*/ 12049 h 1480077"/>
                <a:gd name="connsiteX1" fmla="*/ 24183 w 2639985"/>
                <a:gd name="connsiteY1" fmla="*/ 257938 h 1480077"/>
                <a:gd name="connsiteX2" fmla="*/ 193231 w 2639985"/>
                <a:gd name="connsiteY2" fmla="*/ 1272231 h 1480077"/>
                <a:gd name="connsiteX3" fmla="*/ 1215208 w 2639985"/>
                <a:gd name="connsiteY3" fmla="*/ 1479699 h 1480077"/>
                <a:gd name="connsiteX4" fmla="*/ 2398549 w 2639985"/>
                <a:gd name="connsiteY4" fmla="*/ 1287599 h 1480077"/>
                <a:gd name="connsiteX5" fmla="*/ 2598334 w 2639985"/>
                <a:gd name="connsiteY5" fmla="*/ 342462 h 1480077"/>
                <a:gd name="connsiteX6" fmla="*/ 1837615 w 2639985"/>
                <a:gd name="connsiteY6" fmla="*/ 12049 h 1480077"/>
                <a:gd name="connsiteX0" fmla="*/ 521159 w 2652867"/>
                <a:gd name="connsiteY0" fmla="*/ 12049 h 1480077"/>
                <a:gd name="connsiteX1" fmla="*/ 21697 w 2652867"/>
                <a:gd name="connsiteY1" fmla="*/ 450039 h 1480077"/>
                <a:gd name="connsiteX2" fmla="*/ 206113 w 2652867"/>
                <a:gd name="connsiteY2" fmla="*/ 1272231 h 1480077"/>
                <a:gd name="connsiteX3" fmla="*/ 1228090 w 2652867"/>
                <a:gd name="connsiteY3" fmla="*/ 1479699 h 1480077"/>
                <a:gd name="connsiteX4" fmla="*/ 2411431 w 2652867"/>
                <a:gd name="connsiteY4" fmla="*/ 1287599 h 1480077"/>
                <a:gd name="connsiteX5" fmla="*/ 2611216 w 2652867"/>
                <a:gd name="connsiteY5" fmla="*/ 342462 h 1480077"/>
                <a:gd name="connsiteX6" fmla="*/ 1850497 w 2652867"/>
                <a:gd name="connsiteY6" fmla="*/ 12049 h 1480077"/>
                <a:gd name="connsiteX0" fmla="*/ 521159 w 2523723"/>
                <a:gd name="connsiteY0" fmla="*/ 11330 h 1479312"/>
                <a:gd name="connsiteX1" fmla="*/ 21697 w 2523723"/>
                <a:gd name="connsiteY1" fmla="*/ 449320 h 1479312"/>
                <a:gd name="connsiteX2" fmla="*/ 206113 w 2523723"/>
                <a:gd name="connsiteY2" fmla="*/ 1271512 h 1479312"/>
                <a:gd name="connsiteX3" fmla="*/ 1228090 w 2523723"/>
                <a:gd name="connsiteY3" fmla="*/ 1478980 h 1479312"/>
                <a:gd name="connsiteX4" fmla="*/ 2411431 w 2523723"/>
                <a:gd name="connsiteY4" fmla="*/ 1286880 h 1479312"/>
                <a:gd name="connsiteX5" fmla="*/ 2411431 w 2523723"/>
                <a:gd name="connsiteY5" fmla="*/ 357112 h 1479312"/>
                <a:gd name="connsiteX6" fmla="*/ 1850497 w 2523723"/>
                <a:gd name="connsiteY6" fmla="*/ 11330 h 1479312"/>
                <a:gd name="connsiteX0" fmla="*/ 521159 w 2426322"/>
                <a:gd name="connsiteY0" fmla="*/ 11223 h 1478873"/>
                <a:gd name="connsiteX1" fmla="*/ 21697 w 2426322"/>
                <a:gd name="connsiteY1" fmla="*/ 449213 h 1478873"/>
                <a:gd name="connsiteX2" fmla="*/ 206113 w 2426322"/>
                <a:gd name="connsiteY2" fmla="*/ 1271405 h 1478873"/>
                <a:gd name="connsiteX3" fmla="*/ 1228090 w 2426322"/>
                <a:gd name="connsiteY3" fmla="*/ 1478873 h 1478873"/>
                <a:gd name="connsiteX4" fmla="*/ 2173226 w 2426322"/>
                <a:gd name="connsiteY4" fmla="*/ 1271404 h 1478873"/>
                <a:gd name="connsiteX5" fmla="*/ 2411431 w 2426322"/>
                <a:gd name="connsiteY5" fmla="*/ 357005 h 1478873"/>
                <a:gd name="connsiteX6" fmla="*/ 1850497 w 2426322"/>
                <a:gd name="connsiteY6" fmla="*/ 11223 h 1478873"/>
                <a:gd name="connsiteX0" fmla="*/ 521159 w 2433434"/>
                <a:gd name="connsiteY0" fmla="*/ 6994 h 1474644"/>
                <a:gd name="connsiteX1" fmla="*/ 21697 w 2433434"/>
                <a:gd name="connsiteY1" fmla="*/ 444984 h 1474644"/>
                <a:gd name="connsiteX2" fmla="*/ 206113 w 2433434"/>
                <a:gd name="connsiteY2" fmla="*/ 1267176 h 1474644"/>
                <a:gd name="connsiteX3" fmla="*/ 1228090 w 2433434"/>
                <a:gd name="connsiteY3" fmla="*/ 1474644 h 1474644"/>
                <a:gd name="connsiteX4" fmla="*/ 2173226 w 2433434"/>
                <a:gd name="connsiteY4" fmla="*/ 1267175 h 1474644"/>
                <a:gd name="connsiteX5" fmla="*/ 2419115 w 2433434"/>
                <a:gd name="connsiteY5" fmla="*/ 506456 h 1474644"/>
                <a:gd name="connsiteX6" fmla="*/ 1850497 w 2433434"/>
                <a:gd name="connsiteY6" fmla="*/ 6994 h 1474644"/>
                <a:gd name="connsiteX0" fmla="*/ 521159 w 2471655"/>
                <a:gd name="connsiteY0" fmla="*/ 7080 h 1475410"/>
                <a:gd name="connsiteX1" fmla="*/ 21697 w 2471655"/>
                <a:gd name="connsiteY1" fmla="*/ 445070 h 1475410"/>
                <a:gd name="connsiteX2" fmla="*/ 206113 w 2471655"/>
                <a:gd name="connsiteY2" fmla="*/ 1267262 h 1475410"/>
                <a:gd name="connsiteX3" fmla="*/ 1228090 w 2471655"/>
                <a:gd name="connsiteY3" fmla="*/ 1474730 h 1475410"/>
                <a:gd name="connsiteX4" fmla="*/ 2311538 w 2471655"/>
                <a:gd name="connsiteY4" fmla="*/ 1297997 h 1475410"/>
                <a:gd name="connsiteX5" fmla="*/ 2419115 w 2471655"/>
                <a:gd name="connsiteY5" fmla="*/ 506542 h 1475410"/>
                <a:gd name="connsiteX6" fmla="*/ 1850497 w 2471655"/>
                <a:gd name="connsiteY6" fmla="*/ 7080 h 1475410"/>
                <a:gd name="connsiteX0" fmla="*/ 521159 w 2576090"/>
                <a:gd name="connsiteY0" fmla="*/ 8180 h 1476728"/>
                <a:gd name="connsiteX1" fmla="*/ 21697 w 2576090"/>
                <a:gd name="connsiteY1" fmla="*/ 446170 h 1476728"/>
                <a:gd name="connsiteX2" fmla="*/ 206113 w 2576090"/>
                <a:gd name="connsiteY2" fmla="*/ 1268362 h 1476728"/>
                <a:gd name="connsiteX3" fmla="*/ 1228090 w 2576090"/>
                <a:gd name="connsiteY3" fmla="*/ 1475830 h 1476728"/>
                <a:gd name="connsiteX4" fmla="*/ 2311538 w 2576090"/>
                <a:gd name="connsiteY4" fmla="*/ 1299097 h 1476728"/>
                <a:gd name="connsiteX5" fmla="*/ 2549744 w 2576090"/>
                <a:gd name="connsiteY5" fmla="*/ 453854 h 1476728"/>
                <a:gd name="connsiteX6" fmla="*/ 1850497 w 2576090"/>
                <a:gd name="connsiteY6" fmla="*/ 8180 h 1476728"/>
                <a:gd name="connsiteX0" fmla="*/ 521159 w 2562840"/>
                <a:gd name="connsiteY0" fmla="*/ 8180 h 1476728"/>
                <a:gd name="connsiteX1" fmla="*/ 21697 w 2562840"/>
                <a:gd name="connsiteY1" fmla="*/ 446170 h 1476728"/>
                <a:gd name="connsiteX2" fmla="*/ 206113 w 2562840"/>
                <a:gd name="connsiteY2" fmla="*/ 1268362 h 1476728"/>
                <a:gd name="connsiteX3" fmla="*/ 1228090 w 2562840"/>
                <a:gd name="connsiteY3" fmla="*/ 1475830 h 1476728"/>
                <a:gd name="connsiteX4" fmla="*/ 2311538 w 2562840"/>
                <a:gd name="connsiteY4" fmla="*/ 1299097 h 1476728"/>
                <a:gd name="connsiteX5" fmla="*/ 2549744 w 2562840"/>
                <a:gd name="connsiteY5" fmla="*/ 453854 h 1476728"/>
                <a:gd name="connsiteX6" fmla="*/ 2050282 w 2562840"/>
                <a:gd name="connsiteY6" fmla="*/ 8180 h 1476728"/>
                <a:gd name="connsiteX0" fmla="*/ 521159 w 2562840"/>
                <a:gd name="connsiteY0" fmla="*/ 0 h 1468548"/>
                <a:gd name="connsiteX1" fmla="*/ 21697 w 2562840"/>
                <a:gd name="connsiteY1" fmla="*/ 437990 h 1468548"/>
                <a:gd name="connsiteX2" fmla="*/ 206113 w 2562840"/>
                <a:gd name="connsiteY2" fmla="*/ 1260182 h 1468548"/>
                <a:gd name="connsiteX3" fmla="*/ 1228090 w 2562840"/>
                <a:gd name="connsiteY3" fmla="*/ 1467650 h 1468548"/>
                <a:gd name="connsiteX4" fmla="*/ 2311538 w 2562840"/>
                <a:gd name="connsiteY4" fmla="*/ 1290917 h 1468548"/>
                <a:gd name="connsiteX5" fmla="*/ 2549744 w 2562840"/>
                <a:gd name="connsiteY5" fmla="*/ 445674 h 1468548"/>
                <a:gd name="connsiteX6" fmla="*/ 2050282 w 2562840"/>
                <a:gd name="connsiteY6" fmla="*/ 0 h 1468548"/>
                <a:gd name="connsiteX0" fmla="*/ 521159 w 2584046"/>
                <a:gd name="connsiteY0" fmla="*/ 0 h 1468548"/>
                <a:gd name="connsiteX1" fmla="*/ 21697 w 2584046"/>
                <a:gd name="connsiteY1" fmla="*/ 437990 h 1468548"/>
                <a:gd name="connsiteX2" fmla="*/ 206113 w 2584046"/>
                <a:gd name="connsiteY2" fmla="*/ 1260182 h 1468548"/>
                <a:gd name="connsiteX3" fmla="*/ 1228090 w 2584046"/>
                <a:gd name="connsiteY3" fmla="*/ 1467650 h 1468548"/>
                <a:gd name="connsiteX4" fmla="*/ 2311538 w 2584046"/>
                <a:gd name="connsiteY4" fmla="*/ 1290917 h 1468548"/>
                <a:gd name="connsiteX5" fmla="*/ 2549744 w 2584046"/>
                <a:gd name="connsiteY5" fmla="*/ 445674 h 1468548"/>
                <a:gd name="connsiteX6" fmla="*/ 1735237 w 2584046"/>
                <a:gd name="connsiteY6" fmla="*/ 0 h 1468548"/>
                <a:gd name="connsiteX0" fmla="*/ 521159 w 2880100"/>
                <a:gd name="connsiteY0" fmla="*/ 0 h 1468475"/>
                <a:gd name="connsiteX1" fmla="*/ 21697 w 2880100"/>
                <a:gd name="connsiteY1" fmla="*/ 437990 h 1468475"/>
                <a:gd name="connsiteX2" fmla="*/ 206113 w 2880100"/>
                <a:gd name="connsiteY2" fmla="*/ 1260182 h 1468475"/>
                <a:gd name="connsiteX3" fmla="*/ 1228090 w 2880100"/>
                <a:gd name="connsiteY3" fmla="*/ 1467650 h 1468475"/>
                <a:gd name="connsiteX4" fmla="*/ 2311538 w 2880100"/>
                <a:gd name="connsiteY4" fmla="*/ 1290917 h 1468475"/>
                <a:gd name="connsiteX5" fmla="*/ 2864790 w 2880100"/>
                <a:gd name="connsiteY5" fmla="*/ 461042 h 1468475"/>
                <a:gd name="connsiteX6" fmla="*/ 1735237 w 2880100"/>
                <a:gd name="connsiteY6" fmla="*/ 0 h 146847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1735237 w 2889861"/>
                <a:gd name="connsiteY6" fmla="*/ 0 h 1472755"/>
                <a:gd name="connsiteX0" fmla="*/ 521159 w 2889861"/>
                <a:gd name="connsiteY0" fmla="*/ 0 h 1472755"/>
                <a:gd name="connsiteX1" fmla="*/ 21697 w 2889861"/>
                <a:gd name="connsiteY1" fmla="*/ 437990 h 1472755"/>
                <a:gd name="connsiteX2" fmla="*/ 206113 w 2889861"/>
                <a:gd name="connsiteY2" fmla="*/ 1260182 h 1472755"/>
                <a:gd name="connsiteX3" fmla="*/ 1228090 w 2889861"/>
                <a:gd name="connsiteY3" fmla="*/ 1467650 h 1472755"/>
                <a:gd name="connsiteX4" fmla="*/ 2495955 w 2889861"/>
                <a:gd name="connsiteY4" fmla="*/ 1321653 h 1472755"/>
                <a:gd name="connsiteX5" fmla="*/ 2864790 w 2889861"/>
                <a:gd name="connsiteY5" fmla="*/ 461042 h 1472755"/>
                <a:gd name="connsiteX6" fmla="*/ 2127122 w 2889861"/>
                <a:gd name="connsiteY6" fmla="*/ 30736 h 1472755"/>
                <a:gd name="connsiteX0" fmla="*/ 521159 w 2883688"/>
                <a:gd name="connsiteY0" fmla="*/ 0 h 1468375"/>
                <a:gd name="connsiteX1" fmla="*/ 21697 w 2883688"/>
                <a:gd name="connsiteY1" fmla="*/ 437990 h 1468375"/>
                <a:gd name="connsiteX2" fmla="*/ 206113 w 2883688"/>
                <a:gd name="connsiteY2" fmla="*/ 1260182 h 1468375"/>
                <a:gd name="connsiteX3" fmla="*/ 1228090 w 2883688"/>
                <a:gd name="connsiteY3" fmla="*/ 1467650 h 1468375"/>
                <a:gd name="connsiteX4" fmla="*/ 2400328 w 2883688"/>
                <a:gd name="connsiteY4" fmla="*/ 1217705 h 1468375"/>
                <a:gd name="connsiteX5" fmla="*/ 2864790 w 2883688"/>
                <a:gd name="connsiteY5" fmla="*/ 461042 h 1468375"/>
                <a:gd name="connsiteX6" fmla="*/ 2127122 w 2883688"/>
                <a:gd name="connsiteY6" fmla="*/ 30736 h 1468375"/>
                <a:gd name="connsiteX0" fmla="*/ 521159 w 2747192"/>
                <a:gd name="connsiteY0" fmla="*/ 0 h 1468375"/>
                <a:gd name="connsiteX1" fmla="*/ 21697 w 2747192"/>
                <a:gd name="connsiteY1" fmla="*/ 437990 h 1468375"/>
                <a:gd name="connsiteX2" fmla="*/ 206113 w 2747192"/>
                <a:gd name="connsiteY2" fmla="*/ 1260182 h 1468375"/>
                <a:gd name="connsiteX3" fmla="*/ 1228090 w 2747192"/>
                <a:gd name="connsiteY3" fmla="*/ 1467650 h 1468375"/>
                <a:gd name="connsiteX4" fmla="*/ 2400328 w 2747192"/>
                <a:gd name="connsiteY4" fmla="*/ 1217705 h 1468375"/>
                <a:gd name="connsiteX5" fmla="*/ 2719642 w 2747192"/>
                <a:gd name="connsiteY5" fmla="*/ 469163 h 1468375"/>
                <a:gd name="connsiteX6" fmla="*/ 2127122 w 2747192"/>
                <a:gd name="connsiteY6" fmla="*/ 30736 h 1468375"/>
                <a:gd name="connsiteX0" fmla="*/ 521159 w 2621928"/>
                <a:gd name="connsiteY0" fmla="*/ 0 h 1468375"/>
                <a:gd name="connsiteX1" fmla="*/ 21697 w 2621928"/>
                <a:gd name="connsiteY1" fmla="*/ 437990 h 1468375"/>
                <a:gd name="connsiteX2" fmla="*/ 206113 w 2621928"/>
                <a:gd name="connsiteY2" fmla="*/ 1260182 h 1468375"/>
                <a:gd name="connsiteX3" fmla="*/ 1228090 w 2621928"/>
                <a:gd name="connsiteY3" fmla="*/ 1467650 h 1468375"/>
                <a:gd name="connsiteX4" fmla="*/ 2400328 w 2621928"/>
                <a:gd name="connsiteY4" fmla="*/ 1217705 h 1468375"/>
                <a:gd name="connsiteX5" fmla="*/ 2574494 w 2621928"/>
                <a:gd name="connsiteY5" fmla="*/ 451297 h 1468375"/>
                <a:gd name="connsiteX6" fmla="*/ 2127122 w 2621928"/>
                <a:gd name="connsiteY6" fmla="*/ 30736 h 1468375"/>
                <a:gd name="connsiteX0" fmla="*/ 499463 w 2600232"/>
                <a:gd name="connsiteY0" fmla="*/ 0 h 1471125"/>
                <a:gd name="connsiteX1" fmla="*/ 1 w 2600232"/>
                <a:gd name="connsiteY1" fmla="*/ 437990 h 1471125"/>
                <a:gd name="connsiteX2" fmla="*/ 498374 w 2600232"/>
                <a:gd name="connsiteY2" fmla="*/ 1294046 h 1471125"/>
                <a:gd name="connsiteX3" fmla="*/ 1206394 w 2600232"/>
                <a:gd name="connsiteY3" fmla="*/ 1467650 h 1471125"/>
                <a:gd name="connsiteX4" fmla="*/ 2378632 w 2600232"/>
                <a:gd name="connsiteY4" fmla="*/ 1217705 h 1471125"/>
                <a:gd name="connsiteX5" fmla="*/ 2552798 w 2600232"/>
                <a:gd name="connsiteY5" fmla="*/ 451297 h 1471125"/>
                <a:gd name="connsiteX6" fmla="*/ 2105426 w 2600232"/>
                <a:gd name="connsiteY6" fmla="*/ 30736 h 1471125"/>
                <a:gd name="connsiteX0" fmla="*/ 247002 w 2347771"/>
                <a:gd name="connsiteY0" fmla="*/ 0 h 1471197"/>
                <a:gd name="connsiteX1" fmla="*/ 1 w 2347771"/>
                <a:gd name="connsiteY1" fmla="*/ 431833 h 1471197"/>
                <a:gd name="connsiteX2" fmla="*/ 245913 w 2347771"/>
                <a:gd name="connsiteY2" fmla="*/ 1294046 h 1471197"/>
                <a:gd name="connsiteX3" fmla="*/ 953933 w 2347771"/>
                <a:gd name="connsiteY3" fmla="*/ 1467650 h 1471197"/>
                <a:gd name="connsiteX4" fmla="*/ 2126171 w 2347771"/>
                <a:gd name="connsiteY4" fmla="*/ 1217705 h 1471197"/>
                <a:gd name="connsiteX5" fmla="*/ 2300337 w 2347771"/>
                <a:gd name="connsiteY5" fmla="*/ 451297 h 1471197"/>
                <a:gd name="connsiteX6" fmla="*/ 1852965 w 2347771"/>
                <a:gd name="connsiteY6" fmla="*/ 30736 h 1471197"/>
                <a:gd name="connsiteX0" fmla="*/ 247002 w 2293719"/>
                <a:gd name="connsiteY0" fmla="*/ 0 h 1471197"/>
                <a:gd name="connsiteX1" fmla="*/ 1 w 2293719"/>
                <a:gd name="connsiteY1" fmla="*/ 431833 h 1471197"/>
                <a:gd name="connsiteX2" fmla="*/ 245913 w 2293719"/>
                <a:gd name="connsiteY2" fmla="*/ 1294046 h 1471197"/>
                <a:gd name="connsiteX3" fmla="*/ 953933 w 2293719"/>
                <a:gd name="connsiteY3" fmla="*/ 1467650 h 1471197"/>
                <a:gd name="connsiteX4" fmla="*/ 2126171 w 2293719"/>
                <a:gd name="connsiteY4" fmla="*/ 1217705 h 1471197"/>
                <a:gd name="connsiteX5" fmla="*/ 2225894 w 2293719"/>
                <a:gd name="connsiteY5" fmla="*/ 420512 h 1471197"/>
                <a:gd name="connsiteX6" fmla="*/ 1852965 w 2293719"/>
                <a:gd name="connsiteY6" fmla="*/ 30736 h 1471197"/>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9562"/>
                <a:gd name="connsiteX1" fmla="*/ 1 w 2253907"/>
                <a:gd name="connsiteY1" fmla="*/ 431833 h 1469562"/>
                <a:gd name="connsiteX2" fmla="*/ 245913 w 2253907"/>
                <a:gd name="connsiteY2" fmla="*/ 1294046 h 1469562"/>
                <a:gd name="connsiteX3" fmla="*/ 953933 w 2253907"/>
                <a:gd name="connsiteY3" fmla="*/ 1467650 h 1469562"/>
                <a:gd name="connsiteX4" fmla="*/ 1944918 w 2253907"/>
                <a:gd name="connsiteY4" fmla="*/ 1313139 h 1469562"/>
                <a:gd name="connsiteX5" fmla="*/ 2225894 w 2253907"/>
                <a:gd name="connsiteY5" fmla="*/ 420512 h 1469562"/>
                <a:gd name="connsiteX6" fmla="*/ 1852965 w 2253907"/>
                <a:gd name="connsiteY6" fmla="*/ 30736 h 1469562"/>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3907"/>
                <a:gd name="connsiteY0" fmla="*/ 0 h 1468329"/>
                <a:gd name="connsiteX1" fmla="*/ 1 w 2253907"/>
                <a:gd name="connsiteY1" fmla="*/ 431833 h 1468329"/>
                <a:gd name="connsiteX2" fmla="*/ 245913 w 2253907"/>
                <a:gd name="connsiteY2" fmla="*/ 1294046 h 1468329"/>
                <a:gd name="connsiteX3" fmla="*/ 953933 w 2253907"/>
                <a:gd name="connsiteY3" fmla="*/ 1467650 h 1468329"/>
                <a:gd name="connsiteX4" fmla="*/ 1944918 w 2253907"/>
                <a:gd name="connsiteY4" fmla="*/ 1313139 h 1468329"/>
                <a:gd name="connsiteX5" fmla="*/ 2225894 w 2253907"/>
                <a:gd name="connsiteY5" fmla="*/ 531339 h 1468329"/>
                <a:gd name="connsiteX6" fmla="*/ 1852965 w 2253907"/>
                <a:gd name="connsiteY6" fmla="*/ 30736 h 1468329"/>
                <a:gd name="connsiteX0" fmla="*/ 247002 w 2251316"/>
                <a:gd name="connsiteY0" fmla="*/ 0 h 1462412"/>
                <a:gd name="connsiteX1" fmla="*/ 1 w 2251316"/>
                <a:gd name="connsiteY1" fmla="*/ 431833 h 1462412"/>
                <a:gd name="connsiteX2" fmla="*/ 245913 w 2251316"/>
                <a:gd name="connsiteY2" fmla="*/ 1294046 h 1462412"/>
                <a:gd name="connsiteX3" fmla="*/ 1128714 w 2251316"/>
                <a:gd name="connsiteY3" fmla="*/ 1461493 h 1462412"/>
                <a:gd name="connsiteX4" fmla="*/ 1944918 w 2251316"/>
                <a:gd name="connsiteY4" fmla="*/ 1313139 h 1462412"/>
                <a:gd name="connsiteX5" fmla="*/ 2225894 w 2251316"/>
                <a:gd name="connsiteY5" fmla="*/ 531339 h 1462412"/>
                <a:gd name="connsiteX6" fmla="*/ 1852965 w 2251316"/>
                <a:gd name="connsiteY6" fmla="*/ 30736 h 14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316" h="1462412">
                  <a:moveTo>
                    <a:pt x="247002" y="0"/>
                  </a:moveTo>
                  <a:cubicBezTo>
                    <a:pt x="84677" y="16329"/>
                    <a:pt x="183" y="216159"/>
                    <a:pt x="1" y="431833"/>
                  </a:cubicBezTo>
                  <a:cubicBezTo>
                    <a:pt x="-180" y="647507"/>
                    <a:pt x="57794" y="1122436"/>
                    <a:pt x="245913" y="1294046"/>
                  </a:cubicBezTo>
                  <a:cubicBezTo>
                    <a:pt x="434032" y="1465656"/>
                    <a:pt x="845547" y="1458311"/>
                    <a:pt x="1128714" y="1461493"/>
                  </a:cubicBezTo>
                  <a:cubicBezTo>
                    <a:pt x="1411881" y="1464675"/>
                    <a:pt x="1762055" y="1468165"/>
                    <a:pt x="1944918" y="1313139"/>
                  </a:cubicBezTo>
                  <a:cubicBezTo>
                    <a:pt x="2127781" y="1158113"/>
                    <a:pt x="2321944" y="783435"/>
                    <a:pt x="2225894" y="531339"/>
                  </a:cubicBezTo>
                  <a:cubicBezTo>
                    <a:pt x="2171920" y="303872"/>
                    <a:pt x="1998248" y="75978"/>
                    <a:pt x="1852965" y="30736"/>
                  </a:cubicBezTo>
                </a:path>
              </a:pathLst>
            </a:cu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4" name="Oval 43">
              <a:extLst>
                <a:ext uri="{FF2B5EF4-FFF2-40B4-BE49-F238E27FC236}">
                  <a16:creationId xmlns:a16="http://schemas.microsoft.com/office/drawing/2014/main" id="{244BF553-3B74-4960-BE8B-8C499F34A074}"/>
                </a:ext>
              </a:extLst>
            </p:cNvPr>
            <p:cNvSpPr>
              <a:spLocks noChangeAspect="1"/>
            </p:cNvSpPr>
            <p:nvPr/>
          </p:nvSpPr>
          <p:spPr>
            <a:xfrm>
              <a:off x="1328778" y="745455"/>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5" name="TextBox 44">
              <a:extLst>
                <a:ext uri="{FF2B5EF4-FFF2-40B4-BE49-F238E27FC236}">
                  <a16:creationId xmlns:a16="http://schemas.microsoft.com/office/drawing/2014/main" id="{C9F2220B-A21C-4C19-933D-6C58E47BAFB1}"/>
                </a:ext>
              </a:extLst>
            </p:cNvPr>
            <p:cNvSpPr txBox="1"/>
            <p:nvPr/>
          </p:nvSpPr>
          <p:spPr>
            <a:xfrm>
              <a:off x="1073627" y="690879"/>
              <a:ext cx="275025" cy="237806"/>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sp>
          <p:nvSpPr>
            <p:cNvPr id="46" name="Oval 45">
              <a:extLst>
                <a:ext uri="{FF2B5EF4-FFF2-40B4-BE49-F238E27FC236}">
                  <a16:creationId xmlns:a16="http://schemas.microsoft.com/office/drawing/2014/main" id="{C6AF0370-7453-4887-895B-3BD5AEFF4687}"/>
                </a:ext>
              </a:extLst>
            </p:cNvPr>
            <p:cNvSpPr>
              <a:spLocks noChangeAspect="1"/>
            </p:cNvSpPr>
            <p:nvPr/>
          </p:nvSpPr>
          <p:spPr>
            <a:xfrm>
              <a:off x="1054516" y="1294068"/>
              <a:ext cx="82297" cy="82296"/>
            </a:xfrm>
            <a:prstGeom prst="ellipse">
              <a:avLst/>
            </a:prstGeom>
            <a:noFill/>
            <a:ln w="19050">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a:extLst>
                <a:ext uri="{FF2B5EF4-FFF2-40B4-BE49-F238E27FC236}">
                  <a16:creationId xmlns:a16="http://schemas.microsoft.com/office/drawing/2014/main" id="{57129F26-0B8F-429C-8CF0-ABC964C2664A}"/>
                </a:ext>
              </a:extLst>
            </p:cNvPr>
            <p:cNvSpPr txBox="1"/>
            <p:nvPr/>
          </p:nvSpPr>
          <p:spPr>
            <a:xfrm>
              <a:off x="815125" y="1198029"/>
              <a:ext cx="292591" cy="237806"/>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m</a:t>
              </a:r>
              <a:r>
                <a:rPr lang="en-US" sz="2400" i="1" baseline="-25000" dirty="0" err="1">
                  <a:latin typeface="Times New Roman" panose="02020603050405020304" pitchFamily="18" charset="0"/>
                  <a:cs typeface="Times New Roman" panose="02020603050405020304" pitchFamily="18" charset="0"/>
                </a:rPr>
                <a:t>k</a:t>
              </a:r>
              <a:endParaRPr lang="en-US" sz="24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44A8A2C-1599-4759-8D4A-C90E157D2575}"/>
                    </a:ext>
                  </a:extLst>
                </p:cNvPr>
                <p:cNvSpPr txBox="1"/>
                <p:nvPr/>
              </p:nvSpPr>
              <p:spPr>
                <a:xfrm rot="19607650">
                  <a:off x="1374838" y="469262"/>
                  <a:ext cx="518971" cy="206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𝑓</m:t>
                        </m:r>
                        <m:r>
                          <a:rPr lang="en-US" sz="2000" b="0" i="1" smtClean="0">
                            <a:solidFill>
                              <a:srgbClr val="00B050"/>
                            </a:solidFill>
                            <a:latin typeface="Cambria Math" panose="02040503050406030204" pitchFamily="18" charset="0"/>
                            <a:cs typeface="Times New Roman" panose="02020603050405020304" pitchFamily="18" charset="0"/>
                          </a:rPr>
                          <m:t>[</m:t>
                        </m:r>
                        <m:sSub>
                          <m:sSubPr>
                            <m:ctrlPr>
                              <a:rPr lang="en-US" sz="2000" b="0" i="1" smtClean="0">
                                <a:solidFill>
                                  <a:srgbClr val="00B050"/>
                                </a:solidFill>
                                <a:latin typeface="Cambria Math" panose="02040503050406030204" pitchFamily="18" charset="0"/>
                                <a:cs typeface="Times New Roman" panose="02020603050405020304" pitchFamily="18" charset="0"/>
                              </a:rPr>
                            </m:ctrlPr>
                          </m:sSubPr>
                          <m:e>
                            <m:r>
                              <a:rPr lang="en-US" sz="2000" b="0" i="1" smtClean="0">
                                <a:solidFill>
                                  <a:srgbClr val="00B050"/>
                                </a:solidFill>
                                <a:latin typeface="Cambria Math" panose="02040503050406030204" pitchFamily="18" charset="0"/>
                                <a:cs typeface="Times New Roman" panose="02020603050405020304" pitchFamily="18" charset="0"/>
                              </a:rPr>
                              <m:t>𝑚</m:t>
                            </m:r>
                          </m:e>
                          <m:sub>
                            <m:r>
                              <a:rPr lang="en-US" sz="2000" b="0" i="1" smtClean="0">
                                <a:solidFill>
                                  <a:srgbClr val="00B050"/>
                                </a:solidFill>
                                <a:latin typeface="Cambria Math" panose="02040503050406030204" pitchFamily="18" charset="0"/>
                                <a:cs typeface="Times New Roman" panose="02020603050405020304" pitchFamily="18" charset="0"/>
                              </a:rPr>
                              <m:t>1</m:t>
                            </m:r>
                          </m:sub>
                        </m:sSub>
                        <m:r>
                          <a:rPr lang="en-US" sz="2000" b="0" i="1" smtClean="0">
                            <a:solidFill>
                              <a:srgbClr val="00B050"/>
                            </a:solidFill>
                            <a:latin typeface="Cambria Math" panose="02040503050406030204" pitchFamily="18" charset="0"/>
                            <a:cs typeface="Times New Roman" panose="02020603050405020304" pitchFamily="18" charset="0"/>
                          </a:rPr>
                          <m:t>,</m:t>
                        </m:r>
                        <m:r>
                          <a:rPr lang="en-US" sz="2000" b="0" i="1" smtClean="0">
                            <a:solidFill>
                              <a:srgbClr val="00B050"/>
                            </a:solidFill>
                            <a:latin typeface="Cambria Math" panose="02040503050406030204" pitchFamily="18" charset="0"/>
                            <a:cs typeface="Times New Roman" panose="02020603050405020304" pitchFamily="18" charset="0"/>
                          </a:rPr>
                          <m:t>𝑥</m:t>
                        </m:r>
                        <m:r>
                          <a:rPr lang="en-US" sz="2000" b="0" i="1" smtClean="0">
                            <a:solidFill>
                              <a:srgbClr val="00B050"/>
                            </a:solidFill>
                            <a:latin typeface="Cambria Math" panose="02040503050406030204" pitchFamily="18" charset="0"/>
                            <a:cs typeface="Times New Roman" panose="02020603050405020304" pitchFamily="18" charset="0"/>
                          </a:rPr>
                          <m:t>]</m:t>
                        </m:r>
                      </m:oMath>
                    </m:oMathPara>
                  </a14:m>
                  <a:endParaRPr lang="en-US" sz="20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50" name="TextBox 49">
                  <a:extLst>
                    <a:ext uri="{FF2B5EF4-FFF2-40B4-BE49-F238E27FC236}">
                      <a16:creationId xmlns:a16="http://schemas.microsoft.com/office/drawing/2014/main" id="{944A8A2C-1599-4759-8D4A-C90E157D2575}"/>
                    </a:ext>
                  </a:extLst>
                </p:cNvPr>
                <p:cNvSpPr txBox="1">
                  <a:spLocks noRot="1" noChangeAspect="1" noMove="1" noResize="1" noEditPoints="1" noAdjustHandles="1" noChangeArrowheads="1" noChangeShapeType="1" noTextEdit="1"/>
                </p:cNvSpPr>
                <p:nvPr/>
              </p:nvSpPr>
              <p:spPr>
                <a:xfrm rot="19607650">
                  <a:off x="1374838" y="469262"/>
                  <a:ext cx="518971" cy="206099"/>
                </a:xfrm>
                <a:prstGeom prst="rect">
                  <a:avLst/>
                </a:prstGeom>
                <a:blipFill>
                  <a:blip r:embed="rId3"/>
                  <a:stretch>
                    <a:fillRect t="-4930" r="-15476" b="-7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2926CA7-8461-40F9-8CAE-5CA612D5D23A}"/>
                    </a:ext>
                  </a:extLst>
                </p:cNvPr>
                <p:cNvSpPr txBox="1"/>
                <p:nvPr/>
              </p:nvSpPr>
              <p:spPr>
                <a:xfrm rot="20034138">
                  <a:off x="1370884" y="1247573"/>
                  <a:ext cx="518701" cy="2060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𝑓</m:t>
                        </m:r>
                        <m:r>
                          <a:rPr lang="en-US" sz="2000" b="0" i="1" smtClean="0">
                            <a:solidFill>
                              <a:srgbClr val="00B050"/>
                            </a:solidFill>
                            <a:latin typeface="Cambria Math" panose="02040503050406030204" pitchFamily="18" charset="0"/>
                            <a:cs typeface="Times New Roman" panose="02020603050405020304" pitchFamily="18" charset="0"/>
                          </a:rPr>
                          <m:t>[</m:t>
                        </m:r>
                        <m:sSub>
                          <m:sSubPr>
                            <m:ctrlPr>
                              <a:rPr lang="en-US" sz="2000" b="0" i="1" smtClean="0">
                                <a:solidFill>
                                  <a:srgbClr val="00B050"/>
                                </a:solidFill>
                                <a:latin typeface="Cambria Math" panose="02040503050406030204" pitchFamily="18" charset="0"/>
                                <a:cs typeface="Times New Roman" panose="02020603050405020304" pitchFamily="18" charset="0"/>
                              </a:rPr>
                            </m:ctrlPr>
                          </m:sSubPr>
                          <m:e>
                            <m:r>
                              <a:rPr lang="en-US" sz="2000" b="0" i="1" smtClean="0">
                                <a:solidFill>
                                  <a:srgbClr val="00B050"/>
                                </a:solidFill>
                                <a:latin typeface="Cambria Math" panose="02040503050406030204" pitchFamily="18" charset="0"/>
                                <a:cs typeface="Times New Roman" panose="02020603050405020304" pitchFamily="18" charset="0"/>
                              </a:rPr>
                              <m:t>𝑚</m:t>
                            </m:r>
                          </m:e>
                          <m:sub>
                            <m:r>
                              <a:rPr lang="en-US" sz="2000" b="0" i="1" smtClean="0">
                                <a:solidFill>
                                  <a:srgbClr val="00B050"/>
                                </a:solidFill>
                                <a:latin typeface="Cambria Math" panose="02040503050406030204" pitchFamily="18" charset="0"/>
                                <a:cs typeface="Times New Roman" panose="02020603050405020304" pitchFamily="18" charset="0"/>
                              </a:rPr>
                              <m:t>𝑘</m:t>
                            </m:r>
                          </m:sub>
                        </m:sSub>
                        <m:r>
                          <a:rPr lang="en-US" sz="2000" b="0" i="1" smtClean="0">
                            <a:solidFill>
                              <a:srgbClr val="00B050"/>
                            </a:solidFill>
                            <a:latin typeface="Cambria Math" panose="02040503050406030204" pitchFamily="18" charset="0"/>
                            <a:cs typeface="Times New Roman" panose="02020603050405020304" pitchFamily="18" charset="0"/>
                          </a:rPr>
                          <m:t>,</m:t>
                        </m:r>
                        <m:r>
                          <a:rPr lang="en-US" sz="2000" b="0" i="1" smtClean="0">
                            <a:solidFill>
                              <a:srgbClr val="00B050"/>
                            </a:solidFill>
                            <a:latin typeface="Cambria Math" panose="02040503050406030204" pitchFamily="18" charset="0"/>
                            <a:cs typeface="Times New Roman" panose="02020603050405020304" pitchFamily="18" charset="0"/>
                          </a:rPr>
                          <m:t>𝑥</m:t>
                        </m:r>
                        <m:r>
                          <a:rPr lang="en-US" sz="2000" b="0" i="1" smtClean="0">
                            <a:solidFill>
                              <a:srgbClr val="00B050"/>
                            </a:solidFill>
                            <a:latin typeface="Cambria Math" panose="02040503050406030204" pitchFamily="18" charset="0"/>
                            <a:cs typeface="Times New Roman" panose="02020603050405020304" pitchFamily="18" charset="0"/>
                          </a:rPr>
                          <m:t>]</m:t>
                        </m:r>
                      </m:oMath>
                    </m:oMathPara>
                  </a14:m>
                  <a:endParaRPr lang="en-US" sz="2000" dirty="0">
                    <a:solidFill>
                      <a:srgbClr val="00B050"/>
                    </a:solidFill>
                    <a:latin typeface="Times New Roman" panose="02020603050405020304" pitchFamily="18"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52926CA7-8461-40F9-8CAE-5CA612D5D23A}"/>
                    </a:ext>
                  </a:extLst>
                </p:cNvPr>
                <p:cNvSpPr txBox="1">
                  <a:spLocks noRot="1" noChangeAspect="1" noMove="1" noResize="1" noEditPoints="1" noAdjustHandles="1" noChangeArrowheads="1" noChangeShapeType="1" noTextEdit="1"/>
                </p:cNvSpPr>
                <p:nvPr/>
              </p:nvSpPr>
              <p:spPr>
                <a:xfrm rot="20034138">
                  <a:off x="1370884" y="1247573"/>
                  <a:ext cx="518701" cy="206099"/>
                </a:xfrm>
                <a:prstGeom prst="rect">
                  <a:avLst/>
                </a:prstGeom>
                <a:blipFill>
                  <a:blip r:embed="rId4"/>
                  <a:stretch>
                    <a:fillRect t="-3876" r="-16959" b="-8527"/>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7E029B3D-D97B-49AD-92CC-363EF5055C11}"/>
                </a:ext>
              </a:extLst>
            </p:cNvPr>
            <p:cNvCxnSpPr>
              <a:stCxn id="37" idx="5"/>
              <a:endCxn id="44" idx="2"/>
            </p:cNvCxnSpPr>
            <p:nvPr/>
          </p:nvCxnSpPr>
          <p:spPr>
            <a:xfrm>
              <a:off x="665514" y="406148"/>
              <a:ext cx="663264" cy="380455"/>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53" name="Straight Arrow Connector 52">
              <a:extLst>
                <a:ext uri="{FF2B5EF4-FFF2-40B4-BE49-F238E27FC236}">
                  <a16:creationId xmlns:a16="http://schemas.microsoft.com/office/drawing/2014/main" id="{C6D42A4B-8435-46DF-B938-CB1446034054}"/>
                </a:ext>
              </a:extLst>
            </p:cNvPr>
            <p:cNvCxnSpPr>
              <a:stCxn id="37" idx="4"/>
              <a:endCxn id="46" idx="1"/>
            </p:cNvCxnSpPr>
            <p:nvPr/>
          </p:nvCxnSpPr>
          <p:spPr>
            <a:xfrm>
              <a:off x="636417" y="418200"/>
              <a:ext cx="430151" cy="887920"/>
            </a:xfrm>
            <a:prstGeom prst="straightConnector1">
              <a:avLst/>
            </a:prstGeom>
            <a:noFill/>
            <a:ln w="38100" cmpd="dbl">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D7E9B47-D056-469F-8B0A-F85CEF5B6239}"/>
                    </a:ext>
                  </a:extLst>
                </p:cNvPr>
                <p:cNvSpPr txBox="1"/>
                <p:nvPr/>
              </p:nvSpPr>
              <p:spPr>
                <a:xfrm rot="3920519">
                  <a:off x="541238" y="871831"/>
                  <a:ext cx="550637" cy="216687"/>
                </a:xfrm>
                <a:prstGeom prst="rect">
                  <a:avLst/>
                </a:prstGeom>
                <a:noFill/>
              </p:spPr>
              <p:txBody>
                <a:bodyPr wrap="square" rtlCol="0">
                  <a:spAutoFit/>
                </a:bodyPr>
                <a:lstStyle/>
                <a:p>
                  <a14:m>
                    <m:oMath xmlns:m="http://schemas.openxmlformats.org/officeDocument/2006/math">
                      <m:r>
                        <a:rPr lang="en-US" sz="2000" b="0" i="1" dirty="0"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s</a:t>
                  </a:r>
                  <a:r>
                    <a:rPr lang="en-US" sz="2000" dirty="0" err="1">
                      <a:solidFill>
                        <a:srgbClr val="00B050"/>
                      </a:solidFill>
                      <a:latin typeface="Times New Roman" panose="02020603050405020304" pitchFamily="18" charset="0"/>
                      <a:cs typeface="Times New Roman" panose="02020603050405020304" pitchFamily="18" charset="0"/>
                    </a:rPr>
                    <a:t>,</a:t>
                  </a:r>
                  <a:r>
                    <a:rPr lang="en-US" sz="2000" i="1" dirty="0" err="1">
                      <a:solidFill>
                        <a:srgbClr val="00B050"/>
                      </a:solidFill>
                      <a:latin typeface="Times New Roman" panose="02020603050405020304" pitchFamily="18" charset="0"/>
                      <a:cs typeface="Times New Roman" panose="02020603050405020304" pitchFamily="18" charset="0"/>
                    </a:rPr>
                    <a:t>m</a:t>
                  </a:r>
                  <a:r>
                    <a:rPr lang="en-US" sz="2000" i="1" baseline="-25000" dirty="0" err="1">
                      <a:solidFill>
                        <a:srgbClr val="00B050"/>
                      </a:solidFill>
                      <a:latin typeface="Times New Roman" panose="02020603050405020304" pitchFamily="18" charset="0"/>
                      <a:cs typeface="Times New Roman" panose="02020603050405020304" pitchFamily="18" charset="0"/>
                    </a:rPr>
                    <a:t>k</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54" name="TextBox 53">
                  <a:extLst>
                    <a:ext uri="{FF2B5EF4-FFF2-40B4-BE49-F238E27FC236}">
                      <a16:creationId xmlns:a16="http://schemas.microsoft.com/office/drawing/2014/main" id="{5D7E9B47-D056-469F-8B0A-F85CEF5B6239}"/>
                    </a:ext>
                  </a:extLst>
                </p:cNvPr>
                <p:cNvSpPr txBox="1">
                  <a:spLocks noRot="1" noChangeAspect="1" noMove="1" noResize="1" noEditPoints="1" noAdjustHandles="1" noChangeArrowheads="1" noChangeShapeType="1" noTextEdit="1"/>
                </p:cNvSpPr>
                <p:nvPr/>
              </p:nvSpPr>
              <p:spPr>
                <a:xfrm rot="3920519">
                  <a:off x="541238" y="871831"/>
                  <a:ext cx="550637" cy="216687"/>
                </a:xfrm>
                <a:prstGeom prst="rect">
                  <a:avLst/>
                </a:prstGeom>
                <a:blipFill>
                  <a:blip r:embed="rId5"/>
                  <a:stretch>
                    <a:fillRect l="-6015" r="-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8BAB63-0385-4D78-996A-31EE34053473}"/>
                    </a:ext>
                  </a:extLst>
                </p:cNvPr>
                <p:cNvSpPr txBox="1"/>
                <p:nvPr/>
              </p:nvSpPr>
              <p:spPr>
                <a:xfrm rot="1892166">
                  <a:off x="840127" y="438635"/>
                  <a:ext cx="546433" cy="206099"/>
                </a:xfrm>
                <a:prstGeom prst="rect">
                  <a:avLst/>
                </a:prstGeom>
                <a:noFill/>
              </p:spPr>
              <p:txBody>
                <a:bodyPr wrap="square" rtlCol="0">
                  <a:spAutoFit/>
                </a:bodyPr>
                <a:lstStyle/>
                <a:p>
                  <a14:m>
                    <m:oMath xmlns:m="http://schemas.openxmlformats.org/officeDocument/2006/math">
                      <m:r>
                        <a:rPr lang="en-US" sz="2000" b="0" i="1" smtClean="0">
                          <a:solidFill>
                            <a:srgbClr val="00B050"/>
                          </a:solidFill>
                          <a:latin typeface="Cambria Math" panose="02040503050406030204" pitchFamily="18" charset="0"/>
                          <a:cs typeface="Times New Roman" panose="02020603050405020304" pitchFamily="18" charset="0"/>
                        </a:rPr>
                        <m:t>𝜑</m:t>
                      </m:r>
                    </m:oMath>
                  </a14:m>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s</a:t>
                  </a:r>
                  <a:r>
                    <a:rPr lang="en-US" sz="2000" dirty="0">
                      <a:solidFill>
                        <a:srgbClr val="00B050"/>
                      </a:solidFill>
                      <a:latin typeface="Times New Roman" panose="02020603050405020304" pitchFamily="18" charset="0"/>
                      <a:cs typeface="Times New Roman" panose="02020603050405020304" pitchFamily="18" charset="0"/>
                    </a:rPr>
                    <a:t>,</a:t>
                  </a:r>
                  <a:r>
                    <a:rPr lang="en-US" sz="2000" i="1" dirty="0">
                      <a:solidFill>
                        <a:srgbClr val="00B050"/>
                      </a:solidFill>
                      <a:latin typeface="Times New Roman" panose="02020603050405020304" pitchFamily="18" charset="0"/>
                      <a:cs typeface="Times New Roman" panose="02020603050405020304" pitchFamily="18" charset="0"/>
                    </a:rPr>
                    <a:t>m</a:t>
                  </a:r>
                  <a:r>
                    <a:rPr lang="en-US" sz="2000" baseline="-25000"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7E8BAB63-0385-4D78-996A-31EE34053473}"/>
                    </a:ext>
                  </a:extLst>
                </p:cNvPr>
                <p:cNvSpPr txBox="1">
                  <a:spLocks noRot="1" noChangeAspect="1" noMove="1" noResize="1" noEditPoints="1" noAdjustHandles="1" noChangeArrowheads="1" noChangeShapeType="1" noTextEdit="1"/>
                </p:cNvSpPr>
                <p:nvPr/>
              </p:nvSpPr>
              <p:spPr>
                <a:xfrm rot="1892166">
                  <a:off x="840127" y="438635"/>
                  <a:ext cx="546433" cy="206099"/>
                </a:xfrm>
                <a:prstGeom prst="rect">
                  <a:avLst/>
                </a:prstGeom>
                <a:blipFill>
                  <a:blip r:embed="rId6"/>
                  <a:stretch>
                    <a:fillRect l="-1130" r="-2260" b="-10417"/>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EDC2381-3B09-4593-A41C-AA98EBF3D762}"/>
                </a:ext>
              </a:extLst>
            </p:cNvPr>
            <p:cNvSpPr txBox="1"/>
            <p:nvPr/>
          </p:nvSpPr>
          <p:spPr>
            <a:xfrm rot="17732841">
              <a:off x="1047302" y="889142"/>
              <a:ext cx="293130" cy="266692"/>
            </a:xfrm>
            <a:prstGeom prst="rect">
              <a:avLst/>
            </a:prstGeom>
            <a:noFill/>
          </p:spPr>
          <p:txBody>
            <a:bodyPr wrap="none" lIns="0" tIns="0" rIns="0" bIns="0" rtlCol="0">
              <a:spAutoFit/>
            </a:bodyPr>
            <a:lstStyle/>
            <a:p>
              <a:r>
                <a:rPr lang="en-US" sz="3200" dirty="0"/>
                <a:t>. . .</a:t>
              </a:r>
              <a:endParaRPr lang="en-US" sz="2000" dirty="0"/>
            </a:p>
          </p:txBody>
        </p:sp>
        <p:sp>
          <p:nvSpPr>
            <p:cNvPr id="57" name="TextBox 56">
              <a:extLst>
                <a:ext uri="{FF2B5EF4-FFF2-40B4-BE49-F238E27FC236}">
                  <a16:creationId xmlns:a16="http://schemas.microsoft.com/office/drawing/2014/main" id="{4DC661E2-EEA2-42D8-9B1A-8B6D9996EAEF}"/>
                </a:ext>
              </a:extLst>
            </p:cNvPr>
            <p:cNvSpPr txBox="1"/>
            <p:nvPr/>
          </p:nvSpPr>
          <p:spPr>
            <a:xfrm>
              <a:off x="1732751" y="536620"/>
              <a:ext cx="254973" cy="237806"/>
            </a:xfrm>
            <a:prstGeom prst="rect">
              <a:avLst/>
            </a:prstGeom>
            <a:noFill/>
          </p:spPr>
          <p:txBody>
            <a:bodyPr wrap="square" rtlCol="0">
              <a:spAutoFit/>
            </a:bodyPr>
            <a:lstStyle/>
            <a:p>
              <a:r>
                <a:rPr lang="en-US" sz="2400" dirty="0">
                  <a:solidFill>
                    <a:srgbClr val="00B050"/>
                  </a:solidFill>
                  <a:latin typeface="Cambria Math"/>
                  <a:ea typeface="Cambria Math"/>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E87781C-6034-4EEE-8AAB-B19AB1AE8304}"/>
                    </a:ext>
                  </a:extLst>
                </p:cNvPr>
                <p:cNvSpPr txBox="1"/>
                <p:nvPr/>
              </p:nvSpPr>
              <p:spPr>
                <a:xfrm>
                  <a:off x="1056054" y="162966"/>
                  <a:ext cx="459523" cy="206099"/>
                </a:xfrm>
                <a:prstGeom prst="rect">
                  <a:avLst/>
                </a:prstGeom>
                <a:noFill/>
              </p:spPr>
              <p:txBody>
                <a:bodyPr wrap="square" rtlCol="0">
                  <a:spAutoFit/>
                </a:bodyPr>
                <a:lstStyle/>
                <a:p>
                  <a14:m>
                    <m:oMath xmlns:m="http://schemas.openxmlformats.org/officeDocument/2006/math">
                      <m:r>
                        <a:rPr lang="en-US" sz="2000" b="0" i="1" dirty="0" smtClean="0">
                          <a:solidFill>
                            <a:srgbClr val="C00000"/>
                          </a:solidFill>
                          <a:latin typeface="Cambria Math" panose="02040503050406030204" pitchFamily="18" charset="0"/>
                          <a:cs typeface="Times New Roman" panose="02020603050405020304" pitchFamily="18" charset="0"/>
                        </a:rPr>
                        <m:t>𝜑</m:t>
                      </m:r>
                    </m:oMath>
                  </a14:m>
                  <a:r>
                    <a:rPr lang="en-US" sz="2000" dirty="0">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s</a:t>
                  </a:r>
                  <a:r>
                    <a:rPr lang="en-US" sz="2000" dirty="0" err="1">
                      <a:solidFill>
                        <a:srgbClr val="C00000"/>
                      </a:solidFill>
                      <a:latin typeface="Times New Roman" panose="02020603050405020304" pitchFamily="18" charset="0"/>
                      <a:cs typeface="Times New Roman" panose="02020603050405020304" pitchFamily="18" charset="0"/>
                    </a:rPr>
                    <a:t>,</a:t>
                  </a:r>
                  <a:r>
                    <a:rPr lang="en-US" sz="2000" i="1" dirty="0" err="1">
                      <a:solidFill>
                        <a:srgbClr val="C00000"/>
                      </a:solidFill>
                      <a:latin typeface="Times New Roman" panose="02020603050405020304" pitchFamily="18" charset="0"/>
                      <a:cs typeface="Times New Roman" panose="02020603050405020304" pitchFamily="18" charset="0"/>
                    </a:rPr>
                    <a:t>x</a:t>
                  </a:r>
                  <a:r>
                    <a:rPr lang="en-US" sz="2000" dirty="0">
                      <a:solidFill>
                        <a:srgbClr val="C00000"/>
                      </a:solidFill>
                      <a:latin typeface="Times New Roman" panose="02020603050405020304" pitchFamily="18" charset="0"/>
                      <a:cs typeface="Times New Roman" panose="02020603050405020304" pitchFamily="18" charset="0"/>
                    </a:rPr>
                    <a:t>]</a:t>
                  </a:r>
                </a:p>
              </p:txBody>
            </p:sp>
          </mc:Choice>
          <mc:Fallback xmlns="">
            <p:sp>
              <p:nvSpPr>
                <p:cNvPr id="58" name="TextBox 57">
                  <a:extLst>
                    <a:ext uri="{FF2B5EF4-FFF2-40B4-BE49-F238E27FC236}">
                      <a16:creationId xmlns:a16="http://schemas.microsoft.com/office/drawing/2014/main" id="{BE87781C-6034-4EEE-8AAB-B19AB1AE8304}"/>
                    </a:ext>
                  </a:extLst>
                </p:cNvPr>
                <p:cNvSpPr txBox="1">
                  <a:spLocks noRot="1" noChangeAspect="1" noMove="1" noResize="1" noEditPoints="1" noAdjustHandles="1" noChangeArrowheads="1" noChangeShapeType="1" noTextEdit="1"/>
                </p:cNvSpPr>
                <p:nvPr/>
              </p:nvSpPr>
              <p:spPr>
                <a:xfrm>
                  <a:off x="1056054" y="162966"/>
                  <a:ext cx="459523" cy="206099"/>
                </a:xfrm>
                <a:prstGeom prst="rect">
                  <a:avLst/>
                </a:prstGeom>
                <a:blipFill>
                  <a:blip r:embed="rId7"/>
                  <a:stretch>
                    <a:fillRect t="-7576" r="-2878" b="-25758"/>
                  </a:stretch>
                </a:blipFill>
              </p:spPr>
              <p:txBody>
                <a:bodyPr/>
                <a:lstStyle/>
                <a:p>
                  <a:r>
                    <a:rPr lang="en-US">
                      <a:noFill/>
                    </a:rPr>
                    <a:t> </a:t>
                  </a:r>
                </a:p>
              </p:txBody>
            </p:sp>
          </mc:Fallback>
        </mc:AlternateContent>
        <p:sp>
          <p:nvSpPr>
            <p:cNvPr id="59" name="Freeform 1">
              <a:extLst>
                <a:ext uri="{FF2B5EF4-FFF2-40B4-BE49-F238E27FC236}">
                  <a16:creationId xmlns:a16="http://schemas.microsoft.com/office/drawing/2014/main" id="{D4C513DB-AD8B-46CE-847A-48A0DB42138E}"/>
                </a:ext>
              </a:extLst>
            </p:cNvPr>
            <p:cNvSpPr/>
            <p:nvPr/>
          </p:nvSpPr>
          <p:spPr>
            <a:xfrm>
              <a:off x="676904" y="365739"/>
              <a:ext cx="1223564" cy="24177"/>
            </a:xfrm>
            <a:custGeom>
              <a:avLst/>
              <a:gdLst>
                <a:gd name="connsiteX0" fmla="*/ 0 w 1630850"/>
                <a:gd name="connsiteY0" fmla="*/ 79062 h 1208614"/>
                <a:gd name="connsiteX1" fmla="*/ 284309 w 1630850"/>
                <a:gd name="connsiteY1" fmla="*/ 2221 h 1208614"/>
                <a:gd name="connsiteX2" fmla="*/ 829876 w 1630850"/>
                <a:gd name="connsiteY2" fmla="*/ 155902 h 1208614"/>
                <a:gd name="connsiteX3" fmla="*/ 1413862 w 1630850"/>
                <a:gd name="connsiteY3" fmla="*/ 524735 h 1208614"/>
                <a:gd name="connsiteX4" fmla="*/ 1629015 w 1630850"/>
                <a:gd name="connsiteY4" fmla="*/ 1070302 h 1208614"/>
                <a:gd name="connsiteX5" fmla="*/ 1313970 w 1630850"/>
                <a:gd name="connsiteY5" fmla="*/ 1208614 h 1208614"/>
                <a:gd name="connsiteX0" fmla="*/ 0 w 1631003"/>
                <a:gd name="connsiteY0" fmla="*/ 79062 h 1232426"/>
                <a:gd name="connsiteX1" fmla="*/ 284309 w 1631003"/>
                <a:gd name="connsiteY1" fmla="*/ 2221 h 1232426"/>
                <a:gd name="connsiteX2" fmla="*/ 829876 w 1631003"/>
                <a:gd name="connsiteY2" fmla="*/ 155902 h 1232426"/>
                <a:gd name="connsiteX3" fmla="*/ 1413862 w 1631003"/>
                <a:gd name="connsiteY3" fmla="*/ 524735 h 1232426"/>
                <a:gd name="connsiteX4" fmla="*/ 1629015 w 1631003"/>
                <a:gd name="connsiteY4" fmla="*/ 1070302 h 1232426"/>
                <a:gd name="connsiteX5" fmla="*/ 1309207 w 1631003"/>
                <a:gd name="connsiteY5" fmla="*/ 1232426 h 1232426"/>
                <a:gd name="connsiteX0" fmla="*/ 0 w 1645109"/>
                <a:gd name="connsiteY0" fmla="*/ 79062 h 1232426"/>
                <a:gd name="connsiteX1" fmla="*/ 284309 w 1645109"/>
                <a:gd name="connsiteY1" fmla="*/ 2221 h 1232426"/>
                <a:gd name="connsiteX2" fmla="*/ 829876 w 1645109"/>
                <a:gd name="connsiteY2" fmla="*/ 155902 h 1232426"/>
                <a:gd name="connsiteX3" fmla="*/ 1413862 w 1645109"/>
                <a:gd name="connsiteY3" fmla="*/ 524735 h 1232426"/>
                <a:gd name="connsiteX4" fmla="*/ 1643303 w 1645109"/>
                <a:gd name="connsiteY4" fmla="*/ 989340 h 1232426"/>
                <a:gd name="connsiteX5" fmla="*/ 1309207 w 1645109"/>
                <a:gd name="connsiteY5" fmla="*/ 1232426 h 1232426"/>
                <a:gd name="connsiteX0" fmla="*/ 0 w 1643909"/>
                <a:gd name="connsiteY0" fmla="*/ 79062 h 1232426"/>
                <a:gd name="connsiteX1" fmla="*/ 284309 w 1643909"/>
                <a:gd name="connsiteY1" fmla="*/ 2221 h 1232426"/>
                <a:gd name="connsiteX2" fmla="*/ 829876 w 1643909"/>
                <a:gd name="connsiteY2" fmla="*/ 155902 h 1232426"/>
                <a:gd name="connsiteX3" fmla="*/ 1375762 w 1643909"/>
                <a:gd name="connsiteY3" fmla="*/ 462823 h 1232426"/>
                <a:gd name="connsiteX4" fmla="*/ 1643303 w 1643909"/>
                <a:gd name="connsiteY4" fmla="*/ 989340 h 1232426"/>
                <a:gd name="connsiteX5" fmla="*/ 1309207 w 1643909"/>
                <a:gd name="connsiteY5" fmla="*/ 1232426 h 1232426"/>
                <a:gd name="connsiteX0" fmla="*/ 0 w 1643891"/>
                <a:gd name="connsiteY0" fmla="*/ 78847 h 1232211"/>
                <a:gd name="connsiteX1" fmla="*/ 284309 w 1643891"/>
                <a:gd name="connsiteY1" fmla="*/ 2006 h 1232211"/>
                <a:gd name="connsiteX2" fmla="*/ 858451 w 1643891"/>
                <a:gd name="connsiteY2" fmla="*/ 150924 h 1232211"/>
                <a:gd name="connsiteX3" fmla="*/ 1375762 w 1643891"/>
                <a:gd name="connsiteY3" fmla="*/ 462608 h 1232211"/>
                <a:gd name="connsiteX4" fmla="*/ 1643303 w 1643891"/>
                <a:gd name="connsiteY4" fmla="*/ 989125 h 1232211"/>
                <a:gd name="connsiteX5" fmla="*/ 1309207 w 1643891"/>
                <a:gd name="connsiteY5" fmla="*/ 1232211 h 1232211"/>
                <a:gd name="connsiteX0" fmla="*/ 0 w 1643891"/>
                <a:gd name="connsiteY0" fmla="*/ 56439 h 1209803"/>
                <a:gd name="connsiteX1" fmla="*/ 312884 w 1643891"/>
                <a:gd name="connsiteY1" fmla="*/ 3410 h 1209803"/>
                <a:gd name="connsiteX2" fmla="*/ 858451 w 1643891"/>
                <a:gd name="connsiteY2" fmla="*/ 128516 h 1209803"/>
                <a:gd name="connsiteX3" fmla="*/ 1375762 w 1643891"/>
                <a:gd name="connsiteY3" fmla="*/ 440200 h 1209803"/>
                <a:gd name="connsiteX4" fmla="*/ 1643303 w 1643891"/>
                <a:gd name="connsiteY4" fmla="*/ 966717 h 1209803"/>
                <a:gd name="connsiteX5" fmla="*/ 1309207 w 1643891"/>
                <a:gd name="connsiteY5" fmla="*/ 1209803 h 1209803"/>
                <a:gd name="connsiteX0" fmla="*/ 0 w 1643324"/>
                <a:gd name="connsiteY0" fmla="*/ 56439 h 1209803"/>
                <a:gd name="connsiteX1" fmla="*/ 312884 w 1643324"/>
                <a:gd name="connsiteY1" fmla="*/ 3410 h 1209803"/>
                <a:gd name="connsiteX2" fmla="*/ 858451 w 1643324"/>
                <a:gd name="connsiteY2" fmla="*/ 128516 h 1209803"/>
                <a:gd name="connsiteX3" fmla="*/ 1323375 w 1643324"/>
                <a:gd name="connsiteY3" fmla="*/ 483062 h 1209803"/>
                <a:gd name="connsiteX4" fmla="*/ 1643303 w 1643324"/>
                <a:gd name="connsiteY4" fmla="*/ 966717 h 1209803"/>
                <a:gd name="connsiteX5" fmla="*/ 1309207 w 1643324"/>
                <a:gd name="connsiteY5" fmla="*/ 1209803 h 1209803"/>
                <a:gd name="connsiteX0" fmla="*/ 0 w 1576658"/>
                <a:gd name="connsiteY0" fmla="*/ 56439 h 1209803"/>
                <a:gd name="connsiteX1" fmla="*/ 312884 w 1576658"/>
                <a:gd name="connsiteY1" fmla="*/ 3410 h 1209803"/>
                <a:gd name="connsiteX2" fmla="*/ 858451 w 1576658"/>
                <a:gd name="connsiteY2" fmla="*/ 128516 h 1209803"/>
                <a:gd name="connsiteX3" fmla="*/ 1323375 w 1576658"/>
                <a:gd name="connsiteY3" fmla="*/ 483062 h 1209803"/>
                <a:gd name="connsiteX4" fmla="*/ 1576628 w 1576658"/>
                <a:gd name="connsiteY4" fmla="*/ 942905 h 1209803"/>
                <a:gd name="connsiteX5" fmla="*/ 1309207 w 1576658"/>
                <a:gd name="connsiteY5" fmla="*/ 1209803 h 1209803"/>
                <a:gd name="connsiteX0" fmla="*/ 0 w 1576658"/>
                <a:gd name="connsiteY0" fmla="*/ 56439 h 942905"/>
                <a:gd name="connsiteX1" fmla="*/ 312884 w 1576658"/>
                <a:gd name="connsiteY1" fmla="*/ 3410 h 942905"/>
                <a:gd name="connsiteX2" fmla="*/ 858451 w 1576658"/>
                <a:gd name="connsiteY2" fmla="*/ 128516 h 942905"/>
                <a:gd name="connsiteX3" fmla="*/ 1323375 w 1576658"/>
                <a:gd name="connsiteY3" fmla="*/ 483062 h 942905"/>
                <a:gd name="connsiteX4" fmla="*/ 1576628 w 1576658"/>
                <a:gd name="connsiteY4" fmla="*/ 942905 h 942905"/>
                <a:gd name="connsiteX0" fmla="*/ 0 w 1323375"/>
                <a:gd name="connsiteY0" fmla="*/ 56439 h 483062"/>
                <a:gd name="connsiteX1" fmla="*/ 312884 w 1323375"/>
                <a:gd name="connsiteY1" fmla="*/ 3410 h 483062"/>
                <a:gd name="connsiteX2" fmla="*/ 858451 w 1323375"/>
                <a:gd name="connsiteY2" fmla="*/ 128516 h 483062"/>
                <a:gd name="connsiteX3" fmla="*/ 1323375 w 1323375"/>
                <a:gd name="connsiteY3" fmla="*/ 483062 h 483062"/>
                <a:gd name="connsiteX0" fmla="*/ 0 w 858451"/>
                <a:gd name="connsiteY0" fmla="*/ 56439 h 128516"/>
                <a:gd name="connsiteX1" fmla="*/ 312884 w 858451"/>
                <a:gd name="connsiteY1" fmla="*/ 3410 h 128516"/>
                <a:gd name="connsiteX2" fmla="*/ 858451 w 858451"/>
                <a:gd name="connsiteY2" fmla="*/ 128516 h 128516"/>
                <a:gd name="connsiteX0" fmla="*/ 0 w 858451"/>
                <a:gd name="connsiteY0" fmla="*/ 56439 h 128516"/>
                <a:gd name="connsiteX1" fmla="*/ 312884 w 858451"/>
                <a:gd name="connsiteY1" fmla="*/ 3410 h 128516"/>
                <a:gd name="connsiteX2" fmla="*/ 858451 w 858451"/>
                <a:gd name="connsiteY2" fmla="*/ 128516 h 128516"/>
                <a:gd name="connsiteX0" fmla="*/ 0 w 1231957"/>
                <a:gd name="connsiteY0" fmla="*/ 54775 h 98910"/>
                <a:gd name="connsiteX1" fmla="*/ 312884 w 1231957"/>
                <a:gd name="connsiteY1" fmla="*/ 1746 h 98910"/>
                <a:gd name="connsiteX2" fmla="*/ 1231957 w 1231957"/>
                <a:gd name="connsiteY2" fmla="*/ 98910 h 98910"/>
                <a:gd name="connsiteX0" fmla="*/ 0 w 1231957"/>
                <a:gd name="connsiteY0" fmla="*/ 54775 h 101308"/>
                <a:gd name="connsiteX1" fmla="*/ 312884 w 1231957"/>
                <a:gd name="connsiteY1" fmla="*/ 1746 h 101308"/>
                <a:gd name="connsiteX2" fmla="*/ 1231957 w 1231957"/>
                <a:gd name="connsiteY2" fmla="*/ 98910 h 101308"/>
                <a:gd name="connsiteX0" fmla="*/ 0 w 1231957"/>
                <a:gd name="connsiteY0" fmla="*/ 17165 h 66997"/>
                <a:gd name="connsiteX1" fmla="*/ 388425 w 1231957"/>
                <a:gd name="connsiteY1" fmla="*/ 35986 h 66997"/>
                <a:gd name="connsiteX2" fmla="*/ 1231957 w 1231957"/>
                <a:gd name="connsiteY2" fmla="*/ 61300 h 66997"/>
                <a:gd name="connsiteX0" fmla="*/ 0 w 1231957"/>
                <a:gd name="connsiteY0" fmla="*/ 0 h 44135"/>
                <a:gd name="connsiteX1" fmla="*/ 1231957 w 1231957"/>
                <a:gd name="connsiteY1" fmla="*/ 44135 h 44135"/>
                <a:gd name="connsiteX0" fmla="*/ 0 w 1223564"/>
                <a:gd name="connsiteY0" fmla="*/ 0 h 24177"/>
                <a:gd name="connsiteX1" fmla="*/ 1223564 w 1223564"/>
                <a:gd name="connsiteY1" fmla="*/ 24177 h 24177"/>
              </a:gdLst>
              <a:ahLst/>
              <a:cxnLst>
                <a:cxn ang="0">
                  <a:pos x="connsiteX0" y="connsiteY0"/>
                </a:cxn>
                <a:cxn ang="0">
                  <a:pos x="connsiteX1" y="connsiteY1"/>
                </a:cxn>
              </a:cxnLst>
              <a:rect l="l" t="t" r="r" b="b"/>
              <a:pathLst>
                <a:path w="1223564" h="24177">
                  <a:moveTo>
                    <a:pt x="0" y="0"/>
                  </a:moveTo>
                  <a:lnTo>
                    <a:pt x="1223564" y="24177"/>
                  </a:lnTo>
                </a:path>
              </a:pathLst>
            </a:custGeom>
            <a:noFill/>
            <a:ln w="38100" cmpd="dbl">
              <a:solidFill>
                <a:srgbClr val="C00000"/>
              </a:solidFill>
              <a:prstDash val="sysDash"/>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9" name="Freeform: Shape 8">
            <a:extLst>
              <a:ext uri="{FF2B5EF4-FFF2-40B4-BE49-F238E27FC236}">
                <a16:creationId xmlns:a16="http://schemas.microsoft.com/office/drawing/2014/main" id="{C7021CB3-9070-4F33-A0C9-B2D2E5F7D0BF}"/>
              </a:ext>
            </a:extLst>
          </p:cNvPr>
          <p:cNvSpPr/>
          <p:nvPr/>
        </p:nvSpPr>
        <p:spPr bwMode="auto">
          <a:xfrm>
            <a:off x="4130333" y="3072356"/>
            <a:ext cx="976393" cy="736170"/>
          </a:xfrm>
          <a:custGeom>
            <a:avLst/>
            <a:gdLst>
              <a:gd name="connsiteX0" fmla="*/ 0 w 976393"/>
              <a:gd name="connsiteY0" fmla="*/ 736170 h 736170"/>
              <a:gd name="connsiteX1" fmla="*/ 689674 w 976393"/>
              <a:gd name="connsiteY1" fmla="*/ 441702 h 736170"/>
              <a:gd name="connsiteX2" fmla="*/ 976393 w 976393"/>
              <a:gd name="connsiteY2" fmla="*/ 0 h 736170"/>
              <a:gd name="connsiteX0" fmla="*/ 0 w 976393"/>
              <a:gd name="connsiteY0" fmla="*/ 736170 h 736170"/>
              <a:gd name="connsiteX1" fmla="*/ 565688 w 976393"/>
              <a:gd name="connsiteY1" fmla="*/ 503696 h 736170"/>
              <a:gd name="connsiteX2" fmla="*/ 976393 w 976393"/>
              <a:gd name="connsiteY2" fmla="*/ 0 h 736170"/>
              <a:gd name="connsiteX0" fmla="*/ 0 w 976393"/>
              <a:gd name="connsiteY0" fmla="*/ 736170 h 736170"/>
              <a:gd name="connsiteX1" fmla="*/ 565688 w 976393"/>
              <a:gd name="connsiteY1" fmla="*/ 503696 h 736170"/>
              <a:gd name="connsiteX2" fmla="*/ 976393 w 976393"/>
              <a:gd name="connsiteY2" fmla="*/ 0 h 736170"/>
              <a:gd name="connsiteX0" fmla="*/ 0 w 976393"/>
              <a:gd name="connsiteY0" fmla="*/ 736170 h 736170"/>
              <a:gd name="connsiteX1" fmla="*/ 596685 w 976393"/>
              <a:gd name="connsiteY1" fmla="*/ 457201 h 736170"/>
              <a:gd name="connsiteX2" fmla="*/ 976393 w 976393"/>
              <a:gd name="connsiteY2" fmla="*/ 0 h 736170"/>
            </a:gdLst>
            <a:ahLst/>
            <a:cxnLst>
              <a:cxn ang="0">
                <a:pos x="connsiteX0" y="connsiteY0"/>
              </a:cxn>
              <a:cxn ang="0">
                <a:pos x="connsiteX1" y="connsiteY1"/>
              </a:cxn>
              <a:cxn ang="0">
                <a:pos x="connsiteX2" y="connsiteY2"/>
              </a:cxn>
            </a:cxnLst>
            <a:rect l="l" t="t" r="r" b="b"/>
            <a:pathLst>
              <a:path w="976393" h="736170">
                <a:moveTo>
                  <a:pt x="0" y="736170"/>
                </a:moveTo>
                <a:cubicBezTo>
                  <a:pt x="271220" y="681280"/>
                  <a:pt x="433953" y="579896"/>
                  <a:pt x="596685" y="457201"/>
                </a:cubicBezTo>
                <a:cubicBezTo>
                  <a:pt x="759417" y="334506"/>
                  <a:pt x="914399" y="159503"/>
                  <a:pt x="976393" y="0"/>
                </a:cubicBezTo>
              </a:path>
            </a:pathLst>
          </a:cu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8B0035-18D8-47EE-87CD-3190118A3002}"/>
              </a:ext>
            </a:extLst>
          </p:cNvPr>
          <p:cNvSpPr/>
          <p:nvPr/>
        </p:nvSpPr>
        <p:spPr bwMode="auto">
          <a:xfrm>
            <a:off x="3626638" y="3103353"/>
            <a:ext cx="1544014" cy="1782305"/>
          </a:xfrm>
          <a:custGeom>
            <a:avLst/>
            <a:gdLst>
              <a:gd name="connsiteX0" fmla="*/ 0 w 1544014"/>
              <a:gd name="connsiteY0" fmla="*/ 1782305 h 1782305"/>
              <a:gd name="connsiteX1" fmla="*/ 976393 w 1544014"/>
              <a:gd name="connsiteY1" fmla="*/ 1580827 h 1782305"/>
              <a:gd name="connsiteX2" fmla="*/ 1456841 w 1544014"/>
              <a:gd name="connsiteY2" fmla="*/ 829159 h 1782305"/>
              <a:gd name="connsiteX3" fmla="*/ 1542081 w 1544014"/>
              <a:gd name="connsiteY3" fmla="*/ 0 h 1782305"/>
            </a:gdLst>
            <a:ahLst/>
            <a:cxnLst>
              <a:cxn ang="0">
                <a:pos x="connsiteX0" y="connsiteY0"/>
              </a:cxn>
              <a:cxn ang="0">
                <a:pos x="connsiteX1" y="connsiteY1"/>
              </a:cxn>
              <a:cxn ang="0">
                <a:pos x="connsiteX2" y="connsiteY2"/>
              </a:cxn>
              <a:cxn ang="0">
                <a:pos x="connsiteX3" y="connsiteY3"/>
              </a:cxn>
            </a:cxnLst>
            <a:rect l="l" t="t" r="r" b="b"/>
            <a:pathLst>
              <a:path w="1544014" h="1782305">
                <a:moveTo>
                  <a:pt x="0" y="1782305"/>
                </a:moveTo>
                <a:cubicBezTo>
                  <a:pt x="366793" y="1760995"/>
                  <a:pt x="733586" y="1739685"/>
                  <a:pt x="976393" y="1580827"/>
                </a:cubicBezTo>
                <a:cubicBezTo>
                  <a:pt x="1219200" y="1421969"/>
                  <a:pt x="1362560" y="1092630"/>
                  <a:pt x="1456841" y="829159"/>
                </a:cubicBezTo>
                <a:cubicBezTo>
                  <a:pt x="1551122" y="565688"/>
                  <a:pt x="1546601" y="282844"/>
                  <a:pt x="1542081" y="0"/>
                </a:cubicBezTo>
              </a:path>
            </a:pathLst>
          </a:cu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3457326-103E-4F9E-8EDE-0A55DC03C85F}"/>
                  </a:ext>
                </a:extLst>
              </p:cNvPr>
              <p:cNvSpPr txBox="1"/>
              <p:nvPr/>
            </p:nvSpPr>
            <p:spPr>
              <a:xfrm>
                <a:off x="1438627" y="977983"/>
                <a:ext cx="6266746" cy="760914"/>
              </a:xfrm>
              <a:prstGeom prst="rect">
                <a:avLst/>
              </a:prstGeom>
              <a:noFill/>
            </p:spPr>
            <p:txBody>
              <a:bodyPr wrap="square" rtlCol="0">
                <a:spAutoFit/>
              </a:bodyPr>
              <a:lstStyle/>
              <a:p>
                <a14:m>
                  <m:oMath xmlns:m="http://schemas.openxmlformats.org/officeDocument/2006/math">
                    <m:r>
                      <a:rPr lang="en-US" sz="2400" b="0" i="1" dirty="0" smtClean="0">
                        <a:solidFill>
                          <a:srgbClr val="C00000"/>
                        </a:solidFill>
                        <a:latin typeface="Cambria Math" panose="02040503050406030204" pitchFamily="18" charset="0"/>
                        <a:cs typeface="Times New Roman" panose="02020603050405020304" pitchFamily="18" charset="0"/>
                      </a:rPr>
                      <m:t>𝜑</m:t>
                    </m:r>
                    <m:d>
                      <m:dPr>
                        <m:begChr m:val="["/>
                        <m:endChr m:val="]"/>
                        <m:ctrlPr>
                          <a:rPr lang="en-US" sz="2400" b="0" i="1" dirty="0" smtClean="0">
                            <a:solidFill>
                              <a:srgbClr val="C00000"/>
                            </a:solidFill>
                            <a:latin typeface="Cambria Math" panose="02040503050406030204" pitchFamily="18" charset="0"/>
                            <a:cs typeface="Times New Roman" panose="02020603050405020304" pitchFamily="18" charset="0"/>
                          </a:rPr>
                        </m:ctrlPr>
                      </m:dPr>
                      <m:e>
                        <m:r>
                          <a:rPr lang="en-US" sz="2400" b="0" i="1" dirty="0" smtClean="0">
                            <a:solidFill>
                              <a:srgbClr val="C00000"/>
                            </a:solidFill>
                            <a:latin typeface="Cambria Math" panose="02040503050406030204" pitchFamily="18" charset="0"/>
                            <a:cs typeface="Times New Roman" panose="02020603050405020304" pitchFamily="18" charset="0"/>
                          </a:rPr>
                          <m:t>𝑠</m:t>
                        </m:r>
                        <m:r>
                          <a:rPr lang="en-US" sz="2400" b="0" i="1" dirty="0" smtClean="0">
                            <a:solidFill>
                              <a:srgbClr val="C00000"/>
                            </a:solidFill>
                            <a:latin typeface="Cambria Math" panose="02040503050406030204" pitchFamily="18" charset="0"/>
                            <a:cs typeface="Times New Roman" panose="02020603050405020304" pitchFamily="18" charset="0"/>
                          </a:rPr>
                          <m:t>,</m:t>
                        </m:r>
                        <m:r>
                          <a:rPr lang="en-US" sz="2400" b="0" i="1" dirty="0" smtClean="0">
                            <a:solidFill>
                              <a:srgbClr val="C00000"/>
                            </a:solidFill>
                            <a:latin typeface="Cambria Math" panose="02040503050406030204" pitchFamily="18" charset="0"/>
                            <a:cs typeface="Times New Roman" panose="02020603050405020304" pitchFamily="18" charset="0"/>
                          </a:rPr>
                          <m:t>𝑥</m:t>
                        </m:r>
                      </m:e>
                    </m:d>
                    <m:r>
                      <a:rPr lang="en-US" sz="2400" b="0" i="1" dirty="0" smtClean="0">
                        <a:solidFill>
                          <a:srgbClr val="C00000"/>
                        </a:solidFill>
                        <a:latin typeface="Cambria Math" panose="02040503050406030204" pitchFamily="18" charset="0"/>
                        <a:cs typeface="Times New Roman" panose="02020603050405020304" pitchFamily="18" charset="0"/>
                      </a:rPr>
                      <m:t>=</m:t>
                    </m:r>
                  </m:oMath>
                </a14:m>
                <a:r>
                  <a:rPr lang="en-US" sz="2000" dirty="0">
                    <a:solidFill>
                      <a:srgbClr val="C00000"/>
                    </a:solidFill>
                  </a:rPr>
                  <a:t> a procedure summary</a:t>
                </a:r>
              </a:p>
              <a:p>
                <a:r>
                  <a:rPr lang="en-US" sz="2000" dirty="0">
                    <a:solidFill>
                      <a:srgbClr val="C00000"/>
                    </a:solidFill>
                  </a:rPr>
                  <a:t>An abstraction of the procedure’s transition relation</a:t>
                </a:r>
              </a:p>
            </p:txBody>
          </p:sp>
        </mc:Choice>
        <mc:Fallback xmlns="">
          <p:sp>
            <p:nvSpPr>
              <p:cNvPr id="85" name="TextBox 84">
                <a:extLst>
                  <a:ext uri="{FF2B5EF4-FFF2-40B4-BE49-F238E27FC236}">
                    <a16:creationId xmlns:a16="http://schemas.microsoft.com/office/drawing/2014/main" id="{83457326-103E-4F9E-8EDE-0A55DC03C85F}"/>
                  </a:ext>
                </a:extLst>
              </p:cNvPr>
              <p:cNvSpPr txBox="1">
                <a:spLocks noRot="1" noChangeAspect="1" noMove="1" noResize="1" noEditPoints="1" noAdjustHandles="1" noChangeArrowheads="1" noChangeShapeType="1" noTextEdit="1"/>
              </p:cNvSpPr>
              <p:nvPr/>
            </p:nvSpPr>
            <p:spPr>
              <a:xfrm>
                <a:off x="1438627" y="977983"/>
                <a:ext cx="6266746" cy="760914"/>
              </a:xfrm>
              <a:prstGeom prst="rect">
                <a:avLst/>
              </a:prstGeom>
              <a:blipFill>
                <a:blip r:embed="rId8"/>
                <a:stretch>
                  <a:fillRect l="-1070" b="-13600"/>
                </a:stretch>
              </a:blipFill>
            </p:spPr>
            <p:txBody>
              <a:bodyPr/>
              <a:lstStyle/>
              <a:p>
                <a:r>
                  <a:rPr lang="en-US">
                    <a:noFill/>
                  </a:rPr>
                  <a:t> </a:t>
                </a:r>
              </a:p>
            </p:txBody>
          </p:sp>
        </mc:Fallback>
      </mc:AlternateContent>
    </p:spTree>
    <p:extLst>
      <p:ext uri="{BB962C8B-B14F-4D97-AF65-F5344CB8AC3E}">
        <p14:creationId xmlns:p14="http://schemas.microsoft.com/office/powerpoint/2010/main" val="816355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030282"/>
                <a:ext cx="8741327" cy="5370518"/>
              </a:xfrm>
              <a:ln>
                <a:noFill/>
              </a:ln>
            </p:spPr>
            <p:txBody>
              <a:bodyPr>
                <a:normAutofit/>
              </a:bodyPr>
              <a:lstStyle/>
              <a:p>
                <a:r>
                  <a:rPr lang="en-US" sz="1900" dirty="0"/>
                  <a:t>The challenge:</a:t>
                </a:r>
              </a:p>
              <a:p>
                <a:pPr lvl="1"/>
                <a:r>
                  <a:rPr lang="en-US" sz="1700" dirty="0"/>
                  <a:t>Devise a way to accumulate matching quantities on both the left and right sides</a:t>
                </a:r>
              </a:p>
              <a:p>
                <a:pPr lvl="1"/>
                <a:r>
                  <a:rPr lang="en-US" sz="1700" dirty="0"/>
                  <a:t>However, in a regular language, we can only accumulate values on one side</a:t>
                </a:r>
              </a:p>
              <a:p>
                <a:r>
                  <a:rPr lang="en-US" sz="1900" dirty="0"/>
                  <a:t>Suggests using pairs of values (lhs, </a:t>
                </a:r>
                <a:r>
                  <a:rPr lang="en-US" sz="1900" dirty="0" err="1"/>
                  <a:t>rhs</a:t>
                </a:r>
                <a:r>
                  <a:rPr lang="en-US" sz="1900" dirty="0"/>
                  <a:t>):</a:t>
                </a:r>
              </a:p>
              <a:p>
                <a:pPr marL="0" indent="0">
                  <a:buNone/>
                </a:pPr>
                <a:endParaRPr lang="en-US" sz="1800" dirty="0"/>
              </a:p>
              <a:p>
                <a:pPr marL="0" indent="0">
                  <a:buNone/>
                </a:pPr>
                <a:r>
                  <a:rPr lang="en-US" sz="1800" dirty="0"/>
                  <a:t>                                   </a:t>
                </a:r>
                <a14:m>
                  <m:oMath xmlns:m="http://schemas.openxmlformats.org/officeDocument/2006/math">
                    <m:r>
                      <a:rPr lang="en-US" sz="1800" b="0" i="0" smtClean="0">
                        <a:latin typeface="Cambria Math" panose="02040503050406030204" pitchFamily="18" charset="0"/>
                      </a:rPr>
                      <m:t> </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rPr>
                          <m:t> </m:t>
                        </m:r>
                        <m:r>
                          <a:rPr lang="en-US" sz="1800" b="1" i="1">
                            <a:latin typeface="Cambria Math"/>
                            <a:ea typeface="Cambria Math"/>
                            <a:sym typeface="Symbol"/>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𝑑𝑓</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b="1" i="1" smtClean="0">
                            <a:latin typeface="Cambria Math" panose="02040503050406030204" pitchFamily="18" charset="0"/>
                            <a:ea typeface="Cambria Math"/>
                            <a:sym typeface="Symbol"/>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1" i="1" smtClean="0">
                            <a:latin typeface="Cambria Math" panose="02040503050406030204" pitchFamily="18" charset="0"/>
                            <a:ea typeface="Cambria Math"/>
                            <a:sym typeface="Symbol"/>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endParaRPr lang="en-US" sz="1800" i="1" dirty="0">
                  <a:latin typeface="Cambria Math"/>
                </a:endParaRPr>
              </a:p>
              <a:p>
                <a:pPr marL="0" indent="0">
                  <a:buNone/>
                </a:pPr>
                <a:r>
                  <a:rPr lang="en-US" sz="1800" dirty="0"/>
                  <a:t>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b="0" i="0" smtClean="0">
                            <a:latin typeface="Cambria Math"/>
                          </a:rPr>
                          <m:t> </m:t>
                        </m:r>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m:t>
                        </m:r>
                      </m:e>
                      <m:sub>
                        <m:r>
                          <a:rPr lang="en-US" sz="1800" b="0" i="1" smtClean="0">
                            <a:latin typeface="Cambria Math" panose="02040503050406030204" pitchFamily="18" charset="0"/>
                          </a:rPr>
                          <m:t>𝑑𝑓</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endParaRPr lang="en-US" sz="1800" dirty="0"/>
              </a:p>
              <a:p>
                <a:endParaRPr lang="en-US" sz="1800" dirty="0"/>
              </a:p>
              <a:p>
                <a:endParaRPr lang="en-US" sz="1900" dirty="0"/>
              </a:p>
              <a:p>
                <a:r>
                  <a:rPr lang="en-US" sz="1900" dirty="0"/>
                  <a:t>Given a pair </a:t>
                </a:r>
                <a14:m>
                  <m:oMath xmlns:m="http://schemas.openxmlformats.org/officeDocument/2006/math">
                    <m:d>
                      <m:dPr>
                        <m:ctrlPr>
                          <a:rPr lang="en-US" sz="1900" b="0" i="1" smtClean="0">
                            <a:latin typeface="Cambria Math" panose="02040503050406030204" pitchFamily="18" charset="0"/>
                          </a:rPr>
                        </m:ctrlPr>
                      </m:dPr>
                      <m:e>
                        <m:r>
                          <a:rPr lang="en-US" sz="1900" b="0" i="1" smtClean="0">
                            <a:latin typeface="Cambria Math"/>
                          </a:rPr>
                          <m:t>𝑎</m:t>
                        </m:r>
                        <m:r>
                          <a:rPr lang="en-US" sz="1900" b="0" i="1" smtClean="0">
                            <a:latin typeface="Cambria Math"/>
                          </a:rPr>
                          <m:t>,</m:t>
                        </m:r>
                        <m:r>
                          <a:rPr lang="en-US" sz="1900" b="0" i="1" smtClean="0">
                            <a:latin typeface="Cambria Math"/>
                          </a:rPr>
                          <m:t>𝑏</m:t>
                        </m:r>
                      </m:e>
                    </m:d>
                  </m:oMath>
                </a14:m>
                <a:r>
                  <a:rPr lang="en-US" sz="1900" dirty="0"/>
                  <a:t>, define the readout operation </a:t>
                </a:r>
                <a:r>
                  <a:rPr lang="en-US" sz="1900" dirty="0">
                    <a:latin typeface="Cambria Math"/>
                    <a:ea typeface="Cambria Math"/>
                  </a:rPr>
                  <a:t>ℛ(</a:t>
                </a:r>
                <a14:m>
                  <m:oMath xmlns:m="http://schemas.openxmlformats.org/officeDocument/2006/math">
                    <m:d>
                      <m:dPr>
                        <m:ctrlPr>
                          <a:rPr lang="en-US" sz="1900" b="0" i="1" smtClean="0">
                            <a:latin typeface="Cambria Math" panose="02040503050406030204" pitchFamily="18" charset="0"/>
                            <a:ea typeface="Cambria Math"/>
                          </a:rPr>
                        </m:ctrlPr>
                      </m:dPr>
                      <m:e>
                        <m:r>
                          <a:rPr lang="en-US" sz="1900" b="0" i="1" smtClean="0">
                            <a:latin typeface="Cambria Math"/>
                            <a:ea typeface="Cambria Math"/>
                          </a:rPr>
                          <m:t>𝑎</m:t>
                        </m:r>
                        <m:r>
                          <a:rPr lang="en-US" sz="1900" b="0" i="1" smtClean="0">
                            <a:latin typeface="Cambria Math"/>
                            <a:ea typeface="Cambria Math"/>
                          </a:rPr>
                          <m:t>,</m:t>
                        </m:r>
                        <m:r>
                          <a:rPr lang="en-US" sz="1900" b="0" i="1" smtClean="0">
                            <a:latin typeface="Cambria Math"/>
                            <a:ea typeface="Cambria Math"/>
                          </a:rPr>
                          <m:t>𝑏</m:t>
                        </m:r>
                      </m:e>
                    </m:d>
                    <m:r>
                      <a:rPr lang="en-US" sz="1900" b="0" i="1" smtClean="0">
                        <a:latin typeface="Cambria Math"/>
                        <a:ea typeface="Cambria Math"/>
                      </a:rPr>
                      <m:t>)≝</m:t>
                    </m:r>
                    <m:r>
                      <a:rPr lang="en-US" sz="1900" b="0" i="1" smtClean="0">
                        <a:latin typeface="Cambria Math"/>
                        <a:ea typeface="Cambria Math"/>
                      </a:rPr>
                      <m:t>𝑎</m:t>
                    </m:r>
                    <m:r>
                      <a:rPr lang="en-US" sz="1900" b="0" i="1" smtClean="0">
                        <a:latin typeface="Cambria Math" panose="02040503050406030204" pitchFamily="18" charset="0"/>
                        <a:ea typeface="Cambria Math"/>
                      </a:rPr>
                      <m:t>⋅</m:t>
                    </m:r>
                    <m:r>
                      <a:rPr lang="en-US" sz="1900" b="0" i="1" smtClean="0">
                        <a:latin typeface="Cambria Math"/>
                        <a:ea typeface="Cambria Math"/>
                        <a:sym typeface="Symbol"/>
                      </a:rPr>
                      <m:t>𝑏</m:t>
                    </m:r>
                  </m:oMath>
                </a14:m>
                <a:endParaRPr lang="en-US" sz="1900" dirty="0"/>
              </a:p>
              <a:p>
                <a:r>
                  <a:rPr lang="en-US" sz="1900" dirty="0"/>
                  <a:t>Thus,</a:t>
                </a:r>
              </a:p>
              <a:p>
                <a:pPr marL="0" indent="0">
                  <a:buNone/>
                </a:pPr>
                <a:r>
                  <a:rPr lang="en-US" sz="1800" dirty="0">
                    <a:latin typeface="Cambria Math"/>
                    <a:ea typeface="Cambria Math"/>
                  </a:rPr>
                  <a:t>                           ℛ</a:t>
                </a:r>
                <a14:m>
                  <m:oMath xmlns:m="http://schemas.openxmlformats.org/officeDocument/2006/math">
                    <m:r>
                      <a:rPr lang="en-US" sz="1800" b="0" i="1"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1" smtClean="0">
                        <a:latin typeface="Cambria Math"/>
                      </a:rPr>
                      <m:t>)</m:t>
                    </m:r>
                    <m:r>
                      <a:rPr lang="en-US" sz="1800" i="1" smtClean="0">
                        <a:latin typeface="Cambria Math"/>
                      </a:rPr>
                      <m:t>=</m:t>
                    </m:r>
                    <m:r>
                      <m:rPr>
                        <m:nor/>
                      </m:rPr>
                      <a:rPr lang="en-US" sz="1800" dirty="0">
                        <a:latin typeface="Cambria Math"/>
                        <a:ea typeface="Cambria Math"/>
                      </a:rPr>
                      <m:t>ℛ</m:t>
                    </m:r>
                    <m:r>
                      <a:rPr lang="en-US" sz="1800" b="0" i="0" smtClean="0">
                        <a:latin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e>
                    </m:d>
                    <m:sSub>
                      <m:sSubPr>
                        <m:ctrlPr>
                          <a:rPr lang="en-US" sz="1800" i="1">
                            <a:latin typeface="Cambria Math" panose="02040503050406030204" pitchFamily="18" charset="0"/>
                          </a:rPr>
                        </m:ctrlPr>
                      </m:sSubPr>
                      <m:e>
                        <m:r>
                          <a:rPr lang="en-US" sz="1800">
                            <a:latin typeface="Cambria Math"/>
                            <a:ea typeface="Cambria Math"/>
                          </a:rPr>
                          <m:t>⨂</m:t>
                        </m:r>
                      </m:e>
                      <m:sub>
                        <m:r>
                          <a:rPr lang="en-US" sz="1800" i="1">
                            <a:latin typeface="Cambria Math"/>
                          </a:rPr>
                          <m:t>𝑝</m:t>
                        </m:r>
                      </m:sub>
                    </m:sSub>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r>
                      <a:rPr lang="en-US" sz="1800" b="0" i="0" smtClean="0">
                        <a:latin typeface="Cambria Math"/>
                      </a:rPr>
                      <m:t>)</m:t>
                    </m:r>
                  </m:oMath>
                </a14:m>
                <a:endParaRPr lang="en-US" sz="1800" dirty="0"/>
              </a:p>
              <a:p>
                <a:pPr marL="0" indent="0">
                  <a:buNone/>
                </a:pPr>
                <a:r>
                  <a:rPr lang="en-US" sz="1800" dirty="0"/>
                  <a:t>                                                        </a:t>
                </a:r>
                <a14:m>
                  <m:oMath xmlns:m="http://schemas.openxmlformats.org/officeDocument/2006/math">
                    <m:r>
                      <a:rPr lang="en-US" sz="1800" i="1">
                        <a:latin typeface="Cambria Math"/>
                      </a:rPr>
                      <m:t>=</m:t>
                    </m:r>
                    <m:r>
                      <m:rPr>
                        <m:nor/>
                      </m:rPr>
                      <a:rPr lang="en-US" sz="1800" dirty="0">
                        <a:latin typeface="Cambria Math"/>
                        <a:ea typeface="Cambria Math"/>
                      </a:rPr>
                      <m:t>ℛ</m:t>
                    </m:r>
                    <m:r>
                      <m:rPr>
                        <m:nor/>
                      </m:rPr>
                      <a:rPr lang="en-US" sz="1800" b="0" i="0" dirty="0" smtClean="0">
                        <a:latin typeface="Cambria Math"/>
                        <a:ea typeface="Cambria Math"/>
                      </a:rPr>
                      <m:t>(</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e>
                    </m:d>
                  </m:oMath>
                </a14:m>
                <a:r>
                  <a:rPr lang="en-US" sz="1800" dirty="0"/>
                  <a:t>)</a:t>
                </a:r>
              </a:p>
              <a:p>
                <a:pPr marL="0" indent="0">
                  <a:buNone/>
                </a:pPr>
                <a14:m>
                  <m:oMath xmlns:m="http://schemas.openxmlformats.org/officeDocument/2006/math">
                    <m:r>
                      <a:rPr lang="en-US" sz="1800" b="0" i="1" smtClean="0">
                        <a:latin typeface="Cambria Math"/>
                      </a:rPr>
                      <m:t>                                                                      </m:t>
                    </m:r>
                    <m:r>
                      <a:rPr lang="en-US" sz="1800" i="1">
                        <a:latin typeface="Cambria Math"/>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2</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1</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1</m:t>
                        </m:r>
                      </m:sub>
                    </m:sSub>
                    <m:r>
                      <a:rPr lang="en-US" sz="1800" b="0" i="1" smtClean="0">
                        <a:latin typeface="Cambria Math" panose="02040503050406030204" pitchFamily="18" charset="0"/>
                        <a:ea typeface="Cambria Math"/>
                      </a:rPr>
                      <m:t>⋅</m:t>
                    </m:r>
                    <m:sSub>
                      <m:sSubPr>
                        <m:ctrlPr>
                          <a:rPr lang="en-US" sz="1800" i="1">
                            <a:latin typeface="Cambria Math" panose="02040503050406030204" pitchFamily="18" charset="0"/>
                          </a:rPr>
                        </m:ctrlPr>
                      </m:sSubPr>
                      <m:e>
                        <m:r>
                          <a:rPr lang="en-US" sz="1800" i="1">
                            <a:latin typeface="Cambria Math"/>
                          </a:rPr>
                          <m:t>𝑏</m:t>
                        </m:r>
                      </m:e>
                      <m:sub>
                        <m:r>
                          <a:rPr lang="en-US" sz="1800" i="1">
                            <a:latin typeface="Cambria Math"/>
                          </a:rPr>
                          <m:t>2</m:t>
                        </m:r>
                      </m:sub>
                    </m:sSub>
                  </m:oMath>
                </a14:m>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030282"/>
                <a:ext cx="8741327" cy="5370518"/>
              </a:xfrm>
              <a:blipFill>
                <a:blip r:embed="rId3"/>
                <a:stretch>
                  <a:fillRect l="-488" t="-681"/>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50</a:t>
            </a:fld>
            <a:endParaRPr lang="en-US"/>
          </a:p>
        </p:txBody>
      </p:sp>
      <p:sp>
        <p:nvSpPr>
          <p:cNvPr id="7" name="Right Brace 6"/>
          <p:cNvSpPr/>
          <p:nvPr/>
        </p:nvSpPr>
        <p:spPr>
          <a:xfrm rot="5400000" flipV="1">
            <a:off x="4649019" y="5301582"/>
            <a:ext cx="453008" cy="1394140"/>
          </a:xfrm>
          <a:prstGeom prst="rightBrace">
            <a:avLst>
              <a:gd name="adj1" fmla="val 78461"/>
              <a:gd name="adj2" fmla="val 5037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4784582" y="5553413"/>
            <a:ext cx="226506" cy="663975"/>
          </a:xfrm>
          <a:prstGeom prst="rightBrace">
            <a:avLst>
              <a:gd name="adj1" fmla="val 54282"/>
              <a:gd name="adj2" fmla="val 471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704141" y="3256490"/>
            <a:ext cx="183404" cy="49110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0" name="Right Brace 9"/>
          <p:cNvSpPr/>
          <p:nvPr/>
        </p:nvSpPr>
        <p:spPr>
          <a:xfrm rot="5400000" flipV="1">
            <a:off x="5622259" y="2934688"/>
            <a:ext cx="347171" cy="1323974"/>
          </a:xfrm>
          <a:prstGeom prst="rightBrace">
            <a:avLst>
              <a:gd name="adj1" fmla="val 6987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cxnSp>
        <p:nvCxnSpPr>
          <p:cNvPr id="11" name="Straight Connector 10"/>
          <p:cNvCxnSpPr/>
          <p:nvPr/>
        </p:nvCxnSpPr>
        <p:spPr>
          <a:xfrm>
            <a:off x="5864225" y="3384561"/>
            <a:ext cx="662032" cy="1398"/>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051192" y="3385959"/>
            <a:ext cx="671120" cy="0"/>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057257"/>
                <a:ext cx="8741327" cy="1428226"/>
              </a:xfrm>
              <a:ln>
                <a:noFill/>
              </a:ln>
            </p:spPr>
            <p:txBody>
              <a:bodyPr>
                <a:normAutofit fontScale="92500"/>
              </a:bodyPr>
              <a:lstStyle/>
              <a:p>
                <a:r>
                  <a:rPr lang="en-US" sz="2000" dirty="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a:t>                   </a:t>
                </a:r>
                <a14:m>
                  <m:oMath xmlns:m="http://schemas.openxmlformats.org/officeDocument/2006/math">
                    <m:r>
                      <a:rPr lang="en-US" sz="1600">
                        <a:latin typeface="Cambria Math"/>
                      </a:rPr>
                      <m:t> </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057257"/>
                <a:ext cx="8741327" cy="1428226"/>
              </a:xfrm>
              <a:blipFill>
                <a:blip r:embed="rId3"/>
                <a:stretch>
                  <a:fillRect l="-488" t="-2553"/>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51</a:t>
            </a:fld>
            <a:endParaRPr lang="en-US"/>
          </a:p>
        </p:txBody>
      </p:sp>
      <p:sp>
        <p:nvSpPr>
          <p:cNvPr id="7" name="Right Brace 6"/>
          <p:cNvSpPr/>
          <p:nvPr/>
        </p:nvSpPr>
        <p:spPr>
          <a:xfrm rot="5400000" flipV="1">
            <a:off x="5550515" y="5645677"/>
            <a:ext cx="336366" cy="1025526"/>
          </a:xfrm>
          <a:prstGeom prst="rightBrace">
            <a:avLst>
              <a:gd name="adj1" fmla="val 81221"/>
              <a:gd name="adj2" fmla="val 3749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513500" y="5902493"/>
            <a:ext cx="172681" cy="348207"/>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293054" y="5339089"/>
            <a:ext cx="468980" cy="1771318"/>
          </a:xfrm>
          <a:prstGeom prst="rightBrace">
            <a:avLst>
              <a:gd name="adj1" fmla="val 100057"/>
              <a:gd name="adj2" fmla="val 5383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2" name="Oval 11"/>
          <p:cNvSpPr/>
          <p:nvPr/>
        </p:nvSpPr>
        <p:spPr>
          <a:xfrm>
            <a:off x="1529607" y="453869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529607" y="54651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342919" y="5640480"/>
            <a:ext cx="260008" cy="307777"/>
          </a:xfrm>
          <a:prstGeom prst="rect">
            <a:avLst/>
          </a:prstGeom>
          <a:noFill/>
        </p:spPr>
        <p:txBody>
          <a:bodyPr wrap="none" rtlCol="0">
            <a:spAutoFit/>
          </a:bodyPr>
          <a:lstStyle/>
          <a:p>
            <a:r>
              <a:rPr lang="en-US" sz="1400" dirty="0"/>
              <a:t>c</a:t>
            </a:r>
            <a:endParaRPr lang="en-US" sz="1400" baseline="-25000" dirty="0"/>
          </a:p>
        </p:txBody>
      </p:sp>
      <p:cxnSp>
        <p:nvCxnSpPr>
          <p:cNvPr id="16" name="Straight Arrow Connector 15"/>
          <p:cNvCxnSpPr>
            <a:stCxn id="29" idx="4"/>
            <a:endCxn id="12" idx="0"/>
          </p:cNvCxnSpPr>
          <p:nvPr/>
        </p:nvCxnSpPr>
        <p:spPr>
          <a:xfrm flipH="1">
            <a:off x="1567707" y="3992272"/>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17117" y="4122535"/>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19" name="Oval 18"/>
          <p:cNvSpPr/>
          <p:nvPr/>
        </p:nvSpPr>
        <p:spPr>
          <a:xfrm>
            <a:off x="1529607" y="51529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567707" y="4614897"/>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567707" y="5541365"/>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31457" y="60877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531457" y="391607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271270" y="4705816"/>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57" name="TextBox 56"/>
          <p:cNvSpPr txBox="1"/>
          <p:nvPr/>
        </p:nvSpPr>
        <p:spPr>
          <a:xfrm>
            <a:off x="2476282" y="4088979"/>
            <a:ext cx="279244" cy="307777"/>
          </a:xfrm>
          <a:prstGeom prst="rect">
            <a:avLst/>
          </a:prstGeom>
          <a:noFill/>
        </p:spPr>
        <p:txBody>
          <a:bodyPr wrap="none" rtlCol="0">
            <a:spAutoFit/>
          </a:bodyPr>
          <a:lstStyle/>
          <a:p>
            <a:pPr algn="just"/>
            <a:r>
              <a:rPr lang="en-US" sz="1400" dirty="0">
                <a:sym typeface="Symbol"/>
              </a:rPr>
              <a:t>b</a:t>
            </a:r>
            <a:endParaRPr lang="en-US" sz="1400" dirty="0">
              <a:sym typeface="Webdings"/>
            </a:endParaRPr>
          </a:p>
        </p:txBody>
      </p:sp>
      <p:sp>
        <p:nvSpPr>
          <p:cNvPr id="64" name="Oval 63"/>
          <p:cNvSpPr/>
          <p:nvPr/>
        </p:nvSpPr>
        <p:spPr>
          <a:xfrm>
            <a:off x="2464119" y="453869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464119" y="54651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464119" y="60877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464119" y="391607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502219" y="3992272"/>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4119" y="48425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502219" y="491874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67334" y="5647618"/>
            <a:ext cx="260008" cy="307777"/>
          </a:xfrm>
          <a:prstGeom prst="rect">
            <a:avLst/>
          </a:prstGeom>
          <a:noFill/>
        </p:spPr>
        <p:txBody>
          <a:bodyPr wrap="none" rtlCol="0">
            <a:spAutoFit/>
          </a:bodyPr>
          <a:lstStyle/>
          <a:p>
            <a:pPr algn="just"/>
            <a:r>
              <a:rPr lang="en-US" sz="1400" dirty="0">
                <a:sym typeface="Symbol"/>
              </a:rPr>
              <a:t>c</a:t>
            </a:r>
            <a:endParaRPr lang="en-US" sz="1400" dirty="0">
              <a:sym typeface="Webdings"/>
            </a:endParaRPr>
          </a:p>
        </p:txBody>
      </p:sp>
      <p:cxnSp>
        <p:nvCxnSpPr>
          <p:cNvPr id="76" name="Straight Arrow Connector 75"/>
          <p:cNvCxnSpPr>
            <a:stCxn id="65" idx="4"/>
            <a:endCxn id="66" idx="0"/>
          </p:cNvCxnSpPr>
          <p:nvPr/>
        </p:nvCxnSpPr>
        <p:spPr>
          <a:xfrm>
            <a:off x="2502219" y="5541365"/>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391562" y="39106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470994" y="4980978"/>
            <a:ext cx="325730" cy="307777"/>
          </a:xfrm>
          <a:prstGeom prst="rect">
            <a:avLst/>
          </a:prstGeom>
          <a:noFill/>
        </p:spPr>
        <p:txBody>
          <a:bodyPr wrap="none" rtlCol="0">
            <a:spAutoFit/>
          </a:bodyPr>
          <a:lstStyle/>
          <a:p>
            <a:r>
              <a:rPr lang="en-US" sz="1400" i="1" dirty="0"/>
              <a:t>y</a:t>
            </a:r>
            <a:r>
              <a:rPr lang="en-US" sz="1400" baseline="-25000" dirty="0"/>
              <a:t>2</a:t>
            </a:r>
            <a:endParaRPr lang="en-US" sz="1400" i="1" baseline="-25000" dirty="0"/>
          </a:p>
        </p:txBody>
      </p:sp>
      <p:sp>
        <p:nvSpPr>
          <p:cNvPr id="82" name="Oval 81"/>
          <p:cNvSpPr/>
          <p:nvPr/>
        </p:nvSpPr>
        <p:spPr>
          <a:xfrm>
            <a:off x="3391562" y="453325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429662" y="398682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77572" y="4111301"/>
            <a:ext cx="277640" cy="307777"/>
          </a:xfrm>
          <a:prstGeom prst="rect">
            <a:avLst/>
          </a:prstGeom>
          <a:noFill/>
        </p:spPr>
        <p:txBody>
          <a:bodyPr wrap="none" rtlCol="0">
            <a:spAutoFit/>
          </a:bodyPr>
          <a:lstStyle/>
          <a:p>
            <a:r>
              <a:rPr lang="en-US" sz="1400" dirty="0"/>
              <a:t>d</a:t>
            </a:r>
            <a:endParaRPr lang="en-US" sz="1400" baseline="-25000" dirty="0"/>
          </a:p>
        </p:txBody>
      </p:sp>
      <p:cxnSp>
        <p:nvCxnSpPr>
          <p:cNvPr id="91" name="Straight Arrow Connector 90"/>
          <p:cNvCxnSpPr>
            <a:stCxn id="19" idx="6"/>
            <a:endCxn id="68" idx="3"/>
          </p:cNvCxnSpPr>
          <p:nvPr/>
        </p:nvCxnSpPr>
        <p:spPr>
          <a:xfrm flipV="1">
            <a:off x="1605807" y="3981113"/>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540319" y="3948726"/>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540319" y="4571351"/>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605807" y="5503265"/>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3556928" y="2076780"/>
                <a:ext cx="5150843" cy="1743041"/>
              </a:xfrm>
              <a:prstGeom prst="rect">
                <a:avLst/>
              </a:prstGeom>
              <a:noFill/>
            </p:spPr>
            <p:txBody>
              <a:bodyPr wrap="square" rtlCol="0">
                <a:spAutoFit/>
              </a:bodyPr>
              <a:lstStyle/>
              <a:p>
                <a14:m>
                  <m:oMath xmlns:m="http://schemas.openxmlformats.org/officeDocument/2006/math">
                    <m:r>
                      <a:rPr lang="en-US" sz="1700" smtClean="0">
                        <a:latin typeface="Cambria Math"/>
                      </a:rPr>
                      <m:t> </m:t>
                    </m:r>
                    <m:r>
                      <a:rPr lang="en-US" sz="1700" b="0" i="0" smtClean="0">
                        <a:latin typeface="Cambria Math"/>
                      </a:rPr>
                      <m:t>   </m:t>
                    </m:r>
                    <m:sSub>
                      <m:sSubPr>
                        <m:ctrlPr>
                          <a:rPr lang="en-US" sz="1700" i="1">
                            <a:latin typeface="Cambria Math" panose="02040503050406030204" pitchFamily="18" charset="0"/>
                          </a:rPr>
                        </m:ctrlPr>
                      </m:sSubPr>
                      <m:e>
                        <m:r>
                          <a:rPr lang="en-US" sz="1700" b="0" i="1" smtClean="0">
                            <a:latin typeface="Cambria Math"/>
                          </a:rPr>
                          <m:t>                  </m:t>
                        </m:r>
                        <m:r>
                          <a:rPr lang="en-US" sz="1700" b="0" i="1" smtClean="0">
                            <a:latin typeface="Cambria Math"/>
                          </a:rPr>
                          <m:t>𝑍</m:t>
                        </m:r>
                      </m:e>
                      <m:sub>
                        <m:r>
                          <a:rPr lang="en-US" sz="1700" i="1">
                            <a:latin typeface="Cambria Math"/>
                          </a:rPr>
                          <m:t>1</m:t>
                        </m:r>
                      </m:sub>
                    </m:sSub>
                    <m:r>
                      <a:rPr lang="en-US" sz="1700" i="1">
                        <a:latin typeface="Cambria Math"/>
                      </a:rPr>
                      <m:t>=       (1,</m:t>
                    </m:r>
                    <m:r>
                      <a:rPr lang="en-US" sz="1700" i="1">
                        <a:latin typeface="Cambria Math"/>
                      </a:rPr>
                      <m:t>𝑎</m:t>
                    </m:r>
                    <m:r>
                      <a:rPr lang="en-US" sz="1700" b="0" i="1" smtClean="0">
                        <a:latin typeface="Cambria Math" panose="02040503050406030204" pitchFamily="18" charset="0"/>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solidFill>
                          <a:sysClr val="windowText" lastClr="000000"/>
                        </a:solidFill>
                        <a:latin typeface="Cambria Math"/>
                      </a:rPr>
                      <m:t>)</m:t>
                    </m:r>
                  </m:oMath>
                </a14:m>
                <a:r>
                  <a:rPr lang="en-US" sz="1700" dirty="0"/>
                  <a:t>                </a:t>
                </a:r>
                <a14:m>
                  <m:oMath xmlns:m="http://schemas.openxmlformats.org/officeDocument/2006/math">
                    <m:sSub>
                      <m:sSubPr>
                        <m:ctrlPr>
                          <a:rPr lang="en-US" sz="1700" b="0" i="1" dirty="0" smtClean="0">
                            <a:latin typeface="Cambria Math" panose="02040503050406030204" pitchFamily="18" charset="0"/>
                          </a:rPr>
                        </m:ctrlPr>
                      </m:sSubPr>
                      <m:e>
                        <m:r>
                          <a:rPr lang="en-US" sz="1700" b="0" i="1" dirty="0" smtClean="0">
                            <a:latin typeface="Cambria Math"/>
                          </a:rPr>
                          <m:t>𝑌</m:t>
                        </m:r>
                      </m:e>
                      <m:sub>
                        <m:r>
                          <a:rPr lang="en-US" sz="1700" b="0" i="1" dirty="0" smtClean="0">
                            <a:latin typeface="Cambria Math"/>
                          </a:rPr>
                          <m:t>1</m:t>
                        </m:r>
                      </m:sub>
                    </m:sSub>
                    <m:r>
                      <a:rPr lang="en-US" sz="1700" b="0" i="1" dirty="0" smtClean="0">
                        <a:latin typeface="Cambria Math"/>
                      </a:rPr>
                      <m:t>=</m:t>
                    </m:r>
                    <m:r>
                      <a:rPr lang="en-US" sz="1700" b="0" i="1" dirty="0" smtClean="0">
                        <a:latin typeface="Cambria Math"/>
                        <a:ea typeface="Cambria Math"/>
                      </a:rPr>
                      <m:t>ℛ</m:t>
                    </m:r>
                    <m:r>
                      <a:rPr lang="en-US" sz="1700" b="0" i="1" dirty="0" smtClean="0">
                        <a:latin typeface="Cambria Math"/>
                        <a:ea typeface="Cambria Math"/>
                      </a:rPr>
                      <m:t>(</m:t>
                    </m:r>
                    <m:sSub>
                      <m:sSubPr>
                        <m:ctrlPr>
                          <a:rPr lang="en-US" sz="1700" b="0" i="1" dirty="0" smtClean="0">
                            <a:latin typeface="Cambria Math" panose="02040503050406030204" pitchFamily="18" charset="0"/>
                            <a:ea typeface="Cambria Math"/>
                          </a:rPr>
                        </m:ctrlPr>
                      </m:sSubPr>
                      <m:e>
                        <m:r>
                          <a:rPr lang="en-US" sz="1700" b="0" i="1" dirty="0" smtClean="0">
                            <a:latin typeface="Cambria Math"/>
                            <a:ea typeface="Cambria Math"/>
                          </a:rPr>
                          <m:t>𝑍</m:t>
                        </m:r>
                      </m:e>
                      <m:sub>
                        <m:r>
                          <a:rPr lang="en-US" sz="1700" b="0" i="1" dirty="0" smtClean="0">
                            <a:latin typeface="Cambria Math"/>
                            <a:ea typeface="Cambria Math"/>
                          </a:rPr>
                          <m:t>1</m:t>
                        </m:r>
                      </m:sub>
                    </m:sSub>
                    <m:r>
                      <a:rPr lang="en-US" sz="1700" b="0" i="1" dirty="0" smtClean="0">
                        <a:latin typeface="Cambria Math"/>
                        <a:ea typeface="Cambria Math"/>
                      </a:rPr>
                      <m:t>)</m:t>
                    </m:r>
                  </m:oMath>
                </a14:m>
                <a:endParaRPr lang="en-US" sz="1700" dirty="0"/>
              </a:p>
              <a:p>
                <a:r>
                  <a:rPr lang="en-US" sz="1700" dirty="0"/>
                  <a:t>                        </a:t>
                </a:r>
                <a14:m>
                  <m:oMath xmlns:m="http://schemas.openxmlformats.org/officeDocument/2006/math">
                    <m:sSub>
                      <m:sSubPr>
                        <m:ctrlPr>
                          <a:rPr lang="en-US" sz="1700" i="1">
                            <a:latin typeface="Cambria Math" panose="02040503050406030204" pitchFamily="18" charset="0"/>
                          </a:rPr>
                        </m:ctrlPr>
                      </m:sSubPr>
                      <m:e>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i="1">
                            <a:solidFill>
                              <a:srgbClr val="C00000"/>
                            </a:solidFill>
                            <a:latin typeface="Cambria Math"/>
                          </a:rPr>
                          <m:t> </m:t>
                        </m:r>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panose="02040503050406030204" pitchFamily="18" charset="0"/>
                          </a:rPr>
                        </m:ctrlPr>
                      </m:sSubPr>
                      <m:e>
                        <m:r>
                          <a:rPr lang="en-US" sz="1700" i="1">
                            <a:latin typeface="Cambria Math"/>
                          </a:rPr>
                          <m:t>⨂</m:t>
                        </m:r>
                      </m:e>
                      <m:sub>
                        <m:r>
                          <a:rPr lang="en-US" sz="1700" i="1">
                            <a:latin typeface="Cambria Math"/>
                          </a:rPr>
                          <m:t>𝑝</m:t>
                        </m:r>
                      </m:sub>
                    </m:sSub>
                    <m:d>
                      <m:dPr>
                        <m:ctrlPr>
                          <a:rPr lang="en-US" sz="1700" i="1">
                            <a:solidFill>
                              <a:srgbClr val="C00000"/>
                            </a:solidFill>
                            <a:latin typeface="Cambria Math" panose="02040503050406030204" pitchFamily="18" charset="0"/>
                          </a:rPr>
                        </m:ctrlPr>
                      </m:dPr>
                      <m:e>
                        <m:r>
                          <a:rPr lang="en-US" sz="1700" i="1">
                            <a:solidFill>
                              <a:srgbClr val="C00000"/>
                            </a:solidFill>
                            <a:latin typeface="Cambria Math"/>
                          </a:rPr>
                          <m:t>𝑎</m:t>
                        </m:r>
                        <m:r>
                          <a:rPr lang="en-US" sz="1700" i="1">
                            <a:solidFill>
                              <a:srgbClr val="C00000"/>
                            </a:solidFill>
                            <a:latin typeface="Cambria Math"/>
                          </a:rPr>
                          <m:t>,1</m:t>
                        </m:r>
                      </m:e>
                    </m:d>
                    <m:r>
                      <a:rPr lang="en-US" sz="1700" b="0" i="1" smtClean="0">
                        <a:solidFill>
                          <a:srgbClr val="C00000"/>
                        </a:solidFill>
                        <a:latin typeface="Cambria Math"/>
                      </a:rPr>
                      <m:t>     </m:t>
                    </m:r>
                  </m:oMath>
                </a14:m>
                <a:r>
                  <a:rPr lang="en-US" sz="1700" i="1" dirty="0">
                    <a:solidFill>
                      <a:srgbClr val="C00000"/>
                    </a:solidFill>
                    <a:latin typeface="Cambria Math"/>
                  </a:rPr>
                  <a:t>     </a:t>
                </a:r>
                <a14:m>
                  <m:oMath xmlns:m="http://schemas.openxmlformats.org/officeDocument/2006/math">
                    <m:sSub>
                      <m:sSubPr>
                        <m:ctrlPr>
                          <a:rPr lang="en-US" sz="1700" i="1" dirty="0">
                            <a:latin typeface="Cambria Math" panose="02040503050406030204" pitchFamily="18" charset="0"/>
                          </a:rPr>
                        </m:ctrlPr>
                      </m:sSubPr>
                      <m:e>
                        <m:r>
                          <a:rPr lang="en-US" sz="1700" b="0" i="1" dirty="0" smtClean="0">
                            <a:latin typeface="Cambria Math"/>
                          </a:rPr>
                          <m:t>      </m:t>
                        </m:r>
                        <m:r>
                          <a:rPr lang="en-US" sz="1700" i="1" dirty="0">
                            <a:latin typeface="Cambria Math"/>
                          </a:rPr>
                          <m:t>𝑌</m:t>
                        </m:r>
                      </m:e>
                      <m:sub>
                        <m:r>
                          <a:rPr lang="en-US" sz="1700" b="0" i="1" dirty="0" smtClean="0">
                            <a:latin typeface="Cambria Math"/>
                          </a:rPr>
                          <m:t>2</m:t>
                        </m:r>
                      </m:sub>
                    </m:sSub>
                    <m:r>
                      <a:rPr lang="en-US" sz="1700" b="0" i="1" dirty="0" smtClean="0">
                        <a:latin typeface="Cambria Math" panose="02040503050406030204" pitchFamily="18" charset="0"/>
                      </a:rPr>
                      <m:t> </m:t>
                    </m:r>
                    <m:r>
                      <a:rPr lang="en-US" sz="1700" i="1" dirty="0">
                        <a:latin typeface="Cambria Math"/>
                      </a:rPr>
                      <m:t>= </m:t>
                    </m:r>
                    <m:r>
                      <a:rPr lang="en-US" sz="1700" i="1" dirty="0">
                        <a:latin typeface="Cambria Math"/>
                        <a:ea typeface="Cambria Math"/>
                      </a:rPr>
                      <m:t>ℛ</m:t>
                    </m:r>
                    <m:r>
                      <a:rPr lang="en-US" sz="1700" i="1" dirty="0">
                        <a:latin typeface="Cambria Math"/>
                        <a:ea typeface="Cambria Math"/>
                      </a:rPr>
                      <m:t>(</m:t>
                    </m:r>
                    <m:sSub>
                      <m:sSubPr>
                        <m:ctrlPr>
                          <a:rPr lang="en-US" sz="1700" i="1" dirty="0">
                            <a:latin typeface="Cambria Math" panose="02040503050406030204" pitchFamily="18" charset="0"/>
                            <a:ea typeface="Cambria Math"/>
                          </a:rPr>
                        </m:ctrlPr>
                      </m:sSubPr>
                      <m:e>
                        <m:r>
                          <a:rPr lang="en-US" sz="1700" i="1" dirty="0">
                            <a:latin typeface="Cambria Math"/>
                            <a:ea typeface="Cambria Math"/>
                          </a:rPr>
                          <m:t>𝑍</m:t>
                        </m:r>
                      </m:e>
                      <m:sub>
                        <m:r>
                          <a:rPr lang="en-US" sz="1700" b="0" i="1" dirty="0" smtClean="0">
                            <a:latin typeface="Cambria Math"/>
                            <a:ea typeface="Cambria Math"/>
                          </a:rPr>
                          <m:t>2</m:t>
                        </m:r>
                      </m:sub>
                    </m:sSub>
                    <m:r>
                      <a:rPr lang="en-US" sz="1700" i="1" dirty="0">
                        <a:latin typeface="Cambria Math"/>
                        <a:ea typeface="Cambria Math"/>
                      </a:rPr>
                      <m:t>)</m:t>
                    </m:r>
                  </m:oMath>
                </a14:m>
                <a:endParaRPr lang="en-US" sz="1700" dirty="0"/>
              </a:p>
              <a:p>
                <a:r>
                  <a:rPr lang="en-US" sz="1700" dirty="0"/>
                  <a:t>               </a:t>
                </a:r>
                <a14:m>
                  <m:oMath xmlns:m="http://schemas.openxmlformats.org/officeDocument/2006/math">
                    <m:r>
                      <a:rPr lang="en-US" sz="1700">
                        <a:latin typeface="Cambria Math"/>
                      </a:rPr>
                      <m:t>  </m:t>
                    </m:r>
                    <m:sSub>
                      <m:sSubPr>
                        <m:ctrlPr>
                          <a:rPr lang="en-US" sz="1700" i="1">
                            <a:latin typeface="Cambria Math" panose="02040503050406030204" pitchFamily="18" charset="0"/>
                          </a:rPr>
                        </m:ctrlPr>
                      </m:sSubPr>
                      <m:e>
                        <m:r>
                          <a:rPr lang="en-US" sz="1700" b="0" i="1" smtClean="0">
                            <a:latin typeface="Cambria Math"/>
                          </a:rPr>
                          <m:t>𝑍</m:t>
                        </m:r>
                      </m:e>
                      <m:sub>
                        <m:r>
                          <a:rPr lang="en-US" sz="1700" i="1">
                            <a:latin typeface="Cambria Math"/>
                          </a:rPr>
                          <m:t>2</m:t>
                        </m:r>
                      </m:sub>
                    </m:sSub>
                    <m:r>
                      <a:rPr lang="en-US" sz="1700" i="1">
                        <a:latin typeface="Cambria Math"/>
                      </a:rPr>
                      <m:t>=      </m:t>
                    </m:r>
                    <m:r>
                      <a:rPr lang="en-US" sz="1700" b="0" i="1" smtClean="0">
                        <a:latin typeface="Cambria Math" panose="02040503050406030204" pitchFamily="18" charset="0"/>
                      </a:rPr>
                      <m:t>  </m:t>
                    </m:r>
                    <m:r>
                      <a:rPr lang="en-US" sz="1700" i="1">
                        <a:latin typeface="Cambria Math"/>
                      </a:rPr>
                      <m:t>(1,</m:t>
                    </m:r>
                    <m:r>
                      <a:rPr lang="en-US" sz="1700" i="1">
                        <a:latin typeface="Cambria Math"/>
                      </a:rPr>
                      <m:t>𝑑</m:t>
                    </m:r>
                    <m:r>
                      <a:rPr lang="en-US" sz="1700" i="1">
                        <a:latin typeface="Cambria Math"/>
                      </a:rPr>
                      <m:t>)</m:t>
                    </m:r>
                  </m:oMath>
                </a14:m>
                <a:endParaRPr lang="en-US" sz="1700" i="1" dirty="0">
                  <a:latin typeface="Cambria Math"/>
                </a:endParaRPr>
              </a:p>
              <a:p>
                <a:pPr/>
                <a14:m>
                  <m:oMathPara xmlns:m="http://schemas.openxmlformats.org/officeDocument/2006/math">
                    <m:oMathParaPr>
                      <m:jc m:val="left"/>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a:rPr>
                            <m:t>                               </m:t>
                          </m:r>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r>
                        <a:rPr lang="en-US" sz="1700" i="1">
                          <a:latin typeface="Cambria Math"/>
                        </a:rPr>
                        <m:t> (1,</m:t>
                      </m:r>
                      <m:r>
                        <a:rPr lang="en-US" sz="1700" i="1">
                          <a:latin typeface="Cambria Math"/>
                        </a:rPr>
                        <m:t>𝑏</m:t>
                      </m:r>
                      <m:r>
                        <a:rPr lang="en-US" sz="1700" b="0" i="1" smtClean="0">
                          <a:latin typeface="Cambria Math" panose="02040503050406030204" pitchFamily="18" charset="0"/>
                        </a:rPr>
                        <m:t>⋅</m:t>
                      </m:r>
                      <m:sSub>
                        <m:sSubPr>
                          <m:ctrlPr>
                            <a:rPr lang="en-US" sz="1700" i="1">
                              <a:solidFill>
                                <a:sysClr val="windowText" lastClr="000000"/>
                              </a:solidFill>
                              <a:latin typeface="Cambria Math" panose="02040503050406030204" pitchFamily="18" charset="0"/>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b="0" i="1" smtClean="0">
                          <a:latin typeface="Cambria Math" panose="02040503050406030204" pitchFamily="18" charset="0"/>
                          <a:sym typeface="Symbol"/>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m:t>
                          </m:r>
                        </m:e>
                        <m:sub>
                          <m:r>
                            <a:rPr lang="en-US" sz="1700" b="0" i="1" smtClean="0">
                              <a:latin typeface="Cambria Math" panose="02040503050406030204" pitchFamily="18" charset="0"/>
                            </a:rPr>
                            <m:t>𝑝</m:t>
                          </m:r>
                        </m:sub>
                      </m:sSub>
                      <m:r>
                        <a:rPr lang="en-US" sz="1700" i="1">
                          <a:latin typeface="Cambria Math"/>
                        </a:rPr>
                        <m:t>(</m:t>
                      </m:r>
                      <m:r>
                        <a:rPr lang="en-US" sz="1700" i="1">
                          <a:latin typeface="Cambria Math"/>
                        </a:rPr>
                        <m:t>𝑏</m:t>
                      </m:r>
                      <m:r>
                        <a:rPr lang="en-US" sz="1700" b="0" i="1" smtClean="0">
                          <a:latin typeface="Cambria Math" panose="02040503050406030204" pitchFamily="18" charset="0"/>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panose="02040503050406030204" pitchFamily="18" charset="0"/>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panose="02040503050406030204" pitchFamily="18" charset="0"/>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m:t>
                          </m:r>
                        </m:e>
                        <m:sub>
                          <m:r>
                            <a:rPr lang="en-US" sz="1700" b="0" i="1" smtClean="0">
                              <a:latin typeface="Cambria Math" panose="02040503050406030204" pitchFamily="18" charset="0"/>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panose="02040503050406030204" pitchFamily="18" charset="0"/>
                            </a:rPr>
                          </m:ctrlPr>
                        </m:sSubPr>
                        <m:e>
                          <m:r>
                            <a:rPr lang="en-US" sz="1700" b="0" i="1" smtClean="0">
                              <a:latin typeface="Cambria Math"/>
                            </a:rPr>
                            <m:t>𝑦</m:t>
                          </m:r>
                        </m:e>
                        <m:sub>
                          <m:r>
                            <a:rPr lang="en-US" sz="1700" i="1">
                              <a:latin typeface="Cambria Math"/>
                            </a:rPr>
                            <m:t>2</m:t>
                          </m:r>
                        </m:sub>
                      </m:sSub>
                      <m:r>
                        <a:rPr lang="en-US" sz="1700" b="0" i="1" smtClean="0">
                          <a:latin typeface="Cambria Math" panose="02040503050406030204" pitchFamily="18" charset="0"/>
                        </a:rPr>
                        <m:t>⋅</m:t>
                      </m:r>
                      <m:r>
                        <a:rPr lang="en-US" sz="1700" i="1">
                          <a:latin typeface="Cambria Math"/>
                        </a:rPr>
                        <m:t>𝑐</m:t>
                      </m:r>
                      <m:r>
                        <a:rPr lang="en-US" sz="1700" i="1">
                          <a:latin typeface="Cambria Math"/>
                        </a:rPr>
                        <m:t>)</m:t>
                      </m:r>
                    </m:oMath>
                  </m:oMathPara>
                </a14:m>
                <a:endParaRPr lang="en-US" sz="17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3556928" y="2076780"/>
                <a:ext cx="5150843" cy="1743041"/>
              </a:xfrm>
              <a:prstGeom prst="rect">
                <a:avLst/>
              </a:prstGeom>
              <a:blipFill>
                <a:blip r:embed="rId4"/>
                <a:stretch>
                  <a:fillRect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2753" y="2055632"/>
                <a:ext cx="3404522" cy="1754326"/>
              </a:xfrm>
              <a:prstGeom prst="rect">
                <a:avLst/>
              </a:prstGeom>
              <a:noFill/>
            </p:spPr>
            <p:txBody>
              <a:bodyPr wrap="none" rtlCol="0">
                <a:spAutoFit/>
              </a:bodyPr>
              <a:lstStyle/>
              <a:p>
                <a:r>
                  <a:rPr lang="en-US" sz="1600"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1</m:t>
                        </m:r>
                      </m:sub>
                    </m:sSub>
                    <m:r>
                      <a:rPr lang="en-US" i="1">
                        <a:latin typeface="Cambria Math"/>
                      </a:rPr>
                      <m:t>=</m:t>
                    </m:r>
                    <m:r>
                      <a:rPr lang="en-US" b="0" i="1" smtClean="0">
                        <a:latin typeface="Cambria Math" panose="02040503050406030204" pitchFamily="18" charset="0"/>
                      </a:rPr>
                      <m:t> </m:t>
                    </m:r>
                    <m:r>
                      <a:rPr lang="en-US" i="1">
                        <a:latin typeface="Cambria Math"/>
                      </a:rPr>
                      <m:t>    </m:t>
                    </m:r>
                    <m:r>
                      <a:rPr lang="en-US" i="1">
                        <a:latin typeface="Cambria Math"/>
                      </a:rPr>
                      <m:t>𝑎</m:t>
                    </m:r>
                    <m:r>
                      <a:rPr lang="en-US" b="0" i="1" smtClean="0">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a:rPr>
                      <m:t>𝑎</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b="0" i="1" smtClean="0">
                        <a:latin typeface="Cambria Math" panose="02040503050406030204" pitchFamily="18" charset="0"/>
                      </a:rPr>
                      <m:t>+</m:t>
                    </m:r>
                    <m:r>
                      <a:rPr lang="en-US" i="1">
                        <a:latin typeface="Cambria Math"/>
                      </a:rPr>
                      <m:t> </m:t>
                    </m:r>
                    <m:r>
                      <a:rPr lang="en-US" i="1">
                        <a:latin typeface="Cambria Math"/>
                      </a:rPr>
                      <m:t>𝑏</m:t>
                    </m:r>
                    <m:r>
                      <a:rPr lang="en-US" b="0" i="1" smtClean="0">
                        <a:latin typeface="Cambria Math" panose="02040503050406030204" pitchFamily="18" charset="0"/>
                      </a:rPr>
                      <m:t>⋅</m:t>
                    </m:r>
                    <m:sSub>
                      <m:sSubPr>
                        <m:ctrlPr>
                          <a:rPr lang="en-US" i="1">
                            <a:solidFill>
                              <a:sysClr val="windowText" lastClr="000000"/>
                            </a:solidFill>
                            <a:latin typeface="Cambria Math" panose="02040503050406030204" pitchFamily="18" charset="0"/>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b="0" i="1" smtClean="0">
                        <a:latin typeface="Cambria Math" panose="02040503050406030204" pitchFamily="18" charset="0"/>
                      </a:rPr>
                      <m:t>⋅</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m:t>
                      </m:r>
                      <m:r>
                        <a:rPr lang="en-US" b="0" i="1" smtClean="0">
                          <a:latin typeface="Cambria Math" panose="02040503050406030204" pitchFamily="18" charset="0"/>
                        </a:rPr>
                        <m:t>    +</m:t>
                      </m:r>
                      <m:r>
                        <a:rPr lang="en-US" i="1">
                          <a:latin typeface="Cambria Math"/>
                        </a:rPr>
                        <m:t> </m:t>
                      </m:r>
                      <m:r>
                        <a:rPr lang="en-US" i="1">
                          <a:latin typeface="Cambria Math"/>
                        </a:rPr>
                        <m:t>𝑏</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b="0" i="1" smtClean="0">
                          <a:latin typeface="Cambria Math" panose="02040503050406030204" pitchFamily="18" charset="0"/>
                        </a:rPr>
                        <m:t>⋅</m:t>
                      </m:r>
                      <m:r>
                        <a:rPr lang="en-US" i="1">
                          <a:latin typeface="Cambria Math"/>
                        </a:rPr>
                        <m:t>𝑐</m:t>
                      </m:r>
                    </m:oMath>
                  </m:oMathPara>
                </a14:m>
                <a:endParaRPr lang="en-US" dirty="0"/>
              </a:p>
              <a:p>
                <a:r>
                  <a:rPr lang="en-US" dirty="0"/>
                  <a:t>                           </a:t>
                </a:r>
                <a14:m>
                  <m:oMath xmlns:m="http://schemas.openxmlformats.org/officeDocument/2006/math">
                    <m:r>
                      <a:rPr lang="en-US" b="0" i="1" smtClean="0">
                        <a:latin typeface="Cambria Math" panose="02040503050406030204" pitchFamily="18" charset="0"/>
                      </a:rPr>
                      <m:t>+</m:t>
                    </m:r>
                    <m:r>
                      <a:rPr lang="en-US" i="1">
                        <a:latin typeface="Cambria Math"/>
                      </a:rPr>
                      <m:t> </m:t>
                    </m:r>
                    <m:r>
                      <a:rPr lang="en-US" i="1">
                        <a:latin typeface="Cambria Math"/>
                      </a:rPr>
                      <m:t>𝑏</m:t>
                    </m:r>
                    <m:r>
                      <a:rPr lang="en-US" b="0" i="1" smtClean="0">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𝑌</m:t>
                        </m:r>
                      </m:e>
                      <m:sub>
                        <m:r>
                          <a:rPr lang="en-US" i="1">
                            <a:solidFill>
                              <a:srgbClr val="C00000"/>
                            </a:solidFill>
                            <a:latin typeface="Cambria Math"/>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2</m:t>
                        </m:r>
                      </m:sub>
                    </m:sSub>
                    <m:r>
                      <a:rPr lang="en-US" b="0" i="1" smtClean="0">
                        <a:latin typeface="Cambria Math" panose="02040503050406030204" pitchFamily="18" charset="0"/>
                      </a:rPr>
                      <m:t>⋅</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2753" y="2055632"/>
                <a:ext cx="3404522" cy="1754326"/>
              </a:xfrm>
              <a:prstGeom prst="rect">
                <a:avLst/>
              </a:prstGeom>
              <a:blipFill>
                <a:blip r:embed="rId5"/>
                <a:stretch>
                  <a:fillRect b="-1042"/>
                </a:stretch>
              </a:blipFill>
            </p:spPr>
            <p:txBody>
              <a:bodyPr/>
              <a:lstStyle/>
              <a:p>
                <a:r>
                  <a:rPr lang="en-US">
                    <a:noFill/>
                  </a:rPr>
                  <a:t> </a:t>
                </a:r>
              </a:p>
            </p:txBody>
          </p:sp>
        </mc:Fallback>
      </mc:AlternateContent>
      <p:grpSp>
        <p:nvGrpSpPr>
          <p:cNvPr id="154" name="Group 153"/>
          <p:cNvGrpSpPr/>
          <p:nvPr/>
        </p:nvGrpSpPr>
        <p:grpSpPr>
          <a:xfrm>
            <a:off x="4552827" y="3935793"/>
            <a:ext cx="3150337" cy="1093843"/>
            <a:chOff x="4687051" y="4411625"/>
            <a:chExt cx="3150337"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30" name="TextBox 129"/>
                <p:cNvSpPr txBox="1"/>
                <p:nvPr/>
              </p:nvSpPr>
              <p:spPr>
                <a:xfrm>
                  <a:off x="6383982" y="4961237"/>
                  <a:ext cx="800219" cy="307777"/>
                </a:xfrm>
                <a:prstGeom prst="rect">
                  <a:avLst/>
                </a:prstGeom>
                <a:noFill/>
              </p:spPr>
              <p:txBody>
                <a:bodyPr wrap="none" rtlCol="0">
                  <a:spAutoFit/>
                </a:bodyPr>
                <a:lstStyle/>
                <a:p>
                  <a:r>
                    <a:rPr lang="en-US" sz="1400" dirty="0"/>
                    <a:t>(b, </a:t>
                  </a:r>
                  <a:r>
                    <a:rPr lang="en-US" sz="1400" i="1" dirty="0"/>
                    <a:t>y</a:t>
                  </a:r>
                  <a:r>
                    <a:rPr lang="en-US" sz="1400" baseline="-25000" dirty="0"/>
                    <a:t>2</a:t>
                  </a:r>
                  <a14:m>
                    <m:oMath xmlns:m="http://schemas.openxmlformats.org/officeDocument/2006/math">
                      <m:r>
                        <a:rPr lang="en-US" sz="1400" b="0" i="1" dirty="0" smtClean="0">
                          <a:latin typeface="Cambria Math" panose="02040503050406030204" pitchFamily="18" charset="0"/>
                          <a:sym typeface="Symbol"/>
                        </a:rPr>
                        <m:t>⋅</m:t>
                      </m:r>
                    </m:oMath>
                  </a14:m>
                  <a:r>
                    <a:rPr lang="en-US" sz="1400" dirty="0">
                      <a:sym typeface="Symbol"/>
                    </a:rPr>
                    <a:t>c)</a:t>
                  </a:r>
                  <a:endParaRPr lang="en-US" sz="1400" i="1" baseline="-250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383982" y="4961237"/>
                  <a:ext cx="800219" cy="307777"/>
                </a:xfrm>
                <a:prstGeom prst="rect">
                  <a:avLst/>
                </a:prstGeom>
                <a:blipFill>
                  <a:blip r:embed="rId6"/>
                  <a:stretch>
                    <a:fillRect l="-2290" t="-4000" r="-2290" b="-20000"/>
                  </a:stretch>
                </a:blipFill>
              </p:spPr>
              <p:txBody>
                <a:bodyPr/>
                <a:lstStyle/>
                <a:p>
                  <a:r>
                    <a:rPr lang="en-US">
                      <a:noFill/>
                    </a:rPr>
                    <a:t> </a:t>
                  </a:r>
                </a:p>
              </p:txBody>
            </p:sp>
          </mc:Fallback>
        </mc:AlternateContent>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524503" cy="307777"/>
            </a:xfrm>
            <a:prstGeom prst="rect">
              <a:avLst/>
            </a:prstGeom>
            <a:noFill/>
          </p:spPr>
          <p:txBody>
            <a:bodyPr wrap="none" rtlCol="0">
              <a:spAutoFit/>
            </a:bodyPr>
            <a:lstStyle/>
            <a:p>
              <a:r>
                <a:rPr lang="en-US" sz="1400" dirty="0"/>
                <a:t>(1,d)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p:cNvSpPr txBox="1"/>
                <p:nvPr/>
              </p:nvSpPr>
              <p:spPr>
                <a:xfrm>
                  <a:off x="4687051" y="5014833"/>
                  <a:ext cx="800219" cy="307777"/>
                </a:xfrm>
                <a:prstGeom prst="rect">
                  <a:avLst/>
                </a:prstGeom>
                <a:noFill/>
              </p:spPr>
              <p:txBody>
                <a:bodyPr wrap="none" rtlCol="0">
                  <a:spAutoFit/>
                </a:bodyPr>
                <a:lstStyle/>
                <a:p>
                  <a:r>
                    <a:rPr lang="en-US" sz="1400" dirty="0"/>
                    <a:t>(b</a:t>
                  </a:r>
                  <a14:m>
                    <m:oMath xmlns:m="http://schemas.openxmlformats.org/officeDocument/2006/math">
                      <m:r>
                        <a:rPr lang="en-US" sz="1400" b="0" i="1" dirty="0" smtClean="0">
                          <a:latin typeface="Cambria Math" panose="02040503050406030204" pitchFamily="18" charset="0"/>
                          <a:sym typeface="Symbol"/>
                        </a:rPr>
                        <m:t>⋅</m:t>
                      </m:r>
                    </m:oMath>
                  </a14:m>
                  <a:r>
                    <a:rPr lang="en-US" sz="1400" i="1" dirty="0"/>
                    <a:t>y</a:t>
                  </a:r>
                  <a:r>
                    <a:rPr lang="en-US" sz="1400" baseline="-25000" dirty="0"/>
                    <a:t>2</a:t>
                  </a:r>
                  <a:r>
                    <a:rPr lang="en-US" sz="1400" dirty="0"/>
                    <a:t>, </a:t>
                  </a:r>
                  <a:r>
                    <a:rPr lang="en-US" sz="1400" dirty="0">
                      <a:sym typeface="Symbol"/>
                    </a:rPr>
                    <a:t>c)</a:t>
                  </a:r>
                  <a:endParaRPr lang="en-US" sz="1400" i="1" baseline="-250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4687051" y="5014833"/>
                  <a:ext cx="800219" cy="307777"/>
                </a:xfrm>
                <a:prstGeom prst="rect">
                  <a:avLst/>
                </a:prstGeom>
                <a:blipFill>
                  <a:blip r:embed="rId7"/>
                  <a:stretch>
                    <a:fillRect l="-2290" t="-4000" r="-1527" b="-2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7" name="TextBox 146"/>
              <p:cNvSpPr txBox="1"/>
              <p:nvPr/>
            </p:nvSpPr>
            <p:spPr>
              <a:xfrm>
                <a:off x="4303553" y="5113526"/>
                <a:ext cx="3440365" cy="923330"/>
              </a:xfrm>
              <a:prstGeom prst="rect">
                <a:avLst/>
              </a:prstGeom>
              <a:solidFill>
                <a:schemeClr val="bg1"/>
              </a:solidFill>
            </p:spPr>
            <p:txBody>
              <a:bodyPr wrap="none" rtlCol="0">
                <a:spAutoFit/>
              </a:bodyPr>
              <a:lstStyle/>
              <a:p>
                <a:r>
                  <a:rPr lang="en-US" dirty="0">
                    <a:latin typeface="Cambria Math"/>
                    <a:ea typeface="Cambria Math"/>
                  </a:rPr>
                  <a:t>    ℛ((1,</a:t>
                </a:r>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i="1" baseline="-25000">
                        <a:latin typeface="Cambria Math"/>
                      </a:rPr>
                      <m:t>𝑝</m:t>
                    </m:r>
                  </m:oMath>
                </a14:m>
                <a:r>
                  <a:rPr lang="en-US" dirty="0">
                    <a:latin typeface="Cambria Math"/>
                    <a:ea typeface="Cambria Math"/>
                    <a:sym typeface="Symbol"/>
                  </a:rPr>
                  <a:t>(</a:t>
                </a:r>
                <a:r>
                  <a:rPr lang="en-US" sz="1700" i="1" dirty="0">
                    <a:latin typeface="Cambria Math"/>
                    <a:sym typeface="Symbol"/>
                  </a:rPr>
                  <a:t>b</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a:latin typeface="Cambria Math"/>
                    <a:ea typeface="Cambria Math"/>
                  </a:rPr>
                  <a:t>(</a:t>
                </a:r>
                <a:r>
                  <a:rPr lang="en-US" sz="1700"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y</a:t>
                </a:r>
                <a:r>
                  <a:rPr lang="en-US" baseline="-25000" dirty="0">
                    <a:latin typeface="Cambria Math"/>
                    <a:ea typeface="Cambria Math"/>
                    <a:sym typeface="Symbol"/>
                  </a:rPr>
                  <a:t>2</a:t>
                </a:r>
                <a:r>
                  <a:rPr lang="en-US" sz="1600" dirty="0">
                    <a:latin typeface="Cambria Math"/>
                    <a:ea typeface="Cambria Math"/>
                    <a:sym typeface="Symbol"/>
                  </a:rPr>
                  <a:t>,</a:t>
                </a:r>
                <a:r>
                  <a:rPr lang="en-US" sz="1700" i="1" dirty="0">
                    <a:latin typeface="Cambria Math"/>
                    <a:sym typeface="Symbol"/>
                  </a:rPr>
                  <a:t>c</a:t>
                </a:r>
                <a:r>
                  <a:rPr lang="en-US" dirty="0">
                    <a:latin typeface="Cambria Math"/>
                    <a:ea typeface="Cambria Math"/>
                  </a:rPr>
                  <a:t>))</a:t>
                </a:r>
              </a:p>
              <a:p>
                <a:r>
                  <a:rPr lang="en-US" dirty="0">
                    <a:latin typeface="Cambria Math"/>
                    <a:ea typeface="Cambria Math"/>
                  </a:rPr>
                  <a:t>= ℛ(</a:t>
                </a:r>
                <a:r>
                  <a:rPr lang="en-US"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dirty="0">
                    <a:latin typeface="Cambria Math"/>
                    <a:ea typeface="Cambria Math"/>
                  </a:rPr>
                  <a:t>1,</a:t>
                </a:r>
                <a:r>
                  <a:rPr lang="en-US" dirty="0">
                    <a:latin typeface="Cambria Math"/>
                    <a:ea typeface="Cambria Math"/>
                    <a:sym typeface="Symbol"/>
                  </a:rPr>
                  <a:t> </a:t>
                </a:r>
                <a:r>
                  <a:rPr lang="en-US" i="1" dirty="0">
                    <a:latin typeface="Cambria Math"/>
                  </a:rPr>
                  <a:t>d</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y</a:t>
                </a:r>
                <a:r>
                  <a:rPr lang="en-US" baseline="-25000" dirty="0">
                    <a:latin typeface="Cambria Math"/>
                    <a:ea typeface="Cambria Math"/>
                    <a:sym typeface="Symbol"/>
                  </a:rPr>
                  <a:t>2</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c</a:t>
                </a:r>
                <a:r>
                  <a:rPr lang="en-US" dirty="0">
                    <a:latin typeface="Cambria Math"/>
                    <a:sym typeface="Symbol"/>
                  </a:rPr>
                  <a:t>)</a:t>
                </a:r>
                <a:endParaRPr lang="en-US" dirty="0">
                  <a:latin typeface="Cambria Math"/>
                  <a:ea typeface="Cambria Math"/>
                </a:endParaRPr>
              </a:p>
              <a:p>
                <a:r>
                  <a:rPr lang="en-US" dirty="0">
                    <a:latin typeface="Cambria Math"/>
                    <a:ea typeface="Cambria Math"/>
                  </a:rPr>
                  <a:t>= </a:t>
                </a:r>
                <a:r>
                  <a:rPr lang="en-US"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dirty="0">
                    <a:latin typeface="Cambria Math"/>
                    <a:ea typeface="Cambria Math"/>
                  </a:rPr>
                  <a:t>1</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rPr>
                  <a:t>d</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y</a:t>
                </a:r>
                <a:r>
                  <a:rPr lang="en-US" baseline="-25000" dirty="0">
                    <a:latin typeface="Cambria Math"/>
                    <a:ea typeface="Cambria Math"/>
                    <a:sym typeface="Symbol"/>
                  </a:rPr>
                  <a:t>2</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303553" y="5113526"/>
                <a:ext cx="3440365" cy="923330"/>
              </a:xfrm>
              <a:prstGeom prst="rect">
                <a:avLst/>
              </a:prstGeom>
              <a:blipFill>
                <a:blip r:embed="rId8"/>
                <a:stretch>
                  <a:fillRect l="-1596" t="-3974" b="-9272"/>
                </a:stretch>
              </a:blipFill>
            </p:spPr>
            <p:txBody>
              <a:bodyPr/>
              <a:lstStyle/>
              <a:p>
                <a:r>
                  <a:rPr lang="en-US">
                    <a:noFill/>
                  </a:rPr>
                  <a:t> </a:t>
                </a:r>
              </a:p>
            </p:txBody>
          </p:sp>
        </mc:Fallback>
      </mc:AlternateContent>
      <p:sp>
        <p:nvSpPr>
          <p:cNvPr id="148" name="TextBox 147"/>
          <p:cNvSpPr txBox="1"/>
          <p:nvPr/>
        </p:nvSpPr>
        <p:spPr>
          <a:xfrm>
            <a:off x="3683625" y="3132607"/>
            <a:ext cx="442750" cy="369332"/>
          </a:xfrm>
          <a:prstGeom prst="rect">
            <a:avLst/>
          </a:prstGeom>
          <a:noFill/>
        </p:spPr>
        <p:txBody>
          <a:bodyPr wrap="none" rtlCol="0">
            <a:spAutoFit/>
          </a:bodyPr>
          <a:lstStyle/>
          <a:p>
            <a:r>
              <a:rPr lang="en-US" dirty="0"/>
              <a:t>(1)</a:t>
            </a:r>
          </a:p>
        </p:txBody>
      </p:sp>
      <p:sp>
        <p:nvSpPr>
          <p:cNvPr id="149" name="TextBox 148"/>
          <p:cNvSpPr txBox="1"/>
          <p:nvPr/>
        </p:nvSpPr>
        <p:spPr>
          <a:xfrm>
            <a:off x="3683625" y="3439684"/>
            <a:ext cx="442750" cy="369332"/>
          </a:xfrm>
          <a:prstGeom prst="rect">
            <a:avLst/>
          </a:prstGeom>
          <a:noFill/>
        </p:spPr>
        <p:txBody>
          <a:bodyPr wrap="none" rtlCol="0">
            <a:spAutoFit/>
          </a:bodyPr>
          <a:lstStyle/>
          <a:p>
            <a:r>
              <a:rPr lang="en-US" dirty="0"/>
              <a:t>(2)</a:t>
            </a:r>
          </a:p>
        </p:txBody>
      </p:sp>
      <p:sp>
        <p:nvSpPr>
          <p:cNvPr id="150" name="TextBox 149"/>
          <p:cNvSpPr txBox="1"/>
          <p:nvPr/>
        </p:nvSpPr>
        <p:spPr>
          <a:xfrm>
            <a:off x="3683625" y="2612498"/>
            <a:ext cx="442750" cy="369332"/>
          </a:xfrm>
          <a:prstGeom prst="rect">
            <a:avLst/>
          </a:prstGeom>
          <a:noFill/>
        </p:spPr>
        <p:txBody>
          <a:bodyPr wrap="none" rtlCol="0">
            <a:spAutoFit/>
          </a:bodyPr>
          <a:lstStyle/>
          <a:p>
            <a:r>
              <a:rPr lang="en-US" dirty="0"/>
              <a:t>(3)</a:t>
            </a:r>
          </a:p>
        </p:txBody>
      </p:sp>
      <p:sp>
        <p:nvSpPr>
          <p:cNvPr id="151" name="TextBox 150"/>
          <p:cNvSpPr txBox="1"/>
          <p:nvPr/>
        </p:nvSpPr>
        <p:spPr>
          <a:xfrm>
            <a:off x="7186101" y="3158604"/>
            <a:ext cx="426720" cy="353943"/>
          </a:xfrm>
          <a:prstGeom prst="rect">
            <a:avLst/>
          </a:prstGeom>
          <a:noFill/>
        </p:spPr>
        <p:txBody>
          <a:bodyPr wrap="none" rtlCol="0">
            <a:spAutoFit/>
          </a:bodyPr>
          <a:lstStyle/>
          <a:p>
            <a:r>
              <a:rPr lang="en-US" sz="1700" dirty="0"/>
              <a:t>(1)</a:t>
            </a:r>
          </a:p>
        </p:txBody>
      </p:sp>
      <p:sp>
        <p:nvSpPr>
          <p:cNvPr id="152" name="TextBox 151"/>
          <p:cNvSpPr txBox="1"/>
          <p:nvPr/>
        </p:nvSpPr>
        <p:spPr>
          <a:xfrm>
            <a:off x="7186101" y="3428884"/>
            <a:ext cx="426720" cy="353943"/>
          </a:xfrm>
          <a:prstGeom prst="rect">
            <a:avLst/>
          </a:prstGeom>
          <a:noFill/>
        </p:spPr>
        <p:txBody>
          <a:bodyPr wrap="none" rtlCol="0">
            <a:spAutoFit/>
          </a:bodyPr>
          <a:lstStyle/>
          <a:p>
            <a:r>
              <a:rPr lang="en-US" sz="1700" dirty="0"/>
              <a:t>(2)</a:t>
            </a:r>
          </a:p>
        </p:txBody>
      </p:sp>
      <p:sp>
        <p:nvSpPr>
          <p:cNvPr id="153" name="TextBox 152"/>
          <p:cNvSpPr txBox="1"/>
          <p:nvPr/>
        </p:nvSpPr>
        <p:spPr>
          <a:xfrm>
            <a:off x="7186101" y="2606409"/>
            <a:ext cx="426720" cy="353943"/>
          </a:xfrm>
          <a:prstGeom prst="rect">
            <a:avLst/>
          </a:prstGeom>
          <a:noFill/>
        </p:spPr>
        <p:txBody>
          <a:bodyPr wrap="none" rtlCol="0">
            <a:spAutoFit/>
          </a:bodyPr>
          <a:lstStyle/>
          <a:p>
            <a:r>
              <a:rPr lang="en-US" sz="1700" dirty="0"/>
              <a:t>(3)</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18F91957-60AC-435E-9EEC-7393D45A46FD}"/>
                  </a:ext>
                </a:extLst>
              </p:cNvPr>
              <p:cNvSpPr txBox="1"/>
              <p:nvPr/>
            </p:nvSpPr>
            <p:spPr>
              <a:xfrm>
                <a:off x="4772319" y="5116624"/>
                <a:ext cx="2785571" cy="369332"/>
              </a:xfrm>
              <a:prstGeom prst="rect">
                <a:avLst/>
              </a:prstGeom>
              <a:noFill/>
            </p:spPr>
            <p:txBody>
              <a:bodyPr wrap="none" rtlCol="0">
                <a:spAutoFit/>
              </a:bodyPr>
              <a:lstStyle/>
              <a:p>
                <a:r>
                  <a:rPr lang="en-US" dirty="0">
                    <a:latin typeface="Cambria Math"/>
                    <a:ea typeface="Cambria Math"/>
                  </a:rPr>
                  <a:t>(1,</a:t>
                </a:r>
                <a:r>
                  <a:rPr lang="en-US" sz="1700" i="1" dirty="0">
                    <a:latin typeface="Cambria Math"/>
                  </a:rPr>
                  <a:t>d</a:t>
                </a:r>
                <a:r>
                  <a:rPr lang="en-US" dirty="0">
                    <a:latin typeface="Cambria Math"/>
                    <a:ea typeface="Cambria Math"/>
                  </a:rPr>
                  <a:t>) </a:t>
                </a:r>
                <a:r>
                  <a:rPr lang="en-US" dirty="0">
                    <a:latin typeface="Cambria Math"/>
                    <a:ea typeface="Cambria Math"/>
                    <a:sym typeface="Symbol"/>
                  </a:rPr>
                  <a:t></a:t>
                </a:r>
                <a14:m>
                  <m:oMath xmlns:m="http://schemas.openxmlformats.org/officeDocument/2006/math">
                    <m:r>
                      <a:rPr lang="en-US" i="1" baseline="-25000">
                        <a:latin typeface="Cambria Math"/>
                      </a:rPr>
                      <m:t>𝑝</m:t>
                    </m:r>
                  </m:oMath>
                </a14:m>
                <a:r>
                  <a:rPr lang="en-US" dirty="0">
                    <a:latin typeface="Cambria Math"/>
                    <a:ea typeface="Cambria Math"/>
                    <a:sym typeface="Symbol"/>
                  </a:rPr>
                  <a:t>(</a:t>
                </a:r>
                <a:r>
                  <a:rPr lang="en-US" sz="1700" i="1" dirty="0">
                    <a:latin typeface="Cambria Math"/>
                    <a:sym typeface="Symbol"/>
                  </a:rPr>
                  <a:t>b</a:t>
                </a:r>
                <a:r>
                  <a:rPr lang="en-US" dirty="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c</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a:latin typeface="Cambria Math"/>
                    <a:ea typeface="Cambria Math"/>
                  </a:rPr>
                  <a:t>(</a:t>
                </a:r>
                <a:r>
                  <a:rPr lang="en-US" sz="1700" i="1" dirty="0">
                    <a:latin typeface="Cambria Math"/>
                    <a:sym typeface="Symbol"/>
                  </a:rPr>
                  <a:t>b </a:t>
                </a:r>
                <a14:m>
                  <m:oMath xmlns:m="http://schemas.openxmlformats.org/officeDocument/2006/math">
                    <m:r>
                      <a:rPr lang="en-US" b="0" i="1" dirty="0" smtClean="0">
                        <a:latin typeface="Cambria Math" panose="02040503050406030204" pitchFamily="18" charset="0"/>
                        <a:ea typeface="Cambria Math"/>
                        <a:sym typeface="Symbol"/>
                      </a:rPr>
                      <m:t>⋅</m:t>
                    </m:r>
                  </m:oMath>
                </a14:m>
                <a:r>
                  <a:rPr lang="en-US" sz="1700" i="1" dirty="0">
                    <a:latin typeface="Cambria Math"/>
                    <a:sym typeface="Symbol"/>
                  </a:rPr>
                  <a:t>y</a:t>
                </a:r>
                <a:r>
                  <a:rPr lang="en-US" baseline="-25000" dirty="0">
                    <a:latin typeface="Cambria Math"/>
                    <a:ea typeface="Cambria Math"/>
                    <a:sym typeface="Symbol"/>
                  </a:rPr>
                  <a:t>2</a:t>
                </a:r>
                <a:r>
                  <a:rPr lang="en-US" sz="1600" dirty="0">
                    <a:latin typeface="Cambria Math"/>
                    <a:ea typeface="Cambria Math"/>
                    <a:sym typeface="Symbol"/>
                  </a:rPr>
                  <a:t>,</a:t>
                </a:r>
                <a:r>
                  <a:rPr lang="en-US" sz="1700" i="1" dirty="0">
                    <a:latin typeface="Cambria Math"/>
                    <a:sym typeface="Symbol"/>
                  </a:rPr>
                  <a:t>c</a:t>
                </a:r>
                <a:r>
                  <a:rPr lang="en-US" dirty="0">
                    <a:latin typeface="Cambria Math"/>
                    <a:ea typeface="Cambria Math"/>
                  </a:rPr>
                  <a:t>)</a:t>
                </a:r>
              </a:p>
            </p:txBody>
          </p:sp>
        </mc:Choice>
        <mc:Fallback xmlns="">
          <p:sp>
            <p:nvSpPr>
              <p:cNvPr id="67" name="TextBox 66">
                <a:extLst>
                  <a:ext uri="{FF2B5EF4-FFF2-40B4-BE49-F238E27FC236}">
                    <a16:creationId xmlns:a16="http://schemas.microsoft.com/office/drawing/2014/main" id="{18F91957-60AC-435E-9EEC-7393D45A46FD}"/>
                  </a:ext>
                </a:extLst>
              </p:cNvPr>
              <p:cNvSpPr txBox="1">
                <a:spLocks noRot="1" noChangeAspect="1" noMove="1" noResize="1" noEditPoints="1" noAdjustHandles="1" noChangeArrowheads="1" noChangeShapeType="1" noTextEdit="1"/>
              </p:cNvSpPr>
              <p:nvPr/>
            </p:nvSpPr>
            <p:spPr>
              <a:xfrm>
                <a:off x="4772319" y="5116624"/>
                <a:ext cx="2785571" cy="369332"/>
              </a:xfrm>
              <a:prstGeom prst="rect">
                <a:avLst/>
              </a:prstGeom>
              <a:blipFill>
                <a:blip r:embed="rId9"/>
                <a:stretch>
                  <a:fillRect l="-1969" t="-8197" r="-1094" b="-24590"/>
                </a:stretch>
              </a:blipFill>
            </p:spPr>
            <p:txBody>
              <a:bodyPr/>
              <a:lstStyle/>
              <a:p>
                <a:r>
                  <a:rPr lang="en-US">
                    <a:noFill/>
                  </a:rPr>
                  <a:t> </a:t>
                </a:r>
              </a:p>
            </p:txBody>
          </p:sp>
        </mc:Fallback>
      </mc:AlternateContent>
    </p:spTree>
    <p:extLst>
      <p:ext uri="{BB962C8B-B14F-4D97-AF65-F5344CB8AC3E}">
        <p14:creationId xmlns:p14="http://schemas.microsoft.com/office/powerpoint/2010/main" val="7408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dissolve">
                                      <p:cBhvr>
                                        <p:cTn id="7" dur="500"/>
                                        <p:tgtEl>
                                          <p:spTgt spid="1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dissolve">
                                      <p:cBhvr>
                                        <p:cTn id="45" dur="500"/>
                                        <p:tgtEl>
                                          <p:spTgt spid="14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dissolve">
                                      <p:cBhvr>
                                        <p:cTn id="48" dur="500"/>
                                        <p:tgtEl>
                                          <p:spTgt spid="5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dissolve">
                                      <p:cBhvr>
                                        <p:cTn id="51" dur="500"/>
                                        <p:tgtEl>
                                          <p:spTgt spid="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dissolve">
                                      <p:cBhvr>
                                        <p:cTn id="57" dur="500"/>
                                        <p:tgtEl>
                                          <p:spTgt spid="6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dissolve">
                                      <p:cBhvr>
                                        <p:cTn id="60" dur="500"/>
                                        <p:tgtEl>
                                          <p:spTgt spid="68"/>
                                        </p:tgtEl>
                                      </p:cBhvr>
                                    </p:animEffect>
                                  </p:childTnLst>
                                </p:cTn>
                              </p:par>
                              <p:par>
                                <p:cTn id="61" presetID="9"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dissolve">
                                      <p:cBhvr>
                                        <p:cTn id="63" dur="500"/>
                                        <p:tgtEl>
                                          <p:spTgt spid="6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dissolve">
                                      <p:cBhvr>
                                        <p:cTn id="66" dur="500"/>
                                        <p:tgtEl>
                                          <p:spTgt spid="71"/>
                                        </p:tgtEl>
                                      </p:cBhvr>
                                    </p:animEffect>
                                  </p:childTnLst>
                                </p:cTn>
                              </p:par>
                              <p:par>
                                <p:cTn id="67" presetID="9"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dissolve">
                                      <p:cBhvr>
                                        <p:cTn id="69" dur="500"/>
                                        <p:tgtEl>
                                          <p:spTgt spid="7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dissolve">
                                      <p:cBhvr>
                                        <p:cTn id="72" dur="500"/>
                                        <p:tgtEl>
                                          <p:spTgt spid="74"/>
                                        </p:tgtEl>
                                      </p:cBhvr>
                                    </p:animEffect>
                                  </p:childTnLst>
                                </p:cTn>
                              </p:par>
                              <p:par>
                                <p:cTn id="73" presetID="9"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dissolve">
                                      <p:cBhvr>
                                        <p:cTn id="75" dur="500"/>
                                        <p:tgtEl>
                                          <p:spTgt spid="7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dissolve">
                                      <p:cBhvr>
                                        <p:cTn id="78" dur="500"/>
                                        <p:tgtEl>
                                          <p:spTgt spid="79"/>
                                        </p:tgtEl>
                                      </p:cBhvr>
                                    </p:animEffect>
                                  </p:childTnLst>
                                </p:cTn>
                              </p:par>
                              <p:par>
                                <p:cTn id="79" presetID="9"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dissolve">
                                      <p:cBhvr>
                                        <p:cTn id="81" dur="500"/>
                                        <p:tgtEl>
                                          <p:spTgt spid="91"/>
                                        </p:tgtEl>
                                      </p:cBhvr>
                                    </p:animEffect>
                                  </p:childTnLst>
                                </p:cTn>
                              </p:par>
                              <p:par>
                                <p:cTn id="82" presetID="9" presetClass="entr" presetSubtype="0"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dissolve">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dissolve">
                                      <p:cBhvr>
                                        <p:cTn id="89" dur="500"/>
                                        <p:tgtEl>
                                          <p:spTgt spid="15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dissolve">
                                      <p:cBhvr>
                                        <p:cTn id="95" dur="500"/>
                                        <p:tgtEl>
                                          <p:spTgt spid="82"/>
                                        </p:tgtEl>
                                      </p:cBhvr>
                                    </p:animEffect>
                                  </p:childTnLst>
                                </p:cTn>
                              </p:par>
                              <p:par>
                                <p:cTn id="96" presetID="9"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dissolve">
                                      <p:cBhvr>
                                        <p:cTn id="98" dur="500"/>
                                        <p:tgtEl>
                                          <p:spTgt spid="8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dissolve">
                                      <p:cBhvr>
                                        <p:cTn id="101" dur="500"/>
                                        <p:tgtEl>
                                          <p:spTgt spid="86"/>
                                        </p:tgtEl>
                                      </p:cBhvr>
                                    </p:animEffect>
                                  </p:childTnLst>
                                </p:cTn>
                              </p:par>
                              <p:par>
                                <p:cTn id="102" presetID="9" presetClass="entr" presetSubtype="0" fill="hold"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dissolve">
                                      <p:cBhvr>
                                        <p:cTn id="104" dur="500"/>
                                        <p:tgtEl>
                                          <p:spTgt spid="94"/>
                                        </p:tgtEl>
                                      </p:cBhvr>
                                    </p:animEffect>
                                  </p:childTnLst>
                                </p:cTn>
                              </p:par>
                              <p:par>
                                <p:cTn id="105" presetID="9"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4"/>
                                        </p:tgtEl>
                                        <p:attrNameLst>
                                          <p:attrName>style.visibility</p:attrName>
                                        </p:attrNameLst>
                                      </p:cBhvr>
                                      <p:to>
                                        <p:strVal val="visible"/>
                                      </p:to>
                                    </p:set>
                                    <p:animEffect transition="in" filter="dissolve">
                                      <p:cBhvr>
                                        <p:cTn id="112" dur="500"/>
                                        <p:tgtEl>
                                          <p:spTgt spid="154"/>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Effect transition="in" filter="dissolve">
                                      <p:cBhvr>
                                        <p:cTn id="115" dur="500"/>
                                        <p:tgtEl>
                                          <p:spTgt spid="15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dissolve">
                                      <p:cBhvr>
                                        <p:cTn id="118" dur="500"/>
                                        <p:tgtEl>
                                          <p:spTgt spid="15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dissolve">
                                      <p:cBhvr>
                                        <p:cTn id="121" dur="500"/>
                                        <p:tgtEl>
                                          <p:spTgt spid="15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67">
                                            <p:txEl>
                                              <p:pRg st="0" end="0"/>
                                            </p:txEl>
                                          </p:spTgt>
                                        </p:tgtEl>
                                        <p:attrNameLst>
                                          <p:attrName>style.visibility</p:attrName>
                                        </p:attrNameLst>
                                      </p:cBhvr>
                                      <p:to>
                                        <p:strVal val="visible"/>
                                      </p:to>
                                    </p:set>
                                    <p:animEffect transition="in" filter="dissolve">
                                      <p:cBhvr>
                                        <p:cTn id="126" dur="500"/>
                                        <p:tgtEl>
                                          <p:spTgt spid="67">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47">
                                            <p:txEl>
                                              <p:pRg st="0" end="0"/>
                                            </p:txEl>
                                          </p:spTgt>
                                        </p:tgtEl>
                                        <p:attrNameLst>
                                          <p:attrName>style.visibility</p:attrName>
                                        </p:attrNameLst>
                                      </p:cBhvr>
                                      <p:to>
                                        <p:strVal val="visible"/>
                                      </p:to>
                                    </p:set>
                                    <p:animEffect transition="in" filter="dissolve">
                                      <p:cBhvr>
                                        <p:cTn id="131" dur="500"/>
                                        <p:tgtEl>
                                          <p:spTgt spid="147">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147">
                                            <p:txEl>
                                              <p:pRg st="1" end="1"/>
                                            </p:txEl>
                                          </p:spTgt>
                                        </p:tgtEl>
                                        <p:attrNameLst>
                                          <p:attrName>style.visibility</p:attrName>
                                        </p:attrNameLst>
                                      </p:cBhvr>
                                      <p:to>
                                        <p:strVal val="visible"/>
                                      </p:to>
                                    </p:set>
                                    <p:animEffect transition="in" filter="dissolve">
                                      <p:cBhvr>
                                        <p:cTn id="136" dur="500"/>
                                        <p:tgtEl>
                                          <p:spTgt spid="147">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7">
                                            <p:txEl>
                                              <p:pRg st="2" end="2"/>
                                            </p:txEl>
                                          </p:spTgt>
                                        </p:tgtEl>
                                        <p:attrNameLst>
                                          <p:attrName>style.visibility</p:attrName>
                                        </p:attrNameLst>
                                      </p:cBhvr>
                                      <p:to>
                                        <p:strVal val="visible"/>
                                      </p:to>
                                    </p:set>
                                    <p:animEffect transition="in" filter="dissolve">
                                      <p:cBhvr>
                                        <p:cTn id="141" dur="500"/>
                                        <p:tgtEl>
                                          <p:spTgt spid="147">
                                            <p:txEl>
                                              <p:pRg st="2" end="2"/>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9"/>
                                        </p:tgtEl>
                                        <p:attrNameLst>
                                          <p:attrName>style.visibility</p:attrName>
                                        </p:attrNameLst>
                                      </p:cBhvr>
                                      <p:to>
                                        <p:strVal val="visible"/>
                                      </p:to>
                                    </p:set>
                                    <p:animEffect transition="in" filter="dissolve">
                                      <p:cBhvr>
                                        <p:cTn id="146" dur="500"/>
                                        <p:tgtEl>
                                          <p:spTgt spid="9"/>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dissolve">
                                      <p:cBhvr>
                                        <p:cTn id="151" dur="500"/>
                                        <p:tgtEl>
                                          <p:spTgt spid="7"/>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dissolve">
                                      <p:cBhvr>
                                        <p:cTn id="1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2" grpId="0" animBg="1"/>
      <p:bldP spid="13" grpId="0" animBg="1"/>
      <p:bldP spid="14" grpId="0"/>
      <p:bldP spid="18" grpId="0"/>
      <p:bldP spid="19" grpId="0" animBg="1"/>
      <p:bldP spid="27" grpId="0" animBg="1"/>
      <p:bldP spid="29" grpId="0" animBg="1"/>
      <p:bldP spid="36" grpId="0"/>
      <p:bldP spid="57" grpId="0"/>
      <p:bldP spid="64" grpId="0" animBg="1"/>
      <p:bldP spid="65" grpId="0" animBg="1"/>
      <p:bldP spid="66" grpId="0" animBg="1"/>
      <p:bldP spid="68" grpId="0" animBg="1"/>
      <p:bldP spid="71" grpId="0" animBg="1"/>
      <p:bldP spid="74" grpId="0"/>
      <p:bldP spid="77" grpId="0" animBg="1"/>
      <p:bldP spid="79" grpId="0"/>
      <p:bldP spid="82" grpId="0" animBg="1"/>
      <p:bldP spid="86" grpId="0"/>
      <p:bldP spid="148" grpId="0"/>
      <p:bldP spid="149" grpId="0"/>
      <p:bldP spid="150" grpId="0"/>
      <p:bldP spid="151" grpId="0"/>
      <p:bldP spid="152" grpId="0"/>
      <p:bldP spid="15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Pairing Fails to Deliver . . .</a:t>
            </a:r>
          </a:p>
        </p:txBody>
      </p:sp>
      <p:sp>
        <p:nvSpPr>
          <p:cNvPr id="4" name="Slide Number Placeholder 3"/>
          <p:cNvSpPr>
            <a:spLocks noGrp="1"/>
          </p:cNvSpPr>
          <p:nvPr>
            <p:ph type="sldNum" sz="quarter" idx="12"/>
          </p:nvPr>
        </p:nvSpPr>
        <p:spPr/>
        <p:txBody>
          <a:bodyPr/>
          <a:lstStyle/>
          <a:p>
            <a:fld id="{A65A0EED-6B89-664A-801E-D3FDD91C7C69}" type="slidenum">
              <a:rPr lang="en-US" smtClean="0"/>
              <a:pPr/>
              <a:t>52</a:t>
            </a:fld>
            <a:endParaRPr lang="en-US"/>
          </a:p>
        </p:txBody>
      </p:sp>
      <p:grpSp>
        <p:nvGrpSpPr>
          <p:cNvPr id="31" name="Group 30"/>
          <p:cNvGrpSpPr/>
          <p:nvPr/>
        </p:nvGrpSpPr>
        <p:grpSpPr>
          <a:xfrm>
            <a:off x="929359" y="2120590"/>
            <a:ext cx="1900864" cy="2358262"/>
            <a:chOff x="3296874" y="2617365"/>
            <a:chExt cx="1900864" cy="2358262"/>
          </a:xfrm>
        </p:grpSpPr>
        <p:grpSp>
          <p:nvGrpSpPr>
            <p:cNvPr id="5" name="Group 4"/>
            <p:cNvGrpSpPr/>
            <p:nvPr/>
          </p:nvGrpSpPr>
          <p:grpSpPr>
            <a:xfrm>
              <a:off x="3296874" y="2617365"/>
              <a:ext cx="766492" cy="1056936"/>
              <a:chOff x="484699" y="16768"/>
              <a:chExt cx="766492" cy="1056936"/>
            </a:xfrm>
          </p:grpSpPr>
          <p:sp>
            <p:nvSpPr>
              <p:cNvPr id="6" name="Oval 5"/>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484699" y="16768"/>
                <a:ext cx="766492" cy="307777"/>
              </a:xfrm>
              <a:prstGeom prst="rect">
                <a:avLst/>
              </a:prstGeom>
              <a:noFill/>
            </p:spPr>
            <p:txBody>
              <a:bodyPr wrap="none" rtlCol="0">
                <a:spAutoFit/>
              </a:bodyPr>
              <a:lstStyle/>
              <a:p>
                <a:r>
                  <a:rPr lang="en-US" sz="1400" dirty="0"/>
                  <a:t>proc Y</a:t>
                </a:r>
                <a:r>
                  <a:rPr lang="en-US" sz="1400" baseline="-25000" dirty="0"/>
                  <a:t>1</a:t>
                </a:r>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290" y="505608"/>
                <a:ext cx="276038" cy="307777"/>
              </a:xfrm>
              <a:prstGeom prst="rect">
                <a:avLst/>
              </a:prstGeom>
              <a:noFill/>
            </p:spPr>
            <p:txBody>
              <a:bodyPr wrap="none" rtlCol="0">
                <a:spAutoFit/>
              </a:bodyPr>
              <a:lstStyle/>
              <a:p>
                <a:pPr algn="just"/>
                <a:r>
                  <a:rPr lang="en-US" sz="1400" dirty="0">
                    <a:sym typeface="Symbol"/>
                  </a:rPr>
                  <a:t>1</a:t>
                </a:r>
                <a:endParaRPr lang="en-US" sz="1400" dirty="0">
                  <a:sym typeface="Webdings"/>
                </a:endParaRPr>
              </a:p>
            </p:txBody>
          </p:sp>
        </p:grpSp>
        <p:sp>
          <p:nvSpPr>
            <p:cNvPr id="11" name="Oval 10"/>
            <p:cNvSpPr/>
            <p:nvPr/>
          </p:nvSpPr>
          <p:spPr>
            <a:xfrm>
              <a:off x="48319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4349362" y="42657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4605267" y="48994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4098776" y="3772054"/>
              <a:ext cx="372218" cy="307777"/>
            </a:xfrm>
            <a:prstGeom prst="rect">
              <a:avLst/>
            </a:prstGeom>
            <a:noFill/>
          </p:spPr>
          <p:txBody>
            <a:bodyPr wrap="none" rtlCol="0">
              <a:spAutoFit/>
            </a:bodyPr>
            <a:lstStyle/>
            <a:p>
              <a:r>
                <a:rPr lang="en-US" sz="1400" dirty="0"/>
                <a:t>Y</a:t>
              </a:r>
              <a:r>
                <a:rPr lang="en-US" sz="1400" baseline="-25000" dirty="0"/>
                <a:t>1</a:t>
              </a:r>
            </a:p>
          </p:txBody>
        </p:sp>
        <p:sp>
          <p:nvSpPr>
            <p:cNvPr id="15" name="TextBox 14"/>
            <p:cNvSpPr txBox="1"/>
            <p:nvPr/>
          </p:nvSpPr>
          <p:spPr>
            <a:xfrm>
              <a:off x="4302163" y="2617365"/>
              <a:ext cx="766492" cy="307777"/>
            </a:xfrm>
            <a:prstGeom prst="rect">
              <a:avLst/>
            </a:prstGeom>
            <a:noFill/>
          </p:spPr>
          <p:txBody>
            <a:bodyPr wrap="none" rtlCol="0">
              <a:spAutoFit/>
            </a:bodyPr>
            <a:lstStyle/>
            <a:p>
              <a:r>
                <a:rPr lang="en-US" sz="1400" dirty="0"/>
                <a:t>proc Y</a:t>
              </a:r>
              <a:r>
                <a:rPr lang="en-US" sz="1400" baseline="-25000" dirty="0"/>
                <a:t>2</a:t>
              </a:r>
            </a:p>
          </p:txBody>
        </p:sp>
        <p:sp>
          <p:nvSpPr>
            <p:cNvPr id="16" name="TextBox 15"/>
            <p:cNvSpPr txBox="1"/>
            <p:nvPr/>
          </p:nvSpPr>
          <p:spPr>
            <a:xfrm>
              <a:off x="4193356"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1</a:t>
              </a:r>
              <a:endParaRPr lang="en-US" sz="1400" baseline="-25000" dirty="0">
                <a:sym typeface="Webdings"/>
              </a:endParaRPr>
            </a:p>
          </p:txBody>
        </p:sp>
        <p:sp>
          <p:nvSpPr>
            <p:cNvPr id="17" name="Oval 16"/>
            <p:cNvSpPr/>
            <p:nvPr/>
          </p:nvSpPr>
          <p:spPr>
            <a:xfrm>
              <a:off x="4605267" y="292514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4670308" y="2990183"/>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8655"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2</a:t>
              </a:r>
              <a:endParaRPr lang="en-US" sz="1400" baseline="-25000" dirty="0">
                <a:sym typeface="Webdings"/>
              </a:endParaRPr>
            </a:p>
          </p:txBody>
        </p:sp>
        <p:sp>
          <p:nvSpPr>
            <p:cNvPr id="20" name="Oval 19"/>
            <p:cNvSpPr/>
            <p:nvPr/>
          </p:nvSpPr>
          <p:spPr>
            <a:xfrm>
              <a:off x="4831962" y="4271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870062" y="3674301"/>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4387462" y="3674301"/>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1281"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2</a:t>
              </a:r>
              <a:endParaRPr lang="en-US" sz="1400" baseline="-25000" dirty="0">
                <a:sym typeface="Webdings"/>
              </a:endParaRPr>
            </a:p>
          </p:txBody>
        </p:sp>
        <p:sp>
          <p:nvSpPr>
            <p:cNvPr id="24" name="TextBox 23"/>
            <p:cNvSpPr txBox="1"/>
            <p:nvPr/>
          </p:nvSpPr>
          <p:spPr>
            <a:xfrm>
              <a:off x="4825520" y="3772054"/>
              <a:ext cx="372218" cy="307777"/>
            </a:xfrm>
            <a:prstGeom prst="rect">
              <a:avLst/>
            </a:prstGeom>
            <a:noFill/>
          </p:spPr>
          <p:txBody>
            <a:bodyPr wrap="none" rtlCol="0">
              <a:spAutoFit/>
            </a:bodyPr>
            <a:lstStyle/>
            <a:p>
              <a:r>
                <a:rPr lang="en-US" sz="1400" dirty="0"/>
                <a:t>Y</a:t>
              </a:r>
              <a:r>
                <a:rPr lang="en-US" sz="1400" baseline="-25000" dirty="0"/>
                <a:t>1</a:t>
              </a:r>
            </a:p>
          </p:txBody>
        </p:sp>
        <p:cxnSp>
          <p:nvCxnSpPr>
            <p:cNvPr id="25" name="Straight Arrow Connector 24"/>
            <p:cNvCxnSpPr>
              <a:stCxn id="20" idx="4"/>
              <a:endCxn id="13" idx="7"/>
            </p:cNvCxnSpPr>
            <p:nvPr/>
          </p:nvCxnSpPr>
          <p:spPr>
            <a:xfrm flipH="1">
              <a:off x="4670308" y="4347260"/>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4683"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1</a:t>
              </a:r>
              <a:endParaRPr lang="en-US" sz="1400" baseline="-25000" dirty="0">
                <a:sym typeface="Webdings"/>
              </a:endParaRPr>
            </a:p>
          </p:txBody>
        </p:sp>
        <p:sp>
          <p:nvSpPr>
            <p:cNvPr id="27" name="Oval 26"/>
            <p:cNvSpPr/>
            <p:nvPr/>
          </p:nvSpPr>
          <p:spPr>
            <a:xfrm>
              <a:off x="43493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4387462" y="4341900"/>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4387462" y="2990183"/>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79719" y="1338440"/>
                <a:ext cx="3094117" cy="646331"/>
              </a:xfrm>
              <a:prstGeom prst="rect">
                <a:avLst/>
              </a:prstGeom>
              <a:noFill/>
            </p:spPr>
            <p:txBody>
              <a:bodyPr wrap="none" rtlCol="0">
                <a:spAutoFit/>
              </a:bodyPr>
              <a:lstStyle/>
              <a:p>
                <a:r>
                  <a:rPr lang="pt-BR" dirty="0"/>
                  <a:t>Y</a:t>
                </a:r>
                <a:r>
                  <a:rPr lang="pt-BR" baseline="-25000" dirty="0"/>
                  <a:t>1</a:t>
                </a:r>
                <a:r>
                  <a:rPr lang="pt-BR" dirty="0"/>
                  <a:t> </a:t>
                </a:r>
                <a14:m>
                  <m:oMath xmlns:m="http://schemas.openxmlformats.org/officeDocument/2006/math">
                    <m:r>
                      <a:rPr lang="pt-BR" i="1" dirty="0" smtClean="0">
                        <a:latin typeface="Cambria Math" panose="02040503050406030204" pitchFamily="18" charset="0"/>
                      </a:rPr>
                      <m:t>=</m:t>
                    </m:r>
                  </m:oMath>
                </a14:m>
                <a:r>
                  <a:rPr lang="pt-BR" dirty="0"/>
                  <a:t> 1     Y</a:t>
                </a:r>
                <a:r>
                  <a:rPr lang="pt-BR" baseline="-25000" dirty="0"/>
                  <a:t>2</a:t>
                </a:r>
                <a:r>
                  <a:rPr lang="pt-BR" dirty="0"/>
                  <a:t> </a:t>
                </a:r>
                <a14:m>
                  <m:oMath xmlns:m="http://schemas.openxmlformats.org/officeDocument/2006/math">
                    <m:r>
                      <a:rPr lang="pt-BR" i="1" dirty="0" smtClean="0">
                        <a:latin typeface="Cambria Math" panose="02040503050406030204" pitchFamily="18" charset="0"/>
                      </a:rPr>
                      <m:t>=</m:t>
                    </m:r>
                  </m:oMath>
                </a14:m>
                <a:r>
                  <a:rPr lang="pt-BR" dirty="0"/>
                  <a:t>    </a:t>
                </a:r>
                <a:r>
                  <a:rPr lang="pt-BR" sz="1200" dirty="0"/>
                  <a:t>  </a:t>
                </a:r>
                <a:r>
                  <a:rPr lang="pt-BR" dirty="0"/>
                  <a:t>a</a:t>
                </a:r>
                <a:r>
                  <a:rPr lang="pt-BR" baseline="-25000" dirty="0"/>
                  <a:t>1</a:t>
                </a:r>
                <a:r>
                  <a:rPr lang="pt-BR" dirty="0">
                    <a:sym typeface="Symbol"/>
                  </a:rPr>
                  <a:t></a:t>
                </a:r>
                <a:r>
                  <a:rPr lang="pt-BR" dirty="0"/>
                  <a:t>Y</a:t>
                </a:r>
                <a:r>
                  <a:rPr lang="pt-BR" baseline="-25000" dirty="0"/>
                  <a:t>1</a:t>
                </a:r>
                <a:r>
                  <a:rPr lang="pt-BR" dirty="0">
                    <a:sym typeface="Symbol"/>
                  </a:rPr>
                  <a:t></a:t>
                </a:r>
                <a:r>
                  <a:rPr lang="pt-BR" dirty="0"/>
                  <a:t>b</a:t>
                </a:r>
                <a:r>
                  <a:rPr lang="pt-BR" baseline="-25000" dirty="0"/>
                  <a:t>1</a:t>
                </a:r>
              </a:p>
              <a:p>
                <a:r>
                  <a:rPr lang="pt-BR" baseline="-25000" dirty="0"/>
                  <a:t>                                 </a:t>
                </a:r>
                <a:r>
                  <a:rPr lang="pt-BR" dirty="0"/>
                  <a:t> </a:t>
                </a:r>
                <a:r>
                  <a:rPr lang="pt-BR" dirty="0">
                    <a:latin typeface="Cambria Math"/>
                    <a:ea typeface="Cambria Math"/>
                  </a:rPr>
                  <a:t>⊕  </a:t>
                </a:r>
                <a:r>
                  <a:rPr lang="pt-BR" dirty="0"/>
                  <a:t>a</a:t>
                </a:r>
                <a:r>
                  <a:rPr lang="pt-BR" baseline="-25000" dirty="0"/>
                  <a:t>2</a:t>
                </a:r>
                <a:r>
                  <a:rPr lang="pt-BR" dirty="0">
                    <a:sym typeface="Symbol"/>
                  </a:rPr>
                  <a:t></a:t>
                </a:r>
                <a:r>
                  <a:rPr lang="pt-BR" dirty="0"/>
                  <a:t>Y</a:t>
                </a:r>
                <a:r>
                  <a:rPr lang="pt-BR" baseline="-25000" dirty="0"/>
                  <a:t>1</a:t>
                </a:r>
                <a:r>
                  <a:rPr lang="pt-BR" dirty="0">
                    <a:sym typeface="Symbol"/>
                  </a:rPr>
                  <a:t></a:t>
                </a:r>
                <a:r>
                  <a:rPr lang="pt-BR" dirty="0"/>
                  <a:t>b</a:t>
                </a:r>
                <a:r>
                  <a:rPr lang="pt-BR" baseline="-25000" dirty="0"/>
                  <a:t>2</a:t>
                </a:r>
                <a:r>
                  <a:rPr lang="pt-BR" dirty="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79719" y="1338440"/>
                <a:ext cx="3094117" cy="646331"/>
              </a:xfrm>
              <a:prstGeom prst="rect">
                <a:avLst/>
              </a:prstGeom>
              <a:blipFill>
                <a:blip r:embed="rId3"/>
                <a:stretch>
                  <a:fillRect l="-1575" t="-5660"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6887" y="4874004"/>
                <a:ext cx="3401893" cy="1107996"/>
              </a:xfrm>
              <a:prstGeom prst="rect">
                <a:avLst/>
              </a:prstGeom>
              <a:noFill/>
            </p:spPr>
            <p:txBody>
              <a:bodyPr wrap="none" rtlCol="0">
                <a:spAutoFit/>
              </a:bodyPr>
              <a:lstStyle/>
              <a:p>
                <a:r>
                  <a:rPr lang="en-US" sz="1600" dirty="0"/>
                  <a:t>Least solution (</a:t>
                </a:r>
                <a:r>
                  <a:rPr lang="en-US" sz="1600" dirty="0">
                    <a:latin typeface="Cambria Math"/>
                    <a:ea typeface="Cambria Math"/>
                  </a:rPr>
                  <a:t>+ </a:t>
                </a:r>
                <a:r>
                  <a:rPr lang="en-US" sz="1600" dirty="0"/>
                  <a:t>of the two paths):</a:t>
                </a:r>
              </a:p>
              <a:p>
                <a:pPr algn="ctr"/>
                <a:r>
                  <a:rPr lang="pt-BR" sz="1600" dirty="0"/>
                  <a:t>Y</a:t>
                </a:r>
                <a:r>
                  <a:rPr lang="pt-BR" sz="1600" baseline="-25000" dirty="0"/>
                  <a:t>2</a:t>
                </a:r>
                <a:r>
                  <a:rPr lang="pt-BR" sz="1600" dirty="0"/>
                  <a:t> =  a</a:t>
                </a:r>
                <a:r>
                  <a:rPr lang="pt-BR" sz="1600" baseline="-25000" dirty="0"/>
                  <a:t>1</a:t>
                </a:r>
                <a14:m>
                  <m:oMath xmlns:m="http://schemas.openxmlformats.org/officeDocument/2006/math">
                    <m:r>
                      <a:rPr lang="en-US" sz="1600" b="0" i="1" dirty="0" smtClean="0">
                        <a:latin typeface="Cambria Math" panose="02040503050406030204" pitchFamily="18" charset="0"/>
                        <a:sym typeface="Symbol"/>
                      </a:rPr>
                      <m:t>⋅</m:t>
                    </m:r>
                  </m:oMath>
                </a14:m>
                <a:r>
                  <a:rPr lang="pt-BR" sz="1600" dirty="0"/>
                  <a:t>1</a:t>
                </a:r>
                <a14:m>
                  <m:oMath xmlns:m="http://schemas.openxmlformats.org/officeDocument/2006/math">
                    <m:r>
                      <a:rPr lang="en-US" sz="1600" b="0" i="1" dirty="0" smtClean="0">
                        <a:latin typeface="Cambria Math" panose="02040503050406030204" pitchFamily="18" charset="0"/>
                        <a:sym typeface="Symbol"/>
                      </a:rPr>
                      <m:t>⋅</m:t>
                    </m:r>
                  </m:oMath>
                </a14:m>
                <a:r>
                  <a:rPr lang="pt-BR" sz="1600" dirty="0"/>
                  <a:t>b</a:t>
                </a:r>
                <a:r>
                  <a:rPr lang="pt-BR" sz="1600" baseline="-25000" dirty="0"/>
                  <a:t>1</a:t>
                </a:r>
                <a:r>
                  <a:rPr lang="pt-BR" sz="1600" dirty="0"/>
                  <a:t> </a:t>
                </a:r>
                <a14:m>
                  <m:oMath xmlns:m="http://schemas.openxmlformats.org/officeDocument/2006/math">
                    <m:r>
                      <a:rPr lang="en-US" sz="1600" b="0" i="1" dirty="0" smtClean="0">
                        <a:latin typeface="Cambria Math" panose="02040503050406030204" pitchFamily="18" charset="0"/>
                        <a:ea typeface="Cambria Math"/>
                      </a:rPr>
                      <m:t>+</m:t>
                    </m:r>
                  </m:oMath>
                </a14:m>
                <a:r>
                  <a:rPr lang="pt-BR" sz="1600" dirty="0">
                    <a:latin typeface="Cambria Math"/>
                    <a:ea typeface="Cambria Math"/>
                  </a:rPr>
                  <a:t> </a:t>
                </a:r>
                <a:r>
                  <a:rPr lang="pt-BR" sz="1600" dirty="0"/>
                  <a:t>a</a:t>
                </a:r>
                <a:r>
                  <a:rPr lang="pt-BR" sz="1600" baseline="-25000" dirty="0"/>
                  <a:t>2</a:t>
                </a:r>
                <a14:m>
                  <m:oMath xmlns:m="http://schemas.openxmlformats.org/officeDocument/2006/math">
                    <m:r>
                      <a:rPr lang="en-US" sz="1600" b="0" i="1" dirty="0" smtClean="0">
                        <a:latin typeface="Cambria Math" panose="02040503050406030204" pitchFamily="18" charset="0"/>
                        <a:sym typeface="Symbol"/>
                      </a:rPr>
                      <m:t>⋅</m:t>
                    </m:r>
                  </m:oMath>
                </a14:m>
                <a:r>
                  <a:rPr lang="pt-BR" sz="1600" dirty="0"/>
                  <a:t>1</a:t>
                </a:r>
                <a14:m>
                  <m:oMath xmlns:m="http://schemas.openxmlformats.org/officeDocument/2006/math">
                    <m:r>
                      <a:rPr lang="en-US" sz="1600" b="0" i="1" dirty="0" smtClean="0">
                        <a:latin typeface="Cambria Math" panose="02040503050406030204" pitchFamily="18" charset="0"/>
                        <a:sym typeface="Symbol"/>
                      </a:rPr>
                      <m:t>⋅</m:t>
                    </m:r>
                  </m:oMath>
                </a14:m>
                <a:r>
                  <a:rPr lang="pt-BR" sz="1600" dirty="0"/>
                  <a:t>b</a:t>
                </a:r>
                <a:r>
                  <a:rPr lang="pt-BR" sz="1600" baseline="-25000" dirty="0"/>
                  <a:t>2</a:t>
                </a:r>
                <a:r>
                  <a:rPr lang="pt-BR" sz="1600" dirty="0"/>
                  <a:t> </a:t>
                </a:r>
              </a:p>
              <a:p>
                <a:r>
                  <a:rPr lang="pt-BR" sz="1600" dirty="0"/>
                  <a:t>               =  </a:t>
                </a:r>
                <a:r>
                  <a:rPr lang="pt-BR" sz="1600" dirty="0">
                    <a:solidFill>
                      <a:srgbClr val="00B050"/>
                    </a:solidFill>
                  </a:rPr>
                  <a:t>a</a:t>
                </a:r>
                <a:r>
                  <a:rPr lang="pt-BR" sz="1600" baseline="-25000" dirty="0">
                    <a:solidFill>
                      <a:srgbClr val="00B050"/>
                    </a:solidFill>
                  </a:rPr>
                  <a:t>1</a:t>
                </a:r>
                <a:r>
                  <a:rPr lang="pt-BR" sz="1600" dirty="0">
                    <a:solidFill>
                      <a:srgbClr val="00B050"/>
                    </a:solidFill>
                  </a:rPr>
                  <a:t>b</a:t>
                </a:r>
                <a:r>
                  <a:rPr lang="pt-BR" sz="1600" baseline="-25000" dirty="0">
                    <a:solidFill>
                      <a:srgbClr val="00B050"/>
                    </a:solidFill>
                  </a:rPr>
                  <a:t>1</a:t>
                </a:r>
                <a:r>
                  <a:rPr lang="pt-BR" sz="1600" dirty="0">
                    <a:solidFill>
                      <a:srgbClr val="00B050"/>
                    </a:solidFill>
                  </a:rPr>
                  <a:t> </a:t>
                </a:r>
                <a14:m>
                  <m:oMath xmlns:m="http://schemas.openxmlformats.org/officeDocument/2006/math">
                    <m:r>
                      <a:rPr lang="en-US" sz="1600" b="0" i="1" dirty="0" smtClean="0">
                        <a:solidFill>
                          <a:srgbClr val="00B050"/>
                        </a:solidFill>
                        <a:latin typeface="Cambria Math" panose="02040503050406030204" pitchFamily="18" charset="0"/>
                        <a:ea typeface="Cambria Math"/>
                      </a:rPr>
                      <m:t>+</m:t>
                    </m:r>
                  </m:oMath>
                </a14:m>
                <a:r>
                  <a:rPr lang="pt-BR" sz="1600" dirty="0">
                    <a:solidFill>
                      <a:srgbClr val="00B050"/>
                    </a:solidFill>
                    <a:latin typeface="Cambria Math"/>
                    <a:ea typeface="Cambria Math"/>
                  </a:rPr>
                  <a:t>  </a:t>
                </a:r>
                <a:r>
                  <a:rPr lang="pt-BR" sz="1600" dirty="0">
                    <a:solidFill>
                      <a:srgbClr val="00B050"/>
                    </a:solidFill>
                  </a:rPr>
                  <a:t>a</a:t>
                </a:r>
                <a:r>
                  <a:rPr lang="pt-BR" sz="1600" baseline="-25000" dirty="0">
                    <a:solidFill>
                      <a:srgbClr val="00B050"/>
                    </a:solidFill>
                  </a:rPr>
                  <a:t>2</a:t>
                </a:r>
                <a:r>
                  <a:rPr lang="pt-BR" sz="1600" dirty="0">
                    <a:solidFill>
                      <a:srgbClr val="00B050"/>
                    </a:solidFill>
                  </a:rPr>
                  <a:t>b</a:t>
                </a:r>
                <a:r>
                  <a:rPr lang="pt-BR" sz="1600" baseline="-25000" dirty="0">
                    <a:solidFill>
                      <a:srgbClr val="00B050"/>
                    </a:solidFill>
                  </a:rPr>
                  <a:t>2</a:t>
                </a:r>
                <a:r>
                  <a:rPr lang="pt-BR" sz="1600" dirty="0">
                    <a:solidFill>
                      <a:srgbClr val="00B050"/>
                    </a:solidFill>
                  </a:rPr>
                  <a:t> </a:t>
                </a:r>
                <a:endParaRPr lang="en-US" sz="1600" dirty="0">
                  <a:solidFill>
                    <a:srgbClr val="00B050"/>
                  </a:solidFill>
                </a:endParaRPr>
              </a:p>
              <a:p>
                <a:pPr algn="ctr"/>
                <a:endParaRPr lang="en-US"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6887" y="4874004"/>
                <a:ext cx="3401893" cy="1107996"/>
              </a:xfrm>
              <a:prstGeom prst="rect">
                <a:avLst/>
              </a:prstGeom>
              <a:blipFill>
                <a:blip r:embed="rId4"/>
                <a:stretch>
                  <a:fillRect l="-896" t="-22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701834" y="1338440"/>
                <a:ext cx="3919663" cy="646331"/>
              </a:xfrm>
              <a:prstGeom prst="rect">
                <a:avLst/>
              </a:prstGeom>
              <a:noFill/>
            </p:spPr>
            <p:txBody>
              <a:bodyPr wrap="none" rtlCol="0">
                <a:spAutoFit/>
              </a:bodyPr>
              <a:lstStyle/>
              <a:p>
                <a:r>
                  <a:rPr lang="pl-PL" dirty="0"/>
                  <a:t>Z</a:t>
                </a:r>
                <a:r>
                  <a:rPr lang="pl-PL" baseline="-25000" dirty="0"/>
                  <a:t>1</a:t>
                </a:r>
                <a:r>
                  <a:rPr lang="pl-PL" dirty="0"/>
                  <a:t> </a:t>
                </a:r>
                <a14:m>
                  <m:oMath xmlns:m="http://schemas.openxmlformats.org/officeDocument/2006/math">
                    <m:r>
                      <a:rPr lang="pl-PL" i="1" dirty="0" smtClean="0">
                        <a:latin typeface="Cambria Math" panose="02040503050406030204" pitchFamily="18" charset="0"/>
                      </a:rPr>
                      <m:t>=</m:t>
                    </m:r>
                  </m:oMath>
                </a14:m>
                <a:r>
                  <a:rPr lang="pl-PL" dirty="0"/>
                  <a:t> (1</a:t>
                </a:r>
                <a:r>
                  <a:rPr lang="en-US" dirty="0"/>
                  <a:t>,</a:t>
                </a:r>
                <a:r>
                  <a:rPr lang="pl-PL" dirty="0"/>
                  <a:t> 1) </a:t>
                </a:r>
                <a:r>
                  <a:rPr lang="en-US" dirty="0"/>
                  <a:t>      </a:t>
                </a:r>
                <a:r>
                  <a:rPr lang="pl-PL" dirty="0"/>
                  <a:t>Z</a:t>
                </a:r>
                <a:r>
                  <a:rPr lang="pl-PL" baseline="-25000" dirty="0"/>
                  <a:t>2</a:t>
                </a:r>
                <a:r>
                  <a:rPr lang="pl-PL" dirty="0"/>
                  <a:t> </a:t>
                </a:r>
                <a14:m>
                  <m:oMath xmlns:m="http://schemas.openxmlformats.org/officeDocument/2006/math">
                    <m:r>
                      <a:rPr lang="pl-PL" i="1" dirty="0" smtClean="0">
                        <a:latin typeface="Cambria Math" panose="02040503050406030204" pitchFamily="18" charset="0"/>
                      </a:rPr>
                      <m:t>=</m:t>
                    </m:r>
                  </m:oMath>
                </a14:m>
                <a:r>
                  <a:rPr lang="pl-PL" dirty="0"/>
                  <a:t> </a:t>
                </a:r>
                <a:r>
                  <a:rPr lang="en-US" dirty="0"/>
                  <a:t>     </a:t>
                </a:r>
                <a:r>
                  <a:rPr lang="pl-PL" dirty="0"/>
                  <a:t>Z</a:t>
                </a:r>
                <a:r>
                  <a:rPr lang="pl-PL" baseline="-25000" dirty="0"/>
                  <a:t>1</a:t>
                </a:r>
                <a:r>
                  <a:rPr lang="pl-PL" dirty="0"/>
                  <a:t> </a:t>
                </a:r>
                <a:r>
                  <a:rPr lang="pl-PL" dirty="0">
                    <a:sym typeface="Symbol"/>
                  </a:rPr>
                  <a:t></a:t>
                </a:r>
                <a:r>
                  <a:rPr lang="pl-PL" baseline="-25000" dirty="0"/>
                  <a:t>p</a:t>
                </a:r>
                <a:r>
                  <a:rPr lang="en-US" baseline="-25000" dirty="0"/>
                  <a:t> </a:t>
                </a:r>
                <a:r>
                  <a:rPr lang="pl-PL" dirty="0"/>
                  <a:t>(a</a:t>
                </a:r>
                <a:r>
                  <a:rPr lang="pl-PL" baseline="-25000" dirty="0"/>
                  <a:t>1</a:t>
                </a:r>
                <a:r>
                  <a:rPr lang="en-US" dirty="0"/>
                  <a:t>,</a:t>
                </a:r>
                <a:r>
                  <a:rPr lang="pl-PL" dirty="0"/>
                  <a:t> b</a:t>
                </a:r>
                <a:r>
                  <a:rPr lang="pl-PL" baseline="-25000" dirty="0"/>
                  <a:t>1</a:t>
                </a:r>
                <a:r>
                  <a:rPr lang="pl-PL" dirty="0"/>
                  <a:t>)</a:t>
                </a:r>
                <a:endParaRPr lang="en-US" dirty="0"/>
              </a:p>
              <a:p>
                <a:r>
                  <a:rPr lang="en-US" dirty="0"/>
                  <a:t>                               </a:t>
                </a:r>
                <a:r>
                  <a:rPr lang="pl-PL" dirty="0">
                    <a:latin typeface="Cambria Math"/>
                    <a:ea typeface="Cambria Math"/>
                  </a:rPr>
                  <a:t>⊕</a:t>
                </a:r>
                <a:r>
                  <a:rPr lang="pl-PL" baseline="-25000" dirty="0"/>
                  <a:t>p</a:t>
                </a:r>
                <a:r>
                  <a:rPr lang="pl-PL" dirty="0"/>
                  <a:t> Z</a:t>
                </a:r>
                <a:r>
                  <a:rPr lang="pl-PL" baseline="-25000" dirty="0"/>
                  <a:t>1</a:t>
                </a:r>
                <a:r>
                  <a:rPr lang="pl-PL" dirty="0"/>
                  <a:t> </a:t>
                </a:r>
                <a:r>
                  <a:rPr lang="pl-PL" dirty="0">
                    <a:sym typeface="Symbol"/>
                  </a:rPr>
                  <a:t></a:t>
                </a:r>
                <a:r>
                  <a:rPr lang="pl-PL" baseline="-25000" dirty="0"/>
                  <a:t>p</a:t>
                </a:r>
                <a:r>
                  <a:rPr lang="en-US" baseline="-25000" dirty="0"/>
                  <a:t> </a:t>
                </a:r>
                <a:r>
                  <a:rPr lang="pl-PL" dirty="0"/>
                  <a:t>(a</a:t>
                </a:r>
                <a:r>
                  <a:rPr lang="pl-PL" baseline="-25000" dirty="0"/>
                  <a:t>2</a:t>
                </a:r>
                <a:r>
                  <a:rPr lang="en-US" dirty="0"/>
                  <a:t>,</a:t>
                </a:r>
                <a:r>
                  <a:rPr lang="pl-PL" dirty="0"/>
                  <a:t> b</a:t>
                </a:r>
                <a:r>
                  <a:rPr lang="pl-PL" baseline="-25000" dirty="0"/>
                  <a:t>2</a:t>
                </a:r>
                <a:r>
                  <a:rPr lang="pl-PL" dirty="0"/>
                  <a:t>)</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701834" y="1338440"/>
                <a:ext cx="3919663" cy="646331"/>
              </a:xfrm>
              <a:prstGeom prst="rect">
                <a:avLst/>
              </a:prstGeom>
              <a:blipFill>
                <a:blip r:embed="rId5"/>
                <a:stretch>
                  <a:fillRect l="-1244" t="-5660" b="-15094"/>
                </a:stretch>
              </a:blipFill>
            </p:spPr>
            <p:txBody>
              <a:bodyPr/>
              <a:lstStyle/>
              <a:p>
                <a:r>
                  <a:rPr lang="en-US">
                    <a:noFill/>
                  </a:rPr>
                  <a:t> </a:t>
                </a:r>
              </a:p>
            </p:txBody>
          </p:sp>
        </mc:Fallback>
      </mc:AlternateContent>
      <p:grpSp>
        <p:nvGrpSpPr>
          <p:cNvPr id="63" name="Group 62"/>
          <p:cNvGrpSpPr/>
          <p:nvPr/>
        </p:nvGrpSpPr>
        <p:grpSpPr>
          <a:xfrm>
            <a:off x="5540609" y="2120590"/>
            <a:ext cx="2317861" cy="1653586"/>
            <a:chOff x="5540609" y="2120590"/>
            <a:chExt cx="2317861" cy="1653586"/>
          </a:xfrm>
        </p:grpSpPr>
        <p:grpSp>
          <p:nvGrpSpPr>
            <p:cNvPr id="35" name="Group 34"/>
            <p:cNvGrpSpPr/>
            <p:nvPr/>
          </p:nvGrpSpPr>
          <p:grpSpPr>
            <a:xfrm>
              <a:off x="5540609" y="2120590"/>
              <a:ext cx="874629" cy="1056936"/>
              <a:chOff x="312826" y="16768"/>
              <a:chExt cx="874629"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a:t>proc Z</a:t>
                </a:r>
                <a:r>
                  <a:rPr lang="en-US" sz="1400" baseline="-25000" dirty="0"/>
                  <a:t>1</a:t>
                </a:r>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826" y="505608"/>
                <a:ext cx="521297" cy="307777"/>
              </a:xfrm>
              <a:prstGeom prst="rect">
                <a:avLst/>
              </a:prstGeom>
              <a:noFill/>
            </p:spPr>
            <p:txBody>
              <a:bodyPr wrap="none" rtlCol="0">
                <a:spAutoFit/>
              </a:bodyPr>
              <a:lstStyle/>
              <a:p>
                <a:pPr algn="just"/>
                <a:r>
                  <a:rPr lang="en-US" sz="1400" dirty="0">
                    <a:sym typeface="Symbol"/>
                  </a:rPr>
                  <a:t>(1,1)</a:t>
                </a:r>
                <a:endParaRPr lang="en-US" sz="1400" dirty="0">
                  <a:sym typeface="Webdings"/>
                </a:endParaRPr>
              </a:p>
            </p:txBody>
          </p:sp>
        </p:grpSp>
        <p:sp>
          <p:nvSpPr>
            <p:cNvPr id="37" name="Oval 36"/>
            <p:cNvSpPr/>
            <p:nvPr/>
          </p:nvSpPr>
          <p:spPr>
            <a:xfrm>
              <a:off x="6764970"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7020875"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514384" y="2570603"/>
              <a:ext cx="338554" cy="307777"/>
            </a:xfrm>
            <a:prstGeom prst="rect">
              <a:avLst/>
            </a:prstGeom>
            <a:noFill/>
          </p:spPr>
          <p:txBody>
            <a:bodyPr wrap="none" rtlCol="0">
              <a:spAutoFit/>
            </a:bodyPr>
            <a:lstStyle/>
            <a:p>
              <a:r>
                <a:rPr lang="en-US" sz="1400" dirty="0"/>
                <a:t>Z</a:t>
              </a:r>
              <a:r>
                <a:rPr lang="en-US" sz="1400" baseline="-25000" dirty="0"/>
                <a:t>1</a:t>
              </a:r>
            </a:p>
          </p:txBody>
        </p:sp>
        <p:sp>
          <p:nvSpPr>
            <p:cNvPr id="40" name="TextBox 39"/>
            <p:cNvSpPr txBox="1"/>
            <p:nvPr/>
          </p:nvSpPr>
          <p:spPr>
            <a:xfrm>
              <a:off x="6717771" y="2120590"/>
              <a:ext cx="766492" cy="307777"/>
            </a:xfrm>
            <a:prstGeom prst="rect">
              <a:avLst/>
            </a:prstGeom>
            <a:noFill/>
          </p:spPr>
          <p:txBody>
            <a:bodyPr wrap="none" rtlCol="0">
              <a:spAutoFit/>
            </a:bodyPr>
            <a:lstStyle/>
            <a:p>
              <a:r>
                <a:rPr lang="en-US" sz="1400" dirty="0"/>
                <a:t>proc Z</a:t>
              </a:r>
              <a:r>
                <a:rPr lang="en-US" sz="1400" baseline="-25000" dirty="0"/>
                <a:t>2</a:t>
              </a:r>
            </a:p>
          </p:txBody>
        </p:sp>
        <p:sp>
          <p:nvSpPr>
            <p:cNvPr id="42" name="Oval 41"/>
            <p:cNvSpPr/>
            <p:nvPr/>
          </p:nvSpPr>
          <p:spPr>
            <a:xfrm>
              <a:off x="7020875"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247570"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7085916"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803070"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48096" y="3277187"/>
              <a:ext cx="710374"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2</a:t>
              </a:r>
              <a:r>
                <a:rPr lang="en-US" sz="1400" dirty="0">
                  <a:sym typeface="Symbol"/>
                </a:rPr>
                <a:t>,b</a:t>
              </a:r>
              <a:r>
                <a:rPr lang="en-US" sz="1400" baseline="-25000" dirty="0">
                  <a:sym typeface="Symbol"/>
                </a:rPr>
                <a:t>2</a:t>
              </a:r>
              <a:r>
                <a:rPr lang="en-US" sz="1400" dirty="0">
                  <a:sym typeface="Symbol"/>
                </a:rPr>
                <a:t>)</a:t>
              </a:r>
              <a:endParaRPr lang="en-US" sz="1400" dirty="0">
                <a:sym typeface="Webdings"/>
              </a:endParaRPr>
            </a:p>
          </p:txBody>
        </p:sp>
        <p:sp>
          <p:nvSpPr>
            <p:cNvPr id="49" name="TextBox 48"/>
            <p:cNvSpPr txBox="1"/>
            <p:nvPr/>
          </p:nvSpPr>
          <p:spPr>
            <a:xfrm>
              <a:off x="7241128" y="2570603"/>
              <a:ext cx="338554" cy="307777"/>
            </a:xfrm>
            <a:prstGeom prst="rect">
              <a:avLst/>
            </a:prstGeom>
            <a:noFill/>
          </p:spPr>
          <p:txBody>
            <a:bodyPr wrap="none" rtlCol="0">
              <a:spAutoFit/>
            </a:bodyPr>
            <a:lstStyle/>
            <a:p>
              <a:r>
                <a:rPr lang="en-US" sz="1400" dirty="0"/>
                <a:t>Z</a:t>
              </a:r>
              <a:r>
                <a:rPr lang="en-US" sz="1400" baseline="-25000" dirty="0"/>
                <a:t>1</a:t>
              </a:r>
            </a:p>
          </p:txBody>
        </p:sp>
        <p:cxnSp>
          <p:nvCxnSpPr>
            <p:cNvPr id="50" name="Straight Arrow Connector 49"/>
            <p:cNvCxnSpPr>
              <a:stCxn id="45" idx="4"/>
              <a:endCxn id="38" idx="7"/>
            </p:cNvCxnSpPr>
            <p:nvPr/>
          </p:nvCxnSpPr>
          <p:spPr>
            <a:xfrm flipH="1">
              <a:off x="7085916"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35367" y="3277187"/>
              <a:ext cx="764725" cy="307777"/>
            </a:xfrm>
            <a:prstGeom prst="rect">
              <a:avLst/>
            </a:prstGeom>
            <a:noFill/>
          </p:spPr>
          <p:txBody>
            <a:bodyPr wrap="square" rtlCol="0">
              <a:spAutoFit/>
            </a:bodyPr>
            <a:lstStyle/>
            <a:p>
              <a:pPr algn="just"/>
              <a:r>
                <a:rPr lang="en-US" sz="1400" dirty="0">
                  <a:sym typeface="Symbol"/>
                </a:rPr>
                <a:t>(a</a:t>
              </a:r>
              <a:r>
                <a:rPr lang="en-US" sz="1400" baseline="-25000" dirty="0">
                  <a:sym typeface="Symbol"/>
                </a:rPr>
                <a:t>1</a:t>
              </a:r>
              <a:r>
                <a:rPr lang="en-US" sz="1400" dirty="0">
                  <a:sym typeface="Symbol"/>
                </a:rPr>
                <a:t>, b</a:t>
              </a:r>
              <a:r>
                <a:rPr lang="en-US" sz="1400" baseline="-25000" dirty="0">
                  <a:sym typeface="Symbol"/>
                </a:rPr>
                <a:t>1</a:t>
              </a:r>
              <a:r>
                <a:rPr lang="en-US" sz="1400" dirty="0">
                  <a:sym typeface="Symbol"/>
                </a:rPr>
                <a:t>)</a:t>
              </a:r>
              <a:endParaRPr lang="en-US" sz="1400" baseline="-25000" dirty="0">
                <a:sym typeface="Webdings"/>
              </a:endParaRPr>
            </a:p>
          </p:txBody>
        </p:sp>
        <p:cxnSp>
          <p:nvCxnSpPr>
            <p:cNvPr id="53" name="Straight Arrow Connector 52"/>
            <p:cNvCxnSpPr>
              <a:stCxn id="37" idx="4"/>
              <a:endCxn id="38" idx="1"/>
            </p:cNvCxnSpPr>
            <p:nvPr/>
          </p:nvCxnSpPr>
          <p:spPr>
            <a:xfrm>
              <a:off x="6803070"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p:cNvSpPr txBox="1"/>
              <p:nvPr/>
            </p:nvSpPr>
            <p:spPr>
              <a:xfrm>
                <a:off x="4158062" y="3926047"/>
                <a:ext cx="4941693" cy="2358081"/>
              </a:xfrm>
              <a:prstGeom prst="rect">
                <a:avLst/>
              </a:prstGeom>
              <a:noFill/>
            </p:spPr>
            <p:txBody>
              <a:bodyPr wrap="square" rtlCol="0">
                <a:spAutoFit/>
              </a:bodyPr>
              <a:lstStyle/>
              <a:p>
                <a:r>
                  <a:rPr lang="en-US" sz="1600" dirty="0"/>
                  <a:t>Least solution (</a:t>
                </a:r>
                <a:r>
                  <a:rPr lang="en-US" sz="1600" dirty="0">
                    <a:latin typeface="Cambria Math"/>
                    <a:ea typeface="Cambria Math"/>
                  </a:rPr>
                  <a:t>⊕</a:t>
                </a:r>
                <a:r>
                  <a:rPr lang="pl-PL" sz="1600" baseline="-25000" dirty="0"/>
                  <a:t>p</a:t>
                </a:r>
                <a:r>
                  <a:rPr lang="en-US" sz="1600" dirty="0">
                    <a:latin typeface="Cambria Math"/>
                    <a:ea typeface="Cambria Math"/>
                  </a:rPr>
                  <a:t> </a:t>
                </a:r>
                <a:r>
                  <a:rPr lang="en-US" sz="1600" dirty="0"/>
                  <a:t>of the two paths):</a:t>
                </a:r>
              </a:p>
              <a:p>
                <a:r>
                  <a:rPr lang="pt-BR" sz="1600" dirty="0"/>
                  <a:t>                Z</a:t>
                </a:r>
                <a:r>
                  <a:rPr lang="pt-BR" sz="1600" baseline="-25000" dirty="0"/>
                  <a:t>2</a:t>
                </a:r>
                <a:r>
                  <a:rPr lang="pt-BR" sz="1600" dirty="0"/>
                  <a:t> </a:t>
                </a:r>
                <a14:m>
                  <m:oMath xmlns:m="http://schemas.openxmlformats.org/officeDocument/2006/math">
                    <m:r>
                      <a:rPr lang="pt-BR" sz="1600" i="1" dirty="0" smtClean="0">
                        <a:latin typeface="Cambria Math" panose="02040503050406030204" pitchFamily="18" charset="0"/>
                      </a:rPr>
                      <m:t>=</m:t>
                    </m:r>
                  </m:oMath>
                </a14:m>
                <a:r>
                  <a:rPr lang="pt-BR" sz="1600" dirty="0"/>
                  <a:t> (1,1)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𝑝</m:t>
                        </m:r>
                      </m:sub>
                    </m:sSub>
                  </m:oMath>
                </a14:m>
                <a:r>
                  <a:rPr lang="en-US" sz="1600" dirty="0"/>
                  <a:t> </a:t>
                </a:r>
                <a:r>
                  <a:rPr lang="pl-PL" sz="1600" dirty="0"/>
                  <a:t>(a</a:t>
                </a:r>
                <a:r>
                  <a:rPr lang="pl-PL" sz="1600" baseline="-25000" dirty="0"/>
                  <a:t>1</a:t>
                </a:r>
                <a:r>
                  <a:rPr lang="en-US" sz="1600" dirty="0"/>
                  <a:t>,</a:t>
                </a:r>
                <a:r>
                  <a:rPr lang="pl-PL" sz="1600" dirty="0"/>
                  <a:t> b</a:t>
                </a:r>
                <a:r>
                  <a:rPr lang="pl-PL" sz="1600" baseline="-25000" dirty="0"/>
                  <a:t>1</a:t>
                </a:r>
                <a:r>
                  <a:rPr lang="pl-PL" sz="1600" dirty="0"/>
                  <a:t>)</a:t>
                </a:r>
                <a:r>
                  <a:rPr lang="en-US" sz="1600" dirty="0"/>
                  <a:t> </a:t>
                </a:r>
                <a:r>
                  <a:rPr lang="pl-PL" sz="1600" dirty="0">
                    <a:latin typeface="Cambria Math"/>
                    <a:ea typeface="Cambria Math"/>
                  </a:rPr>
                  <a:t>⊕</a:t>
                </a:r>
                <a:r>
                  <a:rPr lang="pl-PL" sz="1600" baseline="-25000" dirty="0"/>
                  <a:t>p</a:t>
                </a:r>
                <a:r>
                  <a:rPr lang="pt-BR" sz="1600" dirty="0"/>
                  <a:t> (1,1)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m:t>
                        </m:r>
                      </m:e>
                      <m:sub>
                        <m:r>
                          <a:rPr lang="en-US" sz="1600" b="0" i="1" smtClean="0">
                            <a:latin typeface="Cambria Math" panose="02040503050406030204" pitchFamily="18" charset="0"/>
                          </a:rPr>
                          <m:t>𝑝</m:t>
                        </m:r>
                      </m:sub>
                    </m:sSub>
                  </m:oMath>
                </a14:m>
                <a:r>
                  <a:rPr lang="en-US" sz="1600" dirty="0"/>
                  <a:t> </a:t>
                </a:r>
                <a:r>
                  <a:rPr lang="pl-PL" sz="1600" dirty="0"/>
                  <a:t>(a</a:t>
                </a:r>
                <a:r>
                  <a:rPr lang="pl-PL" sz="1600" baseline="-25000" dirty="0"/>
                  <a:t>2</a:t>
                </a:r>
                <a:r>
                  <a:rPr lang="en-US" sz="1600" dirty="0"/>
                  <a:t>,</a:t>
                </a:r>
                <a:r>
                  <a:rPr lang="pl-PL" sz="1600" dirty="0"/>
                  <a:t> b</a:t>
                </a:r>
                <a:r>
                  <a:rPr lang="pl-PL" sz="1600" baseline="-25000" dirty="0"/>
                  <a:t>2</a:t>
                </a:r>
                <a:r>
                  <a:rPr lang="pl-PL" sz="1600" dirty="0"/>
                  <a:t>)</a:t>
                </a:r>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 </a:t>
                </a:r>
                <a:r>
                  <a:rPr lang="pl-PL" sz="1600" dirty="0"/>
                  <a:t>(a</a:t>
                </a:r>
                <a:r>
                  <a:rPr lang="pl-PL" sz="1600" baseline="-25000" dirty="0"/>
                  <a:t>1</a:t>
                </a:r>
                <a:r>
                  <a:rPr lang="en-US" sz="1600" dirty="0"/>
                  <a:t>,</a:t>
                </a:r>
                <a:r>
                  <a:rPr lang="pl-PL" sz="1600" dirty="0"/>
                  <a:t> b</a:t>
                </a:r>
                <a:r>
                  <a:rPr lang="pl-PL" sz="1600" baseline="-25000" dirty="0"/>
                  <a:t>1</a:t>
                </a:r>
                <a:r>
                  <a:rPr lang="pl-PL" sz="1600" dirty="0"/>
                  <a:t>)</a:t>
                </a:r>
                <a:r>
                  <a:rPr lang="en-US" sz="1600" dirty="0"/>
                  <a:t> </a:t>
                </a:r>
                <a:r>
                  <a:rPr lang="pl-PL" sz="1600" dirty="0">
                    <a:latin typeface="Cambria Math"/>
                    <a:ea typeface="Cambria Math"/>
                  </a:rPr>
                  <a:t>⊕</a:t>
                </a:r>
                <a:r>
                  <a:rPr lang="pl-PL" sz="1600" baseline="-25000" dirty="0"/>
                  <a:t>p</a:t>
                </a:r>
                <a:r>
                  <a:rPr lang="pt-BR" sz="1600" dirty="0"/>
                  <a:t> </a:t>
                </a:r>
                <a:r>
                  <a:rPr lang="pl-PL" sz="1600" dirty="0"/>
                  <a:t>(a</a:t>
                </a:r>
                <a:r>
                  <a:rPr lang="pl-PL" sz="1600" baseline="-25000" dirty="0"/>
                  <a:t>2</a:t>
                </a:r>
                <a:r>
                  <a:rPr lang="en-US" sz="1600" dirty="0"/>
                  <a:t>,</a:t>
                </a:r>
                <a:r>
                  <a:rPr lang="pl-PL" sz="1600" dirty="0"/>
                  <a:t> b</a:t>
                </a:r>
                <a:r>
                  <a:rPr lang="pl-PL" sz="1600" baseline="-25000" dirty="0"/>
                  <a:t>2</a:t>
                </a:r>
                <a:r>
                  <a:rPr lang="pl-PL" sz="1600" dirty="0"/>
                  <a:t>)</a:t>
                </a:r>
                <a:endParaRPr lang="en-US" sz="1600" b="0" dirty="0"/>
              </a:p>
              <a:p>
                <a:r>
                  <a:rPr lang="en-US" sz="1600" b="0" dirty="0"/>
                  <a:t>                   </a:t>
                </a:r>
                <a:r>
                  <a:rPr lang="en-US" sz="800" b="0" dirty="0"/>
                  <a:t> </a:t>
                </a:r>
                <a:r>
                  <a:rPr lang="en-US" sz="1600" b="0" dirty="0"/>
                  <a:t> </a:t>
                </a:r>
                <a14:m>
                  <m:oMath xmlns:m="http://schemas.openxmlformats.org/officeDocument/2006/math">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m:rPr>
                            <m:nor/>
                          </m:rPr>
                          <a:rPr lang="pl-PL" sz="1600" dirty="0"/>
                          <m:t>a</m:t>
                        </m:r>
                        <m:r>
                          <m:rPr>
                            <m:nor/>
                          </m:rPr>
                          <a:rPr lang="pl-PL" sz="1600" baseline="-25000" dirty="0"/>
                          <m:t>1</m:t>
                        </m:r>
                        <m:r>
                          <a:rPr lang="en-US" sz="1600" b="0" i="1" smtClean="0">
                            <a:latin typeface="Cambria Math" panose="02040503050406030204" pitchFamily="18" charset="0"/>
                          </a:rPr>
                          <m:t>+</m:t>
                        </m:r>
                        <m:r>
                          <m:rPr>
                            <m:nor/>
                          </m:rPr>
                          <a:rPr lang="pl-PL" sz="1600" dirty="0"/>
                          <m:t>a</m:t>
                        </m:r>
                        <m:r>
                          <m:rPr>
                            <m:nor/>
                          </m:rPr>
                          <a:rPr lang="pl-PL" sz="1600" baseline="-25000" dirty="0"/>
                          <m:t>2</m:t>
                        </m:r>
                        <m:r>
                          <a:rPr lang="en-US" sz="1600" b="0" i="1" smtClean="0">
                            <a:latin typeface="Cambria Math" panose="02040503050406030204" pitchFamily="18" charset="0"/>
                          </a:rPr>
                          <m:t>,</m:t>
                        </m:r>
                        <m:r>
                          <m:rPr>
                            <m:nor/>
                          </m:rPr>
                          <a:rPr lang="pl-PL" sz="1600" dirty="0"/>
                          <m:t>b</m:t>
                        </m:r>
                        <m:r>
                          <m:rPr>
                            <m:nor/>
                          </m:rPr>
                          <a:rPr lang="pl-PL" sz="1600" baseline="-25000" dirty="0"/>
                          <m:t>1</m:t>
                        </m:r>
                        <m:r>
                          <a:rPr lang="en-US" sz="1600" b="0" i="1" smtClean="0">
                            <a:latin typeface="Cambria Math" panose="02040503050406030204" pitchFamily="18" charset="0"/>
                          </a:rPr>
                          <m:t>+</m:t>
                        </m:r>
                        <m:r>
                          <m:rPr>
                            <m:nor/>
                          </m:rPr>
                          <a:rPr lang="pl-PL" sz="1600" dirty="0"/>
                          <m:t>b</m:t>
                        </m:r>
                        <m:r>
                          <m:rPr>
                            <m:nor/>
                          </m:rPr>
                          <a:rPr lang="pl-PL" sz="1600" baseline="-25000" dirty="0"/>
                          <m:t>2</m:t>
                        </m:r>
                      </m:e>
                    </m:d>
                  </m:oMath>
                </a14:m>
                <a:endParaRPr lang="en-US" sz="1600" dirty="0"/>
              </a:p>
              <a:p>
                <a:pPr algn="ctr"/>
                <a:endParaRPr lang="en-US" sz="1600" dirty="0"/>
              </a:p>
              <a:p>
                <a:r>
                  <a:rPr lang="en-US" sz="1600" dirty="0">
                    <a:latin typeface="Cambria Math"/>
                    <a:ea typeface="Cambria Math"/>
                  </a:rPr>
                  <a:t>   ℛ</a:t>
                </a:r>
                <a:r>
                  <a:rPr lang="pl-PL" sz="1600" dirty="0"/>
                  <a:t>((a</a:t>
                </a:r>
                <a:r>
                  <a:rPr lang="pl-PL" sz="1600" baseline="-25000" dirty="0"/>
                  <a:t>1</a:t>
                </a:r>
                <a14:m>
                  <m:oMath xmlns:m="http://schemas.openxmlformats.org/officeDocument/2006/math">
                    <m:r>
                      <a:rPr lang="en-US" sz="1600" b="0" i="1" dirty="0" smtClean="0">
                        <a:latin typeface="Cambria Math" panose="02040503050406030204" pitchFamily="18" charset="0"/>
                        <a:ea typeface="Cambria Math"/>
                      </a:rPr>
                      <m:t>+</m:t>
                    </m:r>
                  </m:oMath>
                </a14:m>
                <a:r>
                  <a:rPr lang="pl-PL" sz="1600" dirty="0"/>
                  <a:t>a</a:t>
                </a:r>
                <a:r>
                  <a:rPr lang="pl-PL" sz="1600" baseline="-25000" dirty="0"/>
                  <a:t>2</a:t>
                </a:r>
                <a:r>
                  <a:rPr lang="en-US" sz="1600" dirty="0"/>
                  <a:t>,</a:t>
                </a:r>
                <a:r>
                  <a:rPr lang="pl-PL" sz="1600" dirty="0"/>
                  <a:t> b</a:t>
                </a:r>
                <a:r>
                  <a:rPr lang="pl-PL" sz="1600" baseline="-25000" dirty="0"/>
                  <a:t>1</a:t>
                </a:r>
                <a14:m>
                  <m:oMath xmlns:m="http://schemas.openxmlformats.org/officeDocument/2006/math">
                    <m:r>
                      <a:rPr lang="en-US" sz="1600" b="0" i="1" dirty="0" smtClean="0">
                        <a:latin typeface="Cambria Math" panose="02040503050406030204" pitchFamily="18" charset="0"/>
                        <a:ea typeface="Cambria Math"/>
                      </a:rPr>
                      <m:t>+</m:t>
                    </m:r>
                  </m:oMath>
                </a14:m>
                <a:r>
                  <a:rPr lang="pl-PL" sz="1600" dirty="0"/>
                  <a:t>b</a:t>
                </a:r>
                <a:r>
                  <a:rPr lang="pl-PL" sz="1600" baseline="-25000" dirty="0"/>
                  <a:t>2</a:t>
                </a:r>
                <a:r>
                  <a:rPr lang="pl-PL" sz="1600" dirty="0"/>
                  <a:t>))</a:t>
                </a:r>
                <a:r>
                  <a:rPr lang="en-US" sz="1600" dirty="0"/>
                  <a:t> = </a:t>
                </a:r>
                <a:r>
                  <a:rPr lang="pl-PL" sz="1600" dirty="0"/>
                  <a:t>(a</a:t>
                </a:r>
                <a:r>
                  <a:rPr lang="pl-PL" sz="1600" baseline="-25000" dirty="0"/>
                  <a:t>1</a:t>
                </a:r>
                <a14:m>
                  <m:oMath xmlns:m="http://schemas.openxmlformats.org/officeDocument/2006/math">
                    <m:r>
                      <a:rPr lang="en-US" sz="1600" b="0" i="1" dirty="0" smtClean="0">
                        <a:latin typeface="Cambria Math" panose="02040503050406030204" pitchFamily="18" charset="0"/>
                        <a:ea typeface="Cambria Math"/>
                      </a:rPr>
                      <m:t>+</m:t>
                    </m:r>
                  </m:oMath>
                </a14:m>
                <a:r>
                  <a:rPr lang="pl-PL" sz="1600" dirty="0"/>
                  <a:t>a</a:t>
                </a:r>
                <a:r>
                  <a:rPr lang="pl-PL" sz="1600" baseline="-25000" dirty="0"/>
                  <a:t>2</a:t>
                </a:r>
                <a:r>
                  <a:rPr lang="en-US" sz="1600" dirty="0"/>
                  <a:t>) </a:t>
                </a:r>
                <a14:m>
                  <m:oMath xmlns:m="http://schemas.openxmlformats.org/officeDocument/2006/math">
                    <m:r>
                      <a:rPr lang="en-US" sz="1600" b="0" i="1" dirty="0" smtClean="0">
                        <a:latin typeface="Cambria Math" panose="02040503050406030204" pitchFamily="18" charset="0"/>
                        <a:sym typeface="Symbol"/>
                      </a:rPr>
                      <m:t>⋅</m:t>
                    </m:r>
                  </m:oMath>
                </a14:m>
                <a:r>
                  <a:rPr lang="en-US" sz="1600" dirty="0">
                    <a:sym typeface="Symbol"/>
                  </a:rPr>
                  <a:t> </a:t>
                </a:r>
                <a:r>
                  <a:rPr lang="en-US" sz="1600" dirty="0"/>
                  <a:t>(</a:t>
                </a:r>
                <a:r>
                  <a:rPr lang="pl-PL" sz="1600" dirty="0"/>
                  <a:t>b</a:t>
                </a:r>
                <a:r>
                  <a:rPr lang="pl-PL" sz="1600" baseline="-25000" dirty="0"/>
                  <a:t>1</a:t>
                </a:r>
                <a14:m>
                  <m:oMath xmlns:m="http://schemas.openxmlformats.org/officeDocument/2006/math">
                    <m:r>
                      <a:rPr lang="en-US" sz="1600" b="0" i="1" dirty="0" smtClean="0">
                        <a:latin typeface="Cambria Math" panose="02040503050406030204" pitchFamily="18" charset="0"/>
                        <a:ea typeface="Cambria Math"/>
                      </a:rPr>
                      <m:t>+</m:t>
                    </m:r>
                  </m:oMath>
                </a14:m>
                <a:r>
                  <a:rPr lang="pl-PL" sz="1600" dirty="0"/>
                  <a:t>b</a:t>
                </a:r>
                <a:r>
                  <a:rPr lang="pl-PL" sz="1600" baseline="-25000" dirty="0"/>
                  <a:t>2</a:t>
                </a:r>
                <a:r>
                  <a:rPr lang="pl-PL" sz="1600" dirty="0"/>
                  <a:t>)</a:t>
                </a:r>
                <a:endParaRPr lang="en-US" sz="1600" dirty="0"/>
              </a:p>
              <a:p>
                <a:r>
                  <a:rPr lang="en-US" sz="1600" dirty="0"/>
                  <a:t>                               = </a:t>
                </a:r>
                <a:r>
                  <a:rPr lang="pl-PL" sz="1600" dirty="0">
                    <a:solidFill>
                      <a:srgbClr val="00B050"/>
                    </a:solidFill>
                  </a:rPr>
                  <a:t>a</a:t>
                </a:r>
                <a:r>
                  <a:rPr lang="pl-PL" sz="1600" baseline="-25000" dirty="0">
                    <a:solidFill>
                      <a:srgbClr val="00B050"/>
                    </a:solidFill>
                  </a:rPr>
                  <a:t>1</a:t>
                </a:r>
                <a:r>
                  <a:rPr lang="en-US" sz="1600" dirty="0">
                    <a:solidFill>
                      <a:srgbClr val="00B050"/>
                    </a:solidFill>
                  </a:rPr>
                  <a:t>b</a:t>
                </a:r>
                <a:r>
                  <a:rPr lang="en-US" sz="1600" baseline="-25000" dirty="0">
                    <a:solidFill>
                      <a:srgbClr val="00B050"/>
                    </a:solidFill>
                  </a:rPr>
                  <a:t>1 </a:t>
                </a:r>
                <a14:m>
                  <m:oMath xmlns:m="http://schemas.openxmlformats.org/officeDocument/2006/math">
                    <m:r>
                      <a:rPr lang="en-US" sz="1600" b="0" i="1" dirty="0" smtClean="0">
                        <a:solidFill>
                          <a:srgbClr val="00B050"/>
                        </a:solidFill>
                        <a:latin typeface="Cambria Math" panose="02040503050406030204" pitchFamily="18" charset="0"/>
                        <a:ea typeface="Cambria Math"/>
                      </a:rPr>
                      <m:t>+</m:t>
                    </m:r>
                  </m:oMath>
                </a14:m>
                <a:r>
                  <a:rPr lang="en-US" sz="1600" dirty="0">
                    <a:solidFill>
                      <a:srgbClr val="00B050"/>
                    </a:solidFill>
                    <a:latin typeface="Cambria Math"/>
                    <a:ea typeface="Cambria Math"/>
                  </a:rPr>
                  <a:t> </a:t>
                </a:r>
                <a:r>
                  <a:rPr lang="pl-PL" sz="1600" dirty="0">
                    <a:solidFill>
                      <a:srgbClr val="C00000"/>
                    </a:solidFill>
                  </a:rPr>
                  <a:t>a</a:t>
                </a:r>
                <a:r>
                  <a:rPr lang="pl-PL" sz="1600" baseline="-25000" dirty="0">
                    <a:solidFill>
                      <a:srgbClr val="C00000"/>
                    </a:solidFill>
                  </a:rPr>
                  <a:t>2</a:t>
                </a:r>
                <a:r>
                  <a:rPr lang="pl-PL" sz="1600" dirty="0">
                    <a:solidFill>
                      <a:srgbClr val="C00000"/>
                    </a:solidFill>
                  </a:rPr>
                  <a:t>b</a:t>
                </a:r>
                <a:r>
                  <a:rPr lang="pl-PL" sz="1600" baseline="-25000" dirty="0">
                    <a:solidFill>
                      <a:srgbClr val="C00000"/>
                    </a:solidFill>
                  </a:rPr>
                  <a:t>1</a:t>
                </a:r>
                <a:r>
                  <a:rPr lang="en-US" sz="1600" baseline="-25000" dirty="0">
                    <a:solidFill>
                      <a:srgbClr val="C00000"/>
                    </a:solidFill>
                  </a:rPr>
                  <a:t> </a:t>
                </a:r>
                <a14:m>
                  <m:oMath xmlns:m="http://schemas.openxmlformats.org/officeDocument/2006/math">
                    <m:r>
                      <a:rPr lang="en-US" sz="1600" b="0" i="1" dirty="0" smtClean="0">
                        <a:solidFill>
                          <a:srgbClr val="C00000"/>
                        </a:solidFill>
                        <a:latin typeface="Cambria Math" panose="02040503050406030204" pitchFamily="18" charset="0"/>
                        <a:ea typeface="Cambria Math"/>
                      </a:rPr>
                      <m:t>+</m:t>
                    </m:r>
                  </m:oMath>
                </a14:m>
                <a:r>
                  <a:rPr lang="en-US" sz="1600" dirty="0">
                    <a:solidFill>
                      <a:srgbClr val="C00000"/>
                    </a:solidFill>
                    <a:latin typeface="Cambria Math"/>
                    <a:ea typeface="Cambria Math"/>
                  </a:rPr>
                  <a:t> </a:t>
                </a:r>
                <a:r>
                  <a:rPr lang="pl-PL" sz="1600" dirty="0">
                    <a:solidFill>
                      <a:srgbClr val="C00000"/>
                    </a:solidFill>
                  </a:rPr>
                  <a:t>a</a:t>
                </a:r>
                <a:r>
                  <a:rPr lang="pl-PL" sz="1600" baseline="-25000" dirty="0">
                    <a:solidFill>
                      <a:srgbClr val="C00000"/>
                    </a:solidFill>
                  </a:rPr>
                  <a:t>1</a:t>
                </a:r>
                <a:r>
                  <a:rPr lang="en-US" sz="1600" dirty="0">
                    <a:solidFill>
                      <a:srgbClr val="C00000"/>
                    </a:solidFill>
                  </a:rPr>
                  <a:t>b</a:t>
                </a:r>
                <a:r>
                  <a:rPr lang="en-US" sz="1600" baseline="-25000" dirty="0">
                    <a:solidFill>
                      <a:srgbClr val="C00000"/>
                    </a:solidFill>
                  </a:rPr>
                  <a:t>2 </a:t>
                </a:r>
                <a14:m>
                  <m:oMath xmlns:m="http://schemas.openxmlformats.org/officeDocument/2006/math">
                    <m:r>
                      <a:rPr lang="en-US" sz="1600" b="0" i="1" dirty="0" smtClean="0">
                        <a:solidFill>
                          <a:srgbClr val="00B050"/>
                        </a:solidFill>
                        <a:latin typeface="Cambria Math" panose="02040503050406030204" pitchFamily="18" charset="0"/>
                        <a:ea typeface="Cambria Math"/>
                      </a:rPr>
                      <m:t>+</m:t>
                    </m:r>
                  </m:oMath>
                </a14:m>
                <a:r>
                  <a:rPr lang="en-US" sz="1600" dirty="0">
                    <a:solidFill>
                      <a:srgbClr val="00B050"/>
                    </a:solidFill>
                    <a:latin typeface="Cambria Math"/>
                    <a:ea typeface="Cambria Math"/>
                  </a:rPr>
                  <a:t> </a:t>
                </a:r>
                <a:r>
                  <a:rPr lang="pl-PL" sz="1600" dirty="0">
                    <a:solidFill>
                      <a:srgbClr val="00B050"/>
                    </a:solidFill>
                  </a:rPr>
                  <a:t>a</a:t>
                </a:r>
                <a:r>
                  <a:rPr lang="pl-PL" sz="1600" baseline="-25000" dirty="0">
                    <a:solidFill>
                      <a:srgbClr val="00B050"/>
                    </a:solidFill>
                  </a:rPr>
                  <a:t>2</a:t>
                </a:r>
                <a:r>
                  <a:rPr lang="pl-PL" sz="1600" dirty="0">
                    <a:solidFill>
                      <a:srgbClr val="00B050"/>
                    </a:solidFill>
                  </a:rPr>
                  <a:t>b</a:t>
                </a:r>
                <a:r>
                  <a:rPr lang="pl-PL" sz="1600" baseline="-25000" dirty="0">
                    <a:solidFill>
                      <a:srgbClr val="00B050"/>
                    </a:solidFill>
                  </a:rPr>
                  <a:t>2</a:t>
                </a:r>
                <a:endParaRPr lang="en-US" sz="1600" baseline="-25000" dirty="0">
                  <a:solidFill>
                    <a:srgbClr val="00B050"/>
                  </a:solidFill>
                </a:endParaRPr>
              </a:p>
              <a:p>
                <a:endParaRPr lang="en-US" sz="1600" dirty="0"/>
              </a:p>
              <a:p>
                <a:pPr algn="ctr"/>
                <a:r>
                  <a:rPr lang="en-US" dirty="0">
                    <a:solidFill>
                      <a:srgbClr val="C00000"/>
                    </a:solidFill>
                  </a:rPr>
                  <a:t>Conservative, but loses precision . . . </a:t>
                </a:r>
                <a:r>
                  <a:rPr lang="en-US" dirty="0">
                    <a:solidFill>
                      <a:srgbClr val="C00000"/>
                    </a:solidFill>
                    <a:sym typeface="Wingdings"/>
                  </a:rPr>
                  <a:t></a:t>
                </a:r>
                <a:endParaRPr lang="en-US" dirty="0">
                  <a:solidFill>
                    <a:srgbClr val="C0000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4158062" y="3926047"/>
                <a:ext cx="4941693" cy="2358081"/>
              </a:xfrm>
              <a:prstGeom prst="rect">
                <a:avLst/>
              </a:prstGeom>
              <a:blipFill>
                <a:blip r:embed="rId6"/>
                <a:stretch>
                  <a:fillRect l="-617" t="-1034" b="-3359"/>
                </a:stretch>
              </a:blipFill>
            </p:spPr>
            <p:txBody>
              <a:bodyPr/>
              <a:lstStyle/>
              <a:p>
                <a:r>
                  <a:rPr lang="en-US">
                    <a:noFill/>
                  </a:rPr>
                  <a:t> </a:t>
                </a:r>
              </a:p>
            </p:txBody>
          </p:sp>
        </mc:Fallback>
      </mc:AlternateContent>
      <p:sp>
        <p:nvSpPr>
          <p:cNvPr id="54" name="Freeform: Shape 53">
            <a:extLst>
              <a:ext uri="{FF2B5EF4-FFF2-40B4-BE49-F238E27FC236}">
                <a16:creationId xmlns:a16="http://schemas.microsoft.com/office/drawing/2014/main" id="{9ADFEEDF-1588-40D6-A46E-35AE6583379D}"/>
              </a:ext>
            </a:extLst>
          </p:cNvPr>
          <p:cNvSpPr/>
          <p:nvPr/>
        </p:nvSpPr>
        <p:spPr bwMode="auto">
          <a:xfrm>
            <a:off x="2414081" y="2472322"/>
            <a:ext cx="300252" cy="1962118"/>
          </a:xfrm>
          <a:custGeom>
            <a:avLst/>
            <a:gdLst>
              <a:gd name="connsiteX0" fmla="*/ 0 w 568569"/>
              <a:gd name="connsiteY0" fmla="*/ 0 h 2763715"/>
              <a:gd name="connsiteX1" fmla="*/ 152400 w 568569"/>
              <a:gd name="connsiteY1" fmla="*/ 433754 h 2763715"/>
              <a:gd name="connsiteX2" fmla="*/ 509954 w 568569"/>
              <a:gd name="connsiteY2" fmla="*/ 846992 h 2763715"/>
              <a:gd name="connsiteX3" fmla="*/ 556846 w 568569"/>
              <a:gd name="connsiteY3" fmla="*/ 1160585 h 2763715"/>
              <a:gd name="connsiteX4" fmla="*/ 553915 w 568569"/>
              <a:gd name="connsiteY4" fmla="*/ 1541585 h 2763715"/>
              <a:gd name="connsiteX5" fmla="*/ 568569 w 568569"/>
              <a:gd name="connsiteY5" fmla="*/ 2763715 h 2763715"/>
              <a:gd name="connsiteX0" fmla="*/ 0 w 416169"/>
              <a:gd name="connsiteY0" fmla="*/ 0 h 2329961"/>
              <a:gd name="connsiteX1" fmla="*/ 357554 w 416169"/>
              <a:gd name="connsiteY1" fmla="*/ 413238 h 2329961"/>
              <a:gd name="connsiteX2" fmla="*/ 404446 w 416169"/>
              <a:gd name="connsiteY2" fmla="*/ 726831 h 2329961"/>
              <a:gd name="connsiteX3" fmla="*/ 401515 w 416169"/>
              <a:gd name="connsiteY3" fmla="*/ 1107831 h 2329961"/>
              <a:gd name="connsiteX4" fmla="*/ 416169 w 416169"/>
              <a:gd name="connsiteY4" fmla="*/ 2329961 h 2329961"/>
              <a:gd name="connsiteX0" fmla="*/ 0 w 58615"/>
              <a:gd name="connsiteY0" fmla="*/ 0 h 1916723"/>
              <a:gd name="connsiteX1" fmla="*/ 46892 w 58615"/>
              <a:gd name="connsiteY1" fmla="*/ 313593 h 1916723"/>
              <a:gd name="connsiteX2" fmla="*/ 43961 w 58615"/>
              <a:gd name="connsiteY2" fmla="*/ 694593 h 1916723"/>
              <a:gd name="connsiteX3" fmla="*/ 58615 w 58615"/>
              <a:gd name="connsiteY3" fmla="*/ 1916723 h 1916723"/>
              <a:gd name="connsiteX0" fmla="*/ 0 w 1853025"/>
              <a:gd name="connsiteY0" fmla="*/ 0 h 3148893"/>
              <a:gd name="connsiteX1" fmla="*/ 1726535 w 1853025"/>
              <a:gd name="connsiteY1" fmla="*/ 1545763 h 3148893"/>
              <a:gd name="connsiteX2" fmla="*/ 1723604 w 1853025"/>
              <a:gd name="connsiteY2" fmla="*/ 1926763 h 3148893"/>
              <a:gd name="connsiteX3" fmla="*/ 1738258 w 1853025"/>
              <a:gd name="connsiteY3" fmla="*/ 3148893 h 3148893"/>
              <a:gd name="connsiteX0" fmla="*/ 0 w 1738258"/>
              <a:gd name="connsiteY0" fmla="*/ 0 h 3148893"/>
              <a:gd name="connsiteX1" fmla="*/ 247931 w 1738258"/>
              <a:gd name="connsiteY1" fmla="*/ 657304 h 3148893"/>
              <a:gd name="connsiteX2" fmla="*/ 1723604 w 1738258"/>
              <a:gd name="connsiteY2" fmla="*/ 1926763 h 3148893"/>
              <a:gd name="connsiteX3" fmla="*/ 1738258 w 1738258"/>
              <a:gd name="connsiteY3" fmla="*/ 3148893 h 3148893"/>
              <a:gd name="connsiteX0" fmla="*/ 0 w 1738258"/>
              <a:gd name="connsiteY0" fmla="*/ 0 h 3148893"/>
              <a:gd name="connsiteX1" fmla="*/ 247931 w 1738258"/>
              <a:gd name="connsiteY1" fmla="*/ 657304 h 3148893"/>
              <a:gd name="connsiteX2" fmla="*/ 206089 w 1738258"/>
              <a:gd name="connsiteY2" fmla="*/ 1297708 h 3148893"/>
              <a:gd name="connsiteX3" fmla="*/ 1738258 w 1738258"/>
              <a:gd name="connsiteY3" fmla="*/ 3148893 h 3148893"/>
              <a:gd name="connsiteX0" fmla="*/ 38778 w 295445"/>
              <a:gd name="connsiteY0" fmla="*/ 0 h 1962118"/>
              <a:gd name="connsiteX1" fmla="*/ 286709 w 295445"/>
              <a:gd name="connsiteY1" fmla="*/ 657304 h 1962118"/>
              <a:gd name="connsiteX2" fmla="*/ 244867 w 295445"/>
              <a:gd name="connsiteY2" fmla="*/ 1297708 h 1962118"/>
              <a:gd name="connsiteX3" fmla="*/ 117 w 295445"/>
              <a:gd name="connsiteY3" fmla="*/ 1962118 h 1962118"/>
              <a:gd name="connsiteX0" fmla="*/ 38661 w 295328"/>
              <a:gd name="connsiteY0" fmla="*/ 0 h 1962118"/>
              <a:gd name="connsiteX1" fmla="*/ 286592 w 295328"/>
              <a:gd name="connsiteY1" fmla="*/ 657304 h 1962118"/>
              <a:gd name="connsiteX2" fmla="*/ 244750 w 295328"/>
              <a:gd name="connsiteY2" fmla="*/ 1297708 h 1962118"/>
              <a:gd name="connsiteX3" fmla="*/ 0 w 295328"/>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Lst>
            <a:ahLst/>
            <a:cxnLst>
              <a:cxn ang="0">
                <a:pos x="connsiteX0" y="connsiteY0"/>
              </a:cxn>
              <a:cxn ang="0">
                <a:pos x="connsiteX1" y="connsiteY1"/>
              </a:cxn>
              <a:cxn ang="0">
                <a:pos x="connsiteX2" y="connsiteY2"/>
              </a:cxn>
              <a:cxn ang="0">
                <a:pos x="connsiteX3" y="connsiteY3"/>
              </a:cxn>
            </a:cxnLst>
            <a:rect l="l" t="t" r="r" b="b"/>
            <a:pathLst>
              <a:path w="300252" h="1962118">
                <a:moveTo>
                  <a:pt x="38661" y="0"/>
                </a:moveTo>
                <a:cubicBezTo>
                  <a:pt x="106069" y="121138"/>
                  <a:pt x="252244" y="441019"/>
                  <a:pt x="286592" y="657304"/>
                </a:cubicBezTo>
                <a:cubicBezTo>
                  <a:pt x="320940" y="873589"/>
                  <a:pt x="284360" y="1030520"/>
                  <a:pt x="244750" y="1297708"/>
                </a:cubicBezTo>
                <a:cubicBezTo>
                  <a:pt x="184359" y="1512942"/>
                  <a:pt x="214143" y="1497617"/>
                  <a:pt x="0" y="1962118"/>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85EE6A4D-0C61-4DFA-BF49-6F541BF12B7F}"/>
              </a:ext>
            </a:extLst>
          </p:cNvPr>
          <p:cNvSpPr/>
          <p:nvPr/>
        </p:nvSpPr>
        <p:spPr bwMode="auto">
          <a:xfrm>
            <a:off x="1867218" y="2498236"/>
            <a:ext cx="319361" cy="1950580"/>
          </a:xfrm>
          <a:custGeom>
            <a:avLst/>
            <a:gdLst>
              <a:gd name="connsiteX0" fmla="*/ 1659699 w 2004165"/>
              <a:gd name="connsiteY0" fmla="*/ 0 h 2771383"/>
              <a:gd name="connsiteX1" fmla="*/ 2004165 w 2004165"/>
              <a:gd name="connsiteY1" fmla="*/ 463463 h 2771383"/>
              <a:gd name="connsiteX2" fmla="*/ 1659699 w 2004165"/>
              <a:gd name="connsiteY2" fmla="*/ 579329 h 2771383"/>
              <a:gd name="connsiteX3" fmla="*/ 1208762 w 2004165"/>
              <a:gd name="connsiteY3" fmla="*/ 494778 h 2771383"/>
              <a:gd name="connsiteX4" fmla="*/ 560540 w 2004165"/>
              <a:gd name="connsiteY4" fmla="*/ 310019 h 2771383"/>
              <a:gd name="connsiteX5" fmla="*/ 72025 w 2004165"/>
              <a:gd name="connsiteY5" fmla="*/ 494778 h 2771383"/>
              <a:gd name="connsiteX6" fmla="*/ 25052 w 2004165"/>
              <a:gd name="connsiteY6" fmla="*/ 1283918 h 2771383"/>
              <a:gd name="connsiteX7" fmla="*/ 0 w 2004165"/>
              <a:gd name="connsiteY7" fmla="*/ 2771383 h 2771383"/>
              <a:gd name="connsiteX0" fmla="*/ 2004165 w 2004165"/>
              <a:gd name="connsiteY0" fmla="*/ 153444 h 2461364"/>
              <a:gd name="connsiteX1" fmla="*/ 1659699 w 2004165"/>
              <a:gd name="connsiteY1" fmla="*/ 269310 h 2461364"/>
              <a:gd name="connsiteX2" fmla="*/ 1208762 w 2004165"/>
              <a:gd name="connsiteY2" fmla="*/ 184759 h 2461364"/>
              <a:gd name="connsiteX3" fmla="*/ 560540 w 2004165"/>
              <a:gd name="connsiteY3" fmla="*/ 0 h 2461364"/>
              <a:gd name="connsiteX4" fmla="*/ 72025 w 2004165"/>
              <a:gd name="connsiteY4" fmla="*/ 184759 h 2461364"/>
              <a:gd name="connsiteX5" fmla="*/ 25052 w 2004165"/>
              <a:gd name="connsiteY5" fmla="*/ 973899 h 2461364"/>
              <a:gd name="connsiteX6" fmla="*/ 0 w 2004165"/>
              <a:gd name="connsiteY6" fmla="*/ 2461364 h 2461364"/>
              <a:gd name="connsiteX0" fmla="*/ 1659699 w 1659699"/>
              <a:gd name="connsiteY0" fmla="*/ 269310 h 2461364"/>
              <a:gd name="connsiteX1" fmla="*/ 1208762 w 1659699"/>
              <a:gd name="connsiteY1" fmla="*/ 184759 h 2461364"/>
              <a:gd name="connsiteX2" fmla="*/ 560540 w 1659699"/>
              <a:gd name="connsiteY2" fmla="*/ 0 h 2461364"/>
              <a:gd name="connsiteX3" fmla="*/ 72025 w 1659699"/>
              <a:gd name="connsiteY3" fmla="*/ 184759 h 2461364"/>
              <a:gd name="connsiteX4" fmla="*/ 25052 w 1659699"/>
              <a:gd name="connsiteY4" fmla="*/ 973899 h 2461364"/>
              <a:gd name="connsiteX5" fmla="*/ 0 w 1659699"/>
              <a:gd name="connsiteY5" fmla="*/ 2461364 h 2461364"/>
              <a:gd name="connsiteX0" fmla="*/ 1208762 w 1208762"/>
              <a:gd name="connsiteY0" fmla="*/ 184759 h 2461364"/>
              <a:gd name="connsiteX1" fmla="*/ 560540 w 1208762"/>
              <a:gd name="connsiteY1" fmla="*/ 0 h 2461364"/>
              <a:gd name="connsiteX2" fmla="*/ 72025 w 1208762"/>
              <a:gd name="connsiteY2" fmla="*/ 184759 h 2461364"/>
              <a:gd name="connsiteX3" fmla="*/ 25052 w 1208762"/>
              <a:gd name="connsiteY3" fmla="*/ 973899 h 2461364"/>
              <a:gd name="connsiteX4" fmla="*/ 0 w 1208762"/>
              <a:gd name="connsiteY4" fmla="*/ 2461364 h 2461364"/>
              <a:gd name="connsiteX0" fmla="*/ 4425375 w 4425375"/>
              <a:gd name="connsiteY0" fmla="*/ 491656 h 2476431"/>
              <a:gd name="connsiteX1" fmla="*/ 560540 w 4425375"/>
              <a:gd name="connsiteY1" fmla="*/ 15067 h 2476431"/>
              <a:gd name="connsiteX2" fmla="*/ 72025 w 4425375"/>
              <a:gd name="connsiteY2" fmla="*/ 199826 h 2476431"/>
              <a:gd name="connsiteX3" fmla="*/ 25052 w 4425375"/>
              <a:gd name="connsiteY3" fmla="*/ 988966 h 2476431"/>
              <a:gd name="connsiteX4" fmla="*/ 0 w 4425375"/>
              <a:gd name="connsiteY4" fmla="*/ 2476431 h 2476431"/>
              <a:gd name="connsiteX0" fmla="*/ 4657941 w 4657941"/>
              <a:gd name="connsiteY0" fmla="*/ 292269 h 2277044"/>
              <a:gd name="connsiteX1" fmla="*/ 4236697 w 4657941"/>
              <a:gd name="connsiteY1" fmla="*/ 885723 h 2277044"/>
              <a:gd name="connsiteX2" fmla="*/ 304591 w 4657941"/>
              <a:gd name="connsiteY2" fmla="*/ 439 h 2277044"/>
              <a:gd name="connsiteX3" fmla="*/ 257618 w 4657941"/>
              <a:gd name="connsiteY3" fmla="*/ 789579 h 2277044"/>
              <a:gd name="connsiteX4" fmla="*/ 232566 w 4657941"/>
              <a:gd name="connsiteY4" fmla="*/ 2277044 h 2277044"/>
              <a:gd name="connsiteX0" fmla="*/ 4425375 w 4425375"/>
              <a:gd name="connsiteY0" fmla="*/ 2576 h 1987351"/>
              <a:gd name="connsiteX1" fmla="*/ 4004131 w 4425375"/>
              <a:gd name="connsiteY1" fmla="*/ 596030 h 1987351"/>
              <a:gd name="connsiteX2" fmla="*/ 25052 w 4425375"/>
              <a:gd name="connsiteY2" fmla="*/ 499886 h 1987351"/>
              <a:gd name="connsiteX3" fmla="*/ 0 w 4425375"/>
              <a:gd name="connsiteY3" fmla="*/ 1987351 h 1987351"/>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6701 w 466701"/>
              <a:gd name="connsiteY0" fmla="*/ 3281 h 1942660"/>
              <a:gd name="connsiteX1" fmla="*/ 45457 w 466701"/>
              <a:gd name="connsiteY1" fmla="*/ 596735 h 1942660"/>
              <a:gd name="connsiteX2" fmla="*/ 22293 w 466701"/>
              <a:gd name="connsiteY2" fmla="*/ 1272318 h 1942660"/>
              <a:gd name="connsiteX3" fmla="*/ 217735 w 466701"/>
              <a:gd name="connsiteY3" fmla="*/ 1942660 h 1942660"/>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3721 w 463721"/>
              <a:gd name="connsiteY0" fmla="*/ 3281 h 1981570"/>
              <a:gd name="connsiteX1" fmla="*/ 42477 w 463721"/>
              <a:gd name="connsiteY1" fmla="*/ 596735 h 1981570"/>
              <a:gd name="connsiteX2" fmla="*/ 19313 w 463721"/>
              <a:gd name="connsiteY2" fmla="*/ 1272318 h 1981570"/>
              <a:gd name="connsiteX3" fmla="*/ 292576 w 463721"/>
              <a:gd name="connsiteY3" fmla="*/ 1981570 h 1981570"/>
              <a:gd name="connsiteX0" fmla="*/ 261103 w 280458"/>
              <a:gd name="connsiteY0" fmla="*/ 3749 h 1912765"/>
              <a:gd name="connsiteX1" fmla="*/ 30359 w 280458"/>
              <a:gd name="connsiteY1" fmla="*/ 527930 h 1912765"/>
              <a:gd name="connsiteX2" fmla="*/ 7195 w 280458"/>
              <a:gd name="connsiteY2" fmla="*/ 1203513 h 1912765"/>
              <a:gd name="connsiteX3" fmla="*/ 280458 w 280458"/>
              <a:gd name="connsiteY3" fmla="*/ 1912765 h 1912765"/>
              <a:gd name="connsiteX0" fmla="*/ 261103 w 280458"/>
              <a:gd name="connsiteY0" fmla="*/ 0 h 1909016"/>
              <a:gd name="connsiteX1" fmla="*/ 30359 w 280458"/>
              <a:gd name="connsiteY1" fmla="*/ 524181 h 1909016"/>
              <a:gd name="connsiteX2" fmla="*/ 7195 w 280458"/>
              <a:gd name="connsiteY2" fmla="*/ 1199764 h 1909016"/>
              <a:gd name="connsiteX3" fmla="*/ 280458 w 280458"/>
              <a:gd name="connsiteY3" fmla="*/ 1909016 h 1909016"/>
              <a:gd name="connsiteX0" fmla="*/ 266062 w 285417"/>
              <a:gd name="connsiteY0" fmla="*/ 0 h 1909016"/>
              <a:gd name="connsiteX1" fmla="*/ 35318 w 285417"/>
              <a:gd name="connsiteY1" fmla="*/ 524181 h 1909016"/>
              <a:gd name="connsiteX2" fmla="*/ 12154 w 285417"/>
              <a:gd name="connsiteY2" fmla="*/ 1199764 h 1909016"/>
              <a:gd name="connsiteX3" fmla="*/ 285417 w 28541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42063 w 296054"/>
              <a:gd name="connsiteY0" fmla="*/ 0 h 1950580"/>
              <a:gd name="connsiteX1" fmla="*/ 45955 w 296054"/>
              <a:gd name="connsiteY1" fmla="*/ 565745 h 1950580"/>
              <a:gd name="connsiteX2" fmla="*/ 2009 w 296054"/>
              <a:gd name="connsiteY2" fmla="*/ 1244791 h 1950580"/>
              <a:gd name="connsiteX3" fmla="*/ 296054 w 296054"/>
              <a:gd name="connsiteY3" fmla="*/ 1950580 h 1950580"/>
              <a:gd name="connsiteX0" fmla="*/ 265370 w 319361"/>
              <a:gd name="connsiteY0" fmla="*/ 0 h 1950580"/>
              <a:gd name="connsiteX1" fmla="*/ 17307 w 319361"/>
              <a:gd name="connsiteY1" fmla="*/ 589990 h 1950580"/>
              <a:gd name="connsiteX2" fmla="*/ 25316 w 319361"/>
              <a:gd name="connsiteY2" fmla="*/ 1244791 h 1950580"/>
              <a:gd name="connsiteX3" fmla="*/ 319361 w 319361"/>
              <a:gd name="connsiteY3" fmla="*/ 1950580 h 1950580"/>
            </a:gdLst>
            <a:ahLst/>
            <a:cxnLst>
              <a:cxn ang="0">
                <a:pos x="connsiteX0" y="connsiteY0"/>
              </a:cxn>
              <a:cxn ang="0">
                <a:pos x="connsiteX1" y="connsiteY1"/>
              </a:cxn>
              <a:cxn ang="0">
                <a:pos x="connsiteX2" y="connsiteY2"/>
              </a:cxn>
              <a:cxn ang="0">
                <a:pos x="connsiteX3" y="connsiteY3"/>
              </a:cxn>
            </a:cxnLst>
            <a:rect l="l" t="t" r="r" b="b"/>
            <a:pathLst>
              <a:path w="319361" h="1950580">
                <a:moveTo>
                  <a:pt x="265370" y="0"/>
                </a:moveTo>
                <a:cubicBezTo>
                  <a:pt x="168768" y="190643"/>
                  <a:pt x="57316" y="382525"/>
                  <a:pt x="17307" y="589990"/>
                </a:cubicBezTo>
                <a:cubicBezTo>
                  <a:pt x="-22702" y="797455"/>
                  <a:pt x="18220" y="870231"/>
                  <a:pt x="25316" y="1244791"/>
                </a:cubicBezTo>
                <a:cubicBezTo>
                  <a:pt x="41021" y="1599980"/>
                  <a:pt x="157272" y="1617057"/>
                  <a:pt x="319361" y="1950580"/>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Freeform: Shape 60">
            <a:extLst>
              <a:ext uri="{FF2B5EF4-FFF2-40B4-BE49-F238E27FC236}">
                <a16:creationId xmlns:a16="http://schemas.microsoft.com/office/drawing/2014/main" id="{30435D07-7A65-4370-8C2E-336C059103BD}"/>
              </a:ext>
            </a:extLst>
          </p:cNvPr>
          <p:cNvSpPr/>
          <p:nvPr/>
        </p:nvSpPr>
        <p:spPr bwMode="auto">
          <a:xfrm>
            <a:off x="1920847" y="2469209"/>
            <a:ext cx="719355" cy="1929745"/>
          </a:xfrm>
          <a:custGeom>
            <a:avLst/>
            <a:gdLst>
              <a:gd name="connsiteX0" fmla="*/ 1924256 w 2433616"/>
              <a:gd name="connsiteY0" fmla="*/ 0 h 2441331"/>
              <a:gd name="connsiteX1" fmla="*/ 2261294 w 2433616"/>
              <a:gd name="connsiteY1" fmla="*/ 404446 h 2441331"/>
              <a:gd name="connsiteX2" fmla="*/ 2401971 w 2433616"/>
              <a:gd name="connsiteY2" fmla="*/ 770792 h 2441331"/>
              <a:gd name="connsiteX3" fmla="*/ 2372663 w 2433616"/>
              <a:gd name="connsiteY3" fmla="*/ 1225061 h 2441331"/>
              <a:gd name="connsiteX4" fmla="*/ 1780648 w 2433616"/>
              <a:gd name="connsiteY4" fmla="*/ 1403838 h 2441331"/>
              <a:gd name="connsiteX5" fmla="*/ 467663 w 2433616"/>
              <a:gd name="connsiteY5" fmla="*/ 1436077 h 2441331"/>
              <a:gd name="connsiteX6" fmla="*/ 1671 w 2433616"/>
              <a:gd name="connsiteY6" fmla="*/ 1943100 h 2441331"/>
              <a:gd name="connsiteX7" fmla="*/ 341640 w 2433616"/>
              <a:gd name="connsiteY7" fmla="*/ 2441331 h 2441331"/>
              <a:gd name="connsiteX0" fmla="*/ 1924256 w 2402688"/>
              <a:gd name="connsiteY0" fmla="*/ 0 h 2441331"/>
              <a:gd name="connsiteX1" fmla="*/ 2261294 w 2402688"/>
              <a:gd name="connsiteY1" fmla="*/ 404446 h 2441331"/>
              <a:gd name="connsiteX2" fmla="*/ 2401971 w 2402688"/>
              <a:gd name="connsiteY2" fmla="*/ 770792 h 2441331"/>
              <a:gd name="connsiteX3" fmla="*/ 2209825 w 2402688"/>
              <a:gd name="connsiteY3" fmla="*/ 1334664 h 2441331"/>
              <a:gd name="connsiteX4" fmla="*/ 1780648 w 2402688"/>
              <a:gd name="connsiteY4" fmla="*/ 1403838 h 2441331"/>
              <a:gd name="connsiteX5" fmla="*/ 467663 w 2402688"/>
              <a:gd name="connsiteY5" fmla="*/ 1436077 h 2441331"/>
              <a:gd name="connsiteX6" fmla="*/ 1671 w 2402688"/>
              <a:gd name="connsiteY6" fmla="*/ 1943100 h 2441331"/>
              <a:gd name="connsiteX7" fmla="*/ 341640 w 2402688"/>
              <a:gd name="connsiteY7" fmla="*/ 2441331 h 2441331"/>
              <a:gd name="connsiteX0" fmla="*/ 1924256 w 2350342"/>
              <a:gd name="connsiteY0" fmla="*/ 0 h 2441331"/>
              <a:gd name="connsiteX1" fmla="*/ 2261294 w 2350342"/>
              <a:gd name="connsiteY1" fmla="*/ 404446 h 2441331"/>
              <a:gd name="connsiteX2" fmla="*/ 2348735 w 2350342"/>
              <a:gd name="connsiteY2" fmla="*/ 723819 h 2441331"/>
              <a:gd name="connsiteX3" fmla="*/ 2209825 w 2350342"/>
              <a:gd name="connsiteY3" fmla="*/ 1334664 h 2441331"/>
              <a:gd name="connsiteX4" fmla="*/ 1780648 w 2350342"/>
              <a:gd name="connsiteY4" fmla="*/ 1403838 h 2441331"/>
              <a:gd name="connsiteX5" fmla="*/ 467663 w 2350342"/>
              <a:gd name="connsiteY5" fmla="*/ 1436077 h 2441331"/>
              <a:gd name="connsiteX6" fmla="*/ 1671 w 2350342"/>
              <a:gd name="connsiteY6" fmla="*/ 1943100 h 2441331"/>
              <a:gd name="connsiteX7" fmla="*/ 341640 w 2350342"/>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43100 h 2441331"/>
              <a:gd name="connsiteX7" fmla="*/ 341640 w 2352918"/>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02390 h 2441331"/>
              <a:gd name="connsiteX7" fmla="*/ 341640 w 2352918"/>
              <a:gd name="connsiteY7" fmla="*/ 2441331 h 2441331"/>
              <a:gd name="connsiteX0" fmla="*/ 1923997 w 2352659"/>
              <a:gd name="connsiteY0" fmla="*/ 0 h 2441331"/>
              <a:gd name="connsiteX1" fmla="*/ 2261035 w 2352659"/>
              <a:gd name="connsiteY1" fmla="*/ 404446 h 2441331"/>
              <a:gd name="connsiteX2" fmla="*/ 2348476 w 2352659"/>
              <a:gd name="connsiteY2" fmla="*/ 723819 h 2441331"/>
              <a:gd name="connsiteX3" fmla="*/ 2278459 w 2352659"/>
              <a:gd name="connsiteY3" fmla="*/ 1300217 h 2441331"/>
              <a:gd name="connsiteX4" fmla="*/ 1780389 w 2352659"/>
              <a:gd name="connsiteY4" fmla="*/ 1403838 h 2441331"/>
              <a:gd name="connsiteX5" fmla="*/ 467404 w 2352659"/>
              <a:gd name="connsiteY5" fmla="*/ 1436077 h 2441331"/>
              <a:gd name="connsiteX6" fmla="*/ 1412 w 2352659"/>
              <a:gd name="connsiteY6" fmla="*/ 1902390 h 2441331"/>
              <a:gd name="connsiteX7" fmla="*/ 341381 w 2352659"/>
              <a:gd name="connsiteY7" fmla="*/ 2441331 h 2441331"/>
              <a:gd name="connsiteX0" fmla="*/ 1923997 w 2356981"/>
              <a:gd name="connsiteY0" fmla="*/ 0 h 2441331"/>
              <a:gd name="connsiteX1" fmla="*/ 2202669 w 2356981"/>
              <a:gd name="connsiteY1" fmla="*/ 547118 h 2441331"/>
              <a:gd name="connsiteX2" fmla="*/ 2348476 w 2356981"/>
              <a:gd name="connsiteY2" fmla="*/ 723819 h 2441331"/>
              <a:gd name="connsiteX3" fmla="*/ 2278459 w 2356981"/>
              <a:gd name="connsiteY3" fmla="*/ 1300217 h 2441331"/>
              <a:gd name="connsiteX4" fmla="*/ 1780389 w 2356981"/>
              <a:gd name="connsiteY4" fmla="*/ 1403838 h 2441331"/>
              <a:gd name="connsiteX5" fmla="*/ 467404 w 2356981"/>
              <a:gd name="connsiteY5" fmla="*/ 1436077 h 2441331"/>
              <a:gd name="connsiteX6" fmla="*/ 1412 w 2356981"/>
              <a:gd name="connsiteY6" fmla="*/ 1902390 h 2441331"/>
              <a:gd name="connsiteX7" fmla="*/ 341381 w 2356981"/>
              <a:gd name="connsiteY7" fmla="*/ 2441331 h 2441331"/>
              <a:gd name="connsiteX0" fmla="*/ 1923997 w 2282737"/>
              <a:gd name="connsiteY0" fmla="*/ 0 h 2441331"/>
              <a:gd name="connsiteX1" fmla="*/ 2202669 w 2282737"/>
              <a:gd name="connsiteY1" fmla="*/ 547118 h 2441331"/>
              <a:gd name="connsiteX2" fmla="*/ 2030706 w 2282737"/>
              <a:gd name="connsiteY2" fmla="*/ 905402 h 2441331"/>
              <a:gd name="connsiteX3" fmla="*/ 2278459 w 2282737"/>
              <a:gd name="connsiteY3" fmla="*/ 1300217 h 2441331"/>
              <a:gd name="connsiteX4" fmla="*/ 1780389 w 2282737"/>
              <a:gd name="connsiteY4" fmla="*/ 1403838 h 2441331"/>
              <a:gd name="connsiteX5" fmla="*/ 467404 w 2282737"/>
              <a:gd name="connsiteY5" fmla="*/ 1436077 h 2441331"/>
              <a:gd name="connsiteX6" fmla="*/ 1412 w 2282737"/>
              <a:gd name="connsiteY6" fmla="*/ 1902390 h 2441331"/>
              <a:gd name="connsiteX7" fmla="*/ 341381 w 2282737"/>
              <a:gd name="connsiteY7" fmla="*/ 2441331 h 2441331"/>
              <a:gd name="connsiteX0" fmla="*/ 1923997 w 2204453"/>
              <a:gd name="connsiteY0" fmla="*/ 0 h 2441331"/>
              <a:gd name="connsiteX1" fmla="*/ 2202669 w 2204453"/>
              <a:gd name="connsiteY1" fmla="*/ 547118 h 2441331"/>
              <a:gd name="connsiteX2" fmla="*/ 2030706 w 2204453"/>
              <a:gd name="connsiteY2" fmla="*/ 905402 h 2441331"/>
              <a:gd name="connsiteX3" fmla="*/ 1780389 w 2204453"/>
              <a:gd name="connsiteY3" fmla="*/ 1403838 h 2441331"/>
              <a:gd name="connsiteX4" fmla="*/ 467404 w 2204453"/>
              <a:gd name="connsiteY4" fmla="*/ 1436077 h 2441331"/>
              <a:gd name="connsiteX5" fmla="*/ 1412 w 2204453"/>
              <a:gd name="connsiteY5" fmla="*/ 1902390 h 2441331"/>
              <a:gd name="connsiteX6" fmla="*/ 341381 w 2204453"/>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467404 w 2205519"/>
              <a:gd name="connsiteY4" fmla="*/ 1436077 h 2441331"/>
              <a:gd name="connsiteX5" fmla="*/ 1412 w 2205519"/>
              <a:gd name="connsiteY5" fmla="*/ 1902390 h 2441331"/>
              <a:gd name="connsiteX6" fmla="*/ 341381 w 2205519"/>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1284528 w 2205519"/>
              <a:gd name="connsiteY4" fmla="*/ 1474988 h 2441331"/>
              <a:gd name="connsiteX5" fmla="*/ 1412 w 2205519"/>
              <a:gd name="connsiteY5" fmla="*/ 1902390 h 2441331"/>
              <a:gd name="connsiteX6" fmla="*/ 341381 w 2205519"/>
              <a:gd name="connsiteY6" fmla="*/ 2441331 h 2441331"/>
              <a:gd name="connsiteX0" fmla="*/ 1594716 w 1876238"/>
              <a:gd name="connsiteY0" fmla="*/ 0 h 2441331"/>
              <a:gd name="connsiteX1" fmla="*/ 1873388 w 1876238"/>
              <a:gd name="connsiteY1" fmla="*/ 547118 h 2441331"/>
              <a:gd name="connsiteX2" fmla="*/ 1701425 w 1876238"/>
              <a:gd name="connsiteY2" fmla="*/ 905402 h 2441331"/>
              <a:gd name="connsiteX3" fmla="*/ 1133338 w 1876238"/>
              <a:gd name="connsiteY3" fmla="*/ 1228740 h 2441331"/>
              <a:gd name="connsiteX4" fmla="*/ 955247 w 1876238"/>
              <a:gd name="connsiteY4" fmla="*/ 1474988 h 2441331"/>
              <a:gd name="connsiteX5" fmla="*/ 1059944 w 1876238"/>
              <a:gd name="connsiteY5" fmla="*/ 1863479 h 2441331"/>
              <a:gd name="connsiteX6" fmla="*/ 12100 w 1876238"/>
              <a:gd name="connsiteY6" fmla="*/ 2441331 h 2441331"/>
              <a:gd name="connsiteX0" fmla="*/ 640239 w 921761"/>
              <a:gd name="connsiteY0" fmla="*/ 0 h 2019799"/>
              <a:gd name="connsiteX1" fmla="*/ 918911 w 921761"/>
              <a:gd name="connsiteY1" fmla="*/ 547118 h 2019799"/>
              <a:gd name="connsiteX2" fmla="*/ 746948 w 921761"/>
              <a:gd name="connsiteY2" fmla="*/ 905402 h 2019799"/>
              <a:gd name="connsiteX3" fmla="*/ 178861 w 921761"/>
              <a:gd name="connsiteY3" fmla="*/ 1228740 h 2019799"/>
              <a:gd name="connsiteX4" fmla="*/ 770 w 921761"/>
              <a:gd name="connsiteY4" fmla="*/ 1474988 h 2019799"/>
              <a:gd name="connsiteX5" fmla="*/ 105467 w 921761"/>
              <a:gd name="connsiteY5" fmla="*/ 1863479 h 2019799"/>
              <a:gd name="connsiteX6" fmla="*/ 257367 w 921761"/>
              <a:gd name="connsiteY6" fmla="*/ 2019799 h 2019799"/>
              <a:gd name="connsiteX0" fmla="*/ 546721 w 926392"/>
              <a:gd name="connsiteY0" fmla="*/ 0 h 1995554"/>
              <a:gd name="connsiteX1" fmla="*/ 918911 w 926392"/>
              <a:gd name="connsiteY1" fmla="*/ 522873 h 1995554"/>
              <a:gd name="connsiteX2" fmla="*/ 746948 w 926392"/>
              <a:gd name="connsiteY2" fmla="*/ 881157 h 1995554"/>
              <a:gd name="connsiteX3" fmla="*/ 178861 w 926392"/>
              <a:gd name="connsiteY3" fmla="*/ 1204495 h 1995554"/>
              <a:gd name="connsiteX4" fmla="*/ 770 w 926392"/>
              <a:gd name="connsiteY4" fmla="*/ 1450743 h 1995554"/>
              <a:gd name="connsiteX5" fmla="*/ 105467 w 926392"/>
              <a:gd name="connsiteY5" fmla="*/ 1839234 h 1995554"/>
              <a:gd name="connsiteX6" fmla="*/ 257367 w 926392"/>
              <a:gd name="connsiteY6" fmla="*/ 1995554 h 1995554"/>
              <a:gd name="connsiteX0" fmla="*/ 546721 w 806417"/>
              <a:gd name="connsiteY0" fmla="*/ 0 h 1995554"/>
              <a:gd name="connsiteX1" fmla="*/ 766511 w 806417"/>
              <a:gd name="connsiteY1" fmla="*/ 654491 h 1995554"/>
              <a:gd name="connsiteX2" fmla="*/ 746948 w 806417"/>
              <a:gd name="connsiteY2" fmla="*/ 881157 h 1995554"/>
              <a:gd name="connsiteX3" fmla="*/ 178861 w 806417"/>
              <a:gd name="connsiteY3" fmla="*/ 1204495 h 1995554"/>
              <a:gd name="connsiteX4" fmla="*/ 770 w 806417"/>
              <a:gd name="connsiteY4" fmla="*/ 1450743 h 1995554"/>
              <a:gd name="connsiteX5" fmla="*/ 105467 w 806417"/>
              <a:gd name="connsiteY5" fmla="*/ 1839234 h 1995554"/>
              <a:gd name="connsiteX6" fmla="*/ 257367 w 806417"/>
              <a:gd name="connsiteY6" fmla="*/ 1995554 h 1995554"/>
              <a:gd name="connsiteX0" fmla="*/ 546721 w 767669"/>
              <a:gd name="connsiteY0" fmla="*/ 0 h 1995554"/>
              <a:gd name="connsiteX1" fmla="*/ 766511 w 767669"/>
              <a:gd name="connsiteY1" fmla="*/ 654491 h 1995554"/>
              <a:gd name="connsiteX2" fmla="*/ 466394 w 767669"/>
              <a:gd name="connsiteY2" fmla="*/ 908866 h 1995554"/>
              <a:gd name="connsiteX3" fmla="*/ 178861 w 767669"/>
              <a:gd name="connsiteY3" fmla="*/ 1204495 h 1995554"/>
              <a:gd name="connsiteX4" fmla="*/ 770 w 767669"/>
              <a:gd name="connsiteY4" fmla="*/ 1450743 h 1995554"/>
              <a:gd name="connsiteX5" fmla="*/ 105467 w 767669"/>
              <a:gd name="connsiteY5" fmla="*/ 1839234 h 1995554"/>
              <a:gd name="connsiteX6" fmla="*/ 257367 w 767669"/>
              <a:gd name="connsiteY6" fmla="*/ 1995554 h 1995554"/>
              <a:gd name="connsiteX0" fmla="*/ 546721 w 781402"/>
              <a:gd name="connsiteY0" fmla="*/ 0 h 1995554"/>
              <a:gd name="connsiteX1" fmla="*/ 780365 w 781402"/>
              <a:gd name="connsiteY1" fmla="*/ 696054 h 1995554"/>
              <a:gd name="connsiteX2" fmla="*/ 466394 w 781402"/>
              <a:gd name="connsiteY2" fmla="*/ 908866 h 1995554"/>
              <a:gd name="connsiteX3" fmla="*/ 178861 w 781402"/>
              <a:gd name="connsiteY3" fmla="*/ 1204495 h 1995554"/>
              <a:gd name="connsiteX4" fmla="*/ 770 w 781402"/>
              <a:gd name="connsiteY4" fmla="*/ 1450743 h 1995554"/>
              <a:gd name="connsiteX5" fmla="*/ 105467 w 781402"/>
              <a:gd name="connsiteY5" fmla="*/ 1839234 h 1995554"/>
              <a:gd name="connsiteX6" fmla="*/ 257367 w 781402"/>
              <a:gd name="connsiteY6" fmla="*/ 1995554 h 1995554"/>
              <a:gd name="connsiteX0" fmla="*/ 546721 w 786807"/>
              <a:gd name="connsiteY0" fmla="*/ 0 h 1995554"/>
              <a:gd name="connsiteX1" fmla="*/ 780365 w 786807"/>
              <a:gd name="connsiteY1" fmla="*/ 696054 h 1995554"/>
              <a:gd name="connsiteX2" fmla="*/ 313994 w 786807"/>
              <a:gd name="connsiteY2" fmla="*/ 1005847 h 1995554"/>
              <a:gd name="connsiteX3" fmla="*/ 178861 w 786807"/>
              <a:gd name="connsiteY3" fmla="*/ 1204495 h 1995554"/>
              <a:gd name="connsiteX4" fmla="*/ 770 w 786807"/>
              <a:gd name="connsiteY4" fmla="*/ 1450743 h 1995554"/>
              <a:gd name="connsiteX5" fmla="*/ 105467 w 786807"/>
              <a:gd name="connsiteY5" fmla="*/ 1839234 h 1995554"/>
              <a:gd name="connsiteX6" fmla="*/ 257367 w 786807"/>
              <a:gd name="connsiteY6" fmla="*/ 1995554 h 1995554"/>
              <a:gd name="connsiteX0" fmla="*/ 546721 w 793493"/>
              <a:gd name="connsiteY0" fmla="*/ 0 h 1995554"/>
              <a:gd name="connsiteX1" fmla="*/ 780365 w 793493"/>
              <a:gd name="connsiteY1" fmla="*/ 696054 h 1995554"/>
              <a:gd name="connsiteX2" fmla="*/ 178861 w 793493"/>
              <a:gd name="connsiteY2" fmla="*/ 1204495 h 1995554"/>
              <a:gd name="connsiteX3" fmla="*/ 770 w 793493"/>
              <a:gd name="connsiteY3" fmla="*/ 1450743 h 1995554"/>
              <a:gd name="connsiteX4" fmla="*/ 105467 w 793493"/>
              <a:gd name="connsiteY4" fmla="*/ 1839234 h 1995554"/>
              <a:gd name="connsiteX5" fmla="*/ 257367 w 793493"/>
              <a:gd name="connsiteY5" fmla="*/ 1995554 h 1995554"/>
              <a:gd name="connsiteX0" fmla="*/ 547338 w 792645"/>
              <a:gd name="connsiteY0" fmla="*/ 0 h 1995554"/>
              <a:gd name="connsiteX1" fmla="*/ 780982 w 792645"/>
              <a:gd name="connsiteY1" fmla="*/ 696054 h 1995554"/>
              <a:gd name="connsiteX2" fmla="*/ 207187 w 792645"/>
              <a:gd name="connsiteY2" fmla="*/ 1052095 h 1995554"/>
              <a:gd name="connsiteX3" fmla="*/ 1387 w 792645"/>
              <a:gd name="connsiteY3" fmla="*/ 1450743 h 1995554"/>
              <a:gd name="connsiteX4" fmla="*/ 106084 w 792645"/>
              <a:gd name="connsiteY4" fmla="*/ 1839234 h 1995554"/>
              <a:gd name="connsiteX5" fmla="*/ 257984 w 792645"/>
              <a:gd name="connsiteY5" fmla="*/ 1995554 h 1995554"/>
              <a:gd name="connsiteX0" fmla="*/ 469192 w 714499"/>
              <a:gd name="connsiteY0" fmla="*/ 0 h 1995554"/>
              <a:gd name="connsiteX1" fmla="*/ 702836 w 714499"/>
              <a:gd name="connsiteY1" fmla="*/ 696054 h 1995554"/>
              <a:gd name="connsiteX2" fmla="*/ 129041 w 714499"/>
              <a:gd name="connsiteY2" fmla="*/ 1052095 h 1995554"/>
              <a:gd name="connsiteX3" fmla="*/ 2905 w 714499"/>
              <a:gd name="connsiteY3" fmla="*/ 1364152 h 1995554"/>
              <a:gd name="connsiteX4" fmla="*/ 27938 w 714499"/>
              <a:gd name="connsiteY4" fmla="*/ 1839234 h 1995554"/>
              <a:gd name="connsiteX5" fmla="*/ 179838 w 714499"/>
              <a:gd name="connsiteY5" fmla="*/ 1995554 h 1995554"/>
              <a:gd name="connsiteX0" fmla="*/ 468094 w 713401"/>
              <a:gd name="connsiteY0" fmla="*/ 0 h 1995554"/>
              <a:gd name="connsiteX1" fmla="*/ 701738 w 713401"/>
              <a:gd name="connsiteY1" fmla="*/ 696054 h 1995554"/>
              <a:gd name="connsiteX2" fmla="*/ 127943 w 713401"/>
              <a:gd name="connsiteY2" fmla="*/ 1052095 h 1995554"/>
              <a:gd name="connsiteX3" fmla="*/ 1807 w 713401"/>
              <a:gd name="connsiteY3" fmla="*/ 1364152 h 1995554"/>
              <a:gd name="connsiteX4" fmla="*/ 178740 w 713401"/>
              <a:gd name="connsiteY4" fmla="*/ 1995554 h 1995554"/>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55" h="1929745">
                <a:moveTo>
                  <a:pt x="474048" y="0"/>
                </a:moveTo>
                <a:cubicBezTo>
                  <a:pt x="602757" y="137990"/>
                  <a:pt x="764384" y="520705"/>
                  <a:pt x="707692" y="696054"/>
                </a:cubicBezTo>
                <a:cubicBezTo>
                  <a:pt x="651000" y="871403"/>
                  <a:pt x="250552" y="940745"/>
                  <a:pt x="133897" y="1052095"/>
                </a:cubicBezTo>
                <a:cubicBezTo>
                  <a:pt x="17242" y="1163445"/>
                  <a:pt x="-17446" y="1217877"/>
                  <a:pt x="7761" y="1364152"/>
                </a:cubicBezTo>
                <a:cubicBezTo>
                  <a:pt x="32968" y="1510427"/>
                  <a:pt x="192859" y="1739321"/>
                  <a:pt x="285139" y="1929745"/>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
        <p:nvSpPr>
          <p:cNvPr id="64" name="Freeform: Shape 63">
            <a:extLst>
              <a:ext uri="{FF2B5EF4-FFF2-40B4-BE49-F238E27FC236}">
                <a16:creationId xmlns:a16="http://schemas.microsoft.com/office/drawing/2014/main" id="{CDBB143F-FB39-4F82-99FE-878A5E277F02}"/>
              </a:ext>
            </a:extLst>
          </p:cNvPr>
          <p:cNvSpPr/>
          <p:nvPr/>
        </p:nvSpPr>
        <p:spPr bwMode="auto">
          <a:xfrm flipH="1">
            <a:off x="1931238" y="2489986"/>
            <a:ext cx="719355" cy="1929745"/>
          </a:xfrm>
          <a:custGeom>
            <a:avLst/>
            <a:gdLst>
              <a:gd name="connsiteX0" fmla="*/ 1924256 w 2433616"/>
              <a:gd name="connsiteY0" fmla="*/ 0 h 2441331"/>
              <a:gd name="connsiteX1" fmla="*/ 2261294 w 2433616"/>
              <a:gd name="connsiteY1" fmla="*/ 404446 h 2441331"/>
              <a:gd name="connsiteX2" fmla="*/ 2401971 w 2433616"/>
              <a:gd name="connsiteY2" fmla="*/ 770792 h 2441331"/>
              <a:gd name="connsiteX3" fmla="*/ 2372663 w 2433616"/>
              <a:gd name="connsiteY3" fmla="*/ 1225061 h 2441331"/>
              <a:gd name="connsiteX4" fmla="*/ 1780648 w 2433616"/>
              <a:gd name="connsiteY4" fmla="*/ 1403838 h 2441331"/>
              <a:gd name="connsiteX5" fmla="*/ 467663 w 2433616"/>
              <a:gd name="connsiteY5" fmla="*/ 1436077 h 2441331"/>
              <a:gd name="connsiteX6" fmla="*/ 1671 w 2433616"/>
              <a:gd name="connsiteY6" fmla="*/ 1943100 h 2441331"/>
              <a:gd name="connsiteX7" fmla="*/ 341640 w 2433616"/>
              <a:gd name="connsiteY7" fmla="*/ 2441331 h 2441331"/>
              <a:gd name="connsiteX0" fmla="*/ 1924256 w 2402688"/>
              <a:gd name="connsiteY0" fmla="*/ 0 h 2441331"/>
              <a:gd name="connsiteX1" fmla="*/ 2261294 w 2402688"/>
              <a:gd name="connsiteY1" fmla="*/ 404446 h 2441331"/>
              <a:gd name="connsiteX2" fmla="*/ 2401971 w 2402688"/>
              <a:gd name="connsiteY2" fmla="*/ 770792 h 2441331"/>
              <a:gd name="connsiteX3" fmla="*/ 2209825 w 2402688"/>
              <a:gd name="connsiteY3" fmla="*/ 1334664 h 2441331"/>
              <a:gd name="connsiteX4" fmla="*/ 1780648 w 2402688"/>
              <a:gd name="connsiteY4" fmla="*/ 1403838 h 2441331"/>
              <a:gd name="connsiteX5" fmla="*/ 467663 w 2402688"/>
              <a:gd name="connsiteY5" fmla="*/ 1436077 h 2441331"/>
              <a:gd name="connsiteX6" fmla="*/ 1671 w 2402688"/>
              <a:gd name="connsiteY6" fmla="*/ 1943100 h 2441331"/>
              <a:gd name="connsiteX7" fmla="*/ 341640 w 2402688"/>
              <a:gd name="connsiteY7" fmla="*/ 2441331 h 2441331"/>
              <a:gd name="connsiteX0" fmla="*/ 1924256 w 2350342"/>
              <a:gd name="connsiteY0" fmla="*/ 0 h 2441331"/>
              <a:gd name="connsiteX1" fmla="*/ 2261294 w 2350342"/>
              <a:gd name="connsiteY1" fmla="*/ 404446 h 2441331"/>
              <a:gd name="connsiteX2" fmla="*/ 2348735 w 2350342"/>
              <a:gd name="connsiteY2" fmla="*/ 723819 h 2441331"/>
              <a:gd name="connsiteX3" fmla="*/ 2209825 w 2350342"/>
              <a:gd name="connsiteY3" fmla="*/ 1334664 h 2441331"/>
              <a:gd name="connsiteX4" fmla="*/ 1780648 w 2350342"/>
              <a:gd name="connsiteY4" fmla="*/ 1403838 h 2441331"/>
              <a:gd name="connsiteX5" fmla="*/ 467663 w 2350342"/>
              <a:gd name="connsiteY5" fmla="*/ 1436077 h 2441331"/>
              <a:gd name="connsiteX6" fmla="*/ 1671 w 2350342"/>
              <a:gd name="connsiteY6" fmla="*/ 1943100 h 2441331"/>
              <a:gd name="connsiteX7" fmla="*/ 341640 w 2350342"/>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43100 h 2441331"/>
              <a:gd name="connsiteX7" fmla="*/ 341640 w 2352918"/>
              <a:gd name="connsiteY7" fmla="*/ 2441331 h 2441331"/>
              <a:gd name="connsiteX0" fmla="*/ 1924256 w 2352918"/>
              <a:gd name="connsiteY0" fmla="*/ 0 h 2441331"/>
              <a:gd name="connsiteX1" fmla="*/ 2261294 w 2352918"/>
              <a:gd name="connsiteY1" fmla="*/ 404446 h 2441331"/>
              <a:gd name="connsiteX2" fmla="*/ 2348735 w 2352918"/>
              <a:gd name="connsiteY2" fmla="*/ 723819 h 2441331"/>
              <a:gd name="connsiteX3" fmla="*/ 2278718 w 2352918"/>
              <a:gd name="connsiteY3" fmla="*/ 1300217 h 2441331"/>
              <a:gd name="connsiteX4" fmla="*/ 1780648 w 2352918"/>
              <a:gd name="connsiteY4" fmla="*/ 1403838 h 2441331"/>
              <a:gd name="connsiteX5" fmla="*/ 467663 w 2352918"/>
              <a:gd name="connsiteY5" fmla="*/ 1436077 h 2441331"/>
              <a:gd name="connsiteX6" fmla="*/ 1671 w 2352918"/>
              <a:gd name="connsiteY6" fmla="*/ 1902390 h 2441331"/>
              <a:gd name="connsiteX7" fmla="*/ 341640 w 2352918"/>
              <a:gd name="connsiteY7" fmla="*/ 2441331 h 2441331"/>
              <a:gd name="connsiteX0" fmla="*/ 1923997 w 2352659"/>
              <a:gd name="connsiteY0" fmla="*/ 0 h 2441331"/>
              <a:gd name="connsiteX1" fmla="*/ 2261035 w 2352659"/>
              <a:gd name="connsiteY1" fmla="*/ 404446 h 2441331"/>
              <a:gd name="connsiteX2" fmla="*/ 2348476 w 2352659"/>
              <a:gd name="connsiteY2" fmla="*/ 723819 h 2441331"/>
              <a:gd name="connsiteX3" fmla="*/ 2278459 w 2352659"/>
              <a:gd name="connsiteY3" fmla="*/ 1300217 h 2441331"/>
              <a:gd name="connsiteX4" fmla="*/ 1780389 w 2352659"/>
              <a:gd name="connsiteY4" fmla="*/ 1403838 h 2441331"/>
              <a:gd name="connsiteX5" fmla="*/ 467404 w 2352659"/>
              <a:gd name="connsiteY5" fmla="*/ 1436077 h 2441331"/>
              <a:gd name="connsiteX6" fmla="*/ 1412 w 2352659"/>
              <a:gd name="connsiteY6" fmla="*/ 1902390 h 2441331"/>
              <a:gd name="connsiteX7" fmla="*/ 341381 w 2352659"/>
              <a:gd name="connsiteY7" fmla="*/ 2441331 h 2441331"/>
              <a:gd name="connsiteX0" fmla="*/ 1923997 w 2356981"/>
              <a:gd name="connsiteY0" fmla="*/ 0 h 2441331"/>
              <a:gd name="connsiteX1" fmla="*/ 2202669 w 2356981"/>
              <a:gd name="connsiteY1" fmla="*/ 547118 h 2441331"/>
              <a:gd name="connsiteX2" fmla="*/ 2348476 w 2356981"/>
              <a:gd name="connsiteY2" fmla="*/ 723819 h 2441331"/>
              <a:gd name="connsiteX3" fmla="*/ 2278459 w 2356981"/>
              <a:gd name="connsiteY3" fmla="*/ 1300217 h 2441331"/>
              <a:gd name="connsiteX4" fmla="*/ 1780389 w 2356981"/>
              <a:gd name="connsiteY4" fmla="*/ 1403838 h 2441331"/>
              <a:gd name="connsiteX5" fmla="*/ 467404 w 2356981"/>
              <a:gd name="connsiteY5" fmla="*/ 1436077 h 2441331"/>
              <a:gd name="connsiteX6" fmla="*/ 1412 w 2356981"/>
              <a:gd name="connsiteY6" fmla="*/ 1902390 h 2441331"/>
              <a:gd name="connsiteX7" fmla="*/ 341381 w 2356981"/>
              <a:gd name="connsiteY7" fmla="*/ 2441331 h 2441331"/>
              <a:gd name="connsiteX0" fmla="*/ 1923997 w 2282737"/>
              <a:gd name="connsiteY0" fmla="*/ 0 h 2441331"/>
              <a:gd name="connsiteX1" fmla="*/ 2202669 w 2282737"/>
              <a:gd name="connsiteY1" fmla="*/ 547118 h 2441331"/>
              <a:gd name="connsiteX2" fmla="*/ 2030706 w 2282737"/>
              <a:gd name="connsiteY2" fmla="*/ 905402 h 2441331"/>
              <a:gd name="connsiteX3" fmla="*/ 2278459 w 2282737"/>
              <a:gd name="connsiteY3" fmla="*/ 1300217 h 2441331"/>
              <a:gd name="connsiteX4" fmla="*/ 1780389 w 2282737"/>
              <a:gd name="connsiteY4" fmla="*/ 1403838 h 2441331"/>
              <a:gd name="connsiteX5" fmla="*/ 467404 w 2282737"/>
              <a:gd name="connsiteY5" fmla="*/ 1436077 h 2441331"/>
              <a:gd name="connsiteX6" fmla="*/ 1412 w 2282737"/>
              <a:gd name="connsiteY6" fmla="*/ 1902390 h 2441331"/>
              <a:gd name="connsiteX7" fmla="*/ 341381 w 2282737"/>
              <a:gd name="connsiteY7" fmla="*/ 2441331 h 2441331"/>
              <a:gd name="connsiteX0" fmla="*/ 1923997 w 2204453"/>
              <a:gd name="connsiteY0" fmla="*/ 0 h 2441331"/>
              <a:gd name="connsiteX1" fmla="*/ 2202669 w 2204453"/>
              <a:gd name="connsiteY1" fmla="*/ 547118 h 2441331"/>
              <a:gd name="connsiteX2" fmla="*/ 2030706 w 2204453"/>
              <a:gd name="connsiteY2" fmla="*/ 905402 h 2441331"/>
              <a:gd name="connsiteX3" fmla="*/ 1780389 w 2204453"/>
              <a:gd name="connsiteY3" fmla="*/ 1403838 h 2441331"/>
              <a:gd name="connsiteX4" fmla="*/ 467404 w 2204453"/>
              <a:gd name="connsiteY4" fmla="*/ 1436077 h 2441331"/>
              <a:gd name="connsiteX5" fmla="*/ 1412 w 2204453"/>
              <a:gd name="connsiteY5" fmla="*/ 1902390 h 2441331"/>
              <a:gd name="connsiteX6" fmla="*/ 341381 w 2204453"/>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467404 w 2205519"/>
              <a:gd name="connsiteY4" fmla="*/ 1436077 h 2441331"/>
              <a:gd name="connsiteX5" fmla="*/ 1412 w 2205519"/>
              <a:gd name="connsiteY5" fmla="*/ 1902390 h 2441331"/>
              <a:gd name="connsiteX6" fmla="*/ 341381 w 2205519"/>
              <a:gd name="connsiteY6" fmla="*/ 2441331 h 2441331"/>
              <a:gd name="connsiteX0" fmla="*/ 1923997 w 2205519"/>
              <a:gd name="connsiteY0" fmla="*/ 0 h 2441331"/>
              <a:gd name="connsiteX1" fmla="*/ 2202669 w 2205519"/>
              <a:gd name="connsiteY1" fmla="*/ 547118 h 2441331"/>
              <a:gd name="connsiteX2" fmla="*/ 2030706 w 2205519"/>
              <a:gd name="connsiteY2" fmla="*/ 905402 h 2441331"/>
              <a:gd name="connsiteX3" fmla="*/ 1462619 w 2205519"/>
              <a:gd name="connsiteY3" fmla="*/ 1228740 h 2441331"/>
              <a:gd name="connsiteX4" fmla="*/ 1284528 w 2205519"/>
              <a:gd name="connsiteY4" fmla="*/ 1474988 h 2441331"/>
              <a:gd name="connsiteX5" fmla="*/ 1412 w 2205519"/>
              <a:gd name="connsiteY5" fmla="*/ 1902390 h 2441331"/>
              <a:gd name="connsiteX6" fmla="*/ 341381 w 2205519"/>
              <a:gd name="connsiteY6" fmla="*/ 2441331 h 2441331"/>
              <a:gd name="connsiteX0" fmla="*/ 1594716 w 1876238"/>
              <a:gd name="connsiteY0" fmla="*/ 0 h 2441331"/>
              <a:gd name="connsiteX1" fmla="*/ 1873388 w 1876238"/>
              <a:gd name="connsiteY1" fmla="*/ 547118 h 2441331"/>
              <a:gd name="connsiteX2" fmla="*/ 1701425 w 1876238"/>
              <a:gd name="connsiteY2" fmla="*/ 905402 h 2441331"/>
              <a:gd name="connsiteX3" fmla="*/ 1133338 w 1876238"/>
              <a:gd name="connsiteY3" fmla="*/ 1228740 h 2441331"/>
              <a:gd name="connsiteX4" fmla="*/ 955247 w 1876238"/>
              <a:gd name="connsiteY4" fmla="*/ 1474988 h 2441331"/>
              <a:gd name="connsiteX5" fmla="*/ 1059944 w 1876238"/>
              <a:gd name="connsiteY5" fmla="*/ 1863479 h 2441331"/>
              <a:gd name="connsiteX6" fmla="*/ 12100 w 1876238"/>
              <a:gd name="connsiteY6" fmla="*/ 2441331 h 2441331"/>
              <a:gd name="connsiteX0" fmla="*/ 640239 w 921761"/>
              <a:gd name="connsiteY0" fmla="*/ 0 h 2019799"/>
              <a:gd name="connsiteX1" fmla="*/ 918911 w 921761"/>
              <a:gd name="connsiteY1" fmla="*/ 547118 h 2019799"/>
              <a:gd name="connsiteX2" fmla="*/ 746948 w 921761"/>
              <a:gd name="connsiteY2" fmla="*/ 905402 h 2019799"/>
              <a:gd name="connsiteX3" fmla="*/ 178861 w 921761"/>
              <a:gd name="connsiteY3" fmla="*/ 1228740 h 2019799"/>
              <a:gd name="connsiteX4" fmla="*/ 770 w 921761"/>
              <a:gd name="connsiteY4" fmla="*/ 1474988 h 2019799"/>
              <a:gd name="connsiteX5" fmla="*/ 105467 w 921761"/>
              <a:gd name="connsiteY5" fmla="*/ 1863479 h 2019799"/>
              <a:gd name="connsiteX6" fmla="*/ 257367 w 921761"/>
              <a:gd name="connsiteY6" fmla="*/ 2019799 h 2019799"/>
              <a:gd name="connsiteX0" fmla="*/ 546721 w 926392"/>
              <a:gd name="connsiteY0" fmla="*/ 0 h 1995554"/>
              <a:gd name="connsiteX1" fmla="*/ 918911 w 926392"/>
              <a:gd name="connsiteY1" fmla="*/ 522873 h 1995554"/>
              <a:gd name="connsiteX2" fmla="*/ 746948 w 926392"/>
              <a:gd name="connsiteY2" fmla="*/ 881157 h 1995554"/>
              <a:gd name="connsiteX3" fmla="*/ 178861 w 926392"/>
              <a:gd name="connsiteY3" fmla="*/ 1204495 h 1995554"/>
              <a:gd name="connsiteX4" fmla="*/ 770 w 926392"/>
              <a:gd name="connsiteY4" fmla="*/ 1450743 h 1995554"/>
              <a:gd name="connsiteX5" fmla="*/ 105467 w 926392"/>
              <a:gd name="connsiteY5" fmla="*/ 1839234 h 1995554"/>
              <a:gd name="connsiteX6" fmla="*/ 257367 w 926392"/>
              <a:gd name="connsiteY6" fmla="*/ 1995554 h 1995554"/>
              <a:gd name="connsiteX0" fmla="*/ 546721 w 806417"/>
              <a:gd name="connsiteY0" fmla="*/ 0 h 1995554"/>
              <a:gd name="connsiteX1" fmla="*/ 766511 w 806417"/>
              <a:gd name="connsiteY1" fmla="*/ 654491 h 1995554"/>
              <a:gd name="connsiteX2" fmla="*/ 746948 w 806417"/>
              <a:gd name="connsiteY2" fmla="*/ 881157 h 1995554"/>
              <a:gd name="connsiteX3" fmla="*/ 178861 w 806417"/>
              <a:gd name="connsiteY3" fmla="*/ 1204495 h 1995554"/>
              <a:gd name="connsiteX4" fmla="*/ 770 w 806417"/>
              <a:gd name="connsiteY4" fmla="*/ 1450743 h 1995554"/>
              <a:gd name="connsiteX5" fmla="*/ 105467 w 806417"/>
              <a:gd name="connsiteY5" fmla="*/ 1839234 h 1995554"/>
              <a:gd name="connsiteX6" fmla="*/ 257367 w 806417"/>
              <a:gd name="connsiteY6" fmla="*/ 1995554 h 1995554"/>
              <a:gd name="connsiteX0" fmla="*/ 546721 w 767669"/>
              <a:gd name="connsiteY0" fmla="*/ 0 h 1995554"/>
              <a:gd name="connsiteX1" fmla="*/ 766511 w 767669"/>
              <a:gd name="connsiteY1" fmla="*/ 654491 h 1995554"/>
              <a:gd name="connsiteX2" fmla="*/ 466394 w 767669"/>
              <a:gd name="connsiteY2" fmla="*/ 908866 h 1995554"/>
              <a:gd name="connsiteX3" fmla="*/ 178861 w 767669"/>
              <a:gd name="connsiteY3" fmla="*/ 1204495 h 1995554"/>
              <a:gd name="connsiteX4" fmla="*/ 770 w 767669"/>
              <a:gd name="connsiteY4" fmla="*/ 1450743 h 1995554"/>
              <a:gd name="connsiteX5" fmla="*/ 105467 w 767669"/>
              <a:gd name="connsiteY5" fmla="*/ 1839234 h 1995554"/>
              <a:gd name="connsiteX6" fmla="*/ 257367 w 767669"/>
              <a:gd name="connsiteY6" fmla="*/ 1995554 h 1995554"/>
              <a:gd name="connsiteX0" fmla="*/ 546721 w 781402"/>
              <a:gd name="connsiteY0" fmla="*/ 0 h 1995554"/>
              <a:gd name="connsiteX1" fmla="*/ 780365 w 781402"/>
              <a:gd name="connsiteY1" fmla="*/ 696054 h 1995554"/>
              <a:gd name="connsiteX2" fmla="*/ 466394 w 781402"/>
              <a:gd name="connsiteY2" fmla="*/ 908866 h 1995554"/>
              <a:gd name="connsiteX3" fmla="*/ 178861 w 781402"/>
              <a:gd name="connsiteY3" fmla="*/ 1204495 h 1995554"/>
              <a:gd name="connsiteX4" fmla="*/ 770 w 781402"/>
              <a:gd name="connsiteY4" fmla="*/ 1450743 h 1995554"/>
              <a:gd name="connsiteX5" fmla="*/ 105467 w 781402"/>
              <a:gd name="connsiteY5" fmla="*/ 1839234 h 1995554"/>
              <a:gd name="connsiteX6" fmla="*/ 257367 w 781402"/>
              <a:gd name="connsiteY6" fmla="*/ 1995554 h 1995554"/>
              <a:gd name="connsiteX0" fmla="*/ 546721 w 786807"/>
              <a:gd name="connsiteY0" fmla="*/ 0 h 1995554"/>
              <a:gd name="connsiteX1" fmla="*/ 780365 w 786807"/>
              <a:gd name="connsiteY1" fmla="*/ 696054 h 1995554"/>
              <a:gd name="connsiteX2" fmla="*/ 313994 w 786807"/>
              <a:gd name="connsiteY2" fmla="*/ 1005847 h 1995554"/>
              <a:gd name="connsiteX3" fmla="*/ 178861 w 786807"/>
              <a:gd name="connsiteY3" fmla="*/ 1204495 h 1995554"/>
              <a:gd name="connsiteX4" fmla="*/ 770 w 786807"/>
              <a:gd name="connsiteY4" fmla="*/ 1450743 h 1995554"/>
              <a:gd name="connsiteX5" fmla="*/ 105467 w 786807"/>
              <a:gd name="connsiteY5" fmla="*/ 1839234 h 1995554"/>
              <a:gd name="connsiteX6" fmla="*/ 257367 w 786807"/>
              <a:gd name="connsiteY6" fmla="*/ 1995554 h 1995554"/>
              <a:gd name="connsiteX0" fmla="*/ 546721 w 793493"/>
              <a:gd name="connsiteY0" fmla="*/ 0 h 1995554"/>
              <a:gd name="connsiteX1" fmla="*/ 780365 w 793493"/>
              <a:gd name="connsiteY1" fmla="*/ 696054 h 1995554"/>
              <a:gd name="connsiteX2" fmla="*/ 178861 w 793493"/>
              <a:gd name="connsiteY2" fmla="*/ 1204495 h 1995554"/>
              <a:gd name="connsiteX3" fmla="*/ 770 w 793493"/>
              <a:gd name="connsiteY3" fmla="*/ 1450743 h 1995554"/>
              <a:gd name="connsiteX4" fmla="*/ 105467 w 793493"/>
              <a:gd name="connsiteY4" fmla="*/ 1839234 h 1995554"/>
              <a:gd name="connsiteX5" fmla="*/ 257367 w 793493"/>
              <a:gd name="connsiteY5" fmla="*/ 1995554 h 1995554"/>
              <a:gd name="connsiteX0" fmla="*/ 547338 w 792645"/>
              <a:gd name="connsiteY0" fmla="*/ 0 h 1995554"/>
              <a:gd name="connsiteX1" fmla="*/ 780982 w 792645"/>
              <a:gd name="connsiteY1" fmla="*/ 696054 h 1995554"/>
              <a:gd name="connsiteX2" fmla="*/ 207187 w 792645"/>
              <a:gd name="connsiteY2" fmla="*/ 1052095 h 1995554"/>
              <a:gd name="connsiteX3" fmla="*/ 1387 w 792645"/>
              <a:gd name="connsiteY3" fmla="*/ 1450743 h 1995554"/>
              <a:gd name="connsiteX4" fmla="*/ 106084 w 792645"/>
              <a:gd name="connsiteY4" fmla="*/ 1839234 h 1995554"/>
              <a:gd name="connsiteX5" fmla="*/ 257984 w 792645"/>
              <a:gd name="connsiteY5" fmla="*/ 1995554 h 1995554"/>
              <a:gd name="connsiteX0" fmla="*/ 469192 w 714499"/>
              <a:gd name="connsiteY0" fmla="*/ 0 h 1995554"/>
              <a:gd name="connsiteX1" fmla="*/ 702836 w 714499"/>
              <a:gd name="connsiteY1" fmla="*/ 696054 h 1995554"/>
              <a:gd name="connsiteX2" fmla="*/ 129041 w 714499"/>
              <a:gd name="connsiteY2" fmla="*/ 1052095 h 1995554"/>
              <a:gd name="connsiteX3" fmla="*/ 2905 w 714499"/>
              <a:gd name="connsiteY3" fmla="*/ 1364152 h 1995554"/>
              <a:gd name="connsiteX4" fmla="*/ 27938 w 714499"/>
              <a:gd name="connsiteY4" fmla="*/ 1839234 h 1995554"/>
              <a:gd name="connsiteX5" fmla="*/ 179838 w 714499"/>
              <a:gd name="connsiteY5" fmla="*/ 1995554 h 1995554"/>
              <a:gd name="connsiteX0" fmla="*/ 468094 w 713401"/>
              <a:gd name="connsiteY0" fmla="*/ 0 h 1995554"/>
              <a:gd name="connsiteX1" fmla="*/ 701738 w 713401"/>
              <a:gd name="connsiteY1" fmla="*/ 696054 h 1995554"/>
              <a:gd name="connsiteX2" fmla="*/ 127943 w 713401"/>
              <a:gd name="connsiteY2" fmla="*/ 1052095 h 1995554"/>
              <a:gd name="connsiteX3" fmla="*/ 1807 w 713401"/>
              <a:gd name="connsiteY3" fmla="*/ 1364152 h 1995554"/>
              <a:gd name="connsiteX4" fmla="*/ 178740 w 713401"/>
              <a:gd name="connsiteY4" fmla="*/ 1995554 h 1995554"/>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 name="connsiteX0" fmla="*/ 474048 w 719355"/>
              <a:gd name="connsiteY0" fmla="*/ 0 h 1929745"/>
              <a:gd name="connsiteX1" fmla="*/ 707692 w 719355"/>
              <a:gd name="connsiteY1" fmla="*/ 696054 h 1929745"/>
              <a:gd name="connsiteX2" fmla="*/ 133897 w 719355"/>
              <a:gd name="connsiteY2" fmla="*/ 1052095 h 1929745"/>
              <a:gd name="connsiteX3" fmla="*/ 7761 w 719355"/>
              <a:gd name="connsiteY3" fmla="*/ 1364152 h 1929745"/>
              <a:gd name="connsiteX4" fmla="*/ 285139 w 719355"/>
              <a:gd name="connsiteY4" fmla="*/ 1929745 h 1929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55" h="1929745">
                <a:moveTo>
                  <a:pt x="474048" y="0"/>
                </a:moveTo>
                <a:cubicBezTo>
                  <a:pt x="602757" y="137990"/>
                  <a:pt x="764384" y="520705"/>
                  <a:pt x="707692" y="696054"/>
                </a:cubicBezTo>
                <a:cubicBezTo>
                  <a:pt x="651000" y="871403"/>
                  <a:pt x="250552" y="940745"/>
                  <a:pt x="133897" y="1052095"/>
                </a:cubicBezTo>
                <a:cubicBezTo>
                  <a:pt x="17242" y="1163445"/>
                  <a:pt x="-17446" y="1217877"/>
                  <a:pt x="7761" y="1364152"/>
                </a:cubicBezTo>
                <a:cubicBezTo>
                  <a:pt x="32968" y="1510427"/>
                  <a:pt x="192859" y="1739321"/>
                  <a:pt x="285139" y="1929745"/>
                </a:cubicBezTo>
              </a:path>
            </a:pathLst>
          </a:custGeom>
          <a:noFill/>
          <a:ln w="41275" cap="flat" cmpd="sng" algn="ctr">
            <a:solidFill>
              <a:srgbClr val="C00000"/>
            </a:solidFill>
            <a:prstDash val="solid"/>
            <a:round/>
            <a:headEnd type="none" w="med" len="med"/>
            <a:tailEnd type="stealth" w="lg" len="lg"/>
          </a:ln>
          <a:effectLst/>
        </p:spPr>
        <p:txBody>
          <a:bodyPr rtlCol="0" anchor="ctr"/>
          <a:lstStyle/>
          <a:p>
            <a:pPr algn="ctr"/>
            <a:endParaRPr lang="en-US"/>
          </a:p>
        </p:txBody>
      </p:sp>
    </p:spTree>
    <p:extLst>
      <p:ext uri="{BB962C8B-B14F-4D97-AF65-F5344CB8AC3E}">
        <p14:creationId xmlns:p14="http://schemas.microsoft.com/office/powerpoint/2010/main" val="22416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Effect transition="in" filter="dissolve">
                                      <p:cBhvr>
                                        <p:cTn id="25" dur="500"/>
                                        <p:tgtEl>
                                          <p:spTgt spid="6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2">
                                            <p:txEl>
                                              <p:pRg st="1" end="1"/>
                                            </p:txEl>
                                          </p:spTgt>
                                        </p:tgtEl>
                                        <p:attrNameLst>
                                          <p:attrName>style.visibility</p:attrName>
                                        </p:attrNameLst>
                                      </p:cBhvr>
                                      <p:to>
                                        <p:strVal val="visible"/>
                                      </p:to>
                                    </p:set>
                                    <p:animEffect transition="in" filter="dissolve">
                                      <p:cBhvr>
                                        <p:cTn id="30" dur="500"/>
                                        <p:tgtEl>
                                          <p:spTgt spid="6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xEl>
                                              <p:pRg st="2" end="2"/>
                                            </p:txEl>
                                          </p:spTgt>
                                        </p:tgtEl>
                                        <p:attrNameLst>
                                          <p:attrName>style.visibility</p:attrName>
                                        </p:attrNameLst>
                                      </p:cBhvr>
                                      <p:to>
                                        <p:strVal val="visible"/>
                                      </p:to>
                                    </p:set>
                                    <p:animEffect transition="in" filter="dissolve">
                                      <p:cBhvr>
                                        <p:cTn id="35" dur="500"/>
                                        <p:tgtEl>
                                          <p:spTgt spid="6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2">
                                            <p:txEl>
                                              <p:pRg st="3" end="3"/>
                                            </p:txEl>
                                          </p:spTgt>
                                        </p:tgtEl>
                                        <p:attrNameLst>
                                          <p:attrName>style.visibility</p:attrName>
                                        </p:attrNameLst>
                                      </p:cBhvr>
                                      <p:to>
                                        <p:strVal val="visible"/>
                                      </p:to>
                                    </p:set>
                                    <p:animEffect transition="in" filter="dissolve">
                                      <p:cBhvr>
                                        <p:cTn id="40" dur="500"/>
                                        <p:tgtEl>
                                          <p:spTgt spid="6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dissolve">
                                      <p:cBhvr>
                                        <p:cTn id="45" dur="500"/>
                                        <p:tgtEl>
                                          <p:spTgt spid="6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2">
                                            <p:txEl>
                                              <p:pRg st="6" end="6"/>
                                            </p:txEl>
                                          </p:spTgt>
                                        </p:tgtEl>
                                        <p:attrNameLst>
                                          <p:attrName>style.visibility</p:attrName>
                                        </p:attrNameLst>
                                      </p:cBhvr>
                                      <p:to>
                                        <p:strVal val="visible"/>
                                      </p:to>
                                    </p:set>
                                    <p:animEffect transition="in" filter="dissolve">
                                      <p:cBhvr>
                                        <p:cTn id="50" dur="500"/>
                                        <p:tgtEl>
                                          <p:spTgt spid="6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2">
                                            <p:txEl>
                                              <p:pRg st="8" end="8"/>
                                            </p:txEl>
                                          </p:spTgt>
                                        </p:tgtEl>
                                        <p:attrNameLst>
                                          <p:attrName>style.visibility</p:attrName>
                                        </p:attrNameLst>
                                      </p:cBhvr>
                                      <p:to>
                                        <p:strVal val="visible"/>
                                      </p:to>
                                    </p:set>
                                    <p:animEffect transition="in" filter="dissolve">
                                      <p:cBhvr>
                                        <p:cTn id="55" dur="500"/>
                                        <p:tgtEl>
                                          <p:spTgt spid="62">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up)">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wipe(up)">
                                      <p:cBhvr>
                                        <p:cTn id="6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4" grpId="0" animBg="1"/>
      <p:bldP spid="60" grpId="0" animBg="1"/>
      <p:bldP spid="61" grpId="0" animBg="1"/>
      <p:bldP spid="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a:t>Doesn’t the Pumping Lemma</a:t>
            </a:r>
            <a:br>
              <a:rPr lang="en-US" sz="3000" dirty="0"/>
            </a:br>
            <a:r>
              <a:rPr lang="en-US" sz="3000" dirty="0"/>
              <a:t>Imply . . . </a:t>
            </a:r>
            <a:r>
              <a:rPr lang="en-US" sz="3000" dirty="0" err="1"/>
              <a:t>Fuggedaboutit</a:t>
            </a:r>
            <a:r>
              <a:rPr lang="en-US" sz="3000" dirty="0"/>
              <a:t>?</a:t>
            </a:r>
          </a:p>
        </p:txBody>
      </p:sp>
      <p:sp>
        <p:nvSpPr>
          <p:cNvPr id="3" name="Content Placeholder 2"/>
          <p:cNvSpPr>
            <a:spLocks noGrp="1"/>
          </p:cNvSpPr>
          <p:nvPr>
            <p:ph idx="1"/>
          </p:nvPr>
        </p:nvSpPr>
        <p:spPr>
          <a:xfrm>
            <a:off x="222837" y="1585045"/>
            <a:ext cx="8859691" cy="1686997"/>
          </a:xfrm>
          <a:ln>
            <a:noFill/>
          </a:ln>
        </p:spPr>
        <p:txBody>
          <a:bodyPr>
            <a:noAutofit/>
          </a:bodyPr>
          <a:lstStyle/>
          <a:p>
            <a:r>
              <a:rPr lang="en-US" sz="1800" dirty="0"/>
              <a:t>If we represent the Esparza linearized system as a grammar, we obtain a </a:t>
            </a:r>
            <a:r>
              <a:rPr lang="en-US" sz="1800" u="sng" dirty="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53</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4116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panose="02040503050406030204" pitchFamily="18" charset="0"/>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41164"/>
                <a:ext cx="4191276" cy="400110"/>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1512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panose="02040503050406030204" pitchFamily="18" charset="0"/>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15125"/>
                <a:ext cx="3261620" cy="400110"/>
              </a:xfrm>
              <a:prstGeom prst="rect">
                <a:avLst/>
              </a:prstGeom>
              <a:blipFill>
                <a:blip r:embed="rId4"/>
                <a:stretch>
                  <a:fillRect b="-16667"/>
                </a:stretch>
              </a:blipFill>
            </p:spPr>
            <p:txBody>
              <a:bodyPr/>
              <a:lstStyle/>
              <a:p>
                <a:r>
                  <a:rPr lang="en-US">
                    <a:noFill/>
                  </a:rPr>
                  <a:t> </a:t>
                </a:r>
              </a:p>
            </p:txBody>
          </p:sp>
        </mc:Fallback>
      </mc:AlternateContent>
      <p:sp>
        <p:nvSpPr>
          <p:cNvPr id="14" name="TextBox 13"/>
          <p:cNvSpPr txBox="1"/>
          <p:nvPr/>
        </p:nvSpPr>
        <p:spPr>
          <a:xfrm>
            <a:off x="222837" y="3606009"/>
            <a:ext cx="85101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One learns early on in a formal-language course that not all languages defined by a linear context-free grammar are regular</a:t>
            </a:r>
          </a:p>
          <a:p>
            <a:pPr marL="285750" indent="-285750">
              <a:buFont typeface="Arial" panose="020B0604020202020204" pitchFamily="34" charset="0"/>
              <a:buChar char="•"/>
            </a:pPr>
            <a:r>
              <a:rPr lang="en-US" dirty="0"/>
              <a:t>In particular, { </a:t>
            </a:r>
            <a:r>
              <a:rPr lang="en-US" dirty="0" err="1"/>
              <a:t>a</a:t>
            </a:r>
            <a:r>
              <a:rPr lang="en-US" baseline="30000" dirty="0" err="1"/>
              <a:t>i</a:t>
            </a:r>
            <a:r>
              <a:rPr lang="en-US" dirty="0" err="1"/>
              <a:t>b</a:t>
            </a:r>
            <a:r>
              <a:rPr lang="en-US" baseline="30000" dirty="0" err="1"/>
              <a:t>i</a:t>
            </a:r>
            <a:r>
              <a:rPr lang="en-US" dirty="0"/>
              <a:t> | </a:t>
            </a:r>
            <a:r>
              <a:rPr lang="en-US" dirty="0" err="1"/>
              <a:t>i</a:t>
            </a:r>
            <a:r>
              <a:rPr lang="en-US" dirty="0"/>
              <a:t> </a:t>
            </a:r>
            <a:r>
              <a:rPr lang="en-US" dirty="0">
                <a:sym typeface="Symbol"/>
              </a:rPr>
              <a:t></a:t>
            </a:r>
            <a:r>
              <a:rPr lang="en-US" dirty="0">
                <a:latin typeface="Lucida Calligraphy"/>
                <a:sym typeface="Symbol"/>
              </a:rPr>
              <a:t>N</a:t>
            </a:r>
            <a:r>
              <a:rPr lang="en-US" dirty="0"/>
              <a:t> } is the canonical  example of an LCFL language that is not regular:  X ::= a X b | </a:t>
            </a:r>
            <a:r>
              <a:rPr lang="el-GR" dirty="0"/>
              <a:t>ε</a:t>
            </a:r>
            <a:endParaRPr lang="en-US" dirty="0"/>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dirty="0">
                <a:solidFill>
                  <a:srgbClr val="C00000"/>
                </a:solidFill>
              </a:rPr>
              <a:t>Suggests that we are barking up the wrong tree . . . </a:t>
            </a:r>
            <a:r>
              <a:rPr lang="en-US" dirty="0">
                <a:solidFill>
                  <a:srgbClr val="C00000"/>
                </a:solidFill>
                <a:sym typeface="Wingdings"/>
              </a:rPr>
              <a:t></a:t>
            </a:r>
            <a:endParaRPr lang="en-US" dirty="0">
              <a:solidFill>
                <a:srgbClr val="C00000"/>
              </a:solidFill>
            </a:endParaRPr>
          </a:p>
        </p:txBody>
      </p:sp>
      <p:cxnSp>
        <p:nvCxnSpPr>
          <p:cNvPr id="17" name="Straight Connector 16"/>
          <p:cNvCxnSpPr/>
          <p:nvPr/>
        </p:nvCxnSpPr>
        <p:spPr>
          <a:xfrm>
            <a:off x="4664087" y="321049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1049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0186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19985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1049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0894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19985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0462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6745200" y="4811974"/>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Dana</a:t>
              </a:r>
            </a:p>
            <a:p>
              <a:pPr algn="ctr">
                <a:lnSpc>
                  <a:spcPts val="1600"/>
                </a:lnSpc>
                <a:buFontTx/>
                <a:buNone/>
              </a:pPr>
              <a:r>
                <a:rPr lang="en-US" sz="1600" dirty="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Michael</a:t>
              </a:r>
            </a:p>
            <a:p>
              <a:pPr algn="ctr">
                <a:lnSpc>
                  <a:spcPts val="1600"/>
                </a:lnSpc>
                <a:buFontTx/>
                <a:buNone/>
              </a:pPr>
              <a:r>
                <a:rPr lang="en-US" sz="1600" dirty="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978830F8-E25B-443D-A1BC-097E4BAFCA3A}"/>
              </a:ext>
            </a:extLst>
          </p:cNvPr>
          <p:cNvGrpSpPr/>
          <p:nvPr/>
        </p:nvGrpSpPr>
        <p:grpSpPr>
          <a:xfrm rot="19892690">
            <a:off x="1260217" y="3035559"/>
            <a:ext cx="6296817" cy="2019300"/>
            <a:chOff x="1771651" y="2524125"/>
            <a:chExt cx="6296817" cy="2019300"/>
          </a:xfrm>
        </p:grpSpPr>
        <p:sp>
          <p:nvSpPr>
            <p:cNvPr id="27" name="Rectangle 7">
              <a:extLst>
                <a:ext uri="{FF2B5EF4-FFF2-40B4-BE49-F238E27FC236}">
                  <a16:creationId xmlns:a16="http://schemas.microsoft.com/office/drawing/2014/main" id="{BEA57313-481C-4FC1-A94C-251F6F342257}"/>
                </a:ext>
              </a:extLst>
            </p:cNvPr>
            <p:cNvSpPr>
              <a:spLocks noChangeArrowheads="1"/>
            </p:cNvSpPr>
            <p:nvPr/>
          </p:nvSpPr>
          <p:spPr bwMode="auto">
            <a:xfrm>
              <a:off x="1771651" y="2524125"/>
              <a:ext cx="6296025" cy="2019300"/>
            </a:xfrm>
            <a:prstGeom prst="rect">
              <a:avLst/>
            </a:prstGeom>
            <a:no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AutoShape 5">
              <a:extLst>
                <a:ext uri="{FF2B5EF4-FFF2-40B4-BE49-F238E27FC236}">
                  <a16:creationId xmlns:a16="http://schemas.microsoft.com/office/drawing/2014/main" id="{C4EE41F7-4CAC-42E4-864B-12804478B860}"/>
                </a:ext>
              </a:extLst>
            </p:cNvPr>
            <p:cNvSpPr>
              <a:spLocks noChangeArrowheads="1"/>
            </p:cNvSpPr>
            <p:nvPr/>
          </p:nvSpPr>
          <p:spPr bwMode="auto">
            <a:xfrm>
              <a:off x="1858963" y="2613025"/>
              <a:ext cx="6122987" cy="1855788"/>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600" dirty="0" err="1">
                  <a:solidFill>
                    <a:srgbClr val="990033"/>
                  </a:solidFill>
                </a:rPr>
                <a:t>Fuggedaboutit</a:t>
              </a:r>
              <a:r>
                <a:rPr lang="en-US" sz="6600" dirty="0">
                  <a:solidFill>
                    <a:srgbClr val="990033"/>
                  </a:solidFill>
                </a:rPr>
                <a:t>?</a:t>
              </a:r>
              <a:endParaRPr lang="en-GB" altLang="en-US" sz="6600" b="1" dirty="0">
                <a:solidFill>
                  <a:srgbClr val="990033"/>
                </a:solidFill>
              </a:endParaRPr>
            </a:p>
          </p:txBody>
        </p:sp>
        <p:pic>
          <p:nvPicPr>
            <p:cNvPr id="30" name="Picture 6" descr="stamp-effects3">
              <a:extLst>
                <a:ext uri="{FF2B5EF4-FFF2-40B4-BE49-F238E27FC236}">
                  <a16:creationId xmlns:a16="http://schemas.microsoft.com/office/drawing/2014/main" id="{DC1346CE-6B68-40D2-B5AD-6E7EE6D914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444" y="2524125"/>
              <a:ext cx="629602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id="{FE9075F9-F7AD-4E91-BE43-22A0078382C2}"/>
              </a:ext>
            </a:extLst>
          </p:cNvPr>
          <p:cNvGrpSpPr/>
          <p:nvPr/>
        </p:nvGrpSpPr>
        <p:grpSpPr>
          <a:xfrm>
            <a:off x="2640005" y="4752524"/>
            <a:ext cx="534751" cy="113647"/>
            <a:chOff x="2640005" y="4752524"/>
            <a:chExt cx="534751" cy="113647"/>
          </a:xfrm>
        </p:grpSpPr>
        <p:cxnSp>
          <p:nvCxnSpPr>
            <p:cNvPr id="32" name="Straight Connector 31">
              <a:extLst>
                <a:ext uri="{FF2B5EF4-FFF2-40B4-BE49-F238E27FC236}">
                  <a16:creationId xmlns:a16="http://schemas.microsoft.com/office/drawing/2014/main" id="{EA78B2C8-C426-49ED-AC86-4B0323EEF3B2}"/>
                </a:ext>
              </a:extLst>
            </p:cNvPr>
            <p:cNvCxnSpPr/>
            <p:nvPr/>
          </p:nvCxnSpPr>
          <p:spPr>
            <a:xfrm>
              <a:off x="2640005" y="4752524"/>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48DE65F-3F7B-48BF-BAE8-483FF3877D8F}"/>
                </a:ext>
              </a:extLst>
            </p:cNvPr>
            <p:cNvCxnSpPr/>
            <p:nvPr/>
          </p:nvCxnSpPr>
          <p:spPr>
            <a:xfrm>
              <a:off x="3021705" y="4752524"/>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AAADA20-5D0C-4DEE-9A69-29DC0FD2DECC}"/>
                </a:ext>
              </a:extLst>
            </p:cNvPr>
            <p:cNvCxnSpPr/>
            <p:nvPr/>
          </p:nvCxnSpPr>
          <p:spPr>
            <a:xfrm>
              <a:off x="2728056" y="4752524"/>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9DCC3D1-0BC8-4234-B748-1DCF588BD2FE}"/>
                </a:ext>
              </a:extLst>
            </p:cNvPr>
            <p:cNvCxnSpPr/>
            <p:nvPr/>
          </p:nvCxnSpPr>
          <p:spPr>
            <a:xfrm flipH="1">
              <a:off x="2903294" y="4752524"/>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080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Glimmer of Hope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53664"/>
                <a:ext cx="8229600" cy="5251935"/>
              </a:xfrm>
              <a:ln>
                <a:noFill/>
              </a:ln>
            </p:spPr>
            <p:txBody>
              <a:bodyPr>
                <a:normAutofit/>
              </a:bodyPr>
              <a:lstStyle/>
              <a:p>
                <a:r>
                  <a:rPr lang="en-US" sz="2400" dirty="0"/>
                  <a:t>A transformation of the linearized problem to left-linear form is not actually forced to use </a:t>
                </a:r>
                <a:r>
                  <a:rPr lang="en-US" sz="2400" dirty="0">
                    <a:solidFill>
                      <a:srgbClr val="C00000"/>
                    </a:solidFill>
                  </a:rPr>
                  <a:t>pairing</a:t>
                </a:r>
              </a:p>
              <a:p>
                <a:pPr lvl="1"/>
                <a:r>
                  <a:rPr lang="en-US" sz="2000" dirty="0">
                    <a:solidFill>
                      <a:schemeClr val="tx1"/>
                    </a:solidFill>
                  </a:rPr>
                  <a:t>From the </a:t>
                </a:r>
                <a:r>
                  <a:rPr lang="en-US" sz="2000" dirty="0">
                    <a:solidFill>
                      <a:srgbClr val="C00000"/>
                    </a:solidFill>
                  </a:rPr>
                  <a:t>pair</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𝑏</m:t>
                    </m:r>
                    <m:r>
                      <a:rPr lang="en-US" sz="2000" b="0" i="1" smtClean="0">
                        <a:solidFill>
                          <a:schemeClr val="tx1"/>
                        </a:solidFill>
                        <a:latin typeface="Cambria Math" panose="02040503050406030204" pitchFamily="18" charset="0"/>
                      </a:rPr>
                      <m:t>)</m:t>
                    </m:r>
                  </m:oMath>
                </a14:m>
                <a:r>
                  <a:rPr lang="en-US" sz="2000" dirty="0">
                    <a:solidFill>
                      <a:schemeClr val="tx1"/>
                    </a:solidFill>
                  </a:rPr>
                  <a:t>, we can recover </a:t>
                </a:r>
                <a14:m>
                  <m:oMath xmlns:m="http://schemas.openxmlformats.org/officeDocument/2006/math">
                    <m:r>
                      <a:rPr lang="en-US" sz="2000" b="0" i="1" smtClean="0">
                        <a:solidFill>
                          <a:schemeClr val="tx1"/>
                        </a:solidFill>
                        <a:latin typeface="Cambria Math" panose="02040503050406030204" pitchFamily="18" charset="0"/>
                      </a:rPr>
                      <m:t>𝑎</m:t>
                    </m:r>
                  </m:oMath>
                </a14:m>
                <a:endParaRPr lang="en-US" sz="2000" dirty="0">
                  <a:solidFill>
                    <a:schemeClr val="tx1"/>
                  </a:solidFill>
                </a:endParaRPr>
              </a:p>
              <a:p>
                <a:pPr lvl="1"/>
                <a:r>
                  <a:rPr lang="en-US" sz="2000" dirty="0">
                    <a:solidFill>
                      <a:schemeClr val="tx1"/>
                    </a:solidFill>
                  </a:rPr>
                  <a:t>From the </a:t>
                </a:r>
                <a:r>
                  <a:rPr lang="en-US" sz="2000" dirty="0">
                    <a:solidFill>
                      <a:srgbClr val="C00000"/>
                    </a:solidFill>
                  </a:rPr>
                  <a:t>pair</a:t>
                </a:r>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𝑏</m:t>
                    </m:r>
                    <m:r>
                      <a:rPr lang="en-US" sz="2000" i="1">
                        <a:solidFill>
                          <a:schemeClr val="tx1"/>
                        </a:solidFill>
                        <a:latin typeface="Cambria Math" panose="02040503050406030204" pitchFamily="18" charset="0"/>
                      </a:rPr>
                      <m:t>)</m:t>
                    </m:r>
                  </m:oMath>
                </a14:m>
                <a:r>
                  <a:rPr lang="en-US" sz="2000" dirty="0">
                    <a:solidFill>
                      <a:schemeClr val="tx1"/>
                    </a:solidFill>
                  </a:rPr>
                  <a:t>, we can recover </a:t>
                </a:r>
                <a14:m>
                  <m:oMath xmlns:m="http://schemas.openxmlformats.org/officeDocument/2006/math">
                    <m:r>
                      <a:rPr lang="en-US" sz="2000" b="0" i="1" smtClean="0">
                        <a:solidFill>
                          <a:schemeClr val="tx1"/>
                        </a:solidFill>
                        <a:latin typeface="Cambria Math" panose="02040503050406030204" pitchFamily="18" charset="0"/>
                      </a:rPr>
                      <m:t>𝑏</m:t>
                    </m:r>
                  </m:oMath>
                </a14:m>
                <a:endParaRPr lang="en-US" sz="2000" dirty="0">
                  <a:solidFill>
                    <a:schemeClr val="tx1"/>
                  </a:solidFill>
                </a:endParaRPr>
              </a:p>
              <a:p>
                <a:endParaRPr lang="en-US" sz="2400" dirty="0">
                  <a:solidFill>
                    <a:srgbClr val="C00000"/>
                  </a:solidFill>
                </a:endParaRPr>
              </a:p>
              <a:p>
                <a:r>
                  <a:rPr lang="en-US" sz="2400" dirty="0"/>
                  <a:t>Given a “coupled value” </a:t>
                </a:r>
                <a14:m>
                  <m:oMath xmlns:m="http://schemas.openxmlformats.org/officeDocument/2006/math">
                    <m:r>
                      <a:rPr lang="en-US" sz="2400" i="1" dirty="0" smtClean="0">
                        <a:latin typeface="Cambria Math" panose="02040503050406030204" pitchFamily="18" charset="0"/>
                      </a:rPr>
                      <m:t>𝑐</m:t>
                    </m:r>
                    <m:r>
                      <a:rPr lang="en-US" sz="2400" i="1" dirty="0" smtClean="0">
                        <a:latin typeface="Cambria Math" panose="02040503050406030204" pitchFamily="18" charset="0"/>
                      </a:rPr>
                      <m:t> = </m:t>
                    </m:r>
                    <m:r>
                      <a:rPr lang="en-US" sz="2400" i="1" dirty="0" smtClean="0">
                        <a:latin typeface="Cambria Math" panose="02040503050406030204" pitchFamily="18" charset="0"/>
                      </a:rPr>
                      <m:t>𝑐𝑜𝑢𝑝𝑙𝑒</m:t>
                    </m:r>
                    <m:r>
                      <a:rPr lang="en-US" sz="2400" i="1" dirty="0" smtClean="0">
                        <a:latin typeface="Cambria Math" panose="02040503050406030204" pitchFamily="18" charset="0"/>
                      </a:rPr>
                      <m:t>(</m:t>
                    </m:r>
                    <m:r>
                      <a:rPr lang="en-US" sz="2400" i="1" dirty="0" smtClean="0">
                        <a:latin typeface="Cambria Math" panose="02040503050406030204" pitchFamily="18" charset="0"/>
                      </a:rPr>
                      <m:t>𝑎</m:t>
                    </m:r>
                    <m:r>
                      <a:rPr lang="en-US" sz="2400" i="1" dirty="0" smtClean="0">
                        <a:latin typeface="Cambria Math" panose="02040503050406030204" pitchFamily="18" charset="0"/>
                      </a:rPr>
                      <m:t>, </m:t>
                    </m:r>
                    <m:r>
                      <a:rPr lang="en-US" sz="2400" i="1" dirty="0" smtClean="0">
                        <a:latin typeface="Cambria Math" panose="02040503050406030204" pitchFamily="18" charset="0"/>
                      </a:rPr>
                      <m:t>𝑏</m:t>
                    </m:r>
                    <m:r>
                      <a:rPr lang="en-US" sz="2400" i="1" dirty="0" smtClean="0">
                        <a:latin typeface="Cambria Math" panose="02040503050406030204" pitchFamily="18" charset="0"/>
                      </a:rPr>
                      <m:t>)</m:t>
                    </m:r>
                  </m:oMath>
                </a14:m>
                <a:r>
                  <a:rPr lang="en-US" sz="2400" dirty="0"/>
                  <a:t>, we </a:t>
                </a:r>
                <a:r>
                  <a:rPr lang="en-US" sz="2400" dirty="0">
                    <a:solidFill>
                      <a:srgbClr val="C00000"/>
                    </a:solidFill>
                  </a:rPr>
                  <a:t>never need to recover from </a:t>
                </a:r>
                <a14:m>
                  <m:oMath xmlns:m="http://schemas.openxmlformats.org/officeDocument/2006/math">
                    <m:r>
                      <a:rPr lang="en-US" sz="2400" i="1" dirty="0" smtClean="0">
                        <a:solidFill>
                          <a:srgbClr val="C00000"/>
                        </a:solidFill>
                        <a:latin typeface="Cambria Math" panose="02040503050406030204" pitchFamily="18" charset="0"/>
                      </a:rPr>
                      <m:t>𝑐</m:t>
                    </m:r>
                  </m:oMath>
                </a14:m>
                <a:r>
                  <a:rPr lang="en-US" sz="2400" dirty="0">
                    <a:solidFill>
                      <a:srgbClr val="C00000"/>
                    </a:solidFill>
                  </a:rPr>
                  <a:t> the value of </a:t>
                </a:r>
                <a14:m>
                  <m:oMath xmlns:m="http://schemas.openxmlformats.org/officeDocument/2006/math">
                    <m:r>
                      <a:rPr lang="en-US" sz="2400" i="1" dirty="0" smtClean="0">
                        <a:solidFill>
                          <a:srgbClr val="C00000"/>
                        </a:solidFill>
                        <a:latin typeface="Cambria Math" panose="02040503050406030204" pitchFamily="18" charset="0"/>
                      </a:rPr>
                      <m:t>𝑎</m:t>
                    </m:r>
                  </m:oMath>
                </a14:m>
                <a:r>
                  <a:rPr lang="en-US" sz="2400" dirty="0">
                    <a:solidFill>
                      <a:srgbClr val="C00000"/>
                    </a:solidFill>
                  </a:rPr>
                  <a:t> or </a:t>
                </a:r>
                <a14:m>
                  <m:oMath xmlns:m="http://schemas.openxmlformats.org/officeDocument/2006/math">
                    <m:r>
                      <a:rPr lang="en-US" sz="2400" i="1" dirty="0" smtClean="0">
                        <a:solidFill>
                          <a:srgbClr val="C00000"/>
                        </a:solidFill>
                        <a:latin typeface="Cambria Math" panose="02040503050406030204" pitchFamily="18" charset="0"/>
                      </a:rPr>
                      <m:t>𝑏</m:t>
                    </m:r>
                  </m:oMath>
                </a14:m>
                <a:r>
                  <a:rPr lang="en-US" sz="2400" dirty="0">
                    <a:solidFill>
                      <a:srgbClr val="C00000"/>
                    </a:solidFill>
                  </a:rPr>
                  <a:t> alone</a:t>
                </a:r>
              </a:p>
              <a:p>
                <a:pPr lvl="1"/>
                <a:r>
                  <a:rPr lang="en-US" sz="2000" dirty="0"/>
                  <a:t>We only need to be able to obtain the value </a:t>
                </a:r>
                <a14:m>
                  <m:oMath xmlns:m="http://schemas.openxmlformats.org/officeDocument/2006/math">
                    <m:r>
                      <a:rPr lang="en-US" sz="2000" i="1" dirty="0" smtClean="0">
                        <a:solidFill>
                          <a:srgbClr val="C00000"/>
                        </a:solidFill>
                        <a:latin typeface="Cambria Math" panose="02040503050406030204" pitchFamily="18" charset="0"/>
                      </a:rPr>
                      <m:t>𝑎</m:t>
                    </m:r>
                    <m:r>
                      <a:rPr lang="en-US" sz="2000" b="0" i="1" dirty="0" smtClean="0">
                        <a:solidFill>
                          <a:srgbClr val="C00000"/>
                        </a:solidFill>
                        <a:latin typeface="Cambria Math" panose="02040503050406030204" pitchFamily="18" charset="0"/>
                        <a:sym typeface="Symbol"/>
                      </a:rPr>
                      <m:t>⋅</m:t>
                    </m:r>
                    <m:r>
                      <a:rPr lang="en-US" sz="2000" i="1" dirty="0" err="1">
                        <a:solidFill>
                          <a:srgbClr val="C00000"/>
                        </a:solidFill>
                        <a:latin typeface="Cambria Math" panose="02040503050406030204" pitchFamily="18" charset="0"/>
                      </a:rPr>
                      <m:t>𝑏</m:t>
                    </m:r>
                  </m:oMath>
                </a14:m>
                <a:endParaRPr lang="en-US" sz="2000" dirty="0"/>
              </a:p>
              <a:p>
                <a:pPr lvl="1"/>
                <a:r>
                  <a:rPr lang="en-US" sz="2000" dirty="0"/>
                  <a:t>Pairing is overkill!</a:t>
                </a:r>
              </a:p>
              <a:p>
                <a:endParaRPr lang="en-US" sz="2400" dirty="0"/>
              </a:p>
              <a:p>
                <a:pPr marL="0" indent="0">
                  <a:buNone/>
                </a:pPr>
                <a14:m>
                  <m:oMath xmlns:m="http://schemas.openxmlformats.org/officeDocument/2006/math">
                    <m:r>
                      <a:rPr lang="en-US" sz="2400" b="0" i="1" smtClean="0">
                        <a:latin typeface="Cambria Math" panose="02040503050406030204" pitchFamily="18" charset="0"/>
                      </a:rPr>
                      <m:t>⇒</m:t>
                    </m:r>
                  </m:oMath>
                </a14:m>
                <a:r>
                  <a:rPr lang="en-US" sz="2400" dirty="0"/>
                  <a:t> Use some kind of “blending” of </a:t>
                </a:r>
                <a14:m>
                  <m:oMath xmlns:m="http://schemas.openxmlformats.org/officeDocument/2006/math">
                    <m:r>
                      <a:rPr lang="en-US" sz="2400" b="0" i="1" smtClean="0">
                        <a:latin typeface="Cambria Math" panose="02040503050406030204" pitchFamily="18" charset="0"/>
                      </a:rPr>
                      <m:t>𝑎</m:t>
                    </m:r>
                  </m:oMath>
                </a14:m>
                <a:r>
                  <a:rPr lang="en-US" sz="2400" dirty="0"/>
                  <a:t> and </a:t>
                </a:r>
                <a14:m>
                  <m:oMath xmlns:m="http://schemas.openxmlformats.org/officeDocument/2006/math">
                    <m:r>
                      <a:rPr lang="en-US" sz="2400" b="0" i="1" smtClean="0">
                        <a:latin typeface="Cambria Math" panose="02040503050406030204" pitchFamily="18" charset="0"/>
                      </a:rPr>
                      <m:t>𝑏</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53664"/>
                <a:ext cx="8229600" cy="5251935"/>
              </a:xfrm>
              <a:blipFill>
                <a:blip r:embed="rId3"/>
                <a:stretch>
                  <a:fillRect l="-963" t="-812"/>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54</a:t>
            </a:fld>
            <a:endParaRPr lang="en-US"/>
          </a:p>
        </p:txBody>
      </p:sp>
      <p:sp>
        <p:nvSpPr>
          <p:cNvPr id="4" name="Rectangle 3">
            <a:extLst>
              <a:ext uri="{FF2B5EF4-FFF2-40B4-BE49-F238E27FC236}">
                <a16:creationId xmlns:a16="http://schemas.microsoft.com/office/drawing/2014/main" id="{38198856-1F26-4335-8A48-1C4F6193B0C1}"/>
              </a:ext>
            </a:extLst>
          </p:cNvPr>
          <p:cNvSpPr/>
          <p:nvPr/>
        </p:nvSpPr>
        <p:spPr bwMode="auto">
          <a:xfrm>
            <a:off x="933855" y="2282757"/>
            <a:ext cx="4643336" cy="778213"/>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51644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7CD4-82DB-4A07-886E-EA9A7B5BF0E2}"/>
              </a:ext>
            </a:extLst>
          </p:cNvPr>
          <p:cNvSpPr>
            <a:spLocks noGrp="1"/>
          </p:cNvSpPr>
          <p:nvPr>
            <p:ph type="title"/>
          </p:nvPr>
        </p:nvSpPr>
        <p:spPr/>
        <p:txBody>
          <a:bodyPr/>
          <a:lstStyle/>
          <a:p>
            <a:r>
              <a:rPr lang="en-US" dirty="0"/>
              <a:t>How to Blend Two Values</a:t>
            </a:r>
          </a:p>
        </p:txBody>
      </p:sp>
      <p:sp>
        <p:nvSpPr>
          <p:cNvPr id="3" name="Slide Number Placeholder 2">
            <a:extLst>
              <a:ext uri="{FF2B5EF4-FFF2-40B4-BE49-F238E27FC236}">
                <a16:creationId xmlns:a16="http://schemas.microsoft.com/office/drawing/2014/main" id="{23DA7C93-8C34-452C-B0C9-8487438A8E04}"/>
              </a:ext>
            </a:extLst>
          </p:cNvPr>
          <p:cNvSpPr>
            <a:spLocks noGrp="1"/>
          </p:cNvSpPr>
          <p:nvPr>
            <p:ph type="sldNum" sz="quarter" idx="12"/>
          </p:nvPr>
        </p:nvSpPr>
        <p:spPr/>
        <p:txBody>
          <a:bodyPr/>
          <a:lstStyle/>
          <a:p>
            <a:fld id="{60AD1266-7CE3-2146-B859-359ABF1E0203}" type="slidenum">
              <a:rPr lang="en-US" smtClean="0"/>
              <a:t>55</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4A99D9-E68C-4411-BD21-0D03C380CC9A}"/>
                  </a:ext>
                </a:extLst>
              </p:cNvPr>
              <p:cNvSpPr txBox="1"/>
              <p:nvPr/>
            </p:nvSpPr>
            <p:spPr>
              <a:xfrm>
                <a:off x="1510556" y="2122753"/>
                <a:ext cx="5577538" cy="3387017"/>
              </a:xfrm>
              <a:prstGeom prst="rect">
                <a:avLst/>
              </a:prstGeom>
              <a:noFill/>
            </p:spPr>
            <p:txBody>
              <a:bodyPr wrap="square" rtlCol="0">
                <a:spAutoFit/>
              </a:bodyPr>
              <a:lstStyle/>
              <a:p>
                <a:r>
                  <a:rPr lang="en-US" b="0" dirty="0">
                    <a:solidFill>
                      <a:srgbClr val="FF0000"/>
                    </a:solidFill>
                  </a:rPr>
                  <a:t> </a:t>
                </a:r>
                <a14:m>
                  <m:oMath xmlns:m="http://schemas.openxmlformats.org/officeDocument/2006/math">
                    <m:r>
                      <a:rPr lang="en-US" sz="2000" b="0" i="1" smtClean="0">
                        <a:solidFill>
                          <a:schemeClr val="tx1"/>
                        </a:solidFill>
                        <a:latin typeface="Cambria Math" panose="02040503050406030204" pitchFamily="18" charset="0"/>
                      </a:rPr>
                      <m:t>𝐴</m:t>
                    </m:r>
                    <m:r>
                      <a:rPr lang="en-US" sz="2000" b="0" i="1" smtClean="0">
                        <a:solidFill>
                          <a:schemeClr val="tx1"/>
                        </a:solidFill>
                        <a:latin typeface="Cambria Math" panose="02040503050406030204" pitchFamily="18" charset="0"/>
                        <a:ea typeface="Cambria Math"/>
                      </a:rPr>
                      <m:t>⊗</m:t>
                    </m:r>
                    <m:r>
                      <a:rPr lang="en-US" sz="2000" b="0" i="1" smtClean="0">
                        <a:solidFill>
                          <a:schemeClr val="tx1"/>
                        </a:solidFill>
                        <a:latin typeface="Cambria Math"/>
                        <a:ea typeface="Cambria Math"/>
                      </a:rPr>
                      <m:t>𝐵</m:t>
                    </m:r>
                    <m:r>
                      <a:rPr lang="en-US" sz="2000" b="0" i="1" smtClean="0">
                        <a:solidFill>
                          <a:schemeClr val="tx1"/>
                        </a:solidFill>
                        <a:latin typeface="Cambria Math" panose="02040503050406030204" pitchFamily="18" charset="0"/>
                        <a:ea typeface="Cambria Math"/>
                      </a:rPr>
                      <m:t> </m:t>
                    </m:r>
                    <m:r>
                      <a:rPr lang="en-US" sz="2000" b="0" i="1" smtClean="0">
                        <a:solidFill>
                          <a:schemeClr val="tx1"/>
                        </a:solidFill>
                        <a:latin typeface="Cambria Math"/>
                        <a:ea typeface="Cambria Math"/>
                      </a:rPr>
                      <m:t>=</m:t>
                    </m:r>
                    <m:d>
                      <m:dPr>
                        <m:begChr m:val="["/>
                        <m:endChr m:val="]"/>
                        <m:ctrlPr>
                          <a:rPr lang="en-US" sz="2000" i="1" smtClean="0">
                            <a:solidFill>
                              <a:schemeClr val="tx1"/>
                            </a:solidFill>
                            <a:latin typeface="Cambria Math" panose="02040503050406030204" pitchFamily="18" charset="0"/>
                          </a:rPr>
                        </m:ctrlPr>
                      </m:dPr>
                      <m:e>
                        <m:m>
                          <m:mPr>
                            <m:mcs>
                              <m:mc>
                                <m:mcPr>
                                  <m:count m:val="2"/>
                                  <m:mcJc m:val="center"/>
                                </m:mcPr>
                              </m:mc>
                            </m:mcs>
                            <m:ctrlPr>
                              <a:rPr lang="en-US" sz="2000" i="1" smtClean="0">
                                <a:solidFill>
                                  <a:schemeClr val="tx1"/>
                                </a:solidFill>
                                <a:latin typeface="Cambria Math" panose="02040503050406030204" pitchFamily="18" charset="0"/>
                              </a:rPr>
                            </m:ctrlPr>
                          </m:mPr>
                          <m:mr>
                            <m:e>
                              <m:sSub>
                                <m:sSubPr>
                                  <m:ctrlPr>
                                    <a:rPr lang="en-US" sz="2000" b="0" i="1" smtClean="0">
                                      <a:solidFill>
                                        <a:schemeClr val="tx1"/>
                                      </a:solidFill>
                                      <a:latin typeface="Cambria Math" panose="02040503050406030204" pitchFamily="18" charset="0"/>
                                    </a:rPr>
                                  </m:ctrlPr>
                                </m:sSubPr>
                                <m:e>
                                  <m:r>
                                    <m:rPr>
                                      <m:brk m:alnAt="7"/>
                                    </m:rPr>
                                    <a:rPr lang="en-US" sz="2000" b="0" i="1" smtClean="0">
                                      <a:solidFill>
                                        <a:schemeClr val="tx1"/>
                                      </a:solidFill>
                                      <a:latin typeface="Cambria Math"/>
                                    </a:rPr>
                                    <m:t>𝑎</m:t>
                                  </m:r>
                                </m:e>
                                <m:sub>
                                  <m:r>
                                    <a:rPr lang="en-US" sz="2000" b="0" i="1" smtClean="0">
                                      <a:solidFill>
                                        <a:schemeClr val="tx1"/>
                                      </a:solidFill>
                                      <a:latin typeface="Cambria Math"/>
                                    </a:rPr>
                                    <m:t>1,1</m:t>
                                  </m:r>
                                </m:sub>
                              </m:sSub>
                            </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panose="02040503050406030204" pitchFamily="18" charset="0"/>
                                    </a:rPr>
                                    <m:t>1,2</m:t>
                                  </m:r>
                                </m:sub>
                              </m:sSub>
                            </m:e>
                          </m:mr>
                          <m:m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panose="02040503050406030204" pitchFamily="18" charset="0"/>
                                    </a:rPr>
                                    <m:t>2,1</m:t>
                                  </m:r>
                                </m:sub>
                              </m:sSub>
                            </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a:rPr>
                                    <m:t>𝑎</m:t>
                                  </m:r>
                                </m:e>
                                <m:sub>
                                  <m:r>
                                    <a:rPr lang="en-US" sz="2000" b="0" i="1" smtClean="0">
                                      <a:solidFill>
                                        <a:schemeClr val="tx1"/>
                                      </a:solidFill>
                                      <a:latin typeface="Cambria Math"/>
                                    </a:rPr>
                                    <m:t>2,2</m:t>
                                  </m:r>
                                </m:sub>
                              </m:sSub>
                            </m:e>
                          </m:mr>
                        </m:m>
                      </m:e>
                    </m:d>
                    <m:r>
                      <a:rPr lang="en-US" sz="2000" b="0" i="1" smtClean="0">
                        <a:solidFill>
                          <a:schemeClr val="tx1"/>
                        </a:solidFill>
                        <a:latin typeface="Cambria Math" panose="02040503050406030204" pitchFamily="18" charset="0"/>
                        <a:ea typeface="Cambria Math"/>
                        <a:sym typeface="Symbol"/>
                      </a:rPr>
                      <m:t>⊗</m:t>
                    </m:r>
                    <m:d>
                      <m:dPr>
                        <m:begChr m:val="["/>
                        <m:endChr m:val="]"/>
                        <m:ctrlPr>
                          <a:rPr lang="en-US" sz="200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i="1" smtClean="0">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𝑏</m:t>
                                  </m:r>
                                </m:e>
                                <m:sub>
                                  <m:r>
                                    <m:rPr>
                                      <m:brk m:alnAt="7"/>
                                    </m:rPr>
                                    <a:rPr lang="en-US" sz="2000" b="0" i="1" smtClean="0">
                                      <a:solidFill>
                                        <a:schemeClr val="tx1"/>
                                      </a:solidFill>
                                      <a:latin typeface="Cambria Math"/>
                                      <a:ea typeface="Cambria Math"/>
                                      <a:sym typeface="Symbol"/>
                                    </a:rPr>
                                    <m:t>1</m:t>
                                  </m:r>
                                  <m:r>
                                    <a:rPr lang="en-US" sz="2000" b="0" i="1" smtClean="0">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𝑏</m:t>
                                  </m:r>
                                </m:e>
                                <m:sub>
                                  <m:r>
                                    <a:rPr lang="en-US" sz="2000" b="0" i="1" smtClean="0">
                                      <a:solidFill>
                                        <a:schemeClr val="tx1"/>
                                      </a:solidFill>
                                      <a:latin typeface="Cambria Math"/>
                                      <a:ea typeface="Cambria Math"/>
                                      <a:sym typeface="Symbol"/>
                                    </a:rPr>
                                    <m:t>2,2</m:t>
                                  </m:r>
                                </m:sub>
                              </m:sSub>
                            </m:e>
                          </m:mr>
                        </m:m>
                      </m:e>
                    </m:d>
                  </m:oMath>
                </a14:m>
                <a:endParaRPr lang="en-US" sz="2000" i="1" dirty="0">
                  <a:solidFill>
                    <a:schemeClr val="tx1"/>
                  </a:solidFill>
                  <a:latin typeface="Cambria Math"/>
                  <a:ea typeface="Cambria Math"/>
                  <a:sym typeface="Symbol"/>
                </a:endParaRPr>
              </a:p>
              <a:p>
                <a:r>
                  <a:rPr lang="en-US" sz="2000" b="0" dirty="0">
                    <a:solidFill>
                      <a:schemeClr val="tx1"/>
                    </a:solidFill>
                    <a:ea typeface="Cambria Math"/>
                    <a:sym typeface="Symbol"/>
                  </a:rPr>
                  <a:t>  </a:t>
                </a:r>
              </a:p>
              <a:p>
                <a:r>
                  <a:rPr lang="en-US" sz="2000" dirty="0">
                    <a:solidFill>
                      <a:schemeClr val="tx1"/>
                    </a:solidFill>
                    <a:ea typeface="Cambria Math"/>
                    <a:sym typeface="Symbol"/>
                  </a:rPr>
                  <a:t>  </a:t>
                </a:r>
                <a:r>
                  <a:rPr lang="en-US" sz="2000" b="0" dirty="0">
                    <a:solidFill>
                      <a:schemeClr val="tx1"/>
                    </a:solidFill>
                    <a:ea typeface="Cambria Math"/>
                    <a:sym typeface="Symbol"/>
                  </a:rPr>
                  <a:t>         </a:t>
                </a:r>
                <a14:m>
                  <m:oMath xmlns:m="http://schemas.openxmlformats.org/officeDocument/2006/math">
                    <m:r>
                      <a:rPr lang="en-US" sz="2000" b="0" i="1" smtClean="0">
                        <a:solidFill>
                          <a:schemeClr val="tx1"/>
                        </a:solidFill>
                        <a:latin typeface="Cambria Math"/>
                        <a:ea typeface="Cambria Math"/>
                        <a:sym typeface="Symbol"/>
                      </a:rPr>
                      <m:t>=</m:t>
                    </m:r>
                    <m:d>
                      <m:dPr>
                        <m:begChr m:val="["/>
                        <m:endChr m:val="]"/>
                        <m:ctrlPr>
                          <a:rPr lang="en-US" sz="2000" b="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m:rPr>
                                      <m:brk m:alnAt="7"/>
                                    </m:rPr>
                                    <a:rPr lang="en-US" sz="2000" i="1">
                                      <a:solidFill>
                                        <a:schemeClr val="tx1"/>
                                      </a:solidFill>
                                      <a:latin typeface="Cambria Math"/>
                                    </a:rPr>
                                    <m:t>𝑎</m:t>
                                  </m:r>
                                </m:e>
                                <m:sub>
                                  <m:r>
                                    <a:rPr lang="en-US" sz="2000" i="1">
                                      <a:solidFill>
                                        <a:schemeClr val="tx1"/>
                                      </a:solidFill>
                                      <a:latin typeface="Cambria Math"/>
                                    </a:rPr>
                                    <m:t>1,1</m:t>
                                  </m:r>
                                </m:sub>
                              </m:sSub>
                              <m:r>
                                <a:rPr lang="en-US" sz="2000" b="0" i="1" smtClean="0">
                                  <a:solidFill>
                                    <a:schemeClr val="tx1"/>
                                  </a:solidFill>
                                  <a:latin typeface="Cambria Math"/>
                                </a:rPr>
                                <m:t>𝐵</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r>
                                <a:rPr lang="en-US" sz="2000" b="0" i="1" smtClean="0">
                                  <a:solidFill>
                                    <a:schemeClr val="tx1"/>
                                  </a:solidFill>
                                  <a:latin typeface="Cambria Math"/>
                                </a:rPr>
                                <m:t>𝐵</m:t>
                              </m:r>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r>
                                <a:rPr lang="en-US" sz="2000" b="0" i="1" smtClean="0">
                                  <a:solidFill>
                                    <a:schemeClr val="tx1"/>
                                  </a:solidFill>
                                  <a:latin typeface="Cambria Math"/>
                                </a:rPr>
                                <m:t>𝐵</m:t>
                              </m:r>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i="1">
                                      <a:solidFill>
                                        <a:schemeClr val="tx1"/>
                                      </a:solidFill>
                                      <a:latin typeface="Cambria Math"/>
                                    </a:rPr>
                                    <m:t>2,2</m:t>
                                  </m:r>
                                </m:sub>
                              </m:sSub>
                              <m:r>
                                <a:rPr lang="en-US" sz="2000" b="0" i="1" smtClean="0">
                                  <a:solidFill>
                                    <a:schemeClr val="tx1"/>
                                  </a:solidFill>
                                  <a:latin typeface="Cambria Math"/>
                                </a:rPr>
                                <m:t>𝐵</m:t>
                              </m:r>
                            </m:e>
                          </m:mr>
                        </m:m>
                      </m:e>
                    </m:d>
                  </m:oMath>
                </a14:m>
                <a:endParaRPr lang="en-US" sz="2000" b="0" i="1" dirty="0">
                  <a:solidFill>
                    <a:schemeClr val="tx1"/>
                  </a:solidFill>
                  <a:latin typeface="Cambria Math"/>
                  <a:ea typeface="Cambria Math"/>
                  <a:sym typeface="Symbol"/>
                </a:endParaRPr>
              </a:p>
              <a:p>
                <a:endParaRPr lang="en-US" sz="2000" b="0" i="1" dirty="0">
                  <a:solidFill>
                    <a:schemeClr val="tx1"/>
                  </a:solidFill>
                  <a:latin typeface="Cambria Math"/>
                  <a:ea typeface="Cambria Math"/>
                  <a:sym typeface="Symbol"/>
                </a:endParaRPr>
              </a:p>
              <a:p>
                <a:r>
                  <a:rPr lang="en-US" sz="2000" b="0" dirty="0">
                    <a:solidFill>
                      <a:schemeClr val="tx1"/>
                    </a:solidFill>
                    <a:ea typeface="Cambria Math"/>
                    <a:sym typeface="Symbol"/>
                  </a:rPr>
                  <a:t>           </a:t>
                </a:r>
                <a14:m>
                  <m:oMath xmlns:m="http://schemas.openxmlformats.org/officeDocument/2006/math">
                    <m:r>
                      <a:rPr lang="en-US" sz="2000" b="0" i="1" smtClean="0">
                        <a:solidFill>
                          <a:schemeClr val="tx1"/>
                        </a:solidFill>
                        <a:latin typeface="Cambria Math"/>
                        <a:ea typeface="Cambria Math"/>
                        <a:sym typeface="Symbol"/>
                      </a:rPr>
                      <m:t>=</m:t>
                    </m:r>
                    <m:d>
                      <m:dPr>
                        <m:begChr m:val="["/>
                        <m:endChr m:val="]"/>
                        <m:ctrlPr>
                          <a:rPr lang="en-US" sz="2000" b="0" i="1" smtClean="0">
                            <a:solidFill>
                              <a:schemeClr val="tx1"/>
                            </a:solidFill>
                            <a:latin typeface="Cambria Math" panose="02040503050406030204" pitchFamily="18" charset="0"/>
                            <a:ea typeface="Cambria Math"/>
                            <a:sym typeface="Symbol"/>
                          </a:rPr>
                        </m:ctrlPr>
                      </m:dPr>
                      <m:e>
                        <m:m>
                          <m:mPr>
                            <m:mcs>
                              <m:mc>
                                <m:mcPr>
                                  <m:count m:val="2"/>
                                  <m:mcJc m:val="center"/>
                                </m:mcPr>
                              </m:mc>
                            </m:mcs>
                            <m:ctrlPr>
                              <a:rPr lang="en-US" sz="2000" b="0" i="1" smtClean="0">
                                <a:solidFill>
                                  <a:schemeClr val="tx1"/>
                                </a:solidFill>
                                <a:latin typeface="Cambria Math" panose="02040503050406030204" pitchFamily="18" charset="0"/>
                                <a:ea typeface="Cambria Math"/>
                                <a:sym typeface="Symbol"/>
                              </a:rPr>
                            </m:ctrlPr>
                          </m:mPr>
                          <m:mr>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𝑎</m:t>
                                        </m:r>
                                      </m:e>
                                      <m:sub>
                                        <m:r>
                                          <m:rPr>
                                            <m:brk m:alnAt="7"/>
                                          </m:rPr>
                                          <a:rPr lang="en-US" sz="2000" b="0" i="1" smtClean="0">
                                            <a:solidFill>
                                              <a:schemeClr val="tx1"/>
                                            </a:solidFill>
                                            <a:latin typeface="Cambria Math"/>
                                            <a:ea typeface="Cambria Math"/>
                                            <a:sym typeface="Symbol"/>
                                          </a:rPr>
                                          <m:t>1</m:t>
                                        </m:r>
                                        <m:r>
                                          <a:rPr lang="en-US" sz="2000" b="0" i="1" smtClean="0">
                                            <a:solidFill>
                                              <a:schemeClr val="tx1"/>
                                            </a:solidFill>
                                            <a:latin typeface="Cambria Math"/>
                                            <a:ea typeface="Cambria Math"/>
                                            <a:sym typeface="Symbol"/>
                                          </a:rPr>
                                          <m:t>,1</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1,1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i="1">
                                            <a:solidFill>
                                              <a:schemeClr val="tx1"/>
                                            </a:solidFill>
                                            <a:latin typeface="Cambria Math" panose="02040503050406030204" pitchFamily="18" charset="0"/>
                                            <a:ea typeface="Cambria Math"/>
                                            <a:sym typeface="Symbol"/>
                                          </a:rPr>
                                        </m:ctrlPr>
                                      </m:sSubP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1,2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mr>
                          <m:mr>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a:rPr>
                                          <m:t>𝑎</m:t>
                                        </m:r>
                                      </m:e>
                                      <m:sub>
                                        <m:r>
                                          <a:rPr lang="en-US" sz="2000" b="0" i="1" smtClean="0">
                                            <a:solidFill>
                                              <a:schemeClr val="tx1"/>
                                            </a:solidFill>
                                            <a:latin typeface="Cambria Math" panose="02040503050406030204" pitchFamily="18" charset="0"/>
                                          </a:rPr>
                                          <m:t>2,1</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e>
                              <m:m>
                                <m:mPr>
                                  <m:mcs>
                                    <m:mc>
                                      <m:mcPr>
                                        <m:count m:val="2"/>
                                        <m:mcJc m:val="center"/>
                                      </m:mcPr>
                                    </m:mc>
                                  </m:mcs>
                                  <m:ctrlPr>
                                    <a:rPr lang="en-US" sz="2000" i="1">
                                      <a:solidFill>
                                        <a:schemeClr val="tx1"/>
                                      </a:solidFill>
                                      <a:latin typeface="Cambria Math" panose="02040503050406030204" pitchFamily="18" charset="0"/>
                                      <a:ea typeface="Cambria Math"/>
                                      <a:sym typeface="Symbol"/>
                                    </a:rPr>
                                  </m:ctrlPr>
                                </m:mPr>
                                <m:mr>
                                  <m:e>
                                    <m:sSub>
                                      <m:sSubPr>
                                        <m:ctrlPr>
                                          <a:rPr lang="en-US" sz="2000" b="0" i="1" smtClean="0">
                                            <a:solidFill>
                                              <a:schemeClr val="tx1"/>
                                            </a:solidFill>
                                            <a:latin typeface="Cambria Math" panose="02040503050406030204" pitchFamily="18" charset="0"/>
                                            <a:ea typeface="Cambria Math"/>
                                            <a:sym typeface="Symbol"/>
                                          </a:rPr>
                                        </m:ctrlPr>
                                      </m:sSubPr>
                                      <m:e>
                                        <m:r>
                                          <m:rPr>
                                            <m:brk m:alnAt="7"/>
                                          </m:rPr>
                                          <a:rPr lang="en-US" sz="2000" b="0" i="1" smtClean="0">
                                            <a:solidFill>
                                              <a:schemeClr val="tx1"/>
                                            </a:solidFill>
                                            <a:latin typeface="Cambria Math"/>
                                            <a:ea typeface="Cambria Math"/>
                                            <a:sym typeface="Symbol"/>
                                          </a:rPr>
                                          <m:t>𝑎</m:t>
                                        </m:r>
                                      </m:e>
                                      <m:sub>
                                        <m:r>
                                          <m:rPr>
                                            <m:brk m:alnAt="7"/>
                                          </m:rPr>
                                          <a:rPr lang="en-US" sz="2000" b="0" i="1" smtClean="0">
                                            <a:solidFill>
                                              <a:schemeClr val="tx1"/>
                                            </a:solidFill>
                                            <a:latin typeface="Cambria Math"/>
                                            <a:ea typeface="Cambria Math"/>
                                            <a:sym typeface="Symbol"/>
                                          </a:rPr>
                                          <m:t>2</m:t>
                                        </m:r>
                                        <m:r>
                                          <a:rPr lang="en-US" sz="2000" b="0" i="1" smtClean="0">
                                            <a:solidFill>
                                              <a:schemeClr val="tx1"/>
                                            </a:solidFill>
                                            <a:latin typeface="Cambria Math"/>
                                            <a:ea typeface="Cambria Math"/>
                                            <a:sym typeface="Symbol"/>
                                          </a:rPr>
                                          <m:t>,2</m:t>
                                        </m:r>
                                      </m:sub>
                                    </m:sSub>
                                    <m:sSub>
                                      <m:sSubPr>
                                        <m:ctrlPr>
                                          <a:rPr lang="en-US" sz="2000" i="1">
                                            <a:solidFill>
                                              <a:schemeClr val="tx1"/>
                                            </a:solidFill>
                                            <a:latin typeface="Cambria Math" panose="02040503050406030204" pitchFamily="18" charset="0"/>
                                            <a:ea typeface="Cambria Math"/>
                                            <a:sym typeface="Symbol"/>
                                          </a:rPr>
                                        </m:ctrlPr>
                                      </m:sSubPr>
                                      <m:e>
                                        <m:r>
                                          <m:rPr>
                                            <m:brk m:alnAt="7"/>
                                          </m:rPr>
                                          <a:rPr lang="en-US" sz="2000" i="1">
                                            <a:solidFill>
                                              <a:schemeClr val="tx1"/>
                                            </a:solidFill>
                                            <a:latin typeface="Cambria Math"/>
                                            <a:ea typeface="Cambria Math"/>
                                            <a:sym typeface="Symbol"/>
                                          </a:rPr>
                                          <m:t>𝑏</m:t>
                                        </m:r>
                                      </m:e>
                                      <m:sub>
                                        <m:r>
                                          <m:rPr>
                                            <m:brk m:alnAt="7"/>
                                          </m:rPr>
                                          <a:rPr lang="en-US" sz="2000" i="1">
                                            <a:solidFill>
                                              <a:schemeClr val="tx1"/>
                                            </a:solidFill>
                                            <a:latin typeface="Cambria Math"/>
                                            <a:ea typeface="Cambria Math"/>
                                            <a:sym typeface="Symbol"/>
                                          </a:rPr>
                                          <m:t>1</m:t>
                                        </m:r>
                                        <m:r>
                                          <a:rPr lang="en-US" sz="2000" i="1">
                                            <a:solidFill>
                                              <a:schemeClr val="tx1"/>
                                            </a:solidFill>
                                            <a:latin typeface="Cambria Math"/>
                                            <a:ea typeface="Cambria Math"/>
                                            <a:sym typeface="Symbol"/>
                                          </a:rPr>
                                          <m:t>,1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1,2</m:t>
                                        </m:r>
                                      </m:sub>
                                    </m:sSub>
                                  </m:e>
                                </m:mr>
                                <m:mr>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2,1</m:t>
                                        </m:r>
                                      </m:sub>
                                    </m:sSub>
                                  </m:e>
                                  <m:e>
                                    <m:sSub>
                                      <m:sSubPr>
                                        <m:ctrlPr>
                                          <a:rPr lang="en-US" sz="2000" b="0" i="1" smtClean="0">
                                            <a:solidFill>
                                              <a:schemeClr val="tx1"/>
                                            </a:solidFill>
                                            <a:latin typeface="Cambria Math" panose="02040503050406030204" pitchFamily="18" charset="0"/>
                                            <a:ea typeface="Cambria Math"/>
                                            <a:sym typeface="Symbol"/>
                                          </a:rPr>
                                        </m:ctrlPr>
                                      </m:sSubPr>
                                      <m:e>
                                        <m:r>
                                          <a:rPr lang="en-US" sz="2000" b="0" i="1" smtClean="0">
                                            <a:solidFill>
                                              <a:schemeClr val="tx1"/>
                                            </a:solidFill>
                                            <a:latin typeface="Cambria Math"/>
                                            <a:ea typeface="Cambria Math"/>
                                            <a:sym typeface="Symbol"/>
                                          </a:rPr>
                                          <m:t>𝑎</m:t>
                                        </m:r>
                                      </m:e>
                                      <m:sub>
                                        <m:r>
                                          <a:rPr lang="en-US" sz="2000" b="0" i="1" smtClean="0">
                                            <a:solidFill>
                                              <a:schemeClr val="tx1"/>
                                            </a:solidFill>
                                            <a:latin typeface="Cambria Math"/>
                                            <a:ea typeface="Cambria Math"/>
                                            <a:sym typeface="Symbol"/>
                                          </a:rPr>
                                          <m:t>2,2</m:t>
                                        </m:r>
                                      </m:sub>
                                    </m:sSub>
                                    <m:sSub>
                                      <m:sSubPr>
                                        <m:ctrlPr>
                                          <a:rPr lang="en-US" sz="2000" i="1">
                                            <a:solidFill>
                                              <a:schemeClr val="tx1"/>
                                            </a:solidFill>
                                            <a:latin typeface="Cambria Math" panose="02040503050406030204" pitchFamily="18" charset="0"/>
                                            <a:ea typeface="Cambria Math"/>
                                            <a:sym typeface="Symbol"/>
                                          </a:rPr>
                                        </m:ctrlPr>
                                      </m:sSubPr>
                                      <m:e>
                                        <m:r>
                                          <a:rPr lang="en-US" sz="2000" i="1">
                                            <a:solidFill>
                                              <a:schemeClr val="tx1"/>
                                            </a:solidFill>
                                            <a:latin typeface="Cambria Math"/>
                                            <a:ea typeface="Cambria Math"/>
                                            <a:sym typeface="Symbol"/>
                                          </a:rPr>
                                          <m:t>𝑏</m:t>
                                        </m:r>
                                      </m:e>
                                      <m:sub>
                                        <m:r>
                                          <a:rPr lang="en-US" sz="2000" i="1">
                                            <a:solidFill>
                                              <a:schemeClr val="tx1"/>
                                            </a:solidFill>
                                            <a:latin typeface="Cambria Math"/>
                                            <a:ea typeface="Cambria Math"/>
                                            <a:sym typeface="Symbol"/>
                                          </a:rPr>
                                          <m:t>2,2</m:t>
                                        </m:r>
                                      </m:sub>
                                    </m:sSub>
                                  </m:e>
                                </m:mr>
                              </m:m>
                            </m:e>
                          </m:mr>
                        </m:m>
                      </m:e>
                    </m:d>
                  </m:oMath>
                </a14:m>
                <a:endParaRPr lang="en-US" sz="2000" b="0" dirty="0">
                  <a:solidFill>
                    <a:schemeClr val="tx1"/>
                  </a:solidFill>
                  <a:ea typeface="Cambria Math"/>
                  <a:sym typeface="Symbol"/>
                </a:endParaRPr>
              </a:p>
            </p:txBody>
          </p:sp>
        </mc:Choice>
        <mc:Fallback xmlns="">
          <p:sp>
            <p:nvSpPr>
              <p:cNvPr id="4" name="TextBox 3">
                <a:extLst>
                  <a:ext uri="{FF2B5EF4-FFF2-40B4-BE49-F238E27FC236}">
                    <a16:creationId xmlns:a16="http://schemas.microsoft.com/office/drawing/2014/main" id="{1E4A99D9-E68C-4411-BD21-0D03C380CC9A}"/>
                  </a:ext>
                </a:extLst>
              </p:cNvPr>
              <p:cNvSpPr txBox="1">
                <a:spLocks noRot="1" noChangeAspect="1" noMove="1" noResize="1" noEditPoints="1" noAdjustHandles="1" noChangeArrowheads="1" noChangeShapeType="1" noTextEdit="1"/>
              </p:cNvSpPr>
              <p:nvPr/>
            </p:nvSpPr>
            <p:spPr>
              <a:xfrm>
                <a:off x="1510556" y="2122753"/>
                <a:ext cx="5577538" cy="3387017"/>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181DCD8-70E1-4E4C-8F5A-DA0A12B98E25}"/>
              </a:ext>
            </a:extLst>
          </p:cNvPr>
          <p:cNvSpPr txBox="1"/>
          <p:nvPr/>
        </p:nvSpPr>
        <p:spPr>
          <a:xfrm>
            <a:off x="1440329" y="1363944"/>
            <a:ext cx="5920210" cy="523220"/>
          </a:xfrm>
          <a:prstGeom prst="rect">
            <a:avLst/>
          </a:prstGeom>
          <a:noFill/>
        </p:spPr>
        <p:txBody>
          <a:bodyPr wrap="none" rtlCol="0">
            <a:spAutoFit/>
          </a:bodyPr>
          <a:lstStyle/>
          <a:p>
            <a:r>
              <a:rPr lang="en-US" sz="2800" dirty="0"/>
              <a:t>Hint: Kronecker product of matrices</a:t>
            </a:r>
          </a:p>
        </p:txBody>
      </p:sp>
      <p:cxnSp>
        <p:nvCxnSpPr>
          <p:cNvPr id="6" name="Straight Connector 5">
            <a:extLst>
              <a:ext uri="{FF2B5EF4-FFF2-40B4-BE49-F238E27FC236}">
                <a16:creationId xmlns:a16="http://schemas.microsoft.com/office/drawing/2014/main" id="{2DFF94DC-6290-4C31-9F76-4FE3B1539085}"/>
              </a:ext>
            </a:extLst>
          </p:cNvPr>
          <p:cNvCxnSpPr>
            <a:cxnSpLocks/>
          </p:cNvCxnSpPr>
          <p:nvPr/>
        </p:nvCxnSpPr>
        <p:spPr>
          <a:xfrm>
            <a:off x="4696027" y="4159018"/>
            <a:ext cx="0" cy="1249688"/>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8688ED-F119-4576-93B6-46A34F8183A5}"/>
              </a:ext>
            </a:extLst>
          </p:cNvPr>
          <p:cNvCxnSpPr>
            <a:cxnSpLocks/>
          </p:cNvCxnSpPr>
          <p:nvPr/>
        </p:nvCxnSpPr>
        <p:spPr>
          <a:xfrm>
            <a:off x="2732777" y="4742377"/>
            <a:ext cx="3972823"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623612D7-EBE6-4128-87E2-3F1052687FFC}"/>
              </a:ext>
            </a:extLst>
          </p:cNvPr>
          <p:cNvGrpSpPr/>
          <p:nvPr/>
        </p:nvGrpSpPr>
        <p:grpSpPr>
          <a:xfrm>
            <a:off x="6866963" y="3585428"/>
            <a:ext cx="1714624" cy="2386007"/>
            <a:chOff x="6866963" y="3585428"/>
            <a:chExt cx="1714624" cy="2386007"/>
          </a:xfrm>
        </p:grpSpPr>
        <p:sp>
          <p:nvSpPr>
            <p:cNvPr id="10" name="TextBox 9">
              <a:extLst>
                <a:ext uri="{FF2B5EF4-FFF2-40B4-BE49-F238E27FC236}">
                  <a16:creationId xmlns:a16="http://schemas.microsoft.com/office/drawing/2014/main" id="{966CD955-B131-4C18-AA94-97C546DDB713}"/>
                </a:ext>
              </a:extLst>
            </p:cNvPr>
            <p:cNvSpPr txBox="1"/>
            <p:nvPr/>
          </p:nvSpPr>
          <p:spPr>
            <a:xfrm>
              <a:off x="8020214" y="3585428"/>
              <a:ext cx="561372" cy="461665"/>
            </a:xfrm>
            <a:prstGeom prst="rect">
              <a:avLst/>
            </a:prstGeom>
            <a:noFill/>
          </p:spPr>
          <p:txBody>
            <a:bodyPr wrap="none" rtlCol="0">
              <a:spAutoFit/>
            </a:bodyPr>
            <a:lstStyle/>
            <a:p>
              <a:r>
                <a:rPr lang="en-US" sz="2400" dirty="0">
                  <a:solidFill>
                    <a:srgbClr val="C00000"/>
                  </a:solidFill>
                </a:rPr>
                <a:t>A?</a:t>
              </a:r>
            </a:p>
          </p:txBody>
        </p:sp>
        <p:sp>
          <p:nvSpPr>
            <p:cNvPr id="11" name="TextBox 10">
              <a:extLst>
                <a:ext uri="{FF2B5EF4-FFF2-40B4-BE49-F238E27FC236}">
                  <a16:creationId xmlns:a16="http://schemas.microsoft.com/office/drawing/2014/main" id="{39250AB5-8158-49A7-AA19-68FB302F48F9}"/>
                </a:ext>
              </a:extLst>
            </p:cNvPr>
            <p:cNvSpPr txBox="1"/>
            <p:nvPr/>
          </p:nvSpPr>
          <p:spPr>
            <a:xfrm>
              <a:off x="8020215" y="5509770"/>
              <a:ext cx="561372" cy="461665"/>
            </a:xfrm>
            <a:prstGeom prst="rect">
              <a:avLst/>
            </a:prstGeom>
            <a:noFill/>
          </p:spPr>
          <p:txBody>
            <a:bodyPr wrap="none" rtlCol="0">
              <a:spAutoFit/>
            </a:bodyPr>
            <a:lstStyle/>
            <a:p>
              <a:r>
                <a:rPr lang="en-US" sz="2400" dirty="0">
                  <a:solidFill>
                    <a:srgbClr val="C00000"/>
                  </a:solidFill>
                </a:rPr>
                <a:t>B?</a:t>
              </a:r>
            </a:p>
          </p:txBody>
        </p:sp>
        <p:sp>
          <p:nvSpPr>
            <p:cNvPr id="13" name="Arrow: Right 12">
              <a:extLst>
                <a:ext uri="{FF2B5EF4-FFF2-40B4-BE49-F238E27FC236}">
                  <a16:creationId xmlns:a16="http://schemas.microsoft.com/office/drawing/2014/main" id="{3FF577B3-98F6-4D23-AD4C-6E66B1EC1A83}"/>
                </a:ext>
              </a:extLst>
            </p:cNvPr>
            <p:cNvSpPr/>
            <p:nvPr/>
          </p:nvSpPr>
          <p:spPr bwMode="auto">
            <a:xfrm rot="20156106">
              <a:off x="6866963" y="4068603"/>
              <a:ext cx="1093694" cy="280894"/>
            </a:xfrm>
            <a:prstGeom prst="rightArrow">
              <a:avLst>
                <a:gd name="adj1" fmla="val 37233"/>
                <a:gd name="adj2" fmla="val 4361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4" name="Arrow: Right 13">
              <a:extLst>
                <a:ext uri="{FF2B5EF4-FFF2-40B4-BE49-F238E27FC236}">
                  <a16:creationId xmlns:a16="http://schemas.microsoft.com/office/drawing/2014/main" id="{455167DF-FC40-4D3A-AC98-49EE51A8E99B}"/>
                </a:ext>
              </a:extLst>
            </p:cNvPr>
            <p:cNvSpPr/>
            <p:nvPr/>
          </p:nvSpPr>
          <p:spPr bwMode="auto">
            <a:xfrm rot="1443894" flipV="1">
              <a:off x="6866963" y="5162227"/>
              <a:ext cx="1093694" cy="280894"/>
            </a:xfrm>
            <a:prstGeom prst="rightArrow">
              <a:avLst>
                <a:gd name="adj1" fmla="val 37233"/>
                <a:gd name="adj2" fmla="val 43617"/>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grpSp>
        <p:nvGrpSpPr>
          <p:cNvPr id="25" name="Group 24">
            <a:extLst>
              <a:ext uri="{FF2B5EF4-FFF2-40B4-BE49-F238E27FC236}">
                <a16:creationId xmlns:a16="http://schemas.microsoft.com/office/drawing/2014/main" id="{EA1F51AB-F10C-4CAF-A561-98EB76AEA0E5}"/>
              </a:ext>
            </a:extLst>
          </p:cNvPr>
          <p:cNvGrpSpPr/>
          <p:nvPr/>
        </p:nvGrpSpPr>
        <p:grpSpPr>
          <a:xfrm>
            <a:off x="7966431" y="3540081"/>
            <a:ext cx="647924" cy="618093"/>
            <a:chOff x="7933660" y="3507213"/>
            <a:chExt cx="734480" cy="621081"/>
          </a:xfrm>
        </p:grpSpPr>
        <p:cxnSp>
          <p:nvCxnSpPr>
            <p:cNvPr id="20" name="Straight Connector 19">
              <a:extLst>
                <a:ext uri="{FF2B5EF4-FFF2-40B4-BE49-F238E27FC236}">
                  <a16:creationId xmlns:a16="http://schemas.microsoft.com/office/drawing/2014/main" id="{9D857EB2-90CE-4E97-840D-23E8EDFB417B}"/>
                </a:ext>
              </a:extLst>
            </p:cNvPr>
            <p:cNvCxnSpPr>
              <a:cxnSpLocks/>
            </p:cNvCxnSpPr>
            <p:nvPr/>
          </p:nvCxnSpPr>
          <p:spPr bwMode="auto">
            <a:xfrm>
              <a:off x="7933660" y="3507213"/>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cxnSp>
          <p:nvCxnSpPr>
            <p:cNvPr id="22" name="Straight Connector 21">
              <a:extLst>
                <a:ext uri="{FF2B5EF4-FFF2-40B4-BE49-F238E27FC236}">
                  <a16:creationId xmlns:a16="http://schemas.microsoft.com/office/drawing/2014/main" id="{7B122146-BA99-4A1B-875E-C2F900CFC82F}"/>
                </a:ext>
              </a:extLst>
            </p:cNvPr>
            <p:cNvCxnSpPr>
              <a:cxnSpLocks/>
            </p:cNvCxnSpPr>
            <p:nvPr/>
          </p:nvCxnSpPr>
          <p:spPr bwMode="auto">
            <a:xfrm flipV="1">
              <a:off x="7933660" y="3510201"/>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grpSp>
      <p:grpSp>
        <p:nvGrpSpPr>
          <p:cNvPr id="26" name="Group 25">
            <a:extLst>
              <a:ext uri="{FF2B5EF4-FFF2-40B4-BE49-F238E27FC236}">
                <a16:creationId xmlns:a16="http://schemas.microsoft.com/office/drawing/2014/main" id="{C081ECA0-CB6D-4BD3-AEBB-19C1696F19FC}"/>
              </a:ext>
            </a:extLst>
          </p:cNvPr>
          <p:cNvGrpSpPr/>
          <p:nvPr/>
        </p:nvGrpSpPr>
        <p:grpSpPr>
          <a:xfrm>
            <a:off x="7945765" y="5431555"/>
            <a:ext cx="647924" cy="618093"/>
            <a:chOff x="7933660" y="3507213"/>
            <a:chExt cx="734480" cy="621081"/>
          </a:xfrm>
        </p:grpSpPr>
        <p:cxnSp>
          <p:nvCxnSpPr>
            <p:cNvPr id="27" name="Straight Connector 26">
              <a:extLst>
                <a:ext uri="{FF2B5EF4-FFF2-40B4-BE49-F238E27FC236}">
                  <a16:creationId xmlns:a16="http://schemas.microsoft.com/office/drawing/2014/main" id="{7D5F5144-3C08-4891-A58A-C17756674882}"/>
                </a:ext>
              </a:extLst>
            </p:cNvPr>
            <p:cNvCxnSpPr>
              <a:cxnSpLocks/>
            </p:cNvCxnSpPr>
            <p:nvPr/>
          </p:nvCxnSpPr>
          <p:spPr bwMode="auto">
            <a:xfrm>
              <a:off x="7933660" y="3507213"/>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cxnSp>
          <p:nvCxnSpPr>
            <p:cNvPr id="28" name="Straight Connector 27">
              <a:extLst>
                <a:ext uri="{FF2B5EF4-FFF2-40B4-BE49-F238E27FC236}">
                  <a16:creationId xmlns:a16="http://schemas.microsoft.com/office/drawing/2014/main" id="{B6F32D0E-7797-4156-92DC-4CBF3F84C6F4}"/>
                </a:ext>
              </a:extLst>
            </p:cNvPr>
            <p:cNvCxnSpPr>
              <a:cxnSpLocks/>
            </p:cNvCxnSpPr>
            <p:nvPr/>
          </p:nvCxnSpPr>
          <p:spPr bwMode="auto">
            <a:xfrm flipV="1">
              <a:off x="7933660" y="3510201"/>
              <a:ext cx="734480" cy="618093"/>
            </a:xfrm>
            <a:prstGeom prst="line">
              <a:avLst/>
            </a:prstGeom>
            <a:solidFill>
              <a:schemeClr val="accent1"/>
            </a:solidFill>
            <a:ln w="41275" cap="flat" cmpd="sng" algn="ctr">
              <a:solidFill>
                <a:schemeClr val="tx1"/>
              </a:solidFill>
              <a:prstDash val="solid"/>
              <a:round/>
              <a:headEnd type="none" w="med" len="med"/>
              <a:tailEnd type="none" w="lg"/>
            </a:ln>
            <a:effectLst/>
          </p:spPr>
        </p:cxnSp>
      </p:grpSp>
      <p:grpSp>
        <p:nvGrpSpPr>
          <p:cNvPr id="19" name="Group 18">
            <a:extLst>
              <a:ext uri="{FF2B5EF4-FFF2-40B4-BE49-F238E27FC236}">
                <a16:creationId xmlns:a16="http://schemas.microsoft.com/office/drawing/2014/main" id="{42BE025B-9387-457B-9351-16A983B06681}"/>
              </a:ext>
            </a:extLst>
          </p:cNvPr>
          <p:cNvGrpSpPr/>
          <p:nvPr/>
        </p:nvGrpSpPr>
        <p:grpSpPr>
          <a:xfrm>
            <a:off x="-18918" y="5054975"/>
            <a:ext cx="1158875" cy="1779121"/>
            <a:chOff x="1393594" y="2826711"/>
            <a:chExt cx="1158875" cy="1779121"/>
          </a:xfrm>
        </p:grpSpPr>
        <p:sp>
          <p:nvSpPr>
            <p:cNvPr id="21" name="TextBox 23">
              <a:extLst>
                <a:ext uri="{FF2B5EF4-FFF2-40B4-BE49-F238E27FC236}">
                  <a16:creationId xmlns:a16="http://schemas.microsoft.com/office/drawing/2014/main" id="{1CD446AD-2313-4317-98B1-8AE4068D5779}"/>
                </a:ext>
              </a:extLst>
            </p:cNvPr>
            <p:cNvSpPr txBox="1">
              <a:spLocks noChangeArrowheads="1"/>
            </p:cNvSpPr>
            <p:nvPr/>
          </p:nvSpPr>
          <p:spPr bwMode="auto">
            <a:xfrm>
              <a:off x="1393594" y="4103129"/>
              <a:ext cx="1158875"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23" name="Picture 6" descr="C:\Users\reps\Documents\Papers\submissions\SpeedingUpNewton\Talk\kronecker.jpg">
              <a:extLst>
                <a:ext uri="{FF2B5EF4-FFF2-40B4-BE49-F238E27FC236}">
                  <a16:creationId xmlns:a16="http://schemas.microsoft.com/office/drawing/2014/main" id="{7B817665-2835-479B-95E5-F5B603700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96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73945" y="3610272"/>
            <a:ext cx="4196111" cy="1798952"/>
            <a:chOff x="4829161" y="191701"/>
            <a:chExt cx="4196111" cy="1798952"/>
          </a:xfrm>
        </p:grpSpPr>
        <p:sp>
          <p:nvSpPr>
            <p:cNvPr id="24" name="TextBox 23"/>
            <p:cNvSpPr txBox="1">
              <a:spLocks noChangeArrowheads="1"/>
            </p:cNvSpPr>
            <p:nvPr/>
          </p:nvSpPr>
          <p:spPr bwMode="auto">
            <a:xfrm>
              <a:off x="7866397" y="805736"/>
              <a:ext cx="1158875" cy="28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2000" dirty="0">
                  <a:latin typeface="Calibri" pitchFamily="34" charset="0"/>
                </a:rPr>
                <a:t>+ R.</a:t>
              </a:r>
            </a:p>
          </p:txBody>
        </p:sp>
        <p:grpSp>
          <p:nvGrpSpPr>
            <p:cNvPr id="15" name="Group 14"/>
            <p:cNvGrpSpPr/>
            <p:nvPr/>
          </p:nvGrpSpPr>
          <p:grpSpPr>
            <a:xfrm>
              <a:off x="4829161" y="191701"/>
              <a:ext cx="1158875" cy="1798952"/>
              <a:chOff x="6179790" y="250424"/>
              <a:chExt cx="1158875" cy="1798952"/>
            </a:xfrm>
          </p:grpSpPr>
          <p:pic>
            <p:nvPicPr>
              <p:cNvPr id="22" name="Picture 12" descr="C:\Users\reps\Documents\Papers\submissions\SpeedingUpNewton\Talk\ak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3"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Akash</a:t>
                </a:r>
              </a:p>
              <a:p>
                <a:pPr algn="ctr">
                  <a:lnSpc>
                    <a:spcPts val="1600"/>
                  </a:lnSpc>
                  <a:buFontTx/>
                  <a:buNone/>
                </a:pPr>
                <a:r>
                  <a:rPr lang="en-US" sz="1600" dirty="0">
                    <a:latin typeface="Calibri" pitchFamily="34" charset="0"/>
                  </a:rPr>
                  <a:t>Lal</a:t>
                </a:r>
              </a:p>
            </p:txBody>
          </p:sp>
        </p:grpSp>
        <p:grpSp>
          <p:nvGrpSpPr>
            <p:cNvPr id="16" name="Group 15"/>
            <p:cNvGrpSpPr/>
            <p:nvPr/>
          </p:nvGrpSpPr>
          <p:grpSpPr>
            <a:xfrm>
              <a:off x="5849409" y="191701"/>
              <a:ext cx="1158875" cy="1776067"/>
              <a:chOff x="7968389" y="1755698"/>
              <a:chExt cx="1158875" cy="1776067"/>
            </a:xfrm>
          </p:grpSpPr>
          <p:sp>
            <p:nvSpPr>
              <p:cNvPr id="20"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a:latin typeface="Calibri" pitchFamily="34" charset="0"/>
                  </a:rPr>
                  <a:t>Tayssir</a:t>
                </a:r>
                <a:endParaRPr lang="en-US" sz="1600" dirty="0">
                  <a:latin typeface="Calibri" pitchFamily="34" charset="0"/>
                </a:endParaRPr>
              </a:p>
              <a:p>
                <a:pPr algn="ctr">
                  <a:lnSpc>
                    <a:spcPts val="1600"/>
                  </a:lnSpc>
                  <a:buFontTx/>
                  <a:buNone/>
                </a:pPr>
                <a:r>
                  <a:rPr lang="en-US" sz="1600" dirty="0" err="1">
                    <a:latin typeface="Calibri" pitchFamily="34" charset="0"/>
                  </a:rPr>
                  <a:t>Touili</a:t>
                </a:r>
                <a:endParaRPr lang="en-US" sz="1600" dirty="0">
                  <a:latin typeface="Calibri" pitchFamily="34" charset="0"/>
                </a:endParaRPr>
              </a:p>
            </p:txBody>
          </p:sp>
          <p:pic>
            <p:nvPicPr>
              <p:cNvPr id="21" name="Picture 13" descr="C:\Users\reps\Documents\Papers\submissions\SpeedingUpNewton\Talk\tayss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945528" y="191701"/>
              <a:ext cx="1158875" cy="1789778"/>
              <a:chOff x="6903774" y="1751013"/>
              <a:chExt cx="1158875" cy="1789778"/>
            </a:xfrm>
          </p:grpSpPr>
          <p:sp>
            <p:nvSpPr>
              <p:cNvPr id="18"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Nick</a:t>
                </a:r>
              </a:p>
              <a:p>
                <a:pPr algn="ctr">
                  <a:lnSpc>
                    <a:spcPts val="1600"/>
                  </a:lnSpc>
                  <a:buFontTx/>
                  <a:buNone/>
                </a:pPr>
                <a:r>
                  <a:rPr lang="en-US" sz="1600" dirty="0">
                    <a:latin typeface="Calibri" pitchFamily="34" charset="0"/>
                  </a:rPr>
                  <a:t>Kidd</a:t>
                </a:r>
              </a:p>
            </p:txBody>
          </p:sp>
          <p:pic>
            <p:nvPicPr>
              <p:cNvPr id="19" name="Picture 14" descr="C:\Users\reps\Documents\Papers\submissions\SpeedingUpNewton\Talk\nick-kid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p:sp>
        <p:nvSpPr>
          <p:cNvPr id="5" name="Slide Number Placeholder 4"/>
          <p:cNvSpPr>
            <a:spLocks noGrp="1"/>
          </p:cNvSpPr>
          <p:nvPr>
            <p:ph type="sldNum" sz="quarter" idx="12"/>
          </p:nvPr>
        </p:nvSpPr>
        <p:spPr>
          <a:xfrm>
            <a:off x="304800" y="6400800"/>
            <a:ext cx="304800" cy="304800"/>
          </a:xfrm>
        </p:spPr>
        <p:txBody>
          <a:bodyPr/>
          <a:lstStyle/>
          <a:p>
            <a:fld id="{A65A0EED-6B89-664A-801E-D3FDD91C7C69}" type="slidenum">
              <a:rPr lang="en-US" smtClean="0"/>
              <a:pPr/>
              <a:t>56</a:t>
            </a:fld>
            <a:endParaRPr lang="en-US" dirty="0"/>
          </a:p>
        </p:txBody>
      </p:sp>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348016" y="1091775"/>
                <a:ext cx="8619688" cy="2588038"/>
              </a:xfrm>
              <a:ln>
                <a:noFill/>
              </a:ln>
            </p:spPr>
            <p:txBody>
              <a:bodyPr>
                <a:normAutofit fontScale="70000" lnSpcReduction="20000"/>
              </a:bodyPr>
              <a:lstStyle/>
              <a:p>
                <a:r>
                  <a:rPr lang="en-US" dirty="0"/>
                  <a:t>We need a “magic” pairing operator,</a:t>
                </a: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r>
                          <a:rPr lang="en-US" sz="2900" b="0" i="1" smtClean="0">
                            <a:latin typeface="Cambria Math" panose="02040503050406030204" pitchFamily="18" charset="0"/>
                          </a:rPr>
                          <m:t>𝑎</m:t>
                        </m:r>
                        <m:r>
                          <a:rPr lang="en-US" sz="2900" b="0" i="1" smtClean="0">
                            <a:latin typeface="Cambria Math" panose="02040503050406030204" pitchFamily="18" charset="0"/>
                          </a:rPr>
                          <m:t>,</m:t>
                        </m:r>
                        <m:r>
                          <a:rPr lang="en-US" sz="2900" b="0" i="1" smtClean="0">
                            <a:latin typeface="Cambria Math" panose="02040503050406030204" pitchFamily="18" charset="0"/>
                          </a:rPr>
                          <m:t>𝑏</m:t>
                        </m:r>
                      </m:e>
                    </m:d>
                  </m:oMath>
                </a14:m>
                <a:r>
                  <a:rPr lang="en-US" dirty="0"/>
                  <a:t>, with the property</a:t>
                </a:r>
              </a:p>
              <a:p>
                <a:pPr marL="0" indent="0">
                  <a:buNone/>
                </a:pPr>
                <a:endParaRPr lang="en-US" dirty="0"/>
              </a:p>
              <a:p>
                <a:pPr marL="0" indent="0">
                  <a:buNone/>
                </a:pPr>
                <a:endParaRPr lang="en-US" dirty="0"/>
              </a:p>
              <a:p>
                <a:pPr marL="0" indent="0">
                  <a:buNone/>
                </a:pPr>
                <a:r>
                  <a:rPr lang="en-US" dirty="0"/>
                  <a:t>     and a readout operator (</a:t>
                </a:r>
                <a:r>
                  <a:rPr lang="en-US" dirty="0">
                    <a:latin typeface="Cambria Math" panose="02040503050406030204" pitchFamily="18" charset="0"/>
                    <a:ea typeface="Cambria Math" panose="02040503050406030204" pitchFamily="18" charset="0"/>
                  </a:rPr>
                  <a:t>↯</a:t>
                </a:r>
                <a:r>
                  <a:rPr lang="en-US" dirty="0"/>
                  <a:t>) with the properties</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e>
                        </m:d>
                      </m:e>
                      <m:sup>
                        <m:r>
                          <a:rPr lang="en-US" i="1">
                            <a:latin typeface="Cambria Math" panose="02040503050406030204" pitchFamily="18" charset="0"/>
                            <a:ea typeface="Cambria Math" panose="02040503050406030204" pitchFamily="18" charset="0"/>
                          </a:rPr>
                          <m:t>↯</m:t>
                        </m:r>
                      </m:sup>
                    </m:sSup>
                    <m:r>
                      <a:rPr lang="en-US" i="1">
                        <a:latin typeface="Cambria Math"/>
                      </a:rPr>
                      <m:t>=</m:t>
                    </m:r>
                  </m:oMath>
                </a14:m>
                <a:r>
                  <a:rPr lang="en-US" dirty="0"/>
                  <a:t> </a:t>
                </a:r>
                <a14:m>
                  <m:oMath xmlns:m="http://schemas.openxmlformats.org/officeDocument/2006/math">
                    <m:r>
                      <a:rPr lang="en-US" b="0" i="1" smtClean="0">
                        <a:latin typeface="Cambria Math"/>
                      </a:rPr>
                      <m:t>𝑚</m:t>
                    </m:r>
                    <m:r>
                      <a:rPr lang="en-US" b="0" i="1" smtClean="0">
                        <a:latin typeface="Cambria Math" panose="02040503050406030204" pitchFamily="18" charset="0"/>
                        <a:ea typeface="Cambria Math"/>
                      </a:rPr>
                      <m:t>⋅</m:t>
                    </m:r>
                    <m:r>
                      <a:rPr lang="en-US" b="0" i="1" smtClean="0">
                        <a:latin typeface="Cambria Math"/>
                        <a:sym typeface="Symbol"/>
                      </a:rPr>
                      <m:t>𝑛</m:t>
                    </m:r>
                  </m:oMath>
                </a14:m>
                <a:endParaRPr lang="en-US" b="0" i="1" dirty="0">
                  <a:latin typeface="Cambria Math"/>
                  <a:sym typeface="Symbol"/>
                </a:endParaRPr>
              </a:p>
              <a:p>
                <a:pPr marL="0" indent="0">
                  <a:buNone/>
                </a:pPr>
                <a:r>
                  <a:rPr lang="en-US" b="0" dirty="0">
                    <a:solidFill>
                      <a:srgbClr val="C00000"/>
                    </a:solidFill>
                  </a:rPr>
                  <a:t>                                       </a:t>
                </a:r>
                <a14:m>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Sub>
                          </m:e>
                        </m:d>
                      </m:e>
                      <m:sup>
                        <m:r>
                          <a:rPr lang="en-US" i="1">
                            <a:solidFill>
                              <a:srgbClr val="C00000"/>
                            </a:solidFill>
                            <a:latin typeface="Cambria Math" panose="02040503050406030204" pitchFamily="18" charset="0"/>
                            <a:ea typeface="Cambria Math" panose="02040503050406030204" pitchFamily="18" charset="0"/>
                          </a:rPr>
                          <m:t>↯</m:t>
                        </m:r>
                      </m:sup>
                    </m:sSup>
                    <m:r>
                      <a:rPr lang="en-US" b="0" i="1" smtClean="0">
                        <a:solidFill>
                          <a:srgbClr val="C00000"/>
                        </a:solidFill>
                        <a:latin typeface="Cambria Math" panose="02040503050406030204" pitchFamily="18" charset="0"/>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up>
                        <m:r>
                          <a:rPr lang="en-US" i="1">
                            <a:solidFill>
                              <a:srgbClr val="C00000"/>
                            </a:solidFill>
                            <a:latin typeface="Cambria Math" panose="02040503050406030204" pitchFamily="18" charset="0"/>
                            <a:ea typeface="Cambria Math" panose="02040503050406030204" pitchFamily="18" charset="0"/>
                          </a:rPr>
                          <m:t>↯</m:t>
                        </m:r>
                      </m:sup>
                    </m:sSubSup>
                    <m:r>
                      <a:rPr lang="en-US" b="0" i="1" smtClean="0">
                        <a:solidFill>
                          <a:srgbClr val="C00000"/>
                        </a:solidFill>
                        <a:latin typeface="Cambria Math" panose="02040503050406030204" pitchFamily="18" charset="0"/>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m:t>
                        </m:r>
                      </m:sup>
                    </m:sSubSup>
                  </m:oMath>
                </a14:m>
                <a:endParaRPr lang="en-US" dirty="0">
                  <a:solidFill>
                    <a:srgbClr val="C00000"/>
                  </a:solidFill>
                </a:endParaRPr>
              </a:p>
              <a:p>
                <a:pPr>
                  <a:buFont typeface="Arial" panose="020B0604020202020204" pitchFamily="34" charset="0"/>
                  <a:buChar char="•"/>
                </a:pPr>
                <a:r>
                  <a:rPr lang="en-US" dirty="0"/>
                  <a:t>Such a construction does not create cross-terms </a:t>
                </a:r>
                <a:r>
                  <a:rPr lang="en-US" dirty="0">
                    <a:sym typeface="Symbol"/>
                  </a:rPr>
                  <a:t> no loss of precision</a:t>
                </a:r>
              </a:p>
              <a:p>
                <a:pPr marL="0" indent="0">
                  <a:buNone/>
                </a:pPr>
                <a:endParaRPr lang="en-US" dirty="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348016" y="1091775"/>
                <a:ext cx="8619688" cy="2588038"/>
              </a:xfrm>
              <a:blipFill>
                <a:blip r:embed="rId6"/>
                <a:stretch>
                  <a:fillRect l="-636" t="-329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0148" y="1486433"/>
                <a:ext cx="8125022"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𝑐</m:t>
                    </m:r>
                    <m:r>
                      <a:rPr lang="en-US" sz="2000" i="1">
                        <a:latin typeface="Cambria Math" panose="02040503050406030204" pitchFamily="18" charset="0"/>
                      </a:rPr>
                      <m:t>𝑜𝑢𝑝𝑙𝑒</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a:rPr>
                      <m:t>⊙</m:t>
                    </m:r>
                    <m:r>
                      <a:rPr lang="en-US" sz="2000" b="0" i="1" smtClean="0">
                        <a:latin typeface="Cambria Math" panose="02040503050406030204" pitchFamily="18" charset="0"/>
                        <a:ea typeface="Cambria Math"/>
                      </a:rPr>
                      <m:t>𝑐𝑜𝑢𝑝𝑙𝑒</m:t>
                    </m:r>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𝑎</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𝑏</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𝑐𝑜𝑢𝑝𝑙𝑒</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en-US" sz="2000" dirty="0"/>
                  <a:t>        (</a:t>
                </a:r>
                <a:r>
                  <a:rPr lang="en-US" sz="2000" dirty="0">
                    <a:latin typeface="Cambria Math"/>
                    <a:ea typeface="Cambria Math"/>
                  </a:rPr>
                  <a:t>†</a:t>
                </a:r>
                <a:r>
                  <a:rPr lang="en-US" sz="20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720148" y="1486433"/>
                <a:ext cx="8125022" cy="400110"/>
              </a:xfrm>
              <a:prstGeom prst="rect">
                <a:avLst/>
              </a:prstGeom>
              <a:blipFill>
                <a:blip r:embed="rId7"/>
                <a:stretch>
                  <a:fillRect t="-9231"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4789" y="3523540"/>
                <a:ext cx="7982157" cy="2002408"/>
              </a:xfrm>
              <a:prstGeom prst="rect">
                <a:avLst/>
              </a:prstGeom>
              <a:solidFill>
                <a:schemeClr val="bg1"/>
              </a:solidFill>
              <a:ln w="28575">
                <a:solidFill>
                  <a:srgbClr val="C00000"/>
                </a:solidFill>
              </a:ln>
            </p:spPr>
            <p:txBody>
              <a:bodyPr wrap="square" lIns="0" rIns="0" rtlCol="0">
                <a:spAutoFit/>
              </a:bodyPr>
              <a:lstStyle/>
              <a:p>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e>
                            </m:d>
                          </m:e>
                        </m:d>
                      </m:e>
                      <m:sup>
                        <m:r>
                          <a:rPr lang="en-US" i="1">
                            <a:latin typeface="Cambria Math" panose="02040503050406030204" pitchFamily="18" charset="0"/>
                            <a:ea typeface="Cambria Math" panose="02040503050406030204" pitchFamily="18" charset="0"/>
                          </a:rPr>
                          <m:t>↯</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𝑐𝑜𝑢𝑝𝑙𝑒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e>
                        </m:d>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𝑐𝑜𝑢𝑝𝑙𝑒</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e>
                        </m:d>
                      </m:e>
                      <m:sup>
                        <m:r>
                          <a:rPr lang="en-US" i="1">
                            <a:latin typeface="Cambria Math" panose="02040503050406030204" pitchFamily="18" charset="0"/>
                            <a:ea typeface="Cambria Math" panose="02040503050406030204" pitchFamily="18" charset="0"/>
                          </a:rPr>
                          <m:t>↯</m:t>
                        </m:r>
                      </m:sup>
                    </m:sSup>
                  </m:oMath>
                </a14:m>
                <a:endParaRPr lang="en-US" dirty="0"/>
              </a:p>
              <a:p>
                <a:r>
                  <a:rPr lang="en-US" dirty="0"/>
                  <a:t>                                                        </a:t>
                </a:r>
                <a14:m>
                  <m:oMath xmlns:m="http://schemas.openxmlformats.org/officeDocument/2006/math">
                    <m:r>
                      <a:rPr lang="en-US" i="1">
                        <a:latin typeface="Cambria Math"/>
                      </a:rPr>
                      <m:t>= </m:t>
                    </m:r>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i="1">
                            <a:solidFill>
                              <a:srgbClr val="00B050"/>
                            </a:solidFill>
                            <a:latin typeface="Cambria Math"/>
                          </a:rPr>
                          <m:t>1</m:t>
                        </m:r>
                      </m:sub>
                    </m:sSub>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𝑏</m:t>
                        </m:r>
                      </m:e>
                      <m:sub>
                        <m:r>
                          <a:rPr lang="en-US" b="0" i="1" smtClean="0">
                            <a:solidFill>
                              <a:srgbClr val="00B050"/>
                            </a:solidFill>
                            <a:latin typeface="Cambria Math"/>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𝑎</m:t>
                        </m:r>
                      </m:e>
                      <m:sub>
                        <m:r>
                          <a:rPr lang="en-US" b="0" i="1" smtClean="0">
                            <a:solidFill>
                              <a:srgbClr val="00B050"/>
                            </a:solidFill>
                            <a:latin typeface="Cambria Math"/>
                          </a:rPr>
                          <m:t>2</m:t>
                        </m:r>
                      </m:sub>
                    </m:sSub>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a:rPr>
                          <m:t>𝑏</m:t>
                        </m:r>
                      </m:e>
                      <m:sub>
                        <m:r>
                          <a:rPr lang="en-US" i="1">
                            <a:solidFill>
                              <a:srgbClr val="00B050"/>
                            </a:solidFill>
                            <a:latin typeface="Cambria Math"/>
                          </a:rPr>
                          <m:t>2</m:t>
                        </m:r>
                      </m:sub>
                    </m:sSub>
                    <m:r>
                      <a:rPr lang="en-US" i="1">
                        <a:solidFill>
                          <a:srgbClr val="00B050"/>
                        </a:solidFill>
                        <a:latin typeface="Cambria Math"/>
                      </a:rPr>
                      <m:t> </m:t>
                    </m:r>
                  </m:oMath>
                </a14:m>
                <a:endParaRPr lang="en-US" dirty="0"/>
              </a:p>
              <a:p>
                <a:r>
                  <a:rPr lang="en-US" dirty="0"/>
                  <a:t> versus</a:t>
                </a:r>
              </a:p>
              <a:p>
                <a:r>
                  <a:rPr lang="en-US" dirty="0">
                    <a:ea typeface="Cambria Math"/>
                  </a:rPr>
                  <a:t>                   </a:t>
                </a:r>
                <a14:m>
                  <m:oMath xmlns:m="http://schemas.openxmlformats.org/officeDocument/2006/math">
                    <m:r>
                      <a:rPr lang="en-US" i="1">
                        <a:latin typeface="Cambria Math"/>
                        <a:ea typeface="Cambria Math"/>
                      </a:rPr>
                      <m:t>ℛ</m:t>
                    </m:r>
                    <m:d>
                      <m:dPr>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1</m:t>
                                </m:r>
                              </m:sub>
                            </m:sSub>
                          </m:e>
                        </m:d>
                        <m:sSub>
                          <m:sSubPr>
                            <m:ctrlPr>
                              <a:rPr lang="en-US" i="1">
                                <a:latin typeface="Cambria Math" panose="02040503050406030204" pitchFamily="18" charset="0"/>
                              </a:rPr>
                            </m:ctrlPr>
                          </m:sSubPr>
                          <m:e>
                            <m:r>
                              <a:rPr lang="en-US" b="0" i="1" smtClean="0">
                                <a:latin typeface="Cambria Math"/>
                              </a:rPr>
                              <m:t> </m:t>
                            </m:r>
                            <m:r>
                              <a:rPr lang="en-US" i="1">
                                <a:latin typeface="Cambria Math"/>
                              </a:rPr>
                              <m:t>⨁</m:t>
                            </m:r>
                          </m:e>
                          <m:sub>
                            <m:r>
                              <a:rPr lang="en-US" i="1">
                                <a:latin typeface="Cambria Math"/>
                              </a:rPr>
                              <m:t>𝑝</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𝑏</m:t>
                                </m:r>
                              </m:e>
                              <m:sub>
                                <m:r>
                                  <a:rPr lang="en-US" i="1">
                                    <a:latin typeface="Cambria Math"/>
                                  </a:rPr>
                                  <m:t>2</m:t>
                                </m:r>
                              </m:sub>
                            </m:sSub>
                          </m:e>
                        </m:d>
                      </m:e>
                    </m:d>
                    <m:r>
                      <a:rPr lang="en-US" i="1">
                        <a:latin typeface="Cambria Math"/>
                      </a:rPr>
                      <m:t>=</m:t>
                    </m:r>
                    <m:r>
                      <a:rPr lang="en-US" i="1" dirty="0" smtClean="0">
                        <a:latin typeface="Cambria Math" panose="02040503050406030204" pitchFamily="18" charset="0"/>
                        <a:ea typeface="Cambria Math"/>
                      </a:rPr>
                      <m:t>ℛ</m:t>
                    </m:r>
                    <m:r>
                      <a:rPr lang="pl-PL" i="1" dirty="0">
                        <a:latin typeface="Cambria Math" panose="02040503050406030204" pitchFamily="18" charset="0"/>
                      </a:rPr>
                      <m:t>((</m:t>
                    </m:r>
                    <m:r>
                      <a:rPr lang="pl-PL" i="1" dirty="0">
                        <a:latin typeface="Cambria Math" panose="02040503050406030204" pitchFamily="18" charset="0"/>
                      </a:rPr>
                      <m:t>𝑎</m:t>
                    </m:r>
                    <m:r>
                      <a:rPr lang="pl-PL" i="1" baseline="-25000" dirty="0">
                        <a:latin typeface="Cambria Math" panose="02040503050406030204" pitchFamily="18" charset="0"/>
                      </a:rPr>
                      <m:t>1</m:t>
                    </m:r>
                    <m:r>
                      <a:rPr lang="en-US" b="0" i="1" dirty="0" smtClean="0">
                        <a:latin typeface="Cambria Math" panose="02040503050406030204" pitchFamily="18" charset="0"/>
                        <a:ea typeface="Cambria Math"/>
                      </a:rPr>
                      <m:t>+</m:t>
                    </m:r>
                    <m:r>
                      <a:rPr lang="pl-PL" i="1" dirty="0">
                        <a:latin typeface="Cambria Math" panose="02040503050406030204" pitchFamily="18" charset="0"/>
                      </a:rPr>
                      <m:t>𝑎</m:t>
                    </m:r>
                    <m:r>
                      <a:rPr lang="pl-PL" i="1" baseline="-25000" dirty="0">
                        <a:latin typeface="Cambria Math" panose="02040503050406030204" pitchFamily="18" charset="0"/>
                      </a:rPr>
                      <m:t>2</m:t>
                    </m:r>
                    <m:r>
                      <a:rPr lang="en-US" i="1" dirty="0">
                        <a:latin typeface="Cambria Math" panose="02040503050406030204" pitchFamily="18" charset="0"/>
                      </a:rPr>
                      <m:t>,</m:t>
                    </m:r>
                    <m:r>
                      <a:rPr lang="pl-PL" i="1" dirty="0">
                        <a:latin typeface="Cambria Math" panose="02040503050406030204" pitchFamily="18" charset="0"/>
                      </a:rPr>
                      <m:t> </m:t>
                    </m:r>
                    <m:r>
                      <a:rPr lang="pl-PL" i="1" dirty="0">
                        <a:latin typeface="Cambria Math" panose="02040503050406030204" pitchFamily="18" charset="0"/>
                      </a:rPr>
                      <m:t>𝑏</m:t>
                    </m:r>
                    <m:r>
                      <a:rPr lang="pl-PL" i="1" baseline="-25000" dirty="0">
                        <a:latin typeface="Cambria Math" panose="02040503050406030204" pitchFamily="18" charset="0"/>
                      </a:rPr>
                      <m:t>1</m:t>
                    </m:r>
                    <m:r>
                      <a:rPr lang="en-US" b="0" i="1" dirty="0" smtClean="0">
                        <a:latin typeface="Cambria Math" panose="02040503050406030204" pitchFamily="18" charset="0"/>
                        <a:ea typeface="Cambria Math"/>
                      </a:rPr>
                      <m:t>+</m:t>
                    </m:r>
                    <m:r>
                      <a:rPr lang="pl-PL" i="1" dirty="0">
                        <a:latin typeface="Cambria Math" panose="02040503050406030204" pitchFamily="18" charset="0"/>
                      </a:rPr>
                      <m:t>𝑏</m:t>
                    </m:r>
                    <m:r>
                      <a:rPr lang="pl-PL" i="1" baseline="-25000" dirty="0">
                        <a:latin typeface="Cambria Math" panose="02040503050406030204" pitchFamily="18" charset="0"/>
                      </a:rPr>
                      <m:t>2</m:t>
                    </m:r>
                    <m:r>
                      <a:rPr lang="pl-PL" i="1" dirty="0">
                        <a:latin typeface="Cambria Math" panose="02040503050406030204" pitchFamily="18" charset="0"/>
                      </a:rPr>
                      <m:t>))</m:t>
                    </m:r>
                  </m:oMath>
                </a14:m>
                <a:endParaRPr lang="en-US" dirty="0"/>
              </a:p>
              <a:p>
                <a:r>
                  <a:rPr lang="en-US" dirty="0"/>
                  <a:t>                                                       </a:t>
                </a:r>
                <a14:m>
                  <m:oMath xmlns:m="http://schemas.openxmlformats.org/officeDocument/2006/math">
                    <m:r>
                      <a:rPr lang="en-US" b="0" i="0" dirty="0" smtClean="0">
                        <a:latin typeface="Cambria Math" panose="02040503050406030204" pitchFamily="18" charset="0"/>
                      </a:rPr>
                      <m:t> </m:t>
                    </m:r>
                    <m:r>
                      <a:rPr lang="en-US" i="1" dirty="0">
                        <a:latin typeface="Cambria Math"/>
                      </a:rPr>
                      <m:t>=</m:t>
                    </m:r>
                  </m:oMath>
                </a14:m>
                <a:r>
                  <a:rPr lang="en-US" dirty="0"/>
                  <a:t> </a:t>
                </a:r>
                <a14:m>
                  <m:oMath xmlns:m="http://schemas.openxmlformats.org/officeDocument/2006/math">
                    <m:d>
                      <m:dPr>
                        <m:ctrlPr>
                          <a:rPr lang="pl-PL" i="1" dirty="0" smtClean="0">
                            <a:latin typeface="Cambria Math" panose="02040503050406030204" pitchFamily="18" charset="0"/>
                          </a:rPr>
                        </m:ctrlPr>
                      </m:dPr>
                      <m:e>
                        <m:r>
                          <a:rPr lang="pl-PL" i="1" dirty="0" smtClean="0">
                            <a:latin typeface="Cambria Math" panose="02040503050406030204" pitchFamily="18" charset="0"/>
                          </a:rPr>
                          <m:t>𝑎</m:t>
                        </m:r>
                        <m:r>
                          <a:rPr lang="pl-PL" i="1" baseline="-25000" dirty="0">
                            <a:latin typeface="Cambria Math" panose="02040503050406030204" pitchFamily="18" charset="0"/>
                          </a:rPr>
                          <m:t>1</m:t>
                        </m:r>
                        <m:r>
                          <a:rPr lang="en-US" b="0" i="1" dirty="0" smtClean="0">
                            <a:latin typeface="Cambria Math" panose="02040503050406030204" pitchFamily="18" charset="0"/>
                            <a:ea typeface="Cambria Math"/>
                          </a:rPr>
                          <m:t>+</m:t>
                        </m:r>
                        <m:r>
                          <a:rPr lang="pl-PL" i="1" dirty="0">
                            <a:latin typeface="Cambria Math" panose="02040503050406030204" pitchFamily="18" charset="0"/>
                          </a:rPr>
                          <m:t>𝑎</m:t>
                        </m:r>
                        <m:r>
                          <a:rPr lang="pl-PL" i="1" baseline="-25000" dirty="0">
                            <a:latin typeface="Cambria Math" panose="02040503050406030204" pitchFamily="18" charset="0"/>
                          </a:rPr>
                          <m:t>2</m:t>
                        </m:r>
                      </m:e>
                    </m:d>
                    <m:r>
                      <a:rPr lang="en-US" b="0" i="1" dirty="0" smtClean="0">
                        <a:latin typeface="Cambria Math" panose="02040503050406030204" pitchFamily="18" charset="0"/>
                        <a:sym typeface="Symbol"/>
                      </a:rPr>
                      <m:t>⋅</m:t>
                    </m:r>
                    <m:r>
                      <a:rPr lang="en-US" i="1" dirty="0">
                        <a:latin typeface="Cambria Math" panose="02040503050406030204" pitchFamily="18" charset="0"/>
                      </a:rPr>
                      <m:t>(</m:t>
                    </m:r>
                    <m:r>
                      <a:rPr lang="pl-PL" i="1" dirty="0">
                        <a:latin typeface="Cambria Math" panose="02040503050406030204" pitchFamily="18" charset="0"/>
                      </a:rPr>
                      <m:t>𝑏</m:t>
                    </m:r>
                    <m:r>
                      <a:rPr lang="pl-PL" i="1" baseline="-25000" dirty="0" smtClean="0">
                        <a:latin typeface="Cambria Math" panose="02040503050406030204" pitchFamily="18" charset="0"/>
                      </a:rPr>
                      <m:t>1</m:t>
                    </m:r>
                    <m:r>
                      <a:rPr lang="en-US" b="0" i="1" dirty="0" smtClean="0">
                        <a:latin typeface="Cambria Math" panose="02040503050406030204" pitchFamily="18" charset="0"/>
                        <a:ea typeface="Cambria Math"/>
                      </a:rPr>
                      <m:t>+</m:t>
                    </m:r>
                    <m:r>
                      <a:rPr lang="pl-PL" i="1" dirty="0">
                        <a:latin typeface="Cambria Math" panose="02040503050406030204" pitchFamily="18" charset="0"/>
                      </a:rPr>
                      <m:t>𝑏</m:t>
                    </m:r>
                    <m:r>
                      <a:rPr lang="pl-PL" i="1" baseline="-25000" dirty="0">
                        <a:latin typeface="Cambria Math" panose="02040503050406030204" pitchFamily="18" charset="0"/>
                      </a:rPr>
                      <m:t>2</m:t>
                    </m:r>
                    <m:r>
                      <a:rPr lang="pl-PL" i="1" dirty="0">
                        <a:latin typeface="Cambria Math" panose="02040503050406030204" pitchFamily="18" charset="0"/>
                      </a:rPr>
                      <m:t>)</m:t>
                    </m:r>
                  </m:oMath>
                </a14:m>
                <a:endParaRPr lang="en-US" dirty="0"/>
              </a:p>
              <a:p>
                <a:r>
                  <a:rPr lang="en-US" dirty="0">
                    <a:latin typeface="Cambria Math"/>
                  </a:rPr>
                  <a:t>                                                                      =</a:t>
                </a:r>
                <a:r>
                  <a:rPr lang="en-US" i="1" dirty="0">
                    <a:latin typeface="Cambria Math"/>
                  </a:rPr>
                  <a:t> </a:t>
                </a:r>
                <a14:m>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1</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1</m:t>
                        </m:r>
                      </m:sub>
                    </m:sSub>
                    <m:r>
                      <a:rPr lang="en-US" b="0" i="1" smtClean="0">
                        <a:solidFill>
                          <a:srgbClr val="00B050"/>
                        </a:solidFill>
                        <a:latin typeface="Cambria Math" panose="02040503050406030204" pitchFamily="18" charset="0"/>
                      </a:rPr>
                      <m:t>+</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2</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1</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𝑎</m:t>
                        </m:r>
                      </m:e>
                      <m:sub>
                        <m:r>
                          <a:rPr lang="en-US" i="1">
                            <a:solidFill>
                              <a:srgbClr val="C00000"/>
                            </a:solidFill>
                            <a:latin typeface="Cambria Math"/>
                          </a:rPr>
                          <m:t>1</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a:rPr>
                          <m:t>𝑏</m:t>
                        </m:r>
                      </m:e>
                      <m:sub>
                        <m:r>
                          <a:rPr lang="en-US" i="1">
                            <a:solidFill>
                              <a:srgbClr val="C00000"/>
                            </a:solidFill>
                            <a:latin typeface="Cambria Math"/>
                          </a:rPr>
                          <m:t>2</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𝑎</m:t>
                        </m:r>
                      </m:e>
                      <m:sub>
                        <m:r>
                          <a:rPr lang="en-US" i="1">
                            <a:solidFill>
                              <a:srgbClr val="00B050"/>
                            </a:solidFill>
                            <a:latin typeface="Cambria Math"/>
                          </a:rPr>
                          <m:t>2</m:t>
                        </m:r>
                      </m:sub>
                    </m:sSub>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2</m:t>
                        </m:r>
                      </m:sub>
                    </m:sSub>
                    <m:r>
                      <a:rPr lang="en-US" i="1">
                        <a:solidFill>
                          <a:srgbClr val="00B050"/>
                        </a:solidFill>
                        <a:latin typeface="Cambria Math"/>
                      </a:rPr>
                      <m:t> </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744789" y="3523540"/>
                <a:ext cx="7982157" cy="2002408"/>
              </a:xfrm>
              <a:prstGeom prst="rect">
                <a:avLst/>
              </a:prstGeom>
              <a:blipFill>
                <a:blip r:embed="rId8"/>
                <a:stretch>
                  <a:fillRect l="-837" b="-3003"/>
                </a:stretch>
              </a:blipFill>
              <a:ln w="28575">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23878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Converting to </a:t>
            </a:r>
            <a:r>
              <a:rPr lang="en-US" sz="3200" dirty="0" err="1"/>
              <a:t>Tarjan</a:t>
            </a:r>
            <a:endParaRPr lang="en-US" sz="3200" dirty="0"/>
          </a:p>
        </p:txBody>
      </p:sp>
      <p:sp>
        <p:nvSpPr>
          <p:cNvPr id="5" name="Slide Number Placeholder 4"/>
          <p:cNvSpPr>
            <a:spLocks noGrp="1"/>
          </p:cNvSpPr>
          <p:nvPr>
            <p:ph type="sldNum" sz="quarter" idx="12"/>
          </p:nvPr>
        </p:nvSpPr>
        <p:spPr>
          <a:xfrm>
            <a:off x="304800" y="6400800"/>
            <a:ext cx="304800" cy="304800"/>
          </a:xfrm>
        </p:spPr>
        <p:txBody>
          <a:bodyPr/>
          <a:lstStyle/>
          <a:p>
            <a:fld id="{A65A0EED-6B89-664A-801E-D3FDD91C7C69}" type="slidenum">
              <a:rPr lang="en-US" smtClean="0"/>
              <a:pPr/>
              <a:t>57</a:t>
            </a:fld>
            <a:endParaRPr lang="en-US" dirty="0"/>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C23FAE04-1299-4CAB-B6EE-B41E74270695}"/>
                  </a:ext>
                </a:extLst>
              </p:cNvPr>
              <p:cNvSpPr txBox="1">
                <a:spLocks/>
              </p:cNvSpPr>
              <p:nvPr/>
            </p:nvSpPr>
            <p:spPr>
              <a:xfrm>
                <a:off x="348015" y="3429001"/>
                <a:ext cx="8676455" cy="3360270"/>
              </a:xfrm>
              <a:prstGeom prst="rect">
                <a:avLst/>
              </a:prstGeom>
              <a:solidFill>
                <a:schemeClr val="bg1"/>
              </a:solidFill>
              <a:ln w="28575">
                <a:solidFill>
                  <a:srgbClr val="C00000"/>
                </a:solidFill>
              </a:ln>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For predicate abstraction, all transformers are square Boolean matrices</a:t>
                </a:r>
              </a:p>
              <a:p>
                <a:r>
                  <a:rPr lang="en-US" sz="2000" dirty="0">
                    <a:solidFill>
                      <a:srgbClr val="C00000"/>
                    </a:solidFill>
                  </a:rPr>
                  <a:t>The Kronecker product (of square matrices) has property (†)</a:t>
                </a:r>
              </a:p>
              <a:p>
                <a:pPr marL="0" indent="0">
                  <a:buNone/>
                </a:pPr>
                <a14:m>
                  <m:oMathPara xmlns:m="http://schemas.openxmlformats.org/officeDocument/2006/math">
                    <m:oMathParaPr>
                      <m:jc m:val="centerGroup"/>
                    </m:oMathParaPr>
                    <m:oMath xmlns:m="http://schemas.openxmlformats.org/officeDocument/2006/math">
                      <m:r>
                        <a:rPr lang="en-US" sz="2000" b="0" i="1" smtClean="0">
                          <a:solidFill>
                            <a:srgbClr val="C00000"/>
                          </a:solidFill>
                          <a:latin typeface="Cambria Math" panose="02040503050406030204" pitchFamily="18" charset="0"/>
                        </a:rPr>
                        <m:t>𝑐𝑜𝑢𝑝𝑙𝑒</m:t>
                      </m:r>
                      <m:d>
                        <m:dPr>
                          <m:ctrlPr>
                            <a:rPr lang="en-US" sz="2000" b="0" i="1" smtClean="0">
                              <a:solidFill>
                                <a:srgbClr val="C00000"/>
                              </a:solidFill>
                              <a:latin typeface="Cambria Math" panose="02040503050406030204" pitchFamily="18" charset="0"/>
                            </a:rPr>
                          </m:ctrlPr>
                        </m:dPr>
                        <m:e>
                          <m:r>
                            <a:rPr lang="en-US" sz="2000" b="0" i="1" smtClean="0">
                              <a:solidFill>
                                <a:srgbClr val="C00000"/>
                              </a:solidFill>
                              <a:latin typeface="Cambria Math" panose="02040503050406030204" pitchFamily="18" charset="0"/>
                            </a:rPr>
                            <m:t>𝑎</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𝑏</m:t>
                          </m:r>
                        </m:e>
                      </m:d>
                      <m:r>
                        <a:rPr lang="en-US" sz="2000" b="0" i="1" smtClean="0">
                          <a:solidFill>
                            <a:srgbClr val="C00000"/>
                          </a:solidFill>
                          <a:latin typeface="Cambria Math" panose="02040503050406030204" pitchFamily="18" charset="0"/>
                        </a:rPr>
                        <m:t>≝</m:t>
                      </m:r>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𝑎</m:t>
                          </m:r>
                        </m:e>
                        <m:sup>
                          <m:r>
                            <a:rPr lang="en-US" sz="2000" b="0" i="1" smtClean="0">
                              <a:solidFill>
                                <a:srgbClr val="C00000"/>
                              </a:solidFill>
                              <a:latin typeface="Cambria Math" panose="02040503050406030204" pitchFamily="18" charset="0"/>
                            </a:rPr>
                            <m:t>𝑡</m:t>
                          </m:r>
                        </m:sup>
                      </m:sSup>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𝑏</m:t>
                      </m:r>
                    </m:oMath>
                  </m:oMathPara>
                </a14:m>
                <a:endParaRPr lang="en-US" sz="2000" dirty="0">
                  <a:solidFill>
                    <a:srgbClr val="C00000"/>
                  </a:solidFill>
                </a:endParaRPr>
              </a:p>
              <a:p>
                <a:pPr marL="0" indent="0">
                  <a:buNone/>
                </a:pPr>
                <a:r>
                  <a:rPr lang="en-US" sz="2000" dirty="0">
                    <a:solidFill>
                      <a:srgbClr val="C00000"/>
                    </a:solidFill>
                  </a:rPr>
                  <a:t>      </a:t>
                </a:r>
                <a:r>
                  <a:rPr lang="en-US" sz="2000" dirty="0"/>
                  <a:t>where</a:t>
                </a:r>
              </a:p>
              <a:p>
                <a:pPr lvl="1"/>
                <a14:m>
                  <m:oMath xmlns:m="http://schemas.openxmlformats.org/officeDocument/2006/math">
                    <m:r>
                      <a:rPr lang="en-US" sz="2000" b="0" i="1" dirty="0" smtClean="0">
                        <a:latin typeface="Cambria Math" panose="02040503050406030204" pitchFamily="18" charset="0"/>
                      </a:rPr>
                      <m:t>⊗</m:t>
                    </m:r>
                  </m:oMath>
                </a14:m>
                <a:r>
                  <a:rPr lang="en-US" sz="2000" dirty="0"/>
                  <a:t> is Kronecker product</a:t>
                </a:r>
                <a:endParaRPr lang="en-US" sz="2000" b="0" i="1" dirty="0">
                  <a:latin typeface="Cambria Math" panose="02040503050406030204" pitchFamily="18" charset="0"/>
                </a:endParaRPr>
              </a:p>
              <a:p>
                <a:pPr lvl="1"/>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𝑎</m:t>
                        </m:r>
                      </m:e>
                      <m:sup>
                        <m:r>
                          <a:rPr lang="en-US" sz="2000" b="0" i="1" smtClean="0">
                            <a:latin typeface="Cambria Math" panose="02040503050406030204" pitchFamily="18" charset="0"/>
                          </a:rPr>
                          <m:t>𝑡</m:t>
                        </m:r>
                      </m:sup>
                    </m:sSup>
                  </m:oMath>
                </a14:m>
                <a:r>
                  <a:rPr lang="en-US" sz="2000" dirty="0"/>
                  <a:t> is matrix transpose</a:t>
                </a:r>
              </a:p>
              <a:p>
                <a:pPr lvl="1"/>
                <a14:m>
                  <m:oMath xmlns:m="http://schemas.openxmlformats.org/officeDocument/2006/math">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𝑎</m:t>
                                </m:r>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r>
                              <a:rPr lang="en-US" sz="2000" b="0" i="1" smtClean="0">
                                <a:latin typeface="Cambria Math" panose="02040503050406030204" pitchFamily="18" charset="0"/>
                              </a:rPr>
                              <m:t>𝑏</m:t>
                            </m:r>
                          </m:e>
                        </m:d>
                      </m:e>
                      <m:sup>
                        <m:r>
                          <m:rPr>
                            <m:nor/>
                          </m:rPr>
                          <a:rPr lang="en-US" sz="2000" dirty="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oMath>
                </a14:m>
                <a:r>
                  <a:rPr lang="en-US" sz="2000" dirty="0"/>
                  <a:t>, and distributes over </a:t>
                </a:r>
                <a14:m>
                  <m:oMath xmlns:m="http://schemas.openxmlformats.org/officeDocument/2006/math">
                    <m:r>
                      <a:rPr lang="en-US" sz="2000" b="0" i="1" smtClean="0">
                        <a:latin typeface="Cambria Math" panose="02040503050406030204" pitchFamily="18" charset="0"/>
                      </a:rPr>
                      <m:t>⊕</m:t>
                    </m:r>
                  </m:oMath>
                </a14:m>
                <a:endParaRPr lang="en-US" sz="2000" dirty="0"/>
              </a:p>
              <a:p>
                <a:pPr lvl="1"/>
                <a:r>
                  <a:rPr lang="en-US" sz="2000" b="1" u="sng" dirty="0">
                    <a:solidFill>
                      <a:srgbClr val="C00000"/>
                    </a:solidFill>
                  </a:rPr>
                  <a:t>Converts LCFL equations into left-linear (= Regular) equations!!</a:t>
                </a:r>
              </a:p>
              <a:p>
                <a:pPr lvl="2"/>
                <a:r>
                  <a:rPr lang="en-US" dirty="0"/>
                  <a:t>albeit the latter involves larger matrices</a:t>
                </a:r>
              </a:p>
            </p:txBody>
          </p:sp>
        </mc:Choice>
        <mc:Fallback xmlns="">
          <p:sp>
            <p:nvSpPr>
              <p:cNvPr id="28" name="Content Placeholder 2">
                <a:extLst>
                  <a:ext uri="{FF2B5EF4-FFF2-40B4-BE49-F238E27FC236}">
                    <a16:creationId xmlns:a16="http://schemas.microsoft.com/office/drawing/2014/main" id="{C23FAE04-1299-4CAB-B6EE-B41E74270695}"/>
                  </a:ext>
                </a:extLst>
              </p:cNvPr>
              <p:cNvSpPr txBox="1">
                <a:spLocks noRot="1" noChangeAspect="1" noMove="1" noResize="1" noEditPoints="1" noAdjustHandles="1" noChangeArrowheads="1" noChangeShapeType="1" noTextEdit="1"/>
              </p:cNvSpPr>
              <p:nvPr/>
            </p:nvSpPr>
            <p:spPr>
              <a:xfrm>
                <a:off x="348015" y="3429001"/>
                <a:ext cx="8676455" cy="3360270"/>
              </a:xfrm>
              <a:prstGeom prst="rect">
                <a:avLst/>
              </a:prstGeom>
              <a:blipFill>
                <a:blip r:embed="rId3"/>
                <a:stretch>
                  <a:fillRect l="-490" t="-540" b="-2338"/>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ular Callout 30">
                <a:extLst>
                  <a:ext uri="{FF2B5EF4-FFF2-40B4-BE49-F238E27FC236}">
                    <a16:creationId xmlns:a16="http://schemas.microsoft.com/office/drawing/2014/main" id="{99292758-4BAC-47A6-8247-DFC38A3DCDE3}"/>
                  </a:ext>
                </a:extLst>
              </p:cNvPr>
              <p:cNvSpPr/>
              <p:nvPr/>
            </p:nvSpPr>
            <p:spPr>
              <a:xfrm>
                <a:off x="5057573" y="4687656"/>
                <a:ext cx="3440965" cy="655306"/>
              </a:xfrm>
              <a:prstGeom prst="wedgeRoundRectCallout">
                <a:avLst>
                  <a:gd name="adj1" fmla="val 41063"/>
                  <a:gd name="adj2" fmla="val -19276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000" b="0" i="1" smtClean="0">
                        <a:solidFill>
                          <a:srgbClr val="C00000"/>
                        </a:solidFill>
                        <a:latin typeface="Cambria Math" panose="02040503050406030204" pitchFamily="18" charset="0"/>
                        <a:ea typeface="Cambria Math"/>
                      </a:rPr>
                      <m:t>⊙</m:t>
                    </m:r>
                  </m:oMath>
                </a14:m>
                <a:r>
                  <a:rPr lang="en-US" sz="2000" dirty="0">
                    <a:solidFill>
                      <a:srgbClr val="C00000"/>
                    </a:solidFill>
                    <a:sym typeface="Symbol"/>
                  </a:rPr>
                  <a:t> is matrix multiplication</a:t>
                </a:r>
              </a:p>
              <a:p>
                <a14:m>
                  <m:oMath xmlns:m="http://schemas.openxmlformats.org/officeDocument/2006/math">
                    <m:r>
                      <a:rPr lang="en-US" sz="2000" i="1" smtClean="0">
                        <a:solidFill>
                          <a:srgbClr val="C00000"/>
                        </a:solidFill>
                        <a:latin typeface="Cambria Math"/>
                      </a:rPr>
                      <m:t>⨁</m:t>
                    </m:r>
                  </m:oMath>
                </a14:m>
                <a:r>
                  <a:rPr lang="en-US" sz="2000" dirty="0">
                    <a:solidFill>
                      <a:srgbClr val="C00000"/>
                    </a:solidFill>
                    <a:latin typeface="Cambria Math"/>
                    <a:ea typeface="Cambria Math"/>
                    <a:sym typeface="Symbol"/>
                  </a:rPr>
                  <a:t> </a:t>
                </a:r>
                <a:r>
                  <a:rPr lang="en-US" sz="2000" dirty="0">
                    <a:solidFill>
                      <a:srgbClr val="C00000"/>
                    </a:solidFill>
                    <a:sym typeface="Symbol"/>
                  </a:rPr>
                  <a:t>is pointwise  of matrices</a:t>
                </a:r>
                <a:endParaRPr lang="en-US" sz="2000" dirty="0">
                  <a:solidFill>
                    <a:srgbClr val="C00000"/>
                  </a:solidFill>
                </a:endParaRPr>
              </a:p>
            </p:txBody>
          </p:sp>
        </mc:Choice>
        <mc:Fallback xmlns="">
          <p:sp>
            <p:nvSpPr>
              <p:cNvPr id="29" name="Rounded Rectangular Callout 30">
                <a:extLst>
                  <a:ext uri="{FF2B5EF4-FFF2-40B4-BE49-F238E27FC236}">
                    <a16:creationId xmlns:a16="http://schemas.microsoft.com/office/drawing/2014/main" id="{99292758-4BAC-47A6-8247-DFC38A3DCDE3}"/>
                  </a:ext>
                </a:extLst>
              </p:cNvPr>
              <p:cNvSpPr>
                <a:spLocks noRot="1" noChangeAspect="1" noMove="1" noResize="1" noEditPoints="1" noAdjustHandles="1" noChangeArrowheads="1" noChangeShapeType="1" noTextEdit="1"/>
              </p:cNvSpPr>
              <p:nvPr/>
            </p:nvSpPr>
            <p:spPr>
              <a:xfrm>
                <a:off x="5057573" y="4687656"/>
                <a:ext cx="3440965" cy="655306"/>
              </a:xfrm>
              <a:prstGeom prst="wedgeRoundRectCallout">
                <a:avLst>
                  <a:gd name="adj1" fmla="val 41063"/>
                  <a:gd name="adj2" fmla="val -192767"/>
                  <a:gd name="adj3" fmla="val 16667"/>
                </a:avLst>
              </a:prstGeom>
              <a:blipFill>
                <a:blip r:embed="rId4"/>
                <a:stretch>
                  <a:fillRect b="-7547"/>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54B7C95A-ADF1-410E-B6C8-0D7F7236BC9A}"/>
                  </a:ext>
                </a:extLst>
              </p:cNvPr>
              <p:cNvSpPr>
                <a:spLocks noGrp="1"/>
              </p:cNvSpPr>
              <p:nvPr>
                <p:ph idx="1"/>
              </p:nvPr>
            </p:nvSpPr>
            <p:spPr>
              <a:xfrm>
                <a:off x="348016" y="1091775"/>
                <a:ext cx="8619688" cy="2588038"/>
              </a:xfrm>
              <a:ln>
                <a:noFill/>
              </a:ln>
            </p:spPr>
            <p:txBody>
              <a:bodyPr>
                <a:normAutofit fontScale="70000" lnSpcReduction="20000"/>
              </a:bodyPr>
              <a:lstStyle/>
              <a:p>
                <a:r>
                  <a:rPr lang="en-US" dirty="0"/>
                  <a:t>We need a “magic” pairing operator,</a:t>
                </a:r>
                <a:r>
                  <a:rPr lang="en-US" sz="2400" dirty="0"/>
                  <a:t> </a:t>
                </a:r>
                <a14:m>
                  <m:oMath xmlns:m="http://schemas.openxmlformats.org/officeDocument/2006/math">
                    <m:r>
                      <a:rPr lang="en-US" sz="2900" b="0" i="1" smtClean="0">
                        <a:latin typeface="Cambria Math"/>
                      </a:rPr>
                      <m:t>𝑐𝑜𝑢𝑝𝑙𝑒</m:t>
                    </m:r>
                    <m:d>
                      <m:dPr>
                        <m:ctrlPr>
                          <a:rPr lang="en-US" sz="2900" i="1">
                            <a:latin typeface="Cambria Math" panose="02040503050406030204" pitchFamily="18" charset="0"/>
                          </a:rPr>
                        </m:ctrlPr>
                      </m:dPr>
                      <m:e>
                        <m:r>
                          <a:rPr lang="en-US" sz="2900" b="0" i="1" smtClean="0">
                            <a:latin typeface="Cambria Math" panose="02040503050406030204" pitchFamily="18" charset="0"/>
                          </a:rPr>
                          <m:t>𝑎</m:t>
                        </m:r>
                        <m:r>
                          <a:rPr lang="en-US" sz="2900" b="0" i="1" smtClean="0">
                            <a:latin typeface="Cambria Math" panose="02040503050406030204" pitchFamily="18" charset="0"/>
                          </a:rPr>
                          <m:t>,</m:t>
                        </m:r>
                        <m:r>
                          <a:rPr lang="en-US" sz="2900" b="0" i="1" smtClean="0">
                            <a:latin typeface="Cambria Math" panose="02040503050406030204" pitchFamily="18" charset="0"/>
                          </a:rPr>
                          <m:t>𝑏</m:t>
                        </m:r>
                      </m:e>
                    </m:d>
                  </m:oMath>
                </a14:m>
                <a:r>
                  <a:rPr lang="en-US" dirty="0"/>
                  <a:t>, with the property</a:t>
                </a:r>
              </a:p>
              <a:p>
                <a:pPr marL="0" indent="0">
                  <a:buNone/>
                </a:pPr>
                <a:endParaRPr lang="en-US" dirty="0"/>
              </a:p>
              <a:p>
                <a:pPr marL="0" indent="0">
                  <a:buNone/>
                </a:pPr>
                <a:endParaRPr lang="en-US" dirty="0"/>
              </a:p>
              <a:p>
                <a:pPr marL="0" indent="0">
                  <a:buNone/>
                </a:pPr>
                <a:r>
                  <a:rPr lang="en-US" dirty="0"/>
                  <a:t>     and a readout operator (</a:t>
                </a:r>
                <a:r>
                  <a:rPr lang="en-US" dirty="0">
                    <a:latin typeface="Cambria Math" panose="02040503050406030204" pitchFamily="18" charset="0"/>
                    <a:ea typeface="Cambria Math" panose="02040503050406030204" pitchFamily="18" charset="0"/>
                  </a:rPr>
                  <a:t>↯</a:t>
                </a:r>
                <a:r>
                  <a:rPr lang="en-US" dirty="0"/>
                  <a:t>) with the properties</a:t>
                </a:r>
              </a:p>
              <a:p>
                <a:pPr marL="0" indent="0">
                  <a:buNone/>
                </a:pP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𝑐𝑜𝑢𝑝𝑙𝑒</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e>
                        </m:d>
                      </m:e>
                      <m:sup>
                        <m:r>
                          <a:rPr lang="en-US" i="1">
                            <a:latin typeface="Cambria Math" panose="02040503050406030204" pitchFamily="18" charset="0"/>
                            <a:ea typeface="Cambria Math" panose="02040503050406030204" pitchFamily="18" charset="0"/>
                          </a:rPr>
                          <m:t>↯</m:t>
                        </m:r>
                      </m:sup>
                    </m:sSup>
                    <m:r>
                      <a:rPr lang="en-US" i="1">
                        <a:latin typeface="Cambria Math"/>
                      </a:rPr>
                      <m:t>=</m:t>
                    </m:r>
                  </m:oMath>
                </a14:m>
                <a:r>
                  <a:rPr lang="en-US" dirty="0"/>
                  <a:t> </a:t>
                </a:r>
                <a14:m>
                  <m:oMath xmlns:m="http://schemas.openxmlformats.org/officeDocument/2006/math">
                    <m:r>
                      <a:rPr lang="en-US" b="0" i="1" smtClean="0">
                        <a:latin typeface="Cambria Math"/>
                      </a:rPr>
                      <m:t>𝑚</m:t>
                    </m:r>
                    <m:r>
                      <a:rPr lang="en-US" b="0" i="1" smtClean="0">
                        <a:latin typeface="Cambria Math" panose="02040503050406030204" pitchFamily="18" charset="0"/>
                        <a:ea typeface="Cambria Math"/>
                      </a:rPr>
                      <m:t>⋅</m:t>
                    </m:r>
                    <m:r>
                      <a:rPr lang="en-US" b="0" i="1" smtClean="0">
                        <a:latin typeface="Cambria Math"/>
                        <a:sym typeface="Symbol"/>
                      </a:rPr>
                      <m:t>𝑛</m:t>
                    </m:r>
                  </m:oMath>
                </a14:m>
                <a:endParaRPr lang="en-US" b="0" i="1" dirty="0">
                  <a:latin typeface="Cambria Math"/>
                  <a:sym typeface="Symbol"/>
                </a:endParaRPr>
              </a:p>
              <a:p>
                <a:pPr marL="0" indent="0">
                  <a:buNone/>
                </a:pPr>
                <a:r>
                  <a:rPr lang="en-US" b="0" dirty="0">
                    <a:solidFill>
                      <a:srgbClr val="C00000"/>
                    </a:solidFill>
                  </a:rPr>
                  <a:t>                                       </a:t>
                </a:r>
                <a14:m>
                  <m:oMath xmlns:m="http://schemas.openxmlformats.org/officeDocument/2006/math">
                    <m:sSup>
                      <m:sSupPr>
                        <m:ctrlPr>
                          <a:rPr lang="en-US" b="0" i="1" smtClean="0">
                            <a:solidFill>
                              <a:srgbClr val="C00000"/>
                            </a:solidFill>
                            <a:latin typeface="Cambria Math" panose="02040503050406030204" pitchFamily="18" charset="0"/>
                          </a:rPr>
                        </m:ctrlPr>
                      </m:sSupPr>
                      <m:e>
                        <m:d>
                          <m:dPr>
                            <m:ctrlPr>
                              <a:rPr lang="en-US" b="0" i="1" smtClean="0">
                                <a:solidFill>
                                  <a:srgbClr val="C00000"/>
                                </a:solidFill>
                                <a:latin typeface="Cambria Math" panose="02040503050406030204" pitchFamily="18" charset="0"/>
                              </a:rPr>
                            </m:ctrlPr>
                          </m:d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Sub>
                          </m:e>
                        </m:d>
                      </m:e>
                      <m:sup>
                        <m:r>
                          <a:rPr lang="en-US" i="1">
                            <a:solidFill>
                              <a:srgbClr val="C00000"/>
                            </a:solidFill>
                            <a:latin typeface="Cambria Math" panose="02040503050406030204" pitchFamily="18" charset="0"/>
                            <a:ea typeface="Cambria Math" panose="02040503050406030204" pitchFamily="18" charset="0"/>
                          </a:rPr>
                          <m:t>↯</m:t>
                        </m:r>
                      </m:sup>
                    </m:sSup>
                    <m:r>
                      <a:rPr lang="en-US" b="0" i="1" smtClean="0">
                        <a:solidFill>
                          <a:srgbClr val="C00000"/>
                        </a:solidFill>
                        <a:latin typeface="Cambria Math" panose="02040503050406030204" pitchFamily="18" charset="0"/>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1</m:t>
                        </m:r>
                      </m:sub>
                      <m:sup>
                        <m:r>
                          <a:rPr lang="en-US" i="1">
                            <a:solidFill>
                              <a:srgbClr val="C00000"/>
                            </a:solidFill>
                            <a:latin typeface="Cambria Math" panose="02040503050406030204" pitchFamily="18" charset="0"/>
                            <a:ea typeface="Cambria Math" panose="02040503050406030204" pitchFamily="18" charset="0"/>
                          </a:rPr>
                          <m:t>↯</m:t>
                        </m:r>
                      </m:sup>
                    </m:sSubSup>
                    <m:r>
                      <a:rPr lang="en-US" b="0" i="1" smtClean="0">
                        <a:solidFill>
                          <a:srgbClr val="C00000"/>
                        </a:solidFill>
                        <a:latin typeface="Cambria Math" panose="02040503050406030204" pitchFamily="18" charset="0"/>
                      </a:rPr>
                      <m:t>+</m:t>
                    </m:r>
                    <m:sSubSup>
                      <m:sSubSupPr>
                        <m:ctrlPr>
                          <a:rPr lang="en-US" b="0" i="1" smtClean="0">
                            <a:solidFill>
                              <a:srgbClr val="C00000"/>
                            </a:solidFill>
                            <a:latin typeface="Cambria Math" panose="02040503050406030204" pitchFamily="18" charset="0"/>
                          </a:rPr>
                        </m:ctrlPr>
                      </m:sSubSupPr>
                      <m:e>
                        <m:r>
                          <a:rPr lang="en-US" b="0" i="1" smtClean="0">
                            <a:solidFill>
                              <a:srgbClr val="C00000"/>
                            </a:solidFill>
                            <a:latin typeface="Cambria Math" panose="02040503050406030204" pitchFamily="18" charset="0"/>
                          </a:rPr>
                          <m:t>𝑐</m:t>
                        </m:r>
                      </m:e>
                      <m:sub>
                        <m:r>
                          <a:rPr lang="en-US" b="0" i="1" smtClean="0">
                            <a:solidFill>
                              <a:srgbClr val="C00000"/>
                            </a:solidFill>
                            <a:latin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m:t>
                        </m:r>
                      </m:sup>
                    </m:sSubSup>
                  </m:oMath>
                </a14:m>
                <a:endParaRPr lang="en-US" dirty="0">
                  <a:solidFill>
                    <a:srgbClr val="C00000"/>
                  </a:solidFill>
                </a:endParaRPr>
              </a:p>
              <a:p>
                <a:pPr>
                  <a:buFont typeface="Arial" panose="020B0604020202020204" pitchFamily="34" charset="0"/>
                  <a:buChar char="•"/>
                </a:pPr>
                <a:r>
                  <a:rPr lang="en-US" dirty="0"/>
                  <a:t>Such a construction does not create cross-terms </a:t>
                </a:r>
                <a:r>
                  <a:rPr lang="en-US" dirty="0">
                    <a:sym typeface="Symbol"/>
                  </a:rPr>
                  <a:t> no loss of precision</a:t>
                </a:r>
              </a:p>
              <a:p>
                <a:pPr marL="0" indent="0">
                  <a:buNone/>
                </a:pPr>
                <a:endParaRPr lang="en-US" dirty="0"/>
              </a:p>
            </p:txBody>
          </p:sp>
        </mc:Choice>
        <mc:Fallback xmlns="">
          <p:sp>
            <p:nvSpPr>
              <p:cNvPr id="12" name="Content Placeholder 2">
                <a:extLst>
                  <a:ext uri="{FF2B5EF4-FFF2-40B4-BE49-F238E27FC236}">
                    <a16:creationId xmlns:a16="http://schemas.microsoft.com/office/drawing/2014/main" id="{54B7C95A-ADF1-410E-B6C8-0D7F7236BC9A}"/>
                  </a:ext>
                </a:extLst>
              </p:cNvPr>
              <p:cNvSpPr>
                <a:spLocks noGrp="1" noRot="1" noChangeAspect="1" noMove="1" noResize="1" noEditPoints="1" noAdjustHandles="1" noChangeArrowheads="1" noChangeShapeType="1" noTextEdit="1"/>
              </p:cNvSpPr>
              <p:nvPr>
                <p:ph idx="1"/>
              </p:nvPr>
            </p:nvSpPr>
            <p:spPr>
              <a:xfrm>
                <a:off x="348016" y="1091775"/>
                <a:ext cx="8619688" cy="2588038"/>
              </a:xfrm>
              <a:blipFill>
                <a:blip r:embed="rId5"/>
                <a:stretch>
                  <a:fillRect l="-636" t="-329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EBD8E7-A3AE-46B9-8573-B920829DF126}"/>
                  </a:ext>
                </a:extLst>
              </p:cNvPr>
              <p:cNvSpPr txBox="1"/>
              <p:nvPr/>
            </p:nvSpPr>
            <p:spPr>
              <a:xfrm>
                <a:off x="720148" y="1486433"/>
                <a:ext cx="8125022" cy="400110"/>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𝑐</m:t>
                    </m:r>
                    <m:r>
                      <a:rPr lang="en-US" sz="2000" i="1">
                        <a:latin typeface="Cambria Math" panose="02040503050406030204" pitchFamily="18" charset="0"/>
                      </a:rPr>
                      <m:t>𝑜𝑢𝑝𝑙𝑒</m:t>
                    </m:r>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ea typeface="Cambria Math"/>
                      </a:rPr>
                      <m:t>⊙</m:t>
                    </m:r>
                    <m:r>
                      <a:rPr lang="en-US" sz="2000" b="0" i="1" smtClean="0">
                        <a:latin typeface="Cambria Math" panose="02040503050406030204" pitchFamily="18" charset="0"/>
                        <a:ea typeface="Cambria Math"/>
                      </a:rPr>
                      <m:t>𝑐𝑜𝑢𝑝𝑙𝑒</m:t>
                    </m:r>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𝑎</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𝑏</m:t>
                        </m:r>
                      </m:e>
                      <m:sub>
                        <m:r>
                          <a:rPr lang="en-US" sz="2000" b="0" i="1" smtClean="0">
                            <a:latin typeface="Cambria Math" panose="02040503050406030204" pitchFamily="18" charset="0"/>
                            <a:ea typeface="Cambria Math"/>
                          </a:rPr>
                          <m:t>2</m:t>
                        </m:r>
                      </m:sub>
                    </m:sSub>
                    <m:r>
                      <a:rPr lang="en-US" sz="2000" b="0" i="1" smtClean="0">
                        <a:latin typeface="Cambria Math" panose="02040503050406030204" pitchFamily="18" charset="0"/>
                        <a:ea typeface="Cambria Math"/>
                      </a:rPr>
                      <m:t>)</m:t>
                    </m:r>
                    <m:r>
                      <a:rPr lang="en-US" sz="2000" b="0" i="1" smtClean="0">
                        <a:latin typeface="Cambria Math" panose="02040503050406030204" pitchFamily="18" charset="0"/>
                      </a:rPr>
                      <m:t> </m:t>
                    </m:r>
                    <m:r>
                      <a:rPr lang="en-US" sz="2000" b="0" i="1" smtClean="0">
                        <a:latin typeface="Cambria Math"/>
                      </a:rPr>
                      <m:t>=</m:t>
                    </m:r>
                    <m:r>
                      <a:rPr lang="en-US" sz="2000" b="0" i="1" smtClean="0">
                        <a:latin typeface="Cambria Math" panose="02040503050406030204" pitchFamily="18" charset="0"/>
                      </a:rPr>
                      <m:t>𝑐𝑜𝑢𝑝𝑙𝑒</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en-US" sz="2000" dirty="0"/>
                  <a:t>        (</a:t>
                </a:r>
                <a:r>
                  <a:rPr lang="en-US" sz="2000" dirty="0">
                    <a:latin typeface="Cambria Math"/>
                    <a:ea typeface="Cambria Math"/>
                  </a:rPr>
                  <a:t>†</a:t>
                </a:r>
                <a:r>
                  <a:rPr lang="en-US" sz="2000" dirty="0"/>
                  <a:t>)</a:t>
                </a:r>
              </a:p>
            </p:txBody>
          </p:sp>
        </mc:Choice>
        <mc:Fallback xmlns="">
          <p:sp>
            <p:nvSpPr>
              <p:cNvPr id="13" name="TextBox 12">
                <a:extLst>
                  <a:ext uri="{FF2B5EF4-FFF2-40B4-BE49-F238E27FC236}">
                    <a16:creationId xmlns:a16="http://schemas.microsoft.com/office/drawing/2014/main" id="{40EBD8E7-A3AE-46B9-8573-B920829DF126}"/>
                  </a:ext>
                </a:extLst>
              </p:cNvPr>
              <p:cNvSpPr txBox="1">
                <a:spLocks noRot="1" noChangeAspect="1" noMove="1" noResize="1" noEditPoints="1" noAdjustHandles="1" noChangeArrowheads="1" noChangeShapeType="1" noTextEdit="1"/>
              </p:cNvSpPr>
              <p:nvPr/>
            </p:nvSpPr>
            <p:spPr>
              <a:xfrm>
                <a:off x="720148" y="1486433"/>
                <a:ext cx="8125022" cy="400110"/>
              </a:xfrm>
              <a:prstGeom prst="rect">
                <a:avLst/>
              </a:prstGeom>
              <a:blipFill>
                <a:blip r:embed="rId6"/>
                <a:stretch>
                  <a:fillRect t="-9231" b="-29231"/>
                </a:stretch>
              </a:blipFill>
            </p:spPr>
            <p:txBody>
              <a:bodyPr/>
              <a:lstStyle/>
              <a:p>
                <a:r>
                  <a:rPr lang="en-US">
                    <a:noFill/>
                  </a:rPr>
                  <a:t> </a:t>
                </a:r>
              </a:p>
            </p:txBody>
          </p:sp>
        </mc:Fallback>
      </mc:AlternateContent>
    </p:spTree>
    <p:extLst>
      <p:ext uri="{BB962C8B-B14F-4D97-AF65-F5344CB8AC3E}">
        <p14:creationId xmlns:p14="http://schemas.microsoft.com/office/powerpoint/2010/main" val="85469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Key Intuition</a:t>
            </a:r>
          </a:p>
        </p:txBody>
      </p:sp>
      <p:sp>
        <p:nvSpPr>
          <p:cNvPr id="5" name="Slide Number Placeholder 4"/>
          <p:cNvSpPr>
            <a:spLocks noGrp="1"/>
          </p:cNvSpPr>
          <p:nvPr>
            <p:ph type="sldNum" sz="quarter" idx="12"/>
          </p:nvPr>
        </p:nvSpPr>
        <p:spPr>
          <a:xfrm>
            <a:off x="190557" y="3968885"/>
            <a:ext cx="304800" cy="304800"/>
          </a:xfrm>
        </p:spPr>
        <p:txBody>
          <a:bodyPr/>
          <a:lstStyle/>
          <a:p>
            <a:fld id="{A65A0EED-6B89-664A-801E-D3FDD91C7C69}" type="slidenum">
              <a:rPr lang="en-US" smtClean="0"/>
              <a:pPr/>
              <a:t>58</a:t>
            </a:fld>
            <a:endParaRPr lang="en-US" dirty="0"/>
          </a:p>
        </p:txBody>
      </p:sp>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C23FAE04-1299-4CAB-B6EE-B41E74270695}"/>
                  </a:ext>
                </a:extLst>
              </p:cNvPr>
              <p:cNvSpPr txBox="1">
                <a:spLocks/>
              </p:cNvSpPr>
              <p:nvPr/>
            </p:nvSpPr>
            <p:spPr>
              <a:xfrm>
                <a:off x="233772" y="997086"/>
                <a:ext cx="8676455" cy="3581399"/>
              </a:xfrm>
              <a:prstGeom prst="rect">
                <a:avLst/>
              </a:prstGeom>
              <a:solidFill>
                <a:schemeClr val="bg1"/>
              </a:solidFill>
              <a:ln w="28575">
                <a:noFill/>
              </a:ln>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For predicate abstraction, all transformers are square Boolean matrices</a:t>
                </a:r>
              </a:p>
              <a:p>
                <a:r>
                  <a:rPr lang="en-US" sz="2000" dirty="0"/>
                  <a:t>The coupling operation is</a:t>
                </a:r>
                <a:endParaRPr lang="en-US" sz="2000" dirty="0">
                  <a:solidFill>
                    <a:srgbClr val="C00000"/>
                  </a:solidFill>
                </a:endParaRPr>
              </a:p>
              <a:p>
                <a:pPr marL="0" indent="0">
                  <a:spcBef>
                    <a:spcPts val="0"/>
                  </a:spcBef>
                  <a:buNone/>
                </a:pPr>
                <a:r>
                  <a:rPr lang="en-US" sz="2000" dirty="0"/>
                  <a: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𝐴</m:t>
                        </m:r>
                      </m:e>
                      <m:sup>
                        <m:r>
                          <a:rPr lang="en-US" sz="2000" i="1">
                            <a:latin typeface="Cambria Math" panose="02040503050406030204" pitchFamily="18" charset="0"/>
                          </a:rPr>
                          <m:t>𝑡</m:t>
                        </m:r>
                      </m:sup>
                    </m:sSup>
                    <m:r>
                      <a:rPr lang="en-US" sz="2000" b="0" i="1" smtClean="0">
                        <a:latin typeface="Cambria Math" panose="02040503050406030204" pitchFamily="18" charset="0"/>
                        <a:ea typeface="Cambria Math"/>
                      </a:rPr>
                      <m:t>⊗</m:t>
                    </m:r>
                    <m:r>
                      <a:rPr lang="en-US" sz="2000" i="1">
                        <a:latin typeface="Cambria Math"/>
                        <a:ea typeface="Cambria Math"/>
                      </a:rPr>
                      <m:t>𝐵</m:t>
                    </m:r>
                    <m:r>
                      <a:rPr lang="en-US" sz="2000" i="1">
                        <a:latin typeface="Cambria Math"/>
                        <a:ea typeface="Cambria Math"/>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a:rPr>
                                    <m:t>𝑎</m:t>
                                  </m:r>
                                </m:e>
                                <m:sub>
                                  <m:r>
                                    <a:rPr lang="en-US" sz="2000" i="1">
                                      <a:latin typeface="Cambria Math"/>
                                    </a:rPr>
                                    <m:t>1,1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2,2</m:t>
                                  </m:r>
                                </m:sub>
                              </m:sSub>
                            </m:e>
                          </m:mr>
                        </m:m>
                      </m:e>
                    </m:d>
                    <m:r>
                      <a:rPr lang="en-US" sz="2000" b="0" i="1" smtClean="0">
                        <a:latin typeface="Cambria Math" panose="02040503050406030204" pitchFamily="18" charset="0"/>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d>
                  </m:oMath>
                </a14:m>
                <a:endParaRPr lang="en-US" sz="2000" i="1" dirty="0">
                  <a:latin typeface="Cambria Math" panose="02040503050406030204" pitchFamily="18" charset="0"/>
                  <a:ea typeface="Cambria Math"/>
                  <a:sym typeface="Symbol"/>
                </a:endParaRPr>
              </a:p>
              <a:p>
                <a:pPr marL="0" indent="0">
                  <a:spcBef>
                    <a:spcPts val="0"/>
                  </a:spcBef>
                  <a:buNone/>
                </a:pPr>
                <a:r>
                  <a:rPr lang="en-US" sz="2000" dirty="0">
                    <a:ea typeface="Cambria Math"/>
                    <a:sym typeface="Symbol"/>
                  </a:rPr>
                  <a:t>                         </a:t>
                </a:r>
                <a14:m>
                  <m:oMath xmlns:m="http://schemas.openxmlformats.org/officeDocument/2006/math">
                    <m:r>
                      <a:rPr lang="en-US" sz="2000" i="1">
                        <a:latin typeface="Cambria Math"/>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m:rPr>
                                      <m:brk m:alnAt="7"/>
                                    </m:rPr>
                                    <a:rPr lang="en-US" sz="2000" i="1">
                                      <a:latin typeface="Cambria Math"/>
                                    </a:rPr>
                                    <m:t>𝑎</m:t>
                                  </m:r>
                                </m:e>
                                <m:sub>
                                  <m:r>
                                    <a:rPr lang="en-US" sz="2000" i="1">
                                      <a:latin typeface="Cambria Math"/>
                                    </a:rPr>
                                    <m:t>1,1</m:t>
                                  </m:r>
                                </m:sub>
                              </m:sSub>
                              <m:r>
                                <a:rPr lang="en-US" sz="2000" i="1">
                                  <a:latin typeface="Cambria Math"/>
                                </a:rPr>
                                <m:t>𝐵</m:t>
                              </m:r>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r>
                                <a:rPr lang="en-US" sz="2000" i="1">
                                  <a:latin typeface="Cambria Math"/>
                                </a:rPr>
                                <m:t>𝐵</m:t>
                              </m:r>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r>
                                <a:rPr lang="en-US" sz="2000" i="1">
                                  <a:latin typeface="Cambria Math"/>
                                </a:rPr>
                                <m:t>𝐵</m:t>
                              </m:r>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2,2</m:t>
                                  </m:r>
                                </m:sub>
                              </m:sSub>
                              <m:r>
                                <a:rPr lang="en-US" sz="2000" i="1">
                                  <a:latin typeface="Cambria Math"/>
                                </a:rPr>
                                <m:t>𝐵</m:t>
                              </m:r>
                            </m:e>
                          </m:mr>
                        </m:m>
                      </m:e>
                    </m:d>
                  </m:oMath>
                </a14:m>
                <a:endParaRPr lang="en-US" sz="2000" i="1" dirty="0">
                  <a:latin typeface="Cambria Math" panose="02040503050406030204" pitchFamily="18" charset="0"/>
                </a:endParaRPr>
              </a:p>
              <a:p>
                <a:pPr marL="0" indent="0">
                  <a:spcBef>
                    <a:spcPts val="0"/>
                  </a:spcBef>
                  <a:buNone/>
                </a:pPr>
                <a:r>
                  <a:rPr lang="en-US" sz="2000" dirty="0">
                    <a:ea typeface="Cambria Math"/>
                    <a:sym typeface="Symbol"/>
                  </a:rPr>
                  <a:t>                         </a:t>
                </a:r>
                <a14:m>
                  <m:oMath xmlns:m="http://schemas.openxmlformats.org/officeDocument/2006/math">
                    <m:r>
                      <a:rPr lang="en-US" sz="2000" i="1">
                        <a:latin typeface="Cambria Math"/>
                        <a:ea typeface="Cambria Math"/>
                        <a:sym typeface="Symbol"/>
                      </a:rPr>
                      <m:t>=</m:t>
                    </m:r>
                    <m:d>
                      <m:dPr>
                        <m:begChr m:val="["/>
                        <m:endChr m:val="]"/>
                        <m:ctrlPr>
                          <a:rPr lang="en-US" sz="2000" i="1">
                            <a:latin typeface="Cambria Math" panose="02040503050406030204" pitchFamily="18" charset="0"/>
                            <a:ea typeface="Cambria Math"/>
                            <a:sym typeface="Symbol"/>
                          </a:rPr>
                        </m:ctrlPr>
                      </m:dPr>
                      <m:e>
                        <m:m>
                          <m:mPr>
                            <m:mcs>
                              <m:mc>
                                <m:mcPr>
                                  <m:count m:val="2"/>
                                  <m:mcJc m:val="center"/>
                                </m:mcPr>
                              </m:mc>
                            </m:mcs>
                            <m:ctrlPr>
                              <a:rPr lang="en-US" sz="2000" i="1">
                                <a:latin typeface="Cambria Math" panose="02040503050406030204" pitchFamily="18" charset="0"/>
                                <a:ea typeface="Cambria Math"/>
                                <a:sym typeface="Symbol"/>
                              </a:rPr>
                            </m:ctrlPr>
                          </m:mPr>
                          <m:m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𝑎</m:t>
                                        </m:r>
                                      </m:e>
                                      <m:sub>
                                        <m:r>
                                          <m:rPr>
                                            <m:brk m:alnAt="7"/>
                                          </m:rPr>
                                          <a:rPr lang="en-US" sz="2000" i="1">
                                            <a:latin typeface="Cambria Math"/>
                                            <a:ea typeface="Cambria Math"/>
                                            <a:sym typeface="Symbol"/>
                                          </a:rPr>
                                          <m:t>1</m:t>
                                        </m:r>
                                        <m:r>
                                          <a:rPr lang="en-US" sz="2000" i="1">
                                            <a:latin typeface="Cambria Math"/>
                                            <a:ea typeface="Cambria Math"/>
                                            <a:sym typeface="Symbol"/>
                                          </a:rPr>
                                          <m:t>,1</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1,1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2</m:t>
                                        </m:r>
                                        <m:r>
                                          <a:rPr lang="en-US" sz="2000" i="1">
                                            <a:latin typeface="Cambria Math"/>
                                          </a:rPr>
                                          <m:t>,</m:t>
                                        </m:r>
                                        <m:r>
                                          <a:rPr lang="en-US" sz="2000" i="1">
                                            <a:latin typeface="Cambria Math" panose="02040503050406030204" pitchFamily="18" charset="0"/>
                                          </a:rPr>
                                          <m:t>1</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mr>
                          <m:mr>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panose="02040503050406030204" pitchFamily="18" charset="0"/>
                                          </a:rPr>
                                          <m:t>1</m:t>
                                        </m:r>
                                        <m:r>
                                          <a:rPr lang="en-US" sz="2000" i="1">
                                            <a:latin typeface="Cambria Math"/>
                                          </a:rPr>
                                          <m:t>,</m:t>
                                        </m:r>
                                        <m:r>
                                          <a:rPr lang="en-US" sz="2000" i="1">
                                            <a:latin typeface="Cambria Math" panose="02040503050406030204" pitchFamily="18" charset="0"/>
                                          </a:rPr>
                                          <m:t>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e>
                              <m:m>
                                <m:mPr>
                                  <m:mcs>
                                    <m:mc>
                                      <m:mcPr>
                                        <m:count m:val="2"/>
                                        <m:mcJc m:val="center"/>
                                      </m:mcPr>
                                    </m:mc>
                                  </m:mcs>
                                  <m:ctrlPr>
                                    <a:rPr lang="en-US" sz="2000" i="1">
                                      <a:latin typeface="Cambria Math" panose="02040503050406030204" pitchFamily="18" charset="0"/>
                                      <a:ea typeface="Cambria Math"/>
                                      <a:sym typeface="Symbol"/>
                                    </a:rPr>
                                  </m:ctrlPr>
                                </m:mPr>
                                <m:mr>
                                  <m:e>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𝑎</m:t>
                                        </m:r>
                                      </m:e>
                                      <m:sub>
                                        <m:r>
                                          <m:rPr>
                                            <m:brk m:alnAt="7"/>
                                          </m:rPr>
                                          <a:rPr lang="en-US" sz="2000" i="1">
                                            <a:latin typeface="Cambria Math"/>
                                            <a:ea typeface="Cambria Math"/>
                                            <a:sym typeface="Symbol"/>
                                          </a:rPr>
                                          <m:t>2</m:t>
                                        </m:r>
                                        <m:r>
                                          <a:rPr lang="en-US" sz="2000" i="1">
                                            <a:latin typeface="Cambria Math"/>
                                            <a:ea typeface="Cambria Math"/>
                                            <a:sym typeface="Symbol"/>
                                          </a:rPr>
                                          <m:t>,2</m:t>
                                        </m:r>
                                      </m:sub>
                                    </m:sSub>
                                    <m:sSub>
                                      <m:sSubPr>
                                        <m:ctrlPr>
                                          <a:rPr lang="en-US" sz="2000" i="1">
                                            <a:latin typeface="Cambria Math" panose="02040503050406030204" pitchFamily="18" charset="0"/>
                                            <a:ea typeface="Cambria Math"/>
                                            <a:sym typeface="Symbol"/>
                                          </a:rPr>
                                        </m:ctrlPr>
                                      </m:sSubPr>
                                      <m:e>
                                        <m:r>
                                          <m:rPr>
                                            <m:brk m:alnAt="7"/>
                                          </m:rPr>
                                          <a:rPr lang="en-US" sz="2000" i="1">
                                            <a:latin typeface="Cambria Math"/>
                                            <a:ea typeface="Cambria Math"/>
                                            <a:sym typeface="Symbol"/>
                                          </a:rPr>
                                          <m:t>𝑏</m:t>
                                        </m:r>
                                      </m:e>
                                      <m:sub>
                                        <m:r>
                                          <m:rPr>
                                            <m:brk m:alnAt="7"/>
                                          </m:rPr>
                                          <a:rPr lang="en-US" sz="2000" i="1">
                                            <a:latin typeface="Cambria Math"/>
                                            <a:ea typeface="Cambria Math"/>
                                            <a:sym typeface="Symbol"/>
                                          </a:rPr>
                                          <m:t>1</m:t>
                                        </m:r>
                                        <m:r>
                                          <a:rPr lang="en-US" sz="2000" i="1">
                                            <a:latin typeface="Cambria Math"/>
                                            <a:ea typeface="Cambria Math"/>
                                            <a:sym typeface="Symbol"/>
                                          </a:rPr>
                                          <m:t>,1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1,2</m:t>
                                        </m:r>
                                      </m:sub>
                                    </m:sSub>
                                  </m:e>
                                </m:mr>
                                <m:mr>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2,1</m:t>
                                        </m:r>
                                      </m:sub>
                                    </m:sSub>
                                  </m:e>
                                  <m:e>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𝑎</m:t>
                                        </m:r>
                                      </m:e>
                                      <m:sub>
                                        <m:r>
                                          <a:rPr lang="en-US" sz="2000" i="1">
                                            <a:latin typeface="Cambria Math"/>
                                            <a:ea typeface="Cambria Math"/>
                                            <a:sym typeface="Symbol"/>
                                          </a:rPr>
                                          <m:t>2,2</m:t>
                                        </m:r>
                                      </m:sub>
                                    </m:sSub>
                                    <m:sSub>
                                      <m:sSubPr>
                                        <m:ctrlPr>
                                          <a:rPr lang="en-US" sz="2000" i="1">
                                            <a:latin typeface="Cambria Math" panose="02040503050406030204" pitchFamily="18" charset="0"/>
                                            <a:ea typeface="Cambria Math"/>
                                            <a:sym typeface="Symbol"/>
                                          </a:rPr>
                                        </m:ctrlPr>
                                      </m:sSubPr>
                                      <m:e>
                                        <m:r>
                                          <a:rPr lang="en-US" sz="2000" i="1">
                                            <a:latin typeface="Cambria Math"/>
                                            <a:ea typeface="Cambria Math"/>
                                            <a:sym typeface="Symbol"/>
                                          </a:rPr>
                                          <m:t>𝑏</m:t>
                                        </m:r>
                                      </m:e>
                                      <m:sub>
                                        <m:r>
                                          <a:rPr lang="en-US" sz="2000" i="1">
                                            <a:latin typeface="Cambria Math"/>
                                            <a:ea typeface="Cambria Math"/>
                                            <a:sym typeface="Symbol"/>
                                          </a:rPr>
                                          <m:t>2,2</m:t>
                                        </m:r>
                                      </m:sub>
                                    </m:sSub>
                                  </m:e>
                                </m:mr>
                              </m:m>
                            </m:e>
                          </m:mr>
                        </m:m>
                      </m:e>
                    </m:d>
                  </m:oMath>
                </a14:m>
                <a:endParaRPr lang="en-US" sz="2000" dirty="0">
                  <a:solidFill>
                    <a:srgbClr val="C00000"/>
                  </a:solidFill>
                </a:endParaRPr>
              </a:p>
            </p:txBody>
          </p:sp>
        </mc:Choice>
        <mc:Fallback xmlns="">
          <p:sp>
            <p:nvSpPr>
              <p:cNvPr id="28" name="Content Placeholder 2">
                <a:extLst>
                  <a:ext uri="{FF2B5EF4-FFF2-40B4-BE49-F238E27FC236}">
                    <a16:creationId xmlns:a16="http://schemas.microsoft.com/office/drawing/2014/main" id="{C23FAE04-1299-4CAB-B6EE-B41E74270695}"/>
                  </a:ext>
                </a:extLst>
              </p:cNvPr>
              <p:cNvSpPr txBox="1">
                <a:spLocks noRot="1" noChangeAspect="1" noMove="1" noResize="1" noEditPoints="1" noAdjustHandles="1" noChangeArrowheads="1" noChangeShapeType="1" noTextEdit="1"/>
              </p:cNvSpPr>
              <p:nvPr/>
            </p:nvSpPr>
            <p:spPr>
              <a:xfrm>
                <a:off x="233772" y="997086"/>
                <a:ext cx="8676455" cy="3581399"/>
              </a:xfrm>
              <a:prstGeom prst="rect">
                <a:avLst/>
              </a:prstGeom>
              <a:blipFill>
                <a:blip r:embed="rId3"/>
                <a:stretch>
                  <a:fillRect l="-632" t="-852"/>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ular Callout 30">
                <a:extLst>
                  <a:ext uri="{FF2B5EF4-FFF2-40B4-BE49-F238E27FC236}">
                    <a16:creationId xmlns:a16="http://schemas.microsoft.com/office/drawing/2014/main" id="{99292758-4BAC-47A6-8247-DFC38A3DCDE3}"/>
                  </a:ext>
                </a:extLst>
              </p:cNvPr>
              <p:cNvSpPr/>
              <p:nvPr/>
            </p:nvSpPr>
            <p:spPr>
              <a:xfrm>
                <a:off x="5451528" y="1865448"/>
                <a:ext cx="3440965" cy="655306"/>
              </a:xfrm>
              <a:prstGeom prst="wedgeRoundRectCallout">
                <a:avLst>
                  <a:gd name="adj1" fmla="val 31017"/>
                  <a:gd name="adj2" fmla="val -127370"/>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000" b="0" i="1" smtClean="0">
                        <a:solidFill>
                          <a:srgbClr val="C00000"/>
                        </a:solidFill>
                        <a:latin typeface="Cambria Math" panose="02040503050406030204" pitchFamily="18" charset="0"/>
                        <a:ea typeface="Cambria Math"/>
                      </a:rPr>
                      <m:t>⊙</m:t>
                    </m:r>
                  </m:oMath>
                </a14:m>
                <a:r>
                  <a:rPr lang="en-US" sz="2000" dirty="0">
                    <a:solidFill>
                      <a:srgbClr val="C00000"/>
                    </a:solidFill>
                    <a:sym typeface="Symbol"/>
                  </a:rPr>
                  <a:t> is matrix multiplication</a:t>
                </a:r>
              </a:p>
              <a:p>
                <a14:m>
                  <m:oMath xmlns:m="http://schemas.openxmlformats.org/officeDocument/2006/math">
                    <m:r>
                      <a:rPr lang="en-US" sz="2000" i="1" smtClean="0">
                        <a:solidFill>
                          <a:srgbClr val="C00000"/>
                        </a:solidFill>
                        <a:latin typeface="Cambria Math"/>
                      </a:rPr>
                      <m:t>⨁</m:t>
                    </m:r>
                  </m:oMath>
                </a14:m>
                <a:r>
                  <a:rPr lang="en-US" sz="2000" dirty="0">
                    <a:solidFill>
                      <a:srgbClr val="C00000"/>
                    </a:solidFill>
                    <a:latin typeface="Cambria Math"/>
                    <a:ea typeface="Cambria Math"/>
                    <a:sym typeface="Symbol"/>
                  </a:rPr>
                  <a:t> </a:t>
                </a:r>
                <a:r>
                  <a:rPr lang="en-US" sz="2000" dirty="0">
                    <a:solidFill>
                      <a:srgbClr val="C00000"/>
                    </a:solidFill>
                    <a:sym typeface="Symbol"/>
                  </a:rPr>
                  <a:t>is pointwise  of matrices</a:t>
                </a:r>
                <a:endParaRPr lang="en-US" sz="2000" dirty="0">
                  <a:solidFill>
                    <a:srgbClr val="C00000"/>
                  </a:solidFill>
                </a:endParaRPr>
              </a:p>
            </p:txBody>
          </p:sp>
        </mc:Choice>
        <mc:Fallback xmlns="">
          <p:sp>
            <p:nvSpPr>
              <p:cNvPr id="29" name="Rounded Rectangular Callout 30">
                <a:extLst>
                  <a:ext uri="{FF2B5EF4-FFF2-40B4-BE49-F238E27FC236}">
                    <a16:creationId xmlns:a16="http://schemas.microsoft.com/office/drawing/2014/main" id="{99292758-4BAC-47A6-8247-DFC38A3DCDE3}"/>
                  </a:ext>
                </a:extLst>
              </p:cNvPr>
              <p:cNvSpPr>
                <a:spLocks noRot="1" noChangeAspect="1" noMove="1" noResize="1" noEditPoints="1" noAdjustHandles="1" noChangeArrowheads="1" noChangeShapeType="1" noTextEdit="1"/>
              </p:cNvSpPr>
              <p:nvPr/>
            </p:nvSpPr>
            <p:spPr>
              <a:xfrm>
                <a:off x="5451528" y="1865448"/>
                <a:ext cx="3440965" cy="655306"/>
              </a:xfrm>
              <a:prstGeom prst="wedgeRoundRectCallout">
                <a:avLst>
                  <a:gd name="adj1" fmla="val 31017"/>
                  <a:gd name="adj2" fmla="val -127370"/>
                  <a:gd name="adj3" fmla="val 16667"/>
                </a:avLst>
              </a:prstGeom>
              <a:blipFill>
                <a:blip r:embed="rId4"/>
                <a:stretch>
                  <a:fillRect b="-9645"/>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579FFE7-7BC6-43BC-A888-BEA8878FACBA}"/>
                  </a:ext>
                </a:extLst>
              </p:cNvPr>
              <p:cNvSpPr txBox="1"/>
              <p:nvPr/>
            </p:nvSpPr>
            <p:spPr>
              <a:xfrm>
                <a:off x="233772" y="4578485"/>
                <a:ext cx="7675227" cy="1709058"/>
              </a:xfrm>
              <a:prstGeom prst="rect">
                <a:avLst/>
              </a:prstGeom>
              <a:noFill/>
            </p:spPr>
            <p:txBody>
              <a:bodyPr wrap="square" rtlCol="0">
                <a:spAutoFit/>
              </a:bodyPr>
              <a:lstStyle/>
              <a:p>
                <a:r>
                  <a:rPr lang="en-US" sz="2000" dirty="0"/>
                  <a:t>          </a:t>
                </a:r>
                <a14:m>
                  <m:oMath xmlns:m="http://schemas.openxmlformats.org/officeDocument/2006/math">
                    <m:r>
                      <a:rPr lang="en-US" sz="2000" i="1">
                        <a:solidFill>
                          <a:srgbClr val="C00000"/>
                        </a:solidFill>
                        <a:latin typeface="Cambria Math" panose="02040503050406030204" pitchFamily="18" charset="0"/>
                      </a:rPr>
                      <m:t>𝑐𝑜𝑢𝑝𝑙𝑒</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𝐵</m:t>
                        </m:r>
                      </m:e>
                    </m:d>
                    <m:r>
                      <a:rPr lang="en-US" sz="2000" b="0" i="1" smtClean="0">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𝑐𝑜𝑢𝑝𝑙𝑒</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up>
                            <m:r>
                              <a:rPr lang="en-US" sz="2000" i="1">
                                <a:solidFill>
                                  <a:srgbClr val="C00000"/>
                                </a:solidFill>
                                <a:latin typeface="Cambria Math" panose="02040503050406030204" pitchFamily="18" charset="0"/>
                              </a:rPr>
                              <m:t>𝑡</m:t>
                            </m:r>
                          </m:sup>
                        </m:sSubSup>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e>
                    </m:d>
                    <m:r>
                      <a:rPr lang="en-US" sz="2000" b="0" i="1" smtClean="0">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up>
                            <m:r>
                              <a:rPr lang="en-US" sz="2000" i="1">
                                <a:solidFill>
                                  <a:srgbClr val="C00000"/>
                                </a:solidFill>
                                <a:latin typeface="Cambria Math" panose="02040503050406030204" pitchFamily="18" charset="0"/>
                              </a:rPr>
                              <m:t>𝑡</m:t>
                            </m:r>
                          </m:sup>
                        </m:sSubSup>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up>
                            <m:r>
                              <a:rPr lang="en-US" sz="2000" i="1">
                                <a:solidFill>
                                  <a:srgbClr val="C00000"/>
                                </a:solidFill>
                                <a:latin typeface="Cambria Math" panose="02040503050406030204" pitchFamily="18" charset="0"/>
                              </a:rPr>
                              <m:t>𝑡</m:t>
                            </m:r>
                          </m:sup>
                        </m:sSubSup>
                        <m:r>
                          <a:rPr lang="en-US" sz="2000" b="0" i="1" smtClean="0">
                            <a:solidFill>
                              <a:srgbClr val="C00000"/>
                            </a:solidFill>
                            <a:latin typeface="Cambria Math" panose="02040503050406030204" pitchFamily="18" charset="0"/>
                          </a:rPr>
                          <m:t>⋅</m:t>
                        </m:r>
                        <m:sSubSup>
                          <m:sSubSupPr>
                            <m:ctrlPr>
                              <a:rPr lang="en-US" sz="2000" i="1">
                                <a:solidFill>
                                  <a:srgbClr val="C00000"/>
                                </a:solidFill>
                                <a:latin typeface="Cambria Math" panose="02040503050406030204" pitchFamily="18" charset="0"/>
                              </a:rPr>
                            </m:ctrlPr>
                          </m:sSubSup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up>
                            <m:r>
                              <a:rPr lang="en-US" sz="2000" i="1">
                                <a:solidFill>
                                  <a:srgbClr val="C00000"/>
                                </a:solidFill>
                                <a:latin typeface="Cambria Math" panose="02040503050406030204" pitchFamily="18" charset="0"/>
                              </a:rPr>
                              <m:t>𝑡</m:t>
                            </m:r>
                          </m:sup>
                        </m:sSubSup>
                      </m:e>
                    </m:d>
                    <m:r>
                      <a:rPr lang="en-US" sz="2000" b="0" i="1" smtClean="0">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sSup>
                      <m:sSupPr>
                        <m:ctrlPr>
                          <a:rPr lang="en-US" sz="2000" i="1">
                            <a:solidFill>
                              <a:srgbClr val="C00000"/>
                            </a:solidFill>
                            <a:latin typeface="Cambria Math" panose="02040503050406030204" pitchFamily="18" charset="0"/>
                          </a:rPr>
                        </m:ctrlPr>
                      </m:sSupPr>
                      <m:e>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e>
                        </m:d>
                      </m:e>
                      <m:sup>
                        <m:r>
                          <a:rPr lang="en-US" sz="2000" i="1">
                            <a:solidFill>
                              <a:srgbClr val="C00000"/>
                            </a:solidFill>
                            <a:latin typeface="Cambria Math" panose="02040503050406030204" pitchFamily="18" charset="0"/>
                          </a:rPr>
                          <m:t>𝑡</m:t>
                        </m:r>
                      </m:sup>
                    </m:sSup>
                    <m:r>
                      <a:rPr lang="en-US" sz="2000" b="0" i="1" smtClean="0">
                        <a:solidFill>
                          <a:srgbClr val="C00000"/>
                        </a:solidFill>
                        <a:latin typeface="Cambria Math" panose="02040503050406030204" pitchFamily="18" charset="0"/>
                      </a:rPr>
                      <m:t>⊗</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oMath>
                </a14:m>
                <a:endParaRPr lang="en-US" sz="2000" i="1" dirty="0">
                  <a:solidFill>
                    <a:srgbClr val="C00000"/>
                  </a:solidFill>
                  <a:latin typeface="Cambria Math" panose="02040503050406030204" pitchFamily="18" charset="0"/>
                </a:endParaRPr>
              </a:p>
              <a:p>
                <a:r>
                  <a:rPr lang="en-US" sz="2000" i="1" dirty="0">
                    <a:solidFill>
                      <a:srgbClr val="C00000"/>
                    </a:solidFill>
                    <a:latin typeface="Cambria Math" panose="02040503050406030204" pitchFamily="18" charset="0"/>
                  </a:rPr>
                  <a:t>                                                                             </a:t>
                </a:r>
                <a14:m>
                  <m:oMath xmlns:m="http://schemas.openxmlformats.org/officeDocument/2006/math">
                    <m:r>
                      <a:rPr lang="en-US" sz="2000" i="1">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𝑐𝑜𝑢𝑝𝑙𝑒</m:t>
                    </m:r>
                    <m:r>
                      <a:rPr lang="en-US" sz="2000" i="1">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r>
                      <a:rPr lang="en-US" sz="2000" i="1">
                        <a:solidFill>
                          <a:srgbClr val="C00000"/>
                        </a:solidFill>
                        <a:latin typeface="Cambria Math" panose="02040503050406030204" pitchFamily="18" charset="0"/>
                      </a:rPr>
                      <m:t>)</m:t>
                    </m:r>
                  </m:oMath>
                </a14:m>
                <a:endParaRPr lang="en-US" sz="2000" i="1" dirty="0">
                  <a:solidFill>
                    <a:srgbClr val="C00000"/>
                  </a:solidFill>
                  <a:latin typeface="Cambria Math" panose="02040503050406030204" pitchFamily="18" charset="0"/>
                </a:endParaRPr>
              </a:p>
              <a:p>
                <a:r>
                  <a:rPr lang="en-US" sz="2000" b="0" dirty="0">
                    <a:solidFill>
                      <a:srgbClr val="C00000"/>
                    </a:solidFill>
                  </a:rPr>
                  <a:t>             </a:t>
                </a:r>
                <a14:m>
                  <m:oMath xmlns:m="http://schemas.openxmlformats.org/officeDocument/2006/math">
                    <m:sSup>
                      <m:sSupPr>
                        <m:ctrlPr>
                          <a:rPr lang="en-US" sz="2000" b="0" i="1" dirty="0" smtClean="0">
                            <a:solidFill>
                              <a:srgbClr val="C00000"/>
                            </a:solidFill>
                            <a:latin typeface="Cambria Math" panose="02040503050406030204" pitchFamily="18" charset="0"/>
                          </a:rPr>
                        </m:ctrlPr>
                      </m:sSupPr>
                      <m:e>
                        <m:d>
                          <m:dPr>
                            <m:ctrlPr>
                              <a:rPr lang="en-US" sz="2000" b="0" i="1" smtClean="0">
                                <a:solidFill>
                                  <a:srgbClr val="C00000"/>
                                </a:solidFill>
                                <a:latin typeface="Cambria Math" panose="02040503050406030204" pitchFamily="18" charset="0"/>
                              </a:rPr>
                            </m:ctrlPr>
                          </m:dPr>
                          <m:e>
                            <m:r>
                              <a:rPr lang="en-US" sz="2000" i="1">
                                <a:solidFill>
                                  <a:srgbClr val="C00000"/>
                                </a:solidFill>
                                <a:latin typeface="Cambria Math" panose="02040503050406030204" pitchFamily="18" charset="0"/>
                              </a:rPr>
                              <m:t>𝑐𝑜𝑢𝑝𝑙𝑒</m:t>
                            </m:r>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2</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𝐴</m:t>
                                    </m:r>
                                  </m:e>
                                  <m:sub>
                                    <m:r>
                                      <a:rPr lang="en-US" sz="2000" i="1">
                                        <a:solidFill>
                                          <a:srgbClr val="C00000"/>
                                        </a:solidFill>
                                        <a:latin typeface="Cambria Math" panose="02040503050406030204" pitchFamily="18" charset="0"/>
                                      </a:rPr>
                                      <m:t>1</m:t>
                                    </m:r>
                                  </m:sub>
                                </m:sSub>
                                <m:r>
                                  <a:rPr lang="en-US" sz="2000" i="1">
                                    <a:solidFill>
                                      <a:srgbClr val="C00000"/>
                                    </a:solidFill>
                                    <a:latin typeface="Cambria Math" panose="02040503050406030204" pitchFamily="18" charset="0"/>
                                  </a:rPr>
                                  <m:t>, </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𝐵</m:t>
                                    </m:r>
                                  </m:e>
                                  <m:sub>
                                    <m:r>
                                      <a:rPr lang="en-US" sz="2000" i="1">
                                        <a:solidFill>
                                          <a:srgbClr val="C00000"/>
                                        </a:solidFill>
                                        <a:latin typeface="Cambria Math" panose="02040503050406030204" pitchFamily="18" charset="0"/>
                                      </a:rPr>
                                      <m:t>2</m:t>
                                    </m:r>
                                  </m:sub>
                                </m:sSub>
                              </m:e>
                            </m:d>
                            <m:r>
                              <m:rPr>
                                <m:nor/>
                              </m:rPr>
                              <a:rPr lang="en-US" sz="2000" i="1" dirty="0" smtClean="0">
                                <a:solidFill>
                                  <a:srgbClr val="C00000"/>
                                </a:solidFill>
                                <a:latin typeface="Cambria Math" panose="02040503050406030204" pitchFamily="18" charset="0"/>
                              </a:rPr>
                              <m:t> </m:t>
                            </m:r>
                          </m:e>
                        </m:d>
                      </m:e>
                      <m:sup>
                        <m:r>
                          <m:rPr>
                            <m:nor/>
                          </m:rPr>
                          <a:rPr lang="en-US" sz="2000" dirty="0" smtClean="0">
                            <a:solidFill>
                              <a:srgbClr val="C00000"/>
                            </a:solidFill>
                            <a:latin typeface="Cambria Math" panose="02040503050406030204" pitchFamily="18" charset="0"/>
                            <a:ea typeface="Cambria Math" panose="02040503050406030204" pitchFamily="18" charset="0"/>
                          </a:rPr>
                          <m:t>↯</m:t>
                        </m:r>
                      </m:sup>
                    </m:sSup>
                    <m:r>
                      <a:rPr lang="en-US" sz="2000" b="0" i="0"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m:rPr>
                            <m:sty m:val="p"/>
                          </m:rPr>
                          <a:rPr lang="en-US" sz="2000" b="0" i="0" smtClean="0">
                            <a:solidFill>
                              <a:srgbClr val="C00000"/>
                            </a:solidFill>
                            <a:latin typeface="Cambria Math" panose="02040503050406030204" pitchFamily="18" charset="0"/>
                          </a:rPr>
                          <m:t>A</m:t>
                        </m:r>
                      </m:e>
                      <m:sub>
                        <m:r>
                          <a:rPr lang="en-US" sz="2000" b="0" i="0" smtClean="0">
                            <a:solidFill>
                              <a:srgbClr val="C00000"/>
                            </a:solidFill>
                            <a:latin typeface="Cambria Math" panose="02040503050406030204" pitchFamily="18" charset="0"/>
                          </a:rPr>
                          <m:t>2</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𝐴</m:t>
                        </m:r>
                      </m:e>
                      <m:sub>
                        <m:r>
                          <a:rPr lang="en-US" sz="2000" b="0" i="1" smtClean="0">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𝐵</m:t>
                        </m:r>
                      </m:e>
                      <m:sub>
                        <m:r>
                          <a:rPr lang="en-US" sz="2000" b="0" i="1" smtClean="0">
                            <a:solidFill>
                              <a:srgbClr val="C00000"/>
                            </a:solidFill>
                            <a:latin typeface="Cambria Math" panose="02040503050406030204" pitchFamily="18" charset="0"/>
                          </a:rPr>
                          <m:t>1</m:t>
                        </m:r>
                      </m:sub>
                    </m:sSub>
                    <m:r>
                      <a:rPr lang="en-US" sz="2000" b="0" i="1" smtClean="0">
                        <a:solidFill>
                          <a:srgbClr val="C00000"/>
                        </a:solidFill>
                        <a:latin typeface="Cambria Math" panose="02040503050406030204" pitchFamily="18" charset="0"/>
                      </a:rPr>
                      <m:t>⋅</m:t>
                    </m:r>
                    <m:sSub>
                      <m:sSubPr>
                        <m:ctrlPr>
                          <a:rPr lang="en-US" sz="2000" b="0" i="1" smtClean="0">
                            <a:solidFill>
                              <a:srgbClr val="C00000"/>
                            </a:solidFill>
                            <a:latin typeface="Cambria Math" panose="02040503050406030204" pitchFamily="18" charset="0"/>
                          </a:rPr>
                        </m:ctrlPr>
                      </m:sSubPr>
                      <m:e>
                        <m:r>
                          <a:rPr lang="en-US" sz="2000" b="0" i="1" smtClean="0">
                            <a:solidFill>
                              <a:srgbClr val="C00000"/>
                            </a:solidFill>
                            <a:latin typeface="Cambria Math" panose="02040503050406030204" pitchFamily="18" charset="0"/>
                          </a:rPr>
                          <m:t>𝐵</m:t>
                        </m:r>
                      </m:e>
                      <m:sub>
                        <m:r>
                          <a:rPr lang="en-US" sz="2000" b="0" i="1" smtClean="0">
                            <a:solidFill>
                              <a:srgbClr val="C00000"/>
                            </a:solidFill>
                            <a:latin typeface="Cambria Math" panose="02040503050406030204" pitchFamily="18" charset="0"/>
                          </a:rPr>
                          <m:t>2</m:t>
                        </m:r>
                      </m:sub>
                    </m:sSub>
                  </m:oMath>
                </a14:m>
                <a:endParaRPr lang="en-US" sz="2000" dirty="0">
                  <a:solidFill>
                    <a:srgbClr val="C00000"/>
                  </a:solidFill>
                </a:endParaRPr>
              </a:p>
            </p:txBody>
          </p:sp>
        </mc:Choice>
        <mc:Fallback xmlns="">
          <p:sp>
            <p:nvSpPr>
              <p:cNvPr id="10" name="TextBox 9">
                <a:extLst>
                  <a:ext uri="{FF2B5EF4-FFF2-40B4-BE49-F238E27FC236}">
                    <a16:creationId xmlns:a16="http://schemas.microsoft.com/office/drawing/2014/main" id="{3579FFE7-7BC6-43BC-A888-BEA8878FACBA}"/>
                  </a:ext>
                </a:extLst>
              </p:cNvPr>
              <p:cNvSpPr txBox="1">
                <a:spLocks noRot="1" noChangeAspect="1" noMove="1" noResize="1" noEditPoints="1" noAdjustHandles="1" noChangeArrowheads="1" noChangeShapeType="1" noTextEdit="1"/>
              </p:cNvSpPr>
              <p:nvPr/>
            </p:nvSpPr>
            <p:spPr>
              <a:xfrm>
                <a:off x="233772" y="4578485"/>
                <a:ext cx="7675227" cy="1709058"/>
              </a:xfrm>
              <a:prstGeom prst="rect">
                <a:avLst/>
              </a:prstGeom>
              <a:blipFill>
                <a:blip r:embed="rId5"/>
                <a:stretch>
                  <a:fillRect/>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11EB8E79-3134-414D-A409-23F54C5E2CFE}"/>
              </a:ext>
            </a:extLst>
          </p:cNvPr>
          <p:cNvGrpSpPr/>
          <p:nvPr/>
        </p:nvGrpSpPr>
        <p:grpSpPr>
          <a:xfrm>
            <a:off x="7908999" y="5017531"/>
            <a:ext cx="1158875" cy="1779121"/>
            <a:chOff x="1393594" y="2826711"/>
            <a:chExt cx="1158875" cy="1779121"/>
          </a:xfrm>
        </p:grpSpPr>
        <p:sp>
          <p:nvSpPr>
            <p:cNvPr id="13" name="TextBox 23">
              <a:extLst>
                <a:ext uri="{FF2B5EF4-FFF2-40B4-BE49-F238E27FC236}">
                  <a16:creationId xmlns:a16="http://schemas.microsoft.com/office/drawing/2014/main" id="{B5C9DBCF-2937-4D83-A073-1423F617B82B}"/>
                </a:ext>
              </a:extLst>
            </p:cNvPr>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4" name="Picture 6" descr="C:\Users\reps\Documents\Papers\submissions\SpeedingUpNewton\Talk\kronecker.jpg">
              <a:extLst>
                <a:ext uri="{FF2B5EF4-FFF2-40B4-BE49-F238E27FC236}">
                  <a16:creationId xmlns:a16="http://schemas.microsoft.com/office/drawing/2014/main" id="{AD8AFAD2-F9B2-445A-939D-844CCF65D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15" name="Right Brace 14">
            <a:extLst>
              <a:ext uri="{FF2B5EF4-FFF2-40B4-BE49-F238E27FC236}">
                <a16:creationId xmlns:a16="http://schemas.microsoft.com/office/drawing/2014/main" id="{EA04CF1F-D48F-4975-92FE-E44E440ABD08}"/>
              </a:ext>
            </a:extLst>
          </p:cNvPr>
          <p:cNvSpPr/>
          <p:nvPr/>
        </p:nvSpPr>
        <p:spPr>
          <a:xfrm rot="5400000" flipV="1">
            <a:off x="5092628" y="5625365"/>
            <a:ext cx="453008" cy="1650381"/>
          </a:xfrm>
          <a:prstGeom prst="rightBrace">
            <a:avLst>
              <a:gd name="adj1" fmla="val 60589"/>
              <a:gd name="adj2" fmla="val 5159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6" name="Right Brace 15">
            <a:extLst>
              <a:ext uri="{FF2B5EF4-FFF2-40B4-BE49-F238E27FC236}">
                <a16:creationId xmlns:a16="http://schemas.microsoft.com/office/drawing/2014/main" id="{66120339-16A8-43D9-BCA1-811D382534E2}"/>
              </a:ext>
            </a:extLst>
          </p:cNvPr>
          <p:cNvSpPr/>
          <p:nvPr/>
        </p:nvSpPr>
        <p:spPr>
          <a:xfrm rot="5400000" flipV="1">
            <a:off x="5225319" y="5966454"/>
            <a:ext cx="226506" cy="741704"/>
          </a:xfrm>
          <a:prstGeom prst="rightBrace">
            <a:avLst>
              <a:gd name="adj1" fmla="val 41666"/>
              <a:gd name="adj2" fmla="val 5256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24510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Kronecker Delivers</a:t>
            </a:r>
          </a:p>
        </p:txBody>
      </p:sp>
      <p:sp>
        <p:nvSpPr>
          <p:cNvPr id="4" name="Slide Number Placeholder 3"/>
          <p:cNvSpPr>
            <a:spLocks noGrp="1"/>
          </p:cNvSpPr>
          <p:nvPr>
            <p:ph type="sldNum" sz="quarter" idx="12"/>
          </p:nvPr>
        </p:nvSpPr>
        <p:spPr/>
        <p:txBody>
          <a:bodyPr/>
          <a:lstStyle/>
          <a:p>
            <a:fld id="{A65A0EED-6B89-664A-801E-D3FDD91C7C69}" type="slidenum">
              <a:rPr lang="en-US" smtClean="0"/>
              <a:pPr/>
              <a:t>59</a:t>
            </a:fld>
            <a:endParaRPr lang="en-US"/>
          </a:p>
        </p:txBody>
      </p:sp>
      <p:grpSp>
        <p:nvGrpSpPr>
          <p:cNvPr id="31" name="Group 30"/>
          <p:cNvGrpSpPr/>
          <p:nvPr/>
        </p:nvGrpSpPr>
        <p:grpSpPr>
          <a:xfrm>
            <a:off x="929359" y="2120590"/>
            <a:ext cx="1900864" cy="2358262"/>
            <a:chOff x="3296874" y="2617365"/>
            <a:chExt cx="1900864" cy="2358262"/>
          </a:xfrm>
        </p:grpSpPr>
        <p:grpSp>
          <p:nvGrpSpPr>
            <p:cNvPr id="5" name="Group 4"/>
            <p:cNvGrpSpPr/>
            <p:nvPr/>
          </p:nvGrpSpPr>
          <p:grpSpPr>
            <a:xfrm>
              <a:off x="3296874" y="2617365"/>
              <a:ext cx="766492" cy="1056936"/>
              <a:chOff x="484699" y="16768"/>
              <a:chExt cx="766492" cy="1056936"/>
            </a:xfrm>
          </p:grpSpPr>
          <p:sp>
            <p:nvSpPr>
              <p:cNvPr id="6" name="Oval 5"/>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484699" y="16768"/>
                <a:ext cx="766492" cy="307777"/>
              </a:xfrm>
              <a:prstGeom prst="rect">
                <a:avLst/>
              </a:prstGeom>
              <a:noFill/>
            </p:spPr>
            <p:txBody>
              <a:bodyPr wrap="none" rtlCol="0">
                <a:spAutoFit/>
              </a:bodyPr>
              <a:lstStyle/>
              <a:p>
                <a:r>
                  <a:rPr lang="en-US" sz="1400" dirty="0"/>
                  <a:t>proc Y</a:t>
                </a:r>
                <a:r>
                  <a:rPr lang="en-US" sz="1400" baseline="-25000" dirty="0"/>
                  <a:t>1</a:t>
                </a:r>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290" y="505608"/>
                <a:ext cx="276038" cy="307777"/>
              </a:xfrm>
              <a:prstGeom prst="rect">
                <a:avLst/>
              </a:prstGeom>
              <a:noFill/>
            </p:spPr>
            <p:txBody>
              <a:bodyPr wrap="none" rtlCol="0">
                <a:spAutoFit/>
              </a:bodyPr>
              <a:lstStyle/>
              <a:p>
                <a:pPr algn="just"/>
                <a:r>
                  <a:rPr lang="en-US" sz="1400" dirty="0">
                    <a:sym typeface="Symbol"/>
                  </a:rPr>
                  <a:t>1</a:t>
                </a:r>
                <a:endParaRPr lang="en-US" sz="1400" dirty="0">
                  <a:sym typeface="Webdings"/>
                </a:endParaRPr>
              </a:p>
            </p:txBody>
          </p:sp>
        </p:grpSp>
        <p:sp>
          <p:nvSpPr>
            <p:cNvPr id="11" name="Oval 10"/>
            <p:cNvSpPr/>
            <p:nvPr/>
          </p:nvSpPr>
          <p:spPr>
            <a:xfrm>
              <a:off x="48319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4349362" y="42657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4605267" y="48994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4098776" y="3772054"/>
              <a:ext cx="372218" cy="307777"/>
            </a:xfrm>
            <a:prstGeom prst="rect">
              <a:avLst/>
            </a:prstGeom>
            <a:noFill/>
          </p:spPr>
          <p:txBody>
            <a:bodyPr wrap="none" rtlCol="0">
              <a:spAutoFit/>
            </a:bodyPr>
            <a:lstStyle/>
            <a:p>
              <a:r>
                <a:rPr lang="en-US" sz="1400" dirty="0"/>
                <a:t>Y</a:t>
              </a:r>
              <a:r>
                <a:rPr lang="en-US" sz="1400" baseline="-25000" dirty="0"/>
                <a:t>1</a:t>
              </a:r>
            </a:p>
          </p:txBody>
        </p:sp>
        <p:sp>
          <p:nvSpPr>
            <p:cNvPr id="15" name="TextBox 14"/>
            <p:cNvSpPr txBox="1"/>
            <p:nvPr/>
          </p:nvSpPr>
          <p:spPr>
            <a:xfrm>
              <a:off x="4302163" y="2617365"/>
              <a:ext cx="766492" cy="307777"/>
            </a:xfrm>
            <a:prstGeom prst="rect">
              <a:avLst/>
            </a:prstGeom>
            <a:noFill/>
          </p:spPr>
          <p:txBody>
            <a:bodyPr wrap="none" rtlCol="0">
              <a:spAutoFit/>
            </a:bodyPr>
            <a:lstStyle/>
            <a:p>
              <a:r>
                <a:rPr lang="en-US" sz="1400" dirty="0"/>
                <a:t>proc Y</a:t>
              </a:r>
              <a:r>
                <a:rPr lang="en-US" sz="1400" baseline="-25000" dirty="0"/>
                <a:t>2</a:t>
              </a:r>
            </a:p>
          </p:txBody>
        </p:sp>
        <p:sp>
          <p:nvSpPr>
            <p:cNvPr id="16" name="TextBox 15"/>
            <p:cNvSpPr txBox="1"/>
            <p:nvPr/>
          </p:nvSpPr>
          <p:spPr>
            <a:xfrm>
              <a:off x="4193356"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1</a:t>
              </a:r>
              <a:endParaRPr lang="en-US" sz="1400" baseline="-25000" dirty="0">
                <a:sym typeface="Webdings"/>
              </a:endParaRPr>
            </a:p>
          </p:txBody>
        </p:sp>
        <p:sp>
          <p:nvSpPr>
            <p:cNvPr id="17" name="Oval 16"/>
            <p:cNvSpPr/>
            <p:nvPr/>
          </p:nvSpPr>
          <p:spPr>
            <a:xfrm>
              <a:off x="4605267" y="292514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4670308" y="2990183"/>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8655" y="3093505"/>
              <a:ext cx="332142" cy="307777"/>
            </a:xfrm>
            <a:prstGeom prst="rect">
              <a:avLst/>
            </a:prstGeom>
            <a:noFill/>
          </p:spPr>
          <p:txBody>
            <a:bodyPr wrap="none" rtlCol="0">
              <a:spAutoFit/>
            </a:bodyPr>
            <a:lstStyle/>
            <a:p>
              <a:pPr algn="just"/>
              <a:r>
                <a:rPr lang="en-US" sz="1400" dirty="0">
                  <a:sym typeface="Symbol"/>
                </a:rPr>
                <a:t>a</a:t>
              </a:r>
              <a:r>
                <a:rPr lang="en-US" sz="1400" baseline="-25000" dirty="0">
                  <a:sym typeface="Symbol"/>
                </a:rPr>
                <a:t>2</a:t>
              </a:r>
              <a:endParaRPr lang="en-US" sz="1400" baseline="-25000" dirty="0">
                <a:sym typeface="Webdings"/>
              </a:endParaRPr>
            </a:p>
          </p:txBody>
        </p:sp>
        <p:sp>
          <p:nvSpPr>
            <p:cNvPr id="20" name="Oval 19"/>
            <p:cNvSpPr/>
            <p:nvPr/>
          </p:nvSpPr>
          <p:spPr>
            <a:xfrm>
              <a:off x="4831962" y="4271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870062" y="3674301"/>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4387462" y="3674301"/>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1281"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2</a:t>
              </a:r>
              <a:endParaRPr lang="en-US" sz="1400" baseline="-25000" dirty="0">
                <a:sym typeface="Webdings"/>
              </a:endParaRPr>
            </a:p>
          </p:txBody>
        </p:sp>
        <p:sp>
          <p:nvSpPr>
            <p:cNvPr id="24" name="TextBox 23"/>
            <p:cNvSpPr txBox="1"/>
            <p:nvPr/>
          </p:nvSpPr>
          <p:spPr>
            <a:xfrm>
              <a:off x="4825520" y="3772054"/>
              <a:ext cx="372218" cy="307777"/>
            </a:xfrm>
            <a:prstGeom prst="rect">
              <a:avLst/>
            </a:prstGeom>
            <a:noFill/>
          </p:spPr>
          <p:txBody>
            <a:bodyPr wrap="none" rtlCol="0">
              <a:spAutoFit/>
            </a:bodyPr>
            <a:lstStyle/>
            <a:p>
              <a:r>
                <a:rPr lang="en-US" sz="1400" dirty="0"/>
                <a:t>Y</a:t>
              </a:r>
              <a:r>
                <a:rPr lang="en-US" sz="1400" baseline="-25000" dirty="0"/>
                <a:t>1</a:t>
              </a:r>
            </a:p>
          </p:txBody>
        </p:sp>
        <p:cxnSp>
          <p:nvCxnSpPr>
            <p:cNvPr id="25" name="Straight Arrow Connector 24"/>
            <p:cNvCxnSpPr>
              <a:stCxn id="20" idx="4"/>
              <a:endCxn id="13" idx="7"/>
            </p:cNvCxnSpPr>
            <p:nvPr/>
          </p:nvCxnSpPr>
          <p:spPr>
            <a:xfrm flipH="1">
              <a:off x="4670308" y="4347260"/>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4683" y="4478638"/>
              <a:ext cx="340158" cy="307777"/>
            </a:xfrm>
            <a:prstGeom prst="rect">
              <a:avLst/>
            </a:prstGeom>
            <a:noFill/>
          </p:spPr>
          <p:txBody>
            <a:bodyPr wrap="none" rtlCol="0">
              <a:spAutoFit/>
            </a:bodyPr>
            <a:lstStyle/>
            <a:p>
              <a:pPr algn="just"/>
              <a:r>
                <a:rPr lang="en-US" sz="1400" dirty="0">
                  <a:sym typeface="Symbol"/>
                </a:rPr>
                <a:t>b</a:t>
              </a:r>
              <a:r>
                <a:rPr lang="en-US" sz="1400" baseline="-25000" dirty="0">
                  <a:sym typeface="Symbol"/>
                </a:rPr>
                <a:t>1</a:t>
              </a:r>
              <a:endParaRPr lang="en-US" sz="1400" baseline="-25000" dirty="0">
                <a:sym typeface="Webdings"/>
              </a:endParaRPr>
            </a:p>
          </p:txBody>
        </p:sp>
        <p:sp>
          <p:nvSpPr>
            <p:cNvPr id="27" name="Oval 26"/>
            <p:cNvSpPr/>
            <p:nvPr/>
          </p:nvSpPr>
          <p:spPr>
            <a:xfrm>
              <a:off x="43493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4387462" y="4341900"/>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4387462" y="2990183"/>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79719" y="1338440"/>
                <a:ext cx="2912977" cy="646331"/>
              </a:xfrm>
              <a:prstGeom prst="rect">
                <a:avLst/>
              </a:prstGeom>
              <a:noFill/>
            </p:spPr>
            <p:txBody>
              <a:bodyPr wrap="none" rtlCol="0">
                <a:spAutoFit/>
              </a:bodyPr>
              <a:lstStyle/>
              <a:p>
                <a:r>
                  <a:rPr lang="pt-BR" dirty="0"/>
                  <a:t>Y</a:t>
                </a:r>
                <a:r>
                  <a:rPr lang="pt-BR" baseline="-25000" dirty="0"/>
                  <a:t>1</a:t>
                </a:r>
                <a:r>
                  <a:rPr lang="pt-BR" dirty="0"/>
                  <a:t> </a:t>
                </a:r>
                <a14:m>
                  <m:oMath xmlns:m="http://schemas.openxmlformats.org/officeDocument/2006/math">
                    <m:r>
                      <a:rPr lang="pt-BR" i="1" dirty="0" smtClean="0">
                        <a:latin typeface="Cambria Math" panose="02040503050406030204" pitchFamily="18" charset="0"/>
                      </a:rPr>
                      <m:t>=</m:t>
                    </m:r>
                  </m:oMath>
                </a14:m>
                <a:r>
                  <a:rPr lang="pt-BR" dirty="0"/>
                  <a:t> 1     Y</a:t>
                </a:r>
                <a:r>
                  <a:rPr lang="pt-BR" baseline="-25000" dirty="0"/>
                  <a:t>2</a:t>
                </a:r>
                <a:r>
                  <a:rPr lang="pt-BR" dirty="0"/>
                  <a:t> </a:t>
                </a:r>
                <a14:m>
                  <m:oMath xmlns:m="http://schemas.openxmlformats.org/officeDocument/2006/math">
                    <m:r>
                      <a:rPr lang="pt-BR" i="1" dirty="0" smtClean="0">
                        <a:latin typeface="Cambria Math" panose="02040503050406030204" pitchFamily="18" charset="0"/>
                      </a:rPr>
                      <m:t>=</m:t>
                    </m:r>
                  </m:oMath>
                </a14:m>
                <a:r>
                  <a:rPr lang="pt-BR" dirty="0"/>
                  <a:t>   </a:t>
                </a:r>
                <a:r>
                  <a:rPr lang="pt-BR" sz="1200" dirty="0"/>
                  <a:t>  </a:t>
                </a:r>
                <a14:m>
                  <m:oMath xmlns:m="http://schemas.openxmlformats.org/officeDocument/2006/math">
                    <m:r>
                      <a:rPr lang="pt-BR" i="1" dirty="0" smtClean="0">
                        <a:latin typeface="Cambria Math" panose="02040503050406030204" pitchFamily="18" charset="0"/>
                      </a:rPr>
                      <m:t>𝑎</m:t>
                    </m:r>
                    <m:r>
                      <a:rPr lang="pt-BR" i="1" baseline="-25000" dirty="0">
                        <a:latin typeface="Cambria Math" panose="02040503050406030204" pitchFamily="18" charset="0"/>
                      </a:rPr>
                      <m:t>1</m:t>
                    </m:r>
                    <m:r>
                      <a:rPr lang="en-US" b="0" i="1" dirty="0" smtClean="0">
                        <a:latin typeface="Cambria Math" panose="02040503050406030204" pitchFamily="18" charset="0"/>
                        <a:sym typeface="Symbol"/>
                      </a:rPr>
                      <m:t>⋅</m:t>
                    </m:r>
                  </m:oMath>
                </a14:m>
                <a:r>
                  <a:rPr lang="pt-BR" dirty="0"/>
                  <a:t>Y</a:t>
                </a:r>
                <a:r>
                  <a:rPr lang="pt-BR" baseline="-25000" dirty="0"/>
                  <a:t>1</a:t>
                </a:r>
                <a14:m>
                  <m:oMath xmlns:m="http://schemas.openxmlformats.org/officeDocument/2006/math">
                    <m:r>
                      <a:rPr lang="en-US" b="0" i="1" dirty="0" smtClean="0">
                        <a:latin typeface="Cambria Math" panose="02040503050406030204" pitchFamily="18" charset="0"/>
                        <a:sym typeface="Symbol"/>
                      </a:rPr>
                      <m:t>⋅</m:t>
                    </m:r>
                  </m:oMath>
                </a14:m>
                <a:r>
                  <a:rPr lang="pt-BR" dirty="0"/>
                  <a:t>b</a:t>
                </a:r>
                <a:r>
                  <a:rPr lang="pt-BR" baseline="-25000" dirty="0"/>
                  <a:t>1</a:t>
                </a:r>
              </a:p>
              <a:p>
                <a:r>
                  <a:rPr lang="pt-BR" baseline="-25000" dirty="0"/>
                  <a:t>                                 </a:t>
                </a:r>
                <a:r>
                  <a:rPr lang="pt-BR" dirty="0"/>
                  <a:t> </a:t>
                </a:r>
                <a:r>
                  <a:rPr lang="pt-BR" dirty="0">
                    <a:latin typeface="Cambria Math"/>
                    <a:ea typeface="Cambria Math"/>
                  </a:rPr>
                  <a:t>+  </a:t>
                </a:r>
                <a14:m>
                  <m:oMath xmlns:m="http://schemas.openxmlformats.org/officeDocument/2006/math">
                    <m:r>
                      <a:rPr lang="pt-BR" i="1" dirty="0" smtClean="0">
                        <a:latin typeface="Cambria Math" panose="02040503050406030204" pitchFamily="18" charset="0"/>
                      </a:rPr>
                      <m:t>𝑎</m:t>
                    </m:r>
                    <m:r>
                      <a:rPr lang="pt-BR" i="1" baseline="-25000" dirty="0">
                        <a:latin typeface="Cambria Math" panose="02040503050406030204" pitchFamily="18" charset="0"/>
                      </a:rPr>
                      <m:t>2</m:t>
                    </m:r>
                    <m:r>
                      <a:rPr lang="en-US" b="0" i="1" dirty="0" smtClean="0">
                        <a:latin typeface="Cambria Math" panose="02040503050406030204" pitchFamily="18" charset="0"/>
                        <a:sym typeface="Symbol"/>
                      </a:rPr>
                      <m:t>⋅</m:t>
                    </m:r>
                  </m:oMath>
                </a14:m>
                <a:r>
                  <a:rPr lang="pt-BR" dirty="0"/>
                  <a:t>Y</a:t>
                </a:r>
                <a:r>
                  <a:rPr lang="pt-BR" baseline="-25000" dirty="0"/>
                  <a:t>1</a:t>
                </a:r>
                <a14:m>
                  <m:oMath xmlns:m="http://schemas.openxmlformats.org/officeDocument/2006/math">
                    <m:r>
                      <a:rPr lang="en-US" b="0" i="1" dirty="0" smtClean="0">
                        <a:latin typeface="Cambria Math" panose="02040503050406030204" pitchFamily="18" charset="0"/>
                        <a:sym typeface="Symbol"/>
                      </a:rPr>
                      <m:t>⋅</m:t>
                    </m:r>
                    <m:r>
                      <a:rPr lang="pt-BR" i="1" dirty="0" smtClean="0">
                        <a:latin typeface="Cambria Math" panose="02040503050406030204" pitchFamily="18" charset="0"/>
                      </a:rPr>
                      <m:t>𝑏</m:t>
                    </m:r>
                    <m:r>
                      <a:rPr lang="pt-BR" i="1" baseline="-25000" dirty="0">
                        <a:latin typeface="Cambria Math" panose="02040503050406030204" pitchFamily="18" charset="0"/>
                      </a:rPr>
                      <m:t>2</m:t>
                    </m:r>
                  </m:oMath>
                </a14:m>
                <a:r>
                  <a:rPr lang="pt-BR" dirty="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79719" y="1338440"/>
                <a:ext cx="2912977" cy="646331"/>
              </a:xfrm>
              <a:prstGeom prst="rect">
                <a:avLst/>
              </a:prstGeom>
              <a:blipFill>
                <a:blip r:embed="rId3"/>
                <a:stretch>
                  <a:fillRect l="-1674"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6887" y="4874004"/>
                <a:ext cx="3435556" cy="1077218"/>
              </a:xfrm>
              <a:prstGeom prst="rect">
                <a:avLst/>
              </a:prstGeom>
              <a:noFill/>
            </p:spPr>
            <p:txBody>
              <a:bodyPr wrap="none" rtlCol="0">
                <a:spAutoFit/>
              </a:bodyPr>
              <a:lstStyle/>
              <a:p>
                <a:r>
                  <a:rPr lang="en-US" sz="1600" dirty="0"/>
                  <a:t>Least solution (</a:t>
                </a:r>
                <a:r>
                  <a:rPr lang="en-US" sz="1600" dirty="0">
                    <a:latin typeface="Cambria Math"/>
                    <a:ea typeface="Cambria Math"/>
                  </a:rPr>
                  <a:t>+ </a:t>
                </a:r>
                <a:r>
                  <a:rPr lang="en-US" sz="1600" dirty="0"/>
                  <a:t>of the two paths):</a:t>
                </a:r>
              </a:p>
              <a:p>
                <a:pPr algn="ctr"/>
                <a:r>
                  <a:rPr lang="pt-BR" sz="1600" dirty="0"/>
                  <a:t>Y</a:t>
                </a:r>
                <a:r>
                  <a:rPr lang="pt-BR" sz="1600" baseline="-25000" dirty="0"/>
                  <a:t>2</a:t>
                </a:r>
                <a:r>
                  <a:rPr lang="pt-BR" sz="1600" dirty="0"/>
                  <a:t> =  a</a:t>
                </a:r>
                <a:r>
                  <a:rPr lang="pt-BR" sz="1600" baseline="-25000" dirty="0"/>
                  <a:t>1</a:t>
                </a:r>
                <a14:m>
                  <m:oMath xmlns:m="http://schemas.openxmlformats.org/officeDocument/2006/math">
                    <m:r>
                      <a:rPr lang="en-US" sz="1600" b="0" i="1" smtClean="0">
                        <a:latin typeface="Cambria Math" panose="02040503050406030204" pitchFamily="18" charset="0"/>
                      </a:rPr>
                      <m:t>⋅</m:t>
                    </m:r>
                  </m:oMath>
                </a14:m>
                <a:r>
                  <a:rPr lang="pt-BR" sz="1600" dirty="0"/>
                  <a:t>1</a:t>
                </a:r>
                <a14:m>
                  <m:oMath xmlns:m="http://schemas.openxmlformats.org/officeDocument/2006/math">
                    <m:r>
                      <a:rPr lang="en-US" sz="1600" b="0" i="1" dirty="0" smtClean="0">
                        <a:latin typeface="Cambria Math" panose="02040503050406030204" pitchFamily="18" charset="0"/>
                        <a:sym typeface="Symbol"/>
                      </a:rPr>
                      <m:t>⋅</m:t>
                    </m:r>
                  </m:oMath>
                </a14:m>
                <a:r>
                  <a:rPr lang="pt-BR" sz="1600" dirty="0"/>
                  <a:t>b</a:t>
                </a:r>
                <a:r>
                  <a:rPr lang="pt-BR" sz="1600" baseline="-25000" dirty="0"/>
                  <a:t>1</a:t>
                </a:r>
                <a:r>
                  <a:rPr lang="pt-BR" sz="1600" dirty="0"/>
                  <a:t> </a:t>
                </a:r>
                <a14:m>
                  <m:oMath xmlns:m="http://schemas.openxmlformats.org/officeDocument/2006/math">
                    <m:r>
                      <a:rPr lang="en-US" sz="1600" b="0" i="1" dirty="0" smtClean="0">
                        <a:latin typeface="Cambria Math" panose="02040503050406030204" pitchFamily="18" charset="0"/>
                        <a:ea typeface="Cambria Math"/>
                      </a:rPr>
                      <m:t>+</m:t>
                    </m:r>
                  </m:oMath>
                </a14:m>
                <a:r>
                  <a:rPr lang="pt-BR" sz="1600" dirty="0">
                    <a:latin typeface="Cambria Math"/>
                    <a:ea typeface="Cambria Math"/>
                  </a:rPr>
                  <a:t>  </a:t>
                </a:r>
                <a:r>
                  <a:rPr lang="pt-BR" sz="1600" dirty="0"/>
                  <a:t>a</a:t>
                </a:r>
                <a:r>
                  <a:rPr lang="pt-BR" sz="1600" baseline="-25000" dirty="0"/>
                  <a:t>2</a:t>
                </a:r>
                <a14:m>
                  <m:oMath xmlns:m="http://schemas.openxmlformats.org/officeDocument/2006/math">
                    <m:r>
                      <a:rPr lang="en-US" sz="1600" b="0" i="1" dirty="0" smtClean="0">
                        <a:latin typeface="Cambria Math" panose="02040503050406030204" pitchFamily="18" charset="0"/>
                        <a:sym typeface="Symbol"/>
                      </a:rPr>
                      <m:t>⋅</m:t>
                    </m:r>
                  </m:oMath>
                </a14:m>
                <a:r>
                  <a:rPr lang="pt-BR" sz="1600" dirty="0"/>
                  <a:t>1</a:t>
                </a:r>
                <a14:m>
                  <m:oMath xmlns:m="http://schemas.openxmlformats.org/officeDocument/2006/math">
                    <m:r>
                      <a:rPr lang="en-US" sz="1600" b="0" i="1" dirty="0" smtClean="0">
                        <a:latin typeface="Cambria Math" panose="02040503050406030204" pitchFamily="18" charset="0"/>
                        <a:sym typeface="Symbol"/>
                      </a:rPr>
                      <m:t>⋅</m:t>
                    </m:r>
                  </m:oMath>
                </a14:m>
                <a:r>
                  <a:rPr lang="pt-BR" sz="1600" dirty="0"/>
                  <a:t>b</a:t>
                </a:r>
                <a:r>
                  <a:rPr lang="pt-BR" sz="1600" baseline="-25000" dirty="0"/>
                  <a:t>2</a:t>
                </a:r>
                <a:r>
                  <a:rPr lang="pt-BR" sz="1600" dirty="0"/>
                  <a:t> </a:t>
                </a:r>
              </a:p>
              <a:p>
                <a:r>
                  <a:rPr lang="pt-BR" sz="1600" dirty="0"/>
                  <a:t>               =  </a:t>
                </a:r>
                <a:r>
                  <a:rPr lang="pt-BR" sz="1600" dirty="0">
                    <a:solidFill>
                      <a:srgbClr val="00B050"/>
                    </a:solidFill>
                  </a:rPr>
                  <a:t>a</a:t>
                </a:r>
                <a:r>
                  <a:rPr lang="pt-BR" sz="1600" baseline="-25000" dirty="0">
                    <a:solidFill>
                      <a:srgbClr val="00B050"/>
                    </a:solidFill>
                  </a:rPr>
                  <a:t>1</a:t>
                </a:r>
                <a:r>
                  <a:rPr lang="pt-BR" sz="1600" dirty="0">
                    <a:solidFill>
                      <a:srgbClr val="00B050"/>
                    </a:solidFill>
                  </a:rPr>
                  <a:t>b</a:t>
                </a:r>
                <a:r>
                  <a:rPr lang="pt-BR" sz="1600" baseline="-25000" dirty="0">
                    <a:solidFill>
                      <a:srgbClr val="00B050"/>
                    </a:solidFill>
                  </a:rPr>
                  <a:t>1</a:t>
                </a:r>
                <a:r>
                  <a:rPr lang="pt-BR" sz="1600" dirty="0">
                    <a:solidFill>
                      <a:srgbClr val="00B050"/>
                    </a:solidFill>
                  </a:rPr>
                  <a:t> </a:t>
                </a:r>
                <a14:m>
                  <m:oMath xmlns:m="http://schemas.openxmlformats.org/officeDocument/2006/math">
                    <m:r>
                      <a:rPr lang="en-US" sz="1600" b="0" i="1" dirty="0" smtClean="0">
                        <a:solidFill>
                          <a:srgbClr val="00B050"/>
                        </a:solidFill>
                        <a:latin typeface="Cambria Math" panose="02040503050406030204" pitchFamily="18" charset="0"/>
                        <a:ea typeface="Cambria Math"/>
                      </a:rPr>
                      <m:t>+</m:t>
                    </m:r>
                  </m:oMath>
                </a14:m>
                <a:r>
                  <a:rPr lang="pt-BR" sz="1600" dirty="0">
                    <a:solidFill>
                      <a:srgbClr val="00B050"/>
                    </a:solidFill>
                    <a:latin typeface="Cambria Math"/>
                    <a:ea typeface="Cambria Math"/>
                  </a:rPr>
                  <a:t>  </a:t>
                </a:r>
                <a:r>
                  <a:rPr lang="pt-BR" sz="1600" dirty="0">
                    <a:solidFill>
                      <a:srgbClr val="00B050"/>
                    </a:solidFill>
                  </a:rPr>
                  <a:t>a</a:t>
                </a:r>
                <a:r>
                  <a:rPr lang="pt-BR" sz="1600" baseline="-25000" dirty="0">
                    <a:solidFill>
                      <a:srgbClr val="00B050"/>
                    </a:solidFill>
                  </a:rPr>
                  <a:t>2</a:t>
                </a:r>
                <a:r>
                  <a:rPr lang="pt-BR" sz="1600" dirty="0">
                    <a:solidFill>
                      <a:srgbClr val="00B050"/>
                    </a:solidFill>
                  </a:rPr>
                  <a:t>b</a:t>
                </a:r>
                <a:r>
                  <a:rPr lang="pt-BR" sz="1600" baseline="-25000" dirty="0">
                    <a:solidFill>
                      <a:srgbClr val="00B050"/>
                    </a:solidFill>
                  </a:rPr>
                  <a:t>2</a:t>
                </a:r>
                <a:r>
                  <a:rPr lang="pt-BR" sz="1600" dirty="0">
                    <a:solidFill>
                      <a:srgbClr val="00B050"/>
                    </a:solidFill>
                  </a:rPr>
                  <a:t> </a:t>
                </a:r>
                <a:endParaRPr lang="en-US" sz="1600" dirty="0">
                  <a:solidFill>
                    <a:srgbClr val="00B050"/>
                  </a:solidFill>
                </a:endParaRPr>
              </a:p>
              <a:p>
                <a:pPr algn="ctr"/>
                <a:endParaRPr lang="en-US"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96887" y="4874004"/>
                <a:ext cx="3435556" cy="1077218"/>
              </a:xfrm>
              <a:prstGeom prst="rect">
                <a:avLst/>
              </a:prstGeom>
              <a:blipFill>
                <a:blip r:embed="rId4"/>
                <a:stretch>
                  <a:fillRect l="-887" t="-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90324" y="1338440"/>
                <a:ext cx="4273093" cy="649345"/>
              </a:xfrm>
              <a:prstGeom prst="rect">
                <a:avLst/>
              </a:prstGeom>
              <a:noFill/>
            </p:spPr>
            <p:txBody>
              <a:bodyPr wrap="none" rtlCol="0">
                <a:spAutoFit/>
              </a:bodyPr>
              <a:lstStyle/>
              <a:p>
                <a:r>
                  <a:rPr lang="pl-PL" dirty="0"/>
                  <a:t>Z</a:t>
                </a:r>
                <a:r>
                  <a:rPr lang="pl-PL" baseline="-25000" dirty="0"/>
                  <a:t>1</a:t>
                </a:r>
                <a:r>
                  <a:rPr lang="pl-PL" dirty="0"/>
                  <a:t> </a:t>
                </a:r>
                <a14:m>
                  <m:oMath xmlns:m="http://schemas.openxmlformats.org/officeDocument/2006/math">
                    <m:r>
                      <a:rPr lang="pl-PL" i="1" dirty="0" smtClean="0">
                        <a:latin typeface="Cambria Math" panose="02040503050406030204" pitchFamily="18" charset="0"/>
                      </a:rPr>
                      <m:t>=</m:t>
                    </m:r>
                  </m:oMath>
                </a14:m>
                <a:r>
                  <a:rPr lang="pl-PL"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𝑡</m:t>
                        </m:r>
                      </m:sup>
                    </m:sSup>
                    <m:r>
                      <a:rPr lang="en-US" b="0" i="1" dirty="0" smtClean="0">
                        <a:latin typeface="Cambria Math" panose="02040503050406030204" pitchFamily="18" charset="0"/>
                      </a:rPr>
                      <m:t>⊗1</m:t>
                    </m:r>
                  </m:oMath>
                </a14:m>
                <a:r>
                  <a:rPr lang="pl-PL" dirty="0"/>
                  <a:t>) </a:t>
                </a:r>
                <a:r>
                  <a:rPr lang="en-US" dirty="0"/>
                  <a:t>      </a:t>
                </a:r>
                <a:r>
                  <a:rPr lang="pl-PL" dirty="0"/>
                  <a:t>Z</a:t>
                </a:r>
                <a:r>
                  <a:rPr lang="pl-PL" baseline="-25000" dirty="0"/>
                  <a:t>2</a:t>
                </a:r>
                <a:r>
                  <a:rPr lang="pl-PL" dirty="0"/>
                  <a:t> </a:t>
                </a:r>
                <a14:m>
                  <m:oMath xmlns:m="http://schemas.openxmlformats.org/officeDocument/2006/math">
                    <m:r>
                      <a:rPr lang="pl-PL" i="1" dirty="0" smtClean="0">
                        <a:latin typeface="Cambria Math" panose="02040503050406030204" pitchFamily="18" charset="0"/>
                      </a:rPr>
                      <m:t>=</m:t>
                    </m:r>
                  </m:oMath>
                </a14:m>
                <a:r>
                  <a:rPr lang="pl-PL" dirty="0"/>
                  <a:t> </a:t>
                </a:r>
                <a:r>
                  <a:rPr lang="en-US" dirty="0"/>
                  <a:t>    </a:t>
                </a:r>
                <a:r>
                  <a:rPr lang="pl-PL" dirty="0"/>
                  <a:t>Z</a:t>
                </a:r>
                <a:r>
                  <a:rPr lang="pl-PL" baseline="-25000" dirty="0"/>
                  <a:t>1</a:t>
                </a:r>
                <a:r>
                  <a:rPr lang="pl-PL" dirty="0"/>
                  <a:t> </a:t>
                </a:r>
                <a14:m>
                  <m:oMath xmlns:m="http://schemas.openxmlformats.org/officeDocument/2006/math">
                    <m:r>
                      <a:rPr lang="en-US" b="0" i="1" dirty="0" smtClean="0">
                        <a:latin typeface="Cambria Math" panose="02040503050406030204" pitchFamily="18" charset="0"/>
                        <a:sym typeface="Symbol"/>
                      </a:rPr>
                      <m:t>⊙</m:t>
                    </m:r>
                  </m:oMath>
                </a14:m>
                <a:r>
                  <a:rPr lang="en-US" baseline="-25000" dirty="0"/>
                  <a:t> </a:t>
                </a:r>
                <a:r>
                  <a:rPr lang="pl-PL" dirty="0"/>
                  <a:t>(</a:t>
                </a:r>
                <a14:m>
                  <m:oMath xmlns:m="http://schemas.openxmlformats.org/officeDocument/2006/math">
                    <m:sSubSup>
                      <m:sSubSupPr>
                        <m:ctrlPr>
                          <a:rPr lang="en-US" b="0" i="1" dirty="0" smtClean="0">
                            <a:latin typeface="Cambria Math" panose="02040503050406030204" pitchFamily="18" charset="0"/>
                          </a:rPr>
                        </m:ctrlPr>
                      </m:sSubSupPr>
                      <m:e>
                        <m:r>
                          <a:rPr lang="pl-PL" i="1" dirty="0" smtClean="0">
                            <a:latin typeface="Cambria Math" panose="02040503050406030204" pitchFamily="18" charset="0"/>
                          </a:rPr>
                          <m:t>𝑎</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𝑡</m:t>
                        </m:r>
                      </m:sup>
                    </m:sSubSup>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oMath>
                </a14:m>
                <a:r>
                  <a:rPr lang="pl-PL" dirty="0"/>
                  <a:t>)</a:t>
                </a:r>
                <a:endParaRPr lang="en-US" dirty="0"/>
              </a:p>
              <a:p>
                <a:r>
                  <a:rPr lang="en-US" dirty="0"/>
                  <a:t>                                    </a:t>
                </a:r>
                <a14:m>
                  <m:oMath xmlns:m="http://schemas.openxmlformats.org/officeDocument/2006/math">
                    <m:r>
                      <a:rPr lang="en-US" b="0" i="1" dirty="0" smtClean="0">
                        <a:latin typeface="Cambria Math" panose="02040503050406030204" pitchFamily="18" charset="0"/>
                        <a:ea typeface="Cambria Math"/>
                      </a:rPr>
                      <m:t>⊕</m:t>
                    </m:r>
                  </m:oMath>
                </a14:m>
                <a:r>
                  <a:rPr lang="pl-PL" dirty="0"/>
                  <a:t> Z</a:t>
                </a:r>
                <a:r>
                  <a:rPr lang="pl-PL" baseline="-25000" dirty="0"/>
                  <a:t>1</a:t>
                </a:r>
                <a:r>
                  <a:rPr lang="pl-PL" dirty="0"/>
                  <a:t> </a:t>
                </a:r>
                <a14:m>
                  <m:oMath xmlns:m="http://schemas.openxmlformats.org/officeDocument/2006/math">
                    <m:r>
                      <a:rPr lang="en-US" b="0" i="1" dirty="0" smtClean="0">
                        <a:latin typeface="Cambria Math" panose="02040503050406030204" pitchFamily="18" charset="0"/>
                        <a:sym typeface="Symbol"/>
                      </a:rPr>
                      <m:t>⊙</m:t>
                    </m:r>
                  </m:oMath>
                </a14:m>
                <a:r>
                  <a:rPr lang="en-US" baseline="-25000" dirty="0"/>
                  <a:t> </a:t>
                </a:r>
                <a:r>
                  <a:rPr lang="pl-PL" dirty="0"/>
                  <a:t>(</a:t>
                </a:r>
                <a14:m>
                  <m:oMath xmlns:m="http://schemas.openxmlformats.org/officeDocument/2006/math">
                    <m:sSubSup>
                      <m:sSubSupPr>
                        <m:ctrlPr>
                          <a:rPr lang="en-US" i="1" dirty="0">
                            <a:latin typeface="Cambria Math" panose="02040503050406030204" pitchFamily="18" charset="0"/>
                          </a:rPr>
                        </m:ctrlPr>
                      </m:sSubSupPr>
                      <m:e>
                        <m:r>
                          <a:rPr lang="pl-PL" i="1" dirty="0">
                            <a:latin typeface="Cambria Math" panose="02040503050406030204" pitchFamily="18" charset="0"/>
                          </a:rPr>
                          <m:t>𝑎</m:t>
                        </m:r>
                      </m:e>
                      <m:sub>
                        <m:r>
                          <a:rPr lang="en-US" b="0" i="1" dirty="0" smtClean="0">
                            <a:latin typeface="Cambria Math" panose="02040503050406030204" pitchFamily="18" charset="0"/>
                          </a:rPr>
                          <m:t>2</m:t>
                        </m:r>
                      </m:sub>
                      <m:sup>
                        <m:r>
                          <a:rPr lang="en-US" i="1" dirty="0">
                            <a:latin typeface="Cambria Math" panose="02040503050406030204" pitchFamily="18" charset="0"/>
                          </a:rPr>
                          <m:t>𝑡</m:t>
                        </m:r>
                      </m:sup>
                    </m:sSubSup>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2</m:t>
                        </m:r>
                      </m:sub>
                    </m:sSub>
                  </m:oMath>
                </a14:m>
                <a:r>
                  <a:rPr lang="pl-PL" dirty="0"/>
                  <a:t>)</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590324" y="1338440"/>
                <a:ext cx="4273093" cy="649345"/>
              </a:xfrm>
              <a:prstGeom prst="rect">
                <a:avLst/>
              </a:prstGeom>
              <a:blipFill>
                <a:blip r:embed="rId5"/>
                <a:stretch>
                  <a:fillRect l="-1141" t="-4717" r="-999" b="-15094"/>
                </a:stretch>
              </a:blipFill>
            </p:spPr>
            <p:txBody>
              <a:bodyPr/>
              <a:lstStyle/>
              <a:p>
                <a:r>
                  <a:rPr lang="en-US">
                    <a:noFill/>
                  </a:rPr>
                  <a:t> </a:t>
                </a:r>
              </a:p>
            </p:txBody>
          </p:sp>
        </mc:Fallback>
      </mc:AlternateContent>
      <p:grpSp>
        <p:nvGrpSpPr>
          <p:cNvPr id="63" name="Group 62"/>
          <p:cNvGrpSpPr/>
          <p:nvPr/>
        </p:nvGrpSpPr>
        <p:grpSpPr>
          <a:xfrm>
            <a:off x="5330068" y="2120590"/>
            <a:ext cx="2816404" cy="1653586"/>
            <a:chOff x="5330068" y="2120590"/>
            <a:chExt cx="2816404" cy="1653586"/>
          </a:xfrm>
        </p:grpSpPr>
        <p:grpSp>
          <p:nvGrpSpPr>
            <p:cNvPr id="35" name="Group 34"/>
            <p:cNvGrpSpPr/>
            <p:nvPr/>
          </p:nvGrpSpPr>
          <p:grpSpPr>
            <a:xfrm>
              <a:off x="5330068" y="2120590"/>
              <a:ext cx="1085170" cy="1056936"/>
              <a:chOff x="102285" y="16768"/>
              <a:chExt cx="1085170"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a:t>proc Z</a:t>
                </a:r>
                <a:r>
                  <a:rPr lang="en-US" sz="1400" baseline="-25000" dirty="0"/>
                  <a:t>1</a:t>
                </a:r>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02285" y="505608"/>
                    <a:ext cx="748666" cy="307777"/>
                  </a:xfrm>
                  <a:prstGeom prst="rect">
                    <a:avLst/>
                  </a:prstGeom>
                  <a:noFill/>
                </p:spPr>
                <p:txBody>
                  <a:bodyPr wrap="none" rtlCol="0">
                    <a:spAutoFit/>
                  </a:bodyPr>
                  <a:lstStyle/>
                  <a:p>
                    <a:pPr algn="just"/>
                    <a:r>
                      <a:rPr lang="en-US" sz="1400" dirty="0">
                        <a:sym typeface="Symbol"/>
                      </a:rPr>
                      <a:t>(</a:t>
                    </a:r>
                    <a14:m>
                      <m:oMath xmlns:m="http://schemas.openxmlformats.org/officeDocument/2006/math">
                        <m:sSup>
                          <m:sSupPr>
                            <m:ctrlPr>
                              <a:rPr lang="en-US" sz="1400" b="0" i="1" dirty="0" smtClean="0">
                                <a:latin typeface="Cambria Math" panose="02040503050406030204" pitchFamily="18" charset="0"/>
                                <a:sym typeface="Symbol"/>
                              </a:rPr>
                            </m:ctrlPr>
                          </m:sSupPr>
                          <m:e>
                            <m:r>
                              <a:rPr lang="en-US" sz="1400" i="1" dirty="0" smtClean="0">
                                <a:latin typeface="Cambria Math" panose="02040503050406030204" pitchFamily="18" charset="0"/>
                                <a:sym typeface="Symbol"/>
                              </a:rPr>
                              <m:t>1</m:t>
                            </m:r>
                          </m:e>
                          <m:sup>
                            <m:r>
                              <a:rPr lang="en-US" sz="1400" b="0" i="1" dirty="0" smtClean="0">
                                <a:latin typeface="Cambria Math" panose="02040503050406030204" pitchFamily="18" charset="0"/>
                                <a:sym typeface="Symbol"/>
                              </a:rPr>
                              <m:t>𝑡</m:t>
                            </m:r>
                          </m:sup>
                        </m:sSup>
                      </m:oMath>
                    </a14:m>
                    <a:r>
                      <a:rPr lang="en-US" sz="1400" dirty="0">
                        <a:sym typeface="Symbol"/>
                      </a:rPr>
                      <a:t>⊗</a:t>
                    </a:r>
                    <a14:m>
                      <m:oMath xmlns:m="http://schemas.openxmlformats.org/officeDocument/2006/math">
                        <m:r>
                          <a:rPr lang="en-US" sz="1400" i="1" dirty="0" smtClean="0">
                            <a:latin typeface="Cambria Math" panose="02040503050406030204" pitchFamily="18" charset="0"/>
                            <a:sym typeface="Symbol"/>
                          </a:rPr>
                          <m:t>1</m:t>
                        </m:r>
                      </m:oMath>
                    </a14:m>
                    <a:r>
                      <a:rPr lang="en-US" sz="1400" dirty="0">
                        <a:sym typeface="Symbol"/>
                      </a:rPr>
                      <a:t>)</a:t>
                    </a:r>
                    <a:endParaRPr lang="en-US" sz="1400" dirty="0">
                      <a:sym typeface="Webdings"/>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02285" y="505608"/>
                    <a:ext cx="748666" cy="307777"/>
                  </a:xfrm>
                  <a:prstGeom prst="rect">
                    <a:avLst/>
                  </a:prstGeom>
                  <a:blipFill>
                    <a:blip r:embed="rId6"/>
                    <a:stretch>
                      <a:fillRect l="-2439" t="-5882" r="-1626" b="-19608"/>
                    </a:stretch>
                  </a:blipFill>
                </p:spPr>
                <p:txBody>
                  <a:bodyPr/>
                  <a:lstStyle/>
                  <a:p>
                    <a:r>
                      <a:rPr lang="en-US">
                        <a:noFill/>
                      </a:rPr>
                      <a:t> </a:t>
                    </a:r>
                  </a:p>
                </p:txBody>
              </p:sp>
            </mc:Fallback>
          </mc:AlternateContent>
        </p:grpSp>
        <p:sp>
          <p:nvSpPr>
            <p:cNvPr id="37" name="Oval 36"/>
            <p:cNvSpPr/>
            <p:nvPr/>
          </p:nvSpPr>
          <p:spPr>
            <a:xfrm>
              <a:off x="6764970"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7020875"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514384" y="2570603"/>
              <a:ext cx="338554" cy="307777"/>
            </a:xfrm>
            <a:prstGeom prst="rect">
              <a:avLst/>
            </a:prstGeom>
            <a:noFill/>
          </p:spPr>
          <p:txBody>
            <a:bodyPr wrap="none" rtlCol="0">
              <a:spAutoFit/>
            </a:bodyPr>
            <a:lstStyle/>
            <a:p>
              <a:r>
                <a:rPr lang="en-US" sz="1400" dirty="0"/>
                <a:t>Z</a:t>
              </a:r>
              <a:r>
                <a:rPr lang="en-US" sz="1400" baseline="-25000" dirty="0"/>
                <a:t>1</a:t>
              </a:r>
            </a:p>
          </p:txBody>
        </p:sp>
        <p:sp>
          <p:nvSpPr>
            <p:cNvPr id="40" name="TextBox 39"/>
            <p:cNvSpPr txBox="1"/>
            <p:nvPr/>
          </p:nvSpPr>
          <p:spPr>
            <a:xfrm>
              <a:off x="6717771" y="2120590"/>
              <a:ext cx="758541" cy="307777"/>
            </a:xfrm>
            <a:prstGeom prst="rect">
              <a:avLst/>
            </a:prstGeom>
            <a:noFill/>
          </p:spPr>
          <p:txBody>
            <a:bodyPr wrap="none" rtlCol="0">
              <a:spAutoFit/>
            </a:bodyPr>
            <a:lstStyle/>
            <a:p>
              <a:r>
                <a:rPr lang="en-US" sz="1400" dirty="0"/>
                <a:t>proc Z</a:t>
              </a:r>
              <a:r>
                <a:rPr lang="en-US" sz="1400" baseline="-25000" dirty="0"/>
                <a:t>2</a:t>
              </a:r>
            </a:p>
          </p:txBody>
        </p:sp>
        <p:sp>
          <p:nvSpPr>
            <p:cNvPr id="42" name="Oval 41"/>
            <p:cNvSpPr/>
            <p:nvPr/>
          </p:nvSpPr>
          <p:spPr>
            <a:xfrm>
              <a:off x="7020875"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247570"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7085916"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803070"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7148095" y="3277187"/>
                  <a:ext cx="998377" cy="30873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sSubSup>
                          <m:sSubSupPr>
                            <m:ctrlPr>
                              <a:rPr lang="en-US" sz="1400" b="0" i="1" dirty="0" smtClean="0">
                                <a:latin typeface="Cambria Math" panose="02040503050406030204" pitchFamily="18" charset="0"/>
                              </a:rPr>
                            </m:ctrlPr>
                          </m:sSubSupPr>
                          <m:e>
                            <m:r>
                              <a:rPr lang="pl-PL" sz="1400" i="1" dirty="0" smtClean="0">
                                <a:latin typeface="Cambria Math" panose="02040503050406030204" pitchFamily="18" charset="0"/>
                              </a:rPr>
                              <m:t>𝑎</m:t>
                            </m:r>
                          </m:e>
                          <m:sub>
                            <m:r>
                              <a:rPr lang="en-US" sz="1400" b="0" i="1" dirty="0" smtClean="0">
                                <a:latin typeface="Cambria Math" panose="02040503050406030204" pitchFamily="18" charset="0"/>
                              </a:rPr>
                              <m:t>2</m:t>
                            </m:r>
                          </m:sub>
                          <m:sup>
                            <m:r>
                              <a:rPr lang="en-US" sz="1400" b="0" i="1" dirty="0" smtClean="0">
                                <a:latin typeface="Cambria Math" panose="02040503050406030204" pitchFamily="18" charset="0"/>
                              </a:rPr>
                              <m:t>𝑡</m:t>
                            </m:r>
                          </m:sup>
                        </m:sSubSup>
                        <m:r>
                          <a:rPr lang="en-US" sz="1400" b="0" i="1" dirty="0" smtClean="0">
                            <a:latin typeface="Cambria Math" panose="02040503050406030204" pitchFamily="18" charset="0"/>
                          </a:rPr>
                          <m:t>⊗</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𝑏</m:t>
                            </m:r>
                          </m:e>
                          <m:sub>
                            <m:r>
                              <a:rPr lang="en-US" sz="1400" b="0" i="1" dirty="0" smtClean="0">
                                <a:latin typeface="Cambria Math" panose="02040503050406030204" pitchFamily="18" charset="0"/>
                              </a:rPr>
                              <m:t>2</m:t>
                            </m:r>
                          </m:sub>
                        </m:sSub>
                        <m:r>
                          <a:rPr lang="en-US" sz="1400" b="0" i="1" dirty="0" smtClean="0">
                            <a:latin typeface="Cambria Math" panose="02040503050406030204" pitchFamily="18" charset="0"/>
                          </a:rPr>
                          <m:t>)</m:t>
                        </m:r>
                      </m:oMath>
                    </m:oMathPara>
                  </a14:m>
                  <a:endParaRPr lang="en-US" sz="1400" baseline="-25000" dirty="0">
                    <a:sym typeface="Webdings"/>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7148095" y="3277187"/>
                  <a:ext cx="998377" cy="308739"/>
                </a:xfrm>
                <a:prstGeom prst="rect">
                  <a:avLst/>
                </a:prstGeom>
                <a:blipFill>
                  <a:blip r:embed="rId7"/>
                  <a:stretch>
                    <a:fillRect b="-12000"/>
                  </a:stretch>
                </a:blipFill>
              </p:spPr>
              <p:txBody>
                <a:bodyPr/>
                <a:lstStyle/>
                <a:p>
                  <a:r>
                    <a:rPr lang="en-US">
                      <a:noFill/>
                    </a:rPr>
                    <a:t> </a:t>
                  </a:r>
                </a:p>
              </p:txBody>
            </p:sp>
          </mc:Fallback>
        </mc:AlternateContent>
        <p:sp>
          <p:nvSpPr>
            <p:cNvPr id="49" name="TextBox 48"/>
            <p:cNvSpPr txBox="1"/>
            <p:nvPr/>
          </p:nvSpPr>
          <p:spPr>
            <a:xfrm>
              <a:off x="7241128" y="2570603"/>
              <a:ext cx="338554" cy="307777"/>
            </a:xfrm>
            <a:prstGeom prst="rect">
              <a:avLst/>
            </a:prstGeom>
            <a:noFill/>
          </p:spPr>
          <p:txBody>
            <a:bodyPr wrap="none" rtlCol="0">
              <a:spAutoFit/>
            </a:bodyPr>
            <a:lstStyle/>
            <a:p>
              <a:r>
                <a:rPr lang="en-US" sz="1400" dirty="0"/>
                <a:t>Z</a:t>
              </a:r>
              <a:r>
                <a:rPr lang="en-US" sz="1400" baseline="-25000" dirty="0"/>
                <a:t>1</a:t>
              </a:r>
            </a:p>
          </p:txBody>
        </p:sp>
        <p:cxnSp>
          <p:nvCxnSpPr>
            <p:cNvPr id="50" name="Straight Arrow Connector 49"/>
            <p:cNvCxnSpPr>
              <a:stCxn id="45" idx="4"/>
              <a:endCxn id="38" idx="7"/>
            </p:cNvCxnSpPr>
            <p:nvPr/>
          </p:nvCxnSpPr>
          <p:spPr>
            <a:xfrm flipH="1">
              <a:off x="7085916"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026209" y="3277187"/>
                  <a:ext cx="973883" cy="30873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m:t>
                        </m:r>
                        <m:sSubSup>
                          <m:sSubSupPr>
                            <m:ctrlPr>
                              <a:rPr lang="en-US" sz="1400" b="0" i="1" dirty="0" smtClean="0">
                                <a:latin typeface="Cambria Math" panose="02040503050406030204" pitchFamily="18" charset="0"/>
                              </a:rPr>
                            </m:ctrlPr>
                          </m:sSubSupPr>
                          <m:e>
                            <m:r>
                              <a:rPr lang="pl-PL" sz="1400" i="1" dirty="0" smtClean="0">
                                <a:latin typeface="Cambria Math" panose="02040503050406030204" pitchFamily="18" charset="0"/>
                              </a:rPr>
                              <m:t>𝑎</m:t>
                            </m:r>
                          </m:e>
                          <m:sub>
                            <m:r>
                              <a:rPr lang="en-US" sz="1400" b="0" i="1" dirty="0" smtClean="0">
                                <a:latin typeface="Cambria Math" panose="02040503050406030204" pitchFamily="18" charset="0"/>
                              </a:rPr>
                              <m:t>1</m:t>
                            </m:r>
                          </m:sub>
                          <m:sup>
                            <m:r>
                              <a:rPr lang="en-US" sz="1400" b="0" i="1" dirty="0" smtClean="0">
                                <a:latin typeface="Cambria Math" panose="02040503050406030204" pitchFamily="18" charset="0"/>
                              </a:rPr>
                              <m:t>𝑡</m:t>
                            </m:r>
                          </m:sup>
                        </m:sSubSup>
                        <m:r>
                          <a:rPr lang="en-US" sz="1400" b="0" i="1" dirty="0" smtClean="0">
                            <a:latin typeface="Cambria Math" panose="02040503050406030204" pitchFamily="18" charset="0"/>
                          </a:rPr>
                          <m:t>⊗</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𝑏</m:t>
                            </m:r>
                          </m:e>
                          <m:sub>
                            <m:r>
                              <a:rPr lang="en-US" sz="1400" b="0" i="1" dirty="0" smtClean="0">
                                <a:latin typeface="Cambria Math" panose="02040503050406030204" pitchFamily="18" charset="0"/>
                              </a:rPr>
                              <m:t>1</m:t>
                            </m:r>
                          </m:sub>
                        </m:sSub>
                        <m:r>
                          <a:rPr lang="en-US" sz="1400" b="0" i="1" dirty="0" smtClean="0">
                            <a:latin typeface="Cambria Math" panose="02040503050406030204" pitchFamily="18" charset="0"/>
                          </a:rPr>
                          <m:t>)</m:t>
                        </m:r>
                      </m:oMath>
                    </m:oMathPara>
                  </a14:m>
                  <a:endParaRPr lang="en-US" sz="1400" baseline="-25000" dirty="0">
                    <a:sym typeface="Webdings"/>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026209" y="3277187"/>
                  <a:ext cx="973883" cy="308739"/>
                </a:xfrm>
                <a:prstGeom prst="rect">
                  <a:avLst/>
                </a:prstGeom>
                <a:blipFill>
                  <a:blip r:embed="rId8"/>
                  <a:stretch>
                    <a:fillRect b="-12000"/>
                  </a:stretch>
                </a:blipFill>
              </p:spPr>
              <p:txBody>
                <a:bodyPr/>
                <a:lstStyle/>
                <a:p>
                  <a:r>
                    <a:rPr lang="en-US">
                      <a:noFill/>
                    </a:rPr>
                    <a:t> </a:t>
                  </a:r>
                </a:p>
              </p:txBody>
            </p:sp>
          </mc:Fallback>
        </mc:AlternateContent>
        <p:cxnSp>
          <p:nvCxnSpPr>
            <p:cNvPr id="53" name="Straight Arrow Connector 52"/>
            <p:cNvCxnSpPr>
              <a:stCxn id="37" idx="4"/>
              <a:endCxn id="38" idx="1"/>
            </p:cNvCxnSpPr>
            <p:nvPr/>
          </p:nvCxnSpPr>
          <p:spPr>
            <a:xfrm>
              <a:off x="6803070"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 name="TextBox 61"/>
              <p:cNvSpPr txBox="1"/>
              <p:nvPr/>
            </p:nvSpPr>
            <p:spPr>
              <a:xfrm>
                <a:off x="3628830" y="3926047"/>
                <a:ext cx="5515169" cy="2632837"/>
              </a:xfrm>
              <a:prstGeom prst="rect">
                <a:avLst/>
              </a:prstGeom>
              <a:noFill/>
            </p:spPr>
            <p:txBody>
              <a:bodyPr wrap="square" rtlCol="0">
                <a:spAutoFit/>
              </a:bodyPr>
              <a:lstStyle/>
              <a:p>
                <a:r>
                  <a:rPr lang="en-US" sz="1600" dirty="0"/>
                  <a:t>Least solution (</a:t>
                </a:r>
                <a14:m>
                  <m:oMath xmlns:m="http://schemas.openxmlformats.org/officeDocument/2006/math">
                    <m:r>
                      <a:rPr lang="en-US" sz="1600" b="0" i="1" dirty="0" smtClean="0">
                        <a:latin typeface="Cambria Math" panose="02040503050406030204" pitchFamily="18" charset="0"/>
                        <a:ea typeface="Cambria Math"/>
                      </a:rPr>
                      <m:t>⊕</m:t>
                    </m:r>
                  </m:oMath>
                </a14:m>
                <a:r>
                  <a:rPr lang="en-US" sz="1600" dirty="0">
                    <a:latin typeface="Cambria Math"/>
                    <a:ea typeface="Cambria Math"/>
                  </a:rPr>
                  <a:t> </a:t>
                </a:r>
                <a:r>
                  <a:rPr lang="en-US" sz="1600" dirty="0"/>
                  <a:t>of the two paths):</a:t>
                </a:r>
              </a:p>
              <a:p>
                <a:r>
                  <a:rPr lang="pt-BR" sz="1600" dirty="0"/>
                  <a:t>                Z</a:t>
                </a:r>
                <a:r>
                  <a:rPr lang="pt-BR" sz="1600" baseline="-25000" dirty="0"/>
                  <a:t>2</a:t>
                </a:r>
                <a:r>
                  <a:rPr lang="pt-BR" sz="1600" dirty="0"/>
                  <a:t> </a:t>
                </a:r>
                <a14:m>
                  <m:oMath xmlns:m="http://schemas.openxmlformats.org/officeDocument/2006/math">
                    <m:r>
                      <a:rPr lang="pt-BR" sz="1600" i="1" dirty="0" smtClean="0">
                        <a:latin typeface="Cambria Math" panose="02040503050406030204" pitchFamily="18" charset="0"/>
                      </a:rPr>
                      <m:t>=</m:t>
                    </m:r>
                  </m:oMath>
                </a14:m>
                <a:r>
                  <a:rPr lang="pt-BR" sz="1600" dirty="0"/>
                  <a:t> (</a:t>
                </a:r>
                <a14:m>
                  <m:oMath xmlns:m="http://schemas.openxmlformats.org/officeDocument/2006/math">
                    <m:sSup>
                      <m:sSupPr>
                        <m:ctrlPr>
                          <a:rPr lang="en-US" sz="1600" b="0" i="1" dirty="0" smtClean="0">
                            <a:latin typeface="Cambria Math" panose="02040503050406030204" pitchFamily="18" charset="0"/>
                          </a:rPr>
                        </m:ctrlPr>
                      </m:sSupPr>
                      <m:e>
                        <m:r>
                          <a:rPr lang="pt-BR" sz="1600" i="1" dirty="0" smtClean="0">
                            <a:latin typeface="Cambria Math" panose="02040503050406030204" pitchFamily="18" charset="0"/>
                          </a:rPr>
                          <m:t>1</m:t>
                        </m:r>
                      </m:e>
                      <m:sup>
                        <m:r>
                          <a:rPr lang="en-US" sz="1600" b="0" i="1" dirty="0" smtClean="0">
                            <a:latin typeface="Cambria Math" panose="02040503050406030204" pitchFamily="18" charset="0"/>
                          </a:rPr>
                          <m:t>𝑡</m:t>
                        </m:r>
                      </m:sup>
                    </m:sSup>
                  </m:oMath>
                </a14:m>
                <a:r>
                  <a:rPr lang="pt-BR" sz="1600" dirty="0"/>
                  <a:t>⊗</a:t>
                </a:r>
                <a14:m>
                  <m:oMath xmlns:m="http://schemas.openxmlformats.org/officeDocument/2006/math">
                    <m:r>
                      <a:rPr lang="pt-BR" sz="1600" i="1" dirty="0" smtClean="0">
                        <a:latin typeface="Cambria Math" panose="02040503050406030204" pitchFamily="18" charset="0"/>
                      </a:rPr>
                      <m:t>1</m:t>
                    </m:r>
                  </m:oMath>
                </a14:m>
                <a:r>
                  <a:rPr lang="pt-BR" sz="1600" dirty="0"/>
                  <a:t>) </a:t>
                </a:r>
                <a14:m>
                  <m:oMath xmlns:m="http://schemas.openxmlformats.org/officeDocument/2006/math">
                    <m:r>
                      <a:rPr lang="en-US" sz="1600" b="0" i="1" dirty="0" smtClean="0">
                        <a:latin typeface="Cambria Math" panose="02040503050406030204" pitchFamily="18" charset="0"/>
                      </a:rPr>
                      <m:t>⊙</m:t>
                    </m:r>
                    <m:r>
                      <a:rPr lang="en-US" sz="1600" i="1" dirty="0">
                        <a:latin typeface="Cambria Math" panose="02040503050406030204" pitchFamily="18" charset="0"/>
                      </a:rPr>
                      <m:t>(</m:t>
                    </m:r>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i="1" dirty="0">
                            <a:latin typeface="Cambria Math" panose="02040503050406030204" pitchFamily="18" charset="0"/>
                          </a:rPr>
                          <m:t>1</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1</m:t>
                        </m:r>
                      </m:sub>
                    </m:sSub>
                    <m:r>
                      <a:rPr lang="en-US" sz="1600" i="1" dirty="0">
                        <a:latin typeface="Cambria Math" panose="02040503050406030204" pitchFamily="18" charset="0"/>
                      </a:rPr>
                      <m:t>)</m:t>
                    </m:r>
                  </m:oMath>
                </a14:m>
                <a:r>
                  <a:rPr lang="en-US" sz="1600" dirty="0">
                    <a:latin typeface="Cambria Math"/>
                    <a:ea typeface="Cambria Math"/>
                  </a:rPr>
                  <a:t> </a:t>
                </a:r>
                <a14:m>
                  <m:oMath xmlns:m="http://schemas.openxmlformats.org/officeDocument/2006/math">
                    <m:r>
                      <a:rPr lang="en-US" sz="1600" b="0" i="1" dirty="0" smtClean="0">
                        <a:latin typeface="Cambria Math" panose="02040503050406030204" pitchFamily="18" charset="0"/>
                        <a:ea typeface="Cambria Math"/>
                      </a:rPr>
                      <m:t>⊕</m:t>
                    </m:r>
                  </m:oMath>
                </a14:m>
                <a:r>
                  <a:rPr lang="pt-BR" sz="1600" dirty="0"/>
                  <a:t> (</a:t>
                </a:r>
                <a14:m>
                  <m:oMath xmlns:m="http://schemas.openxmlformats.org/officeDocument/2006/math">
                    <m:sSup>
                      <m:sSupPr>
                        <m:ctrlPr>
                          <a:rPr lang="en-US" sz="1600" b="0" i="1" dirty="0" smtClean="0">
                            <a:latin typeface="Cambria Math" panose="02040503050406030204" pitchFamily="18" charset="0"/>
                          </a:rPr>
                        </m:ctrlPr>
                      </m:sSupPr>
                      <m:e>
                        <m:r>
                          <a:rPr lang="pt-BR" sz="1600" i="1" dirty="0" smtClean="0">
                            <a:latin typeface="Cambria Math" panose="02040503050406030204" pitchFamily="18" charset="0"/>
                          </a:rPr>
                          <m:t>1</m:t>
                        </m:r>
                      </m:e>
                      <m:sup>
                        <m:r>
                          <a:rPr lang="en-US" sz="1600" b="0" i="1" dirty="0" smtClean="0">
                            <a:latin typeface="Cambria Math" panose="02040503050406030204" pitchFamily="18" charset="0"/>
                          </a:rPr>
                          <m:t>𝑡</m:t>
                        </m:r>
                      </m:sup>
                    </m:sSup>
                  </m:oMath>
                </a14:m>
                <a:r>
                  <a:rPr lang="pt-BR" sz="1600" dirty="0"/>
                  <a:t>⊗</a:t>
                </a:r>
                <a14:m>
                  <m:oMath xmlns:m="http://schemas.openxmlformats.org/officeDocument/2006/math">
                    <m:r>
                      <a:rPr lang="pt-BR" sz="1600" i="1" dirty="0" smtClean="0">
                        <a:latin typeface="Cambria Math" panose="02040503050406030204" pitchFamily="18" charset="0"/>
                      </a:rPr>
                      <m:t>1</m:t>
                    </m:r>
                  </m:oMath>
                </a14:m>
                <a:r>
                  <a:rPr lang="pt-BR" sz="1600" dirty="0"/>
                  <a:t>) </a:t>
                </a:r>
                <a14:m>
                  <m:oMath xmlns:m="http://schemas.openxmlformats.org/officeDocument/2006/math">
                    <m:r>
                      <a:rPr lang="en-US" sz="1600" b="0" i="1" smtClean="0">
                        <a:latin typeface="Cambria Math" panose="02040503050406030204" pitchFamily="18" charset="0"/>
                      </a:rPr>
                      <m:t>⊙</m:t>
                    </m:r>
                    <m:r>
                      <a:rPr lang="en-US" sz="1600" i="1" dirty="0">
                        <a:latin typeface="Cambria Math" panose="02040503050406030204" pitchFamily="18" charset="0"/>
                      </a:rPr>
                      <m:t>(</m:t>
                    </m:r>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b="0" i="1" dirty="0" smtClean="0">
                            <a:latin typeface="Cambria Math" panose="02040503050406030204" pitchFamily="18" charset="0"/>
                          </a:rPr>
                          <m:t>2</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 </a:t>
                </a:r>
                <a14:m>
                  <m:oMath xmlns:m="http://schemas.openxmlformats.org/officeDocument/2006/math">
                    <m:d>
                      <m:dPr>
                        <m:ctrlPr>
                          <a:rPr lang="en-US" sz="1600" i="1" dirty="0">
                            <a:latin typeface="Cambria Math" panose="02040503050406030204" pitchFamily="18" charset="0"/>
                          </a:rPr>
                        </m:ctrlPr>
                      </m:dPr>
                      <m:e>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i="1" dirty="0">
                                <a:latin typeface="Cambria Math" panose="02040503050406030204" pitchFamily="18" charset="0"/>
                              </a:rPr>
                              <m:t>1</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1</m:t>
                            </m:r>
                          </m:sub>
                        </m:sSub>
                      </m:e>
                    </m:d>
                    <m:r>
                      <a:rPr lang="en-US" sz="1600" b="0" i="1" dirty="0" smtClean="0">
                        <a:latin typeface="Cambria Math" panose="02040503050406030204" pitchFamily="18" charset="0"/>
                        <a:ea typeface="Cambria Math"/>
                      </a:rPr>
                      <m:t>⊕</m:t>
                    </m:r>
                    <m:r>
                      <a:rPr lang="en-US" sz="1600" i="1" dirty="0">
                        <a:latin typeface="Cambria Math" panose="02040503050406030204" pitchFamily="18" charset="0"/>
                      </a:rPr>
                      <m:t>(</m:t>
                    </m:r>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b="0" i="1" dirty="0" smtClean="0">
                            <a:latin typeface="Cambria Math" panose="02040503050406030204" pitchFamily="18" charset="0"/>
                          </a:rPr>
                          <m:t>2</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b="0" i="1" dirty="0" smtClean="0">
                            <a:latin typeface="Cambria Math" panose="02040503050406030204" pitchFamily="18" charset="0"/>
                          </a:rPr>
                          <m:t>2</m:t>
                        </m:r>
                      </m:sub>
                    </m:sSub>
                    <m:r>
                      <a:rPr lang="en-US" sz="1600" i="1" dirty="0">
                        <a:latin typeface="Cambria Math" panose="02040503050406030204" pitchFamily="18" charset="0"/>
                      </a:rPr>
                      <m:t>)</m:t>
                    </m:r>
                  </m:oMath>
                </a14:m>
                <a:endParaRPr lang="en-US" sz="1600" dirty="0"/>
              </a:p>
              <a:p>
                <a:pPr algn="ctr"/>
                <a:endParaRPr lang="en-US" sz="1600" dirty="0"/>
              </a:p>
              <a:p>
                <a:r>
                  <a:rPr lang="en-US" sz="1600" dirty="0">
                    <a:latin typeface="Cambria Math"/>
                    <a:ea typeface="Cambria Math"/>
                  </a:rPr>
                  <a:t>   </a:t>
                </a:r>
                <a14:m>
                  <m:oMath xmlns:m="http://schemas.openxmlformats.org/officeDocument/2006/math">
                    <m:sSup>
                      <m:sSupPr>
                        <m:ctrlPr>
                          <a:rPr lang="en-US" sz="1600" b="0" i="1" dirty="0" smtClean="0">
                            <a:latin typeface="Cambria Math" panose="02040503050406030204" pitchFamily="18" charset="0"/>
                          </a:rPr>
                        </m:ctrlPr>
                      </m:sSupPr>
                      <m:e>
                        <m:d>
                          <m:dPr>
                            <m:ctrlPr>
                              <a:rPr lang="en-US" sz="1600" i="1" dirty="0" smtClean="0">
                                <a:latin typeface="Cambria Math" panose="02040503050406030204" pitchFamily="18" charset="0"/>
                              </a:rPr>
                            </m:ctrlPr>
                          </m:dPr>
                          <m:e>
                            <m:d>
                              <m:dPr>
                                <m:ctrlPr>
                                  <a:rPr lang="en-US" sz="1600" i="1" dirty="0">
                                    <a:latin typeface="Cambria Math" panose="02040503050406030204" pitchFamily="18" charset="0"/>
                                  </a:rPr>
                                </m:ctrlPr>
                              </m:dPr>
                              <m:e>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i="1" dirty="0">
                                        <a:latin typeface="Cambria Math" panose="02040503050406030204" pitchFamily="18" charset="0"/>
                                      </a:rPr>
                                      <m:t>1</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1</m:t>
                                    </m:r>
                                  </m:sub>
                                </m:sSub>
                              </m:e>
                            </m:d>
                            <m:r>
                              <a:rPr lang="en-US" sz="1600" b="0" i="1" dirty="0" smtClean="0">
                                <a:latin typeface="Cambria Math"/>
                                <a:ea typeface="Cambria Math"/>
                              </a:rPr>
                              <m:t>⊕</m:t>
                            </m:r>
                            <m:d>
                              <m:dPr>
                                <m:ctrlPr>
                                  <a:rPr lang="en-US" sz="1600" i="1" dirty="0">
                                    <a:latin typeface="Cambria Math" panose="02040503050406030204" pitchFamily="18" charset="0"/>
                                  </a:rPr>
                                </m:ctrlPr>
                              </m:dPr>
                              <m:e>
                                <m:sSubSup>
                                  <m:sSubSupPr>
                                    <m:ctrlPr>
                                      <a:rPr lang="en-US" sz="1600" i="1" dirty="0">
                                        <a:latin typeface="Cambria Math" panose="02040503050406030204" pitchFamily="18" charset="0"/>
                                      </a:rPr>
                                    </m:ctrlPr>
                                  </m:sSubSupPr>
                                  <m:e>
                                    <m:r>
                                      <a:rPr lang="pl-PL" sz="1600" i="1" dirty="0">
                                        <a:latin typeface="Cambria Math" panose="02040503050406030204" pitchFamily="18" charset="0"/>
                                      </a:rPr>
                                      <m:t>𝑎</m:t>
                                    </m:r>
                                  </m:e>
                                  <m:sub>
                                    <m:r>
                                      <a:rPr lang="en-US" sz="1600" i="1" dirty="0">
                                        <a:latin typeface="Cambria Math" panose="02040503050406030204" pitchFamily="18" charset="0"/>
                                      </a:rPr>
                                      <m:t>2</m:t>
                                    </m:r>
                                  </m:sub>
                                  <m:sup>
                                    <m:r>
                                      <a:rPr lang="en-US" sz="1600" i="1" dirty="0">
                                        <a:latin typeface="Cambria Math" panose="02040503050406030204" pitchFamily="18" charset="0"/>
                                      </a:rPr>
                                      <m:t>𝑡</m:t>
                                    </m:r>
                                  </m:sup>
                                </m:sSubSup>
                                <m:r>
                                  <a:rPr lang="en-US" sz="1600" b="0" i="1" dirty="0" smtClean="0">
                                    <a:latin typeface="Cambria Math" panose="02040503050406030204" pitchFamily="18" charset="0"/>
                                  </a:rPr>
                                  <m:t>⊗</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2</m:t>
                                    </m:r>
                                  </m:sub>
                                </m:sSub>
                              </m:e>
                            </m:d>
                          </m:e>
                        </m:d>
                      </m:e>
                      <m:sup>
                        <m:r>
                          <m:rPr>
                            <m:nor/>
                          </m:rPr>
                          <a:rPr lang="en-US" sz="1600" dirty="0" smtClean="0">
                            <a:solidFill>
                              <a:schemeClr val="tx1"/>
                            </a:solidFill>
                            <a:latin typeface="Cambria Math" panose="02040503050406030204" pitchFamily="18" charset="0"/>
                            <a:ea typeface="Cambria Math" panose="02040503050406030204" pitchFamily="18" charset="0"/>
                          </a:rPr>
                          <m:t>↯</m:t>
                        </m:r>
                      </m:sup>
                    </m:sSup>
                  </m:oMath>
                </a14:m>
                <a:endParaRPr lang="en-US" sz="1600" dirty="0"/>
              </a:p>
              <a:p>
                <a:r>
                  <a:rPr lang="en-US" sz="1600" dirty="0"/>
                  <a:t>                     = </a:t>
                </a:r>
                <a14:m>
                  <m:oMath xmlns:m="http://schemas.openxmlformats.org/officeDocument/2006/math">
                    <m:sSup>
                      <m:sSupPr>
                        <m:ctrlPr>
                          <a:rPr lang="en-US" sz="1600" b="0" i="1" dirty="0" smtClean="0">
                            <a:solidFill>
                              <a:schemeClr val="tx1"/>
                            </a:solidFill>
                            <a:latin typeface="Cambria Math" panose="02040503050406030204" pitchFamily="18" charset="0"/>
                          </a:rPr>
                        </m:ctrlPr>
                      </m:sSupPr>
                      <m:e>
                        <m:d>
                          <m:dPr>
                            <m:ctrlPr>
                              <a:rPr lang="en-US" sz="1600" i="1" dirty="0">
                                <a:solidFill>
                                  <a:schemeClr val="tx1"/>
                                </a:solidFill>
                                <a:latin typeface="Cambria Math" panose="02040503050406030204" pitchFamily="18" charset="0"/>
                              </a:rPr>
                            </m:ctrlPr>
                          </m:dPr>
                          <m:e>
                            <m:sSubSup>
                              <m:sSubSupPr>
                                <m:ctrlPr>
                                  <a:rPr lang="en-US" sz="1600" i="1" dirty="0">
                                    <a:solidFill>
                                      <a:schemeClr val="tx1"/>
                                    </a:solidFill>
                                    <a:latin typeface="Cambria Math" panose="02040503050406030204" pitchFamily="18" charset="0"/>
                                  </a:rPr>
                                </m:ctrlPr>
                              </m:sSubSupPr>
                              <m:e>
                                <m:r>
                                  <a:rPr lang="pl-PL" sz="1600" i="1" dirty="0">
                                    <a:solidFill>
                                      <a:schemeClr val="tx1"/>
                                    </a:solidFill>
                                    <a:latin typeface="Cambria Math" panose="02040503050406030204" pitchFamily="18" charset="0"/>
                                  </a:rPr>
                                  <m:t>𝑎</m:t>
                                </m:r>
                              </m:e>
                              <m:sub>
                                <m:r>
                                  <a:rPr lang="en-US" sz="1600" i="1" dirty="0">
                                    <a:solidFill>
                                      <a:schemeClr val="tx1"/>
                                    </a:solidFill>
                                    <a:latin typeface="Cambria Math" panose="02040503050406030204" pitchFamily="18" charset="0"/>
                                  </a:rPr>
                                  <m:t>1</m:t>
                                </m:r>
                              </m:sub>
                              <m:sup>
                                <m:r>
                                  <a:rPr lang="en-US" sz="1600" i="1" dirty="0">
                                    <a:solidFill>
                                      <a:schemeClr val="tx1"/>
                                    </a:solidFill>
                                    <a:latin typeface="Cambria Math" panose="02040503050406030204" pitchFamily="18" charset="0"/>
                                  </a:rPr>
                                  <m:t>𝑡</m:t>
                                </m:r>
                              </m:sup>
                            </m:sSubSup>
                            <m:r>
                              <a:rPr lang="en-US" sz="1600" b="0" i="1" dirty="0" smtClean="0">
                                <a:solidFill>
                                  <a:schemeClr val="tx1"/>
                                </a:solidFill>
                                <a:latin typeface="Cambria Math" panose="02040503050406030204" pitchFamily="18" charset="0"/>
                              </a:rPr>
                              <m:t>⊗</m:t>
                            </m:r>
                            <m:sSub>
                              <m:sSubPr>
                                <m:ctrlPr>
                                  <a:rPr lang="en-US" sz="1600" i="1" dirty="0">
                                    <a:solidFill>
                                      <a:schemeClr val="tx1"/>
                                    </a:solidFill>
                                    <a:latin typeface="Cambria Math" panose="02040503050406030204" pitchFamily="18" charset="0"/>
                                  </a:rPr>
                                </m:ctrlPr>
                              </m:sSubPr>
                              <m:e>
                                <m:r>
                                  <a:rPr lang="en-US" sz="1600" i="1" dirty="0">
                                    <a:solidFill>
                                      <a:schemeClr val="tx1"/>
                                    </a:solidFill>
                                    <a:latin typeface="Cambria Math" panose="02040503050406030204" pitchFamily="18" charset="0"/>
                                  </a:rPr>
                                  <m:t>𝑏</m:t>
                                </m:r>
                              </m:e>
                              <m:sub>
                                <m:r>
                                  <a:rPr lang="en-US" sz="1600" i="1" dirty="0">
                                    <a:solidFill>
                                      <a:schemeClr val="tx1"/>
                                    </a:solidFill>
                                    <a:latin typeface="Cambria Math" panose="02040503050406030204" pitchFamily="18" charset="0"/>
                                  </a:rPr>
                                  <m:t>1</m:t>
                                </m:r>
                              </m:sub>
                            </m:sSub>
                          </m:e>
                        </m:d>
                      </m:e>
                      <m:sup>
                        <m:r>
                          <m:rPr>
                            <m:nor/>
                          </m:rPr>
                          <a:rPr lang="en-US" sz="1600" dirty="0">
                            <a:solidFill>
                              <a:schemeClr val="tx1"/>
                            </a:solidFill>
                            <a:latin typeface="Cambria Math" panose="02040503050406030204" pitchFamily="18" charset="0"/>
                            <a:ea typeface="Cambria Math" panose="02040503050406030204" pitchFamily="18" charset="0"/>
                          </a:rPr>
                          <m:t>↯</m:t>
                        </m:r>
                      </m:sup>
                    </m:sSup>
                    <m:r>
                      <a:rPr lang="en-US" sz="1600" b="0" i="1" dirty="0" smtClean="0">
                        <a:solidFill>
                          <a:schemeClr val="tx1"/>
                        </a:solidFill>
                        <a:latin typeface="Cambria Math" panose="02040503050406030204" pitchFamily="18" charset="0"/>
                      </a:rPr>
                      <m:t>+</m:t>
                    </m:r>
                  </m:oMath>
                </a14:m>
                <a:r>
                  <a:rPr lang="en-US" sz="1600" dirty="0">
                    <a:solidFill>
                      <a:schemeClr val="tx1"/>
                    </a:solidFill>
                    <a:sym typeface="Symbol"/>
                  </a:rPr>
                  <a:t> </a:t>
                </a:r>
                <a14:m>
                  <m:oMath xmlns:m="http://schemas.openxmlformats.org/officeDocument/2006/math">
                    <m:sSup>
                      <m:sSupPr>
                        <m:ctrlPr>
                          <a:rPr lang="en-US" sz="1600" i="1" dirty="0" smtClean="0">
                            <a:solidFill>
                              <a:schemeClr val="tx1"/>
                            </a:solidFill>
                            <a:latin typeface="Cambria Math" panose="02040503050406030204" pitchFamily="18" charset="0"/>
                          </a:rPr>
                        </m:ctrlPr>
                      </m:sSupPr>
                      <m:e>
                        <m:d>
                          <m:dPr>
                            <m:ctrlPr>
                              <a:rPr lang="en-US" sz="1600" i="1" dirty="0">
                                <a:solidFill>
                                  <a:schemeClr val="tx1"/>
                                </a:solidFill>
                                <a:latin typeface="Cambria Math" panose="02040503050406030204" pitchFamily="18" charset="0"/>
                              </a:rPr>
                            </m:ctrlPr>
                          </m:dPr>
                          <m:e>
                            <m:sSubSup>
                              <m:sSubSupPr>
                                <m:ctrlPr>
                                  <a:rPr lang="en-US" sz="1600" i="1" dirty="0">
                                    <a:solidFill>
                                      <a:schemeClr val="tx1"/>
                                    </a:solidFill>
                                    <a:latin typeface="Cambria Math" panose="02040503050406030204" pitchFamily="18" charset="0"/>
                                  </a:rPr>
                                </m:ctrlPr>
                              </m:sSubSupPr>
                              <m:e>
                                <m:r>
                                  <a:rPr lang="pl-PL" sz="1600" i="1" dirty="0">
                                    <a:solidFill>
                                      <a:schemeClr val="tx1"/>
                                    </a:solidFill>
                                    <a:latin typeface="Cambria Math" panose="02040503050406030204" pitchFamily="18" charset="0"/>
                                  </a:rPr>
                                  <m:t>𝑎</m:t>
                                </m:r>
                              </m:e>
                              <m:sub>
                                <m:r>
                                  <a:rPr lang="en-US" sz="1600" i="1" dirty="0">
                                    <a:solidFill>
                                      <a:schemeClr val="tx1"/>
                                    </a:solidFill>
                                    <a:latin typeface="Cambria Math" panose="02040503050406030204" pitchFamily="18" charset="0"/>
                                  </a:rPr>
                                  <m:t>2</m:t>
                                </m:r>
                              </m:sub>
                              <m:sup>
                                <m:r>
                                  <a:rPr lang="en-US" sz="1600" i="1" dirty="0">
                                    <a:solidFill>
                                      <a:schemeClr val="tx1"/>
                                    </a:solidFill>
                                    <a:latin typeface="Cambria Math" panose="02040503050406030204" pitchFamily="18" charset="0"/>
                                  </a:rPr>
                                  <m:t>𝑡</m:t>
                                </m:r>
                              </m:sup>
                            </m:sSubSup>
                            <m:r>
                              <a:rPr lang="en-US" sz="1600" b="0" i="1" dirty="0" smtClean="0">
                                <a:solidFill>
                                  <a:schemeClr val="tx1"/>
                                </a:solidFill>
                                <a:latin typeface="Cambria Math" panose="02040503050406030204" pitchFamily="18" charset="0"/>
                              </a:rPr>
                              <m:t>⊗</m:t>
                            </m:r>
                            <m:sSub>
                              <m:sSubPr>
                                <m:ctrlPr>
                                  <a:rPr lang="en-US" sz="1600" i="1" dirty="0">
                                    <a:solidFill>
                                      <a:schemeClr val="tx1"/>
                                    </a:solidFill>
                                    <a:latin typeface="Cambria Math" panose="02040503050406030204" pitchFamily="18" charset="0"/>
                                  </a:rPr>
                                </m:ctrlPr>
                              </m:sSubPr>
                              <m:e>
                                <m:r>
                                  <a:rPr lang="en-US" sz="1600" i="1" dirty="0">
                                    <a:solidFill>
                                      <a:schemeClr val="tx1"/>
                                    </a:solidFill>
                                    <a:latin typeface="Cambria Math" panose="02040503050406030204" pitchFamily="18" charset="0"/>
                                  </a:rPr>
                                  <m:t>𝑏</m:t>
                                </m:r>
                              </m:e>
                              <m:sub>
                                <m:r>
                                  <a:rPr lang="en-US" sz="1600" i="1" dirty="0">
                                    <a:solidFill>
                                      <a:schemeClr val="tx1"/>
                                    </a:solidFill>
                                    <a:latin typeface="Cambria Math" panose="02040503050406030204" pitchFamily="18" charset="0"/>
                                  </a:rPr>
                                  <m:t>2</m:t>
                                </m:r>
                              </m:sub>
                            </m:sSub>
                          </m:e>
                        </m:d>
                      </m:e>
                      <m:sup>
                        <m:r>
                          <m:rPr>
                            <m:nor/>
                          </m:rPr>
                          <a:rPr lang="en-US" sz="1600" dirty="0">
                            <a:solidFill>
                              <a:schemeClr val="tx1"/>
                            </a:solidFill>
                            <a:latin typeface="Cambria Math" panose="02040503050406030204" pitchFamily="18" charset="0"/>
                            <a:ea typeface="Cambria Math" panose="02040503050406030204" pitchFamily="18" charset="0"/>
                          </a:rPr>
                          <m:t>↯</m:t>
                        </m:r>
                      </m:sup>
                    </m:sSup>
                  </m:oMath>
                </a14:m>
                <a:r>
                  <a:rPr lang="en-US" sz="1600" dirty="0"/>
                  <a:t> </a:t>
                </a:r>
              </a:p>
              <a:p>
                <a:r>
                  <a:rPr lang="en-US" sz="1600" dirty="0"/>
                  <a:t>                     = </a:t>
                </a:r>
                <a14:m>
                  <m:oMath xmlns:m="http://schemas.openxmlformats.org/officeDocument/2006/math">
                    <m:r>
                      <a:rPr lang="pl-PL" sz="1600" i="1" dirty="0" smtClean="0">
                        <a:solidFill>
                          <a:srgbClr val="00B050"/>
                        </a:solidFill>
                        <a:latin typeface="Cambria Math" panose="02040503050406030204" pitchFamily="18" charset="0"/>
                      </a:rPr>
                      <m:t>𝑎</m:t>
                    </m:r>
                    <m:r>
                      <a:rPr lang="pl-PL" sz="1600" i="1" baseline="-25000" dirty="0">
                        <a:solidFill>
                          <a:srgbClr val="00B050"/>
                        </a:solidFill>
                        <a:latin typeface="Cambria Math" panose="02040503050406030204" pitchFamily="18" charset="0"/>
                      </a:rPr>
                      <m:t>1</m:t>
                    </m:r>
                    <m:r>
                      <a:rPr lang="en-US" sz="1600" i="1" dirty="0">
                        <a:solidFill>
                          <a:srgbClr val="00B050"/>
                        </a:solidFill>
                        <a:latin typeface="Cambria Math" panose="02040503050406030204" pitchFamily="18" charset="0"/>
                      </a:rPr>
                      <m:t>𝑏</m:t>
                    </m:r>
                    <m:r>
                      <a:rPr lang="en-US" sz="1600" i="1" baseline="-25000" dirty="0">
                        <a:solidFill>
                          <a:srgbClr val="00B050"/>
                        </a:solidFill>
                        <a:latin typeface="Cambria Math" panose="02040503050406030204" pitchFamily="18" charset="0"/>
                      </a:rPr>
                      <m:t>1</m:t>
                    </m:r>
                    <m:r>
                      <a:rPr lang="en-US" sz="1600" b="0" i="1" dirty="0" smtClean="0">
                        <a:solidFill>
                          <a:srgbClr val="00B050"/>
                        </a:solidFill>
                        <a:latin typeface="Cambria Math" panose="02040503050406030204" pitchFamily="18" charset="0"/>
                        <a:ea typeface="Cambria Math"/>
                      </a:rPr>
                      <m:t>+</m:t>
                    </m:r>
                    <m:r>
                      <a:rPr lang="pl-PL" sz="1600" i="1" dirty="0" smtClean="0">
                        <a:solidFill>
                          <a:srgbClr val="00B050"/>
                        </a:solidFill>
                        <a:latin typeface="Cambria Math" panose="02040503050406030204" pitchFamily="18" charset="0"/>
                      </a:rPr>
                      <m:t>𝑎</m:t>
                    </m:r>
                    <m:r>
                      <a:rPr lang="pl-PL" sz="1600" i="1" baseline="-25000" dirty="0" smtClean="0">
                        <a:solidFill>
                          <a:srgbClr val="00B050"/>
                        </a:solidFill>
                        <a:latin typeface="Cambria Math" panose="02040503050406030204" pitchFamily="18" charset="0"/>
                      </a:rPr>
                      <m:t>2</m:t>
                    </m:r>
                    <m:r>
                      <a:rPr lang="pl-PL" sz="1600" i="1" dirty="0" smtClean="0">
                        <a:solidFill>
                          <a:srgbClr val="00B050"/>
                        </a:solidFill>
                        <a:latin typeface="Cambria Math" panose="02040503050406030204" pitchFamily="18" charset="0"/>
                      </a:rPr>
                      <m:t>𝑏</m:t>
                    </m:r>
                    <m:r>
                      <a:rPr lang="pl-PL" sz="1600" i="1" baseline="-25000" dirty="0" smtClean="0">
                        <a:solidFill>
                          <a:srgbClr val="00B050"/>
                        </a:solidFill>
                        <a:latin typeface="Cambria Math" panose="02040503050406030204" pitchFamily="18" charset="0"/>
                      </a:rPr>
                      <m:t>2</m:t>
                    </m:r>
                  </m:oMath>
                </a14:m>
                <a:endParaRPr lang="en-US" sz="1600" baseline="-25000" dirty="0">
                  <a:solidFill>
                    <a:srgbClr val="00B050"/>
                  </a:solidFill>
                </a:endParaRPr>
              </a:p>
              <a:p>
                <a:endParaRPr lang="en-US" sz="1600" dirty="0"/>
              </a:p>
              <a:p>
                <a:pPr algn="ctr"/>
                <a:r>
                  <a:rPr lang="en-US" dirty="0">
                    <a:solidFill>
                      <a:srgbClr val="00B050"/>
                    </a:solidFill>
                  </a:rPr>
                  <a:t> Precise answer!</a:t>
                </a:r>
              </a:p>
            </p:txBody>
          </p:sp>
        </mc:Choice>
        <mc:Fallback xmlns="">
          <p:sp>
            <p:nvSpPr>
              <p:cNvPr id="62" name="TextBox 61"/>
              <p:cNvSpPr txBox="1">
                <a:spLocks noRot="1" noChangeAspect="1" noMove="1" noResize="1" noEditPoints="1" noAdjustHandles="1" noChangeArrowheads="1" noChangeShapeType="1" noTextEdit="1"/>
              </p:cNvSpPr>
              <p:nvPr/>
            </p:nvSpPr>
            <p:spPr>
              <a:xfrm>
                <a:off x="3628830" y="3926047"/>
                <a:ext cx="5515169" cy="2632837"/>
              </a:xfrm>
              <a:prstGeom prst="rect">
                <a:avLst/>
              </a:prstGeom>
              <a:blipFill>
                <a:blip r:embed="rId9"/>
                <a:stretch>
                  <a:fillRect l="-552" t="-694" b="-2778"/>
                </a:stretch>
              </a:blipFill>
            </p:spPr>
            <p:txBody>
              <a:bodyPr/>
              <a:lstStyle/>
              <a:p>
                <a:r>
                  <a:rPr lang="en-US">
                    <a:noFill/>
                  </a:rPr>
                  <a:t> </a:t>
                </a:r>
              </a:p>
            </p:txBody>
          </p:sp>
        </mc:Fallback>
      </mc:AlternateContent>
      <p:sp>
        <p:nvSpPr>
          <p:cNvPr id="54" name="Freeform: Shape 53">
            <a:extLst>
              <a:ext uri="{FF2B5EF4-FFF2-40B4-BE49-F238E27FC236}">
                <a16:creationId xmlns:a16="http://schemas.microsoft.com/office/drawing/2014/main" id="{9ADFEEDF-1588-40D6-A46E-35AE6583379D}"/>
              </a:ext>
            </a:extLst>
          </p:cNvPr>
          <p:cNvSpPr/>
          <p:nvPr/>
        </p:nvSpPr>
        <p:spPr bwMode="auto">
          <a:xfrm>
            <a:off x="2414081" y="2472322"/>
            <a:ext cx="300252" cy="1962118"/>
          </a:xfrm>
          <a:custGeom>
            <a:avLst/>
            <a:gdLst>
              <a:gd name="connsiteX0" fmla="*/ 0 w 568569"/>
              <a:gd name="connsiteY0" fmla="*/ 0 h 2763715"/>
              <a:gd name="connsiteX1" fmla="*/ 152400 w 568569"/>
              <a:gd name="connsiteY1" fmla="*/ 433754 h 2763715"/>
              <a:gd name="connsiteX2" fmla="*/ 509954 w 568569"/>
              <a:gd name="connsiteY2" fmla="*/ 846992 h 2763715"/>
              <a:gd name="connsiteX3" fmla="*/ 556846 w 568569"/>
              <a:gd name="connsiteY3" fmla="*/ 1160585 h 2763715"/>
              <a:gd name="connsiteX4" fmla="*/ 553915 w 568569"/>
              <a:gd name="connsiteY4" fmla="*/ 1541585 h 2763715"/>
              <a:gd name="connsiteX5" fmla="*/ 568569 w 568569"/>
              <a:gd name="connsiteY5" fmla="*/ 2763715 h 2763715"/>
              <a:gd name="connsiteX0" fmla="*/ 0 w 416169"/>
              <a:gd name="connsiteY0" fmla="*/ 0 h 2329961"/>
              <a:gd name="connsiteX1" fmla="*/ 357554 w 416169"/>
              <a:gd name="connsiteY1" fmla="*/ 413238 h 2329961"/>
              <a:gd name="connsiteX2" fmla="*/ 404446 w 416169"/>
              <a:gd name="connsiteY2" fmla="*/ 726831 h 2329961"/>
              <a:gd name="connsiteX3" fmla="*/ 401515 w 416169"/>
              <a:gd name="connsiteY3" fmla="*/ 1107831 h 2329961"/>
              <a:gd name="connsiteX4" fmla="*/ 416169 w 416169"/>
              <a:gd name="connsiteY4" fmla="*/ 2329961 h 2329961"/>
              <a:gd name="connsiteX0" fmla="*/ 0 w 58615"/>
              <a:gd name="connsiteY0" fmla="*/ 0 h 1916723"/>
              <a:gd name="connsiteX1" fmla="*/ 46892 w 58615"/>
              <a:gd name="connsiteY1" fmla="*/ 313593 h 1916723"/>
              <a:gd name="connsiteX2" fmla="*/ 43961 w 58615"/>
              <a:gd name="connsiteY2" fmla="*/ 694593 h 1916723"/>
              <a:gd name="connsiteX3" fmla="*/ 58615 w 58615"/>
              <a:gd name="connsiteY3" fmla="*/ 1916723 h 1916723"/>
              <a:gd name="connsiteX0" fmla="*/ 0 w 1853025"/>
              <a:gd name="connsiteY0" fmla="*/ 0 h 3148893"/>
              <a:gd name="connsiteX1" fmla="*/ 1726535 w 1853025"/>
              <a:gd name="connsiteY1" fmla="*/ 1545763 h 3148893"/>
              <a:gd name="connsiteX2" fmla="*/ 1723604 w 1853025"/>
              <a:gd name="connsiteY2" fmla="*/ 1926763 h 3148893"/>
              <a:gd name="connsiteX3" fmla="*/ 1738258 w 1853025"/>
              <a:gd name="connsiteY3" fmla="*/ 3148893 h 3148893"/>
              <a:gd name="connsiteX0" fmla="*/ 0 w 1738258"/>
              <a:gd name="connsiteY0" fmla="*/ 0 h 3148893"/>
              <a:gd name="connsiteX1" fmla="*/ 247931 w 1738258"/>
              <a:gd name="connsiteY1" fmla="*/ 657304 h 3148893"/>
              <a:gd name="connsiteX2" fmla="*/ 1723604 w 1738258"/>
              <a:gd name="connsiteY2" fmla="*/ 1926763 h 3148893"/>
              <a:gd name="connsiteX3" fmla="*/ 1738258 w 1738258"/>
              <a:gd name="connsiteY3" fmla="*/ 3148893 h 3148893"/>
              <a:gd name="connsiteX0" fmla="*/ 0 w 1738258"/>
              <a:gd name="connsiteY0" fmla="*/ 0 h 3148893"/>
              <a:gd name="connsiteX1" fmla="*/ 247931 w 1738258"/>
              <a:gd name="connsiteY1" fmla="*/ 657304 h 3148893"/>
              <a:gd name="connsiteX2" fmla="*/ 206089 w 1738258"/>
              <a:gd name="connsiteY2" fmla="*/ 1297708 h 3148893"/>
              <a:gd name="connsiteX3" fmla="*/ 1738258 w 1738258"/>
              <a:gd name="connsiteY3" fmla="*/ 3148893 h 3148893"/>
              <a:gd name="connsiteX0" fmla="*/ 38778 w 295445"/>
              <a:gd name="connsiteY0" fmla="*/ 0 h 1962118"/>
              <a:gd name="connsiteX1" fmla="*/ 286709 w 295445"/>
              <a:gd name="connsiteY1" fmla="*/ 657304 h 1962118"/>
              <a:gd name="connsiteX2" fmla="*/ 244867 w 295445"/>
              <a:gd name="connsiteY2" fmla="*/ 1297708 h 1962118"/>
              <a:gd name="connsiteX3" fmla="*/ 117 w 295445"/>
              <a:gd name="connsiteY3" fmla="*/ 1962118 h 1962118"/>
              <a:gd name="connsiteX0" fmla="*/ 38661 w 295328"/>
              <a:gd name="connsiteY0" fmla="*/ 0 h 1962118"/>
              <a:gd name="connsiteX1" fmla="*/ 286592 w 295328"/>
              <a:gd name="connsiteY1" fmla="*/ 657304 h 1962118"/>
              <a:gd name="connsiteX2" fmla="*/ 244750 w 295328"/>
              <a:gd name="connsiteY2" fmla="*/ 1297708 h 1962118"/>
              <a:gd name="connsiteX3" fmla="*/ 0 w 295328"/>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 name="connsiteX0" fmla="*/ 38661 w 300252"/>
              <a:gd name="connsiteY0" fmla="*/ 0 h 1962118"/>
              <a:gd name="connsiteX1" fmla="*/ 286592 w 300252"/>
              <a:gd name="connsiteY1" fmla="*/ 657304 h 1962118"/>
              <a:gd name="connsiteX2" fmla="*/ 244750 w 300252"/>
              <a:gd name="connsiteY2" fmla="*/ 1297708 h 1962118"/>
              <a:gd name="connsiteX3" fmla="*/ 0 w 300252"/>
              <a:gd name="connsiteY3" fmla="*/ 1962118 h 1962118"/>
            </a:gdLst>
            <a:ahLst/>
            <a:cxnLst>
              <a:cxn ang="0">
                <a:pos x="connsiteX0" y="connsiteY0"/>
              </a:cxn>
              <a:cxn ang="0">
                <a:pos x="connsiteX1" y="connsiteY1"/>
              </a:cxn>
              <a:cxn ang="0">
                <a:pos x="connsiteX2" y="connsiteY2"/>
              </a:cxn>
              <a:cxn ang="0">
                <a:pos x="connsiteX3" y="connsiteY3"/>
              </a:cxn>
            </a:cxnLst>
            <a:rect l="l" t="t" r="r" b="b"/>
            <a:pathLst>
              <a:path w="300252" h="1962118">
                <a:moveTo>
                  <a:pt x="38661" y="0"/>
                </a:moveTo>
                <a:cubicBezTo>
                  <a:pt x="106069" y="121138"/>
                  <a:pt x="252244" y="441019"/>
                  <a:pt x="286592" y="657304"/>
                </a:cubicBezTo>
                <a:cubicBezTo>
                  <a:pt x="320940" y="873589"/>
                  <a:pt x="284360" y="1030520"/>
                  <a:pt x="244750" y="1297708"/>
                </a:cubicBezTo>
                <a:cubicBezTo>
                  <a:pt x="184359" y="1512942"/>
                  <a:pt x="214143" y="1497617"/>
                  <a:pt x="0" y="1962118"/>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85EE6A4D-0C61-4DFA-BF49-6F541BF12B7F}"/>
              </a:ext>
            </a:extLst>
          </p:cNvPr>
          <p:cNvSpPr/>
          <p:nvPr/>
        </p:nvSpPr>
        <p:spPr bwMode="auto">
          <a:xfrm>
            <a:off x="1867218" y="2498236"/>
            <a:ext cx="319361" cy="1950580"/>
          </a:xfrm>
          <a:custGeom>
            <a:avLst/>
            <a:gdLst>
              <a:gd name="connsiteX0" fmla="*/ 1659699 w 2004165"/>
              <a:gd name="connsiteY0" fmla="*/ 0 h 2771383"/>
              <a:gd name="connsiteX1" fmla="*/ 2004165 w 2004165"/>
              <a:gd name="connsiteY1" fmla="*/ 463463 h 2771383"/>
              <a:gd name="connsiteX2" fmla="*/ 1659699 w 2004165"/>
              <a:gd name="connsiteY2" fmla="*/ 579329 h 2771383"/>
              <a:gd name="connsiteX3" fmla="*/ 1208762 w 2004165"/>
              <a:gd name="connsiteY3" fmla="*/ 494778 h 2771383"/>
              <a:gd name="connsiteX4" fmla="*/ 560540 w 2004165"/>
              <a:gd name="connsiteY4" fmla="*/ 310019 h 2771383"/>
              <a:gd name="connsiteX5" fmla="*/ 72025 w 2004165"/>
              <a:gd name="connsiteY5" fmla="*/ 494778 h 2771383"/>
              <a:gd name="connsiteX6" fmla="*/ 25052 w 2004165"/>
              <a:gd name="connsiteY6" fmla="*/ 1283918 h 2771383"/>
              <a:gd name="connsiteX7" fmla="*/ 0 w 2004165"/>
              <a:gd name="connsiteY7" fmla="*/ 2771383 h 2771383"/>
              <a:gd name="connsiteX0" fmla="*/ 2004165 w 2004165"/>
              <a:gd name="connsiteY0" fmla="*/ 153444 h 2461364"/>
              <a:gd name="connsiteX1" fmla="*/ 1659699 w 2004165"/>
              <a:gd name="connsiteY1" fmla="*/ 269310 h 2461364"/>
              <a:gd name="connsiteX2" fmla="*/ 1208762 w 2004165"/>
              <a:gd name="connsiteY2" fmla="*/ 184759 h 2461364"/>
              <a:gd name="connsiteX3" fmla="*/ 560540 w 2004165"/>
              <a:gd name="connsiteY3" fmla="*/ 0 h 2461364"/>
              <a:gd name="connsiteX4" fmla="*/ 72025 w 2004165"/>
              <a:gd name="connsiteY4" fmla="*/ 184759 h 2461364"/>
              <a:gd name="connsiteX5" fmla="*/ 25052 w 2004165"/>
              <a:gd name="connsiteY5" fmla="*/ 973899 h 2461364"/>
              <a:gd name="connsiteX6" fmla="*/ 0 w 2004165"/>
              <a:gd name="connsiteY6" fmla="*/ 2461364 h 2461364"/>
              <a:gd name="connsiteX0" fmla="*/ 1659699 w 1659699"/>
              <a:gd name="connsiteY0" fmla="*/ 269310 h 2461364"/>
              <a:gd name="connsiteX1" fmla="*/ 1208762 w 1659699"/>
              <a:gd name="connsiteY1" fmla="*/ 184759 h 2461364"/>
              <a:gd name="connsiteX2" fmla="*/ 560540 w 1659699"/>
              <a:gd name="connsiteY2" fmla="*/ 0 h 2461364"/>
              <a:gd name="connsiteX3" fmla="*/ 72025 w 1659699"/>
              <a:gd name="connsiteY3" fmla="*/ 184759 h 2461364"/>
              <a:gd name="connsiteX4" fmla="*/ 25052 w 1659699"/>
              <a:gd name="connsiteY4" fmla="*/ 973899 h 2461364"/>
              <a:gd name="connsiteX5" fmla="*/ 0 w 1659699"/>
              <a:gd name="connsiteY5" fmla="*/ 2461364 h 2461364"/>
              <a:gd name="connsiteX0" fmla="*/ 1208762 w 1208762"/>
              <a:gd name="connsiteY0" fmla="*/ 184759 h 2461364"/>
              <a:gd name="connsiteX1" fmla="*/ 560540 w 1208762"/>
              <a:gd name="connsiteY1" fmla="*/ 0 h 2461364"/>
              <a:gd name="connsiteX2" fmla="*/ 72025 w 1208762"/>
              <a:gd name="connsiteY2" fmla="*/ 184759 h 2461364"/>
              <a:gd name="connsiteX3" fmla="*/ 25052 w 1208762"/>
              <a:gd name="connsiteY3" fmla="*/ 973899 h 2461364"/>
              <a:gd name="connsiteX4" fmla="*/ 0 w 1208762"/>
              <a:gd name="connsiteY4" fmla="*/ 2461364 h 2461364"/>
              <a:gd name="connsiteX0" fmla="*/ 4425375 w 4425375"/>
              <a:gd name="connsiteY0" fmla="*/ 491656 h 2476431"/>
              <a:gd name="connsiteX1" fmla="*/ 560540 w 4425375"/>
              <a:gd name="connsiteY1" fmla="*/ 15067 h 2476431"/>
              <a:gd name="connsiteX2" fmla="*/ 72025 w 4425375"/>
              <a:gd name="connsiteY2" fmla="*/ 199826 h 2476431"/>
              <a:gd name="connsiteX3" fmla="*/ 25052 w 4425375"/>
              <a:gd name="connsiteY3" fmla="*/ 988966 h 2476431"/>
              <a:gd name="connsiteX4" fmla="*/ 0 w 4425375"/>
              <a:gd name="connsiteY4" fmla="*/ 2476431 h 2476431"/>
              <a:gd name="connsiteX0" fmla="*/ 4657941 w 4657941"/>
              <a:gd name="connsiteY0" fmla="*/ 292269 h 2277044"/>
              <a:gd name="connsiteX1" fmla="*/ 4236697 w 4657941"/>
              <a:gd name="connsiteY1" fmla="*/ 885723 h 2277044"/>
              <a:gd name="connsiteX2" fmla="*/ 304591 w 4657941"/>
              <a:gd name="connsiteY2" fmla="*/ 439 h 2277044"/>
              <a:gd name="connsiteX3" fmla="*/ 257618 w 4657941"/>
              <a:gd name="connsiteY3" fmla="*/ 789579 h 2277044"/>
              <a:gd name="connsiteX4" fmla="*/ 232566 w 4657941"/>
              <a:gd name="connsiteY4" fmla="*/ 2277044 h 2277044"/>
              <a:gd name="connsiteX0" fmla="*/ 4425375 w 4425375"/>
              <a:gd name="connsiteY0" fmla="*/ 2576 h 1987351"/>
              <a:gd name="connsiteX1" fmla="*/ 4004131 w 4425375"/>
              <a:gd name="connsiteY1" fmla="*/ 596030 h 1987351"/>
              <a:gd name="connsiteX2" fmla="*/ 25052 w 4425375"/>
              <a:gd name="connsiteY2" fmla="*/ 499886 h 1987351"/>
              <a:gd name="connsiteX3" fmla="*/ 0 w 4425375"/>
              <a:gd name="connsiteY3" fmla="*/ 1987351 h 1987351"/>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425375 w 4425375"/>
              <a:gd name="connsiteY0" fmla="*/ 3281 h 1988056"/>
              <a:gd name="connsiteX1" fmla="*/ 4004131 w 4425375"/>
              <a:gd name="connsiteY1" fmla="*/ 596735 h 1988056"/>
              <a:gd name="connsiteX2" fmla="*/ 3980967 w 4425375"/>
              <a:gd name="connsiteY2" fmla="*/ 1272318 h 1988056"/>
              <a:gd name="connsiteX3" fmla="*/ 0 w 4425375"/>
              <a:gd name="connsiteY3" fmla="*/ 1988056 h 1988056"/>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6701 w 466701"/>
              <a:gd name="connsiteY0" fmla="*/ 3281 h 1942660"/>
              <a:gd name="connsiteX1" fmla="*/ 45457 w 466701"/>
              <a:gd name="connsiteY1" fmla="*/ 596735 h 1942660"/>
              <a:gd name="connsiteX2" fmla="*/ 22293 w 466701"/>
              <a:gd name="connsiteY2" fmla="*/ 1272318 h 1942660"/>
              <a:gd name="connsiteX3" fmla="*/ 217735 w 466701"/>
              <a:gd name="connsiteY3" fmla="*/ 1942660 h 1942660"/>
              <a:gd name="connsiteX0" fmla="*/ 463721 w 463721"/>
              <a:gd name="connsiteY0" fmla="*/ 3281 h 1942660"/>
              <a:gd name="connsiteX1" fmla="*/ 42477 w 463721"/>
              <a:gd name="connsiteY1" fmla="*/ 596735 h 1942660"/>
              <a:gd name="connsiteX2" fmla="*/ 19313 w 463721"/>
              <a:gd name="connsiteY2" fmla="*/ 1272318 h 1942660"/>
              <a:gd name="connsiteX3" fmla="*/ 214755 w 463721"/>
              <a:gd name="connsiteY3" fmla="*/ 1942660 h 1942660"/>
              <a:gd name="connsiteX0" fmla="*/ 463721 w 463721"/>
              <a:gd name="connsiteY0" fmla="*/ 3281 h 1981570"/>
              <a:gd name="connsiteX1" fmla="*/ 42477 w 463721"/>
              <a:gd name="connsiteY1" fmla="*/ 596735 h 1981570"/>
              <a:gd name="connsiteX2" fmla="*/ 19313 w 463721"/>
              <a:gd name="connsiteY2" fmla="*/ 1272318 h 1981570"/>
              <a:gd name="connsiteX3" fmla="*/ 292576 w 463721"/>
              <a:gd name="connsiteY3" fmla="*/ 1981570 h 1981570"/>
              <a:gd name="connsiteX0" fmla="*/ 261103 w 280458"/>
              <a:gd name="connsiteY0" fmla="*/ 3749 h 1912765"/>
              <a:gd name="connsiteX1" fmla="*/ 30359 w 280458"/>
              <a:gd name="connsiteY1" fmla="*/ 527930 h 1912765"/>
              <a:gd name="connsiteX2" fmla="*/ 7195 w 280458"/>
              <a:gd name="connsiteY2" fmla="*/ 1203513 h 1912765"/>
              <a:gd name="connsiteX3" fmla="*/ 280458 w 280458"/>
              <a:gd name="connsiteY3" fmla="*/ 1912765 h 1912765"/>
              <a:gd name="connsiteX0" fmla="*/ 261103 w 280458"/>
              <a:gd name="connsiteY0" fmla="*/ 0 h 1909016"/>
              <a:gd name="connsiteX1" fmla="*/ 30359 w 280458"/>
              <a:gd name="connsiteY1" fmla="*/ 524181 h 1909016"/>
              <a:gd name="connsiteX2" fmla="*/ 7195 w 280458"/>
              <a:gd name="connsiteY2" fmla="*/ 1199764 h 1909016"/>
              <a:gd name="connsiteX3" fmla="*/ 280458 w 280458"/>
              <a:gd name="connsiteY3" fmla="*/ 1909016 h 1909016"/>
              <a:gd name="connsiteX0" fmla="*/ 266062 w 285417"/>
              <a:gd name="connsiteY0" fmla="*/ 0 h 1909016"/>
              <a:gd name="connsiteX1" fmla="*/ 35318 w 285417"/>
              <a:gd name="connsiteY1" fmla="*/ 524181 h 1909016"/>
              <a:gd name="connsiteX2" fmla="*/ 12154 w 285417"/>
              <a:gd name="connsiteY2" fmla="*/ 1199764 h 1909016"/>
              <a:gd name="connsiteX3" fmla="*/ 285417 w 28541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77282 w 296637"/>
              <a:gd name="connsiteY0" fmla="*/ 0 h 1909016"/>
              <a:gd name="connsiteX1" fmla="*/ 46538 w 296637"/>
              <a:gd name="connsiteY1" fmla="*/ 524181 h 1909016"/>
              <a:gd name="connsiteX2" fmla="*/ 2592 w 296637"/>
              <a:gd name="connsiteY2" fmla="*/ 1203227 h 1909016"/>
              <a:gd name="connsiteX3" fmla="*/ 296637 w 296637"/>
              <a:gd name="connsiteY3" fmla="*/ 1909016 h 1909016"/>
              <a:gd name="connsiteX0" fmla="*/ 242063 w 296054"/>
              <a:gd name="connsiteY0" fmla="*/ 0 h 1950580"/>
              <a:gd name="connsiteX1" fmla="*/ 45955 w 296054"/>
              <a:gd name="connsiteY1" fmla="*/ 565745 h 1950580"/>
              <a:gd name="connsiteX2" fmla="*/ 2009 w 296054"/>
              <a:gd name="connsiteY2" fmla="*/ 1244791 h 1950580"/>
              <a:gd name="connsiteX3" fmla="*/ 296054 w 296054"/>
              <a:gd name="connsiteY3" fmla="*/ 1950580 h 1950580"/>
              <a:gd name="connsiteX0" fmla="*/ 265370 w 319361"/>
              <a:gd name="connsiteY0" fmla="*/ 0 h 1950580"/>
              <a:gd name="connsiteX1" fmla="*/ 17307 w 319361"/>
              <a:gd name="connsiteY1" fmla="*/ 589990 h 1950580"/>
              <a:gd name="connsiteX2" fmla="*/ 25316 w 319361"/>
              <a:gd name="connsiteY2" fmla="*/ 1244791 h 1950580"/>
              <a:gd name="connsiteX3" fmla="*/ 319361 w 319361"/>
              <a:gd name="connsiteY3" fmla="*/ 1950580 h 1950580"/>
            </a:gdLst>
            <a:ahLst/>
            <a:cxnLst>
              <a:cxn ang="0">
                <a:pos x="connsiteX0" y="connsiteY0"/>
              </a:cxn>
              <a:cxn ang="0">
                <a:pos x="connsiteX1" y="connsiteY1"/>
              </a:cxn>
              <a:cxn ang="0">
                <a:pos x="connsiteX2" y="connsiteY2"/>
              </a:cxn>
              <a:cxn ang="0">
                <a:pos x="connsiteX3" y="connsiteY3"/>
              </a:cxn>
            </a:cxnLst>
            <a:rect l="l" t="t" r="r" b="b"/>
            <a:pathLst>
              <a:path w="319361" h="1950580">
                <a:moveTo>
                  <a:pt x="265370" y="0"/>
                </a:moveTo>
                <a:cubicBezTo>
                  <a:pt x="168768" y="190643"/>
                  <a:pt x="57316" y="382525"/>
                  <a:pt x="17307" y="589990"/>
                </a:cubicBezTo>
                <a:cubicBezTo>
                  <a:pt x="-22702" y="797455"/>
                  <a:pt x="18220" y="870231"/>
                  <a:pt x="25316" y="1244791"/>
                </a:cubicBezTo>
                <a:cubicBezTo>
                  <a:pt x="41021" y="1599980"/>
                  <a:pt x="157272" y="1617057"/>
                  <a:pt x="319361" y="1950580"/>
                </a:cubicBezTo>
              </a:path>
            </a:pathLst>
          </a:custGeom>
          <a:noFill/>
          <a:ln w="25400" cap="flat" cmpd="sng" algn="ctr">
            <a:solidFill>
              <a:srgbClr val="00B050"/>
            </a:solidFill>
            <a:prstDash val="solid"/>
            <a:round/>
            <a:headEnd type="none" w="med" len="med"/>
            <a:tailEnd type="stealth"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007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xEl>
                                              <p:pRg st="0" end="0"/>
                                            </p:txEl>
                                          </p:spTgt>
                                        </p:tgtEl>
                                        <p:attrNameLst>
                                          <p:attrName>style.visibility</p:attrName>
                                        </p:attrNameLst>
                                      </p:cBhvr>
                                      <p:to>
                                        <p:strVal val="visible"/>
                                      </p:to>
                                    </p:set>
                                    <p:animEffect transition="in" filter="dissolve">
                                      <p:cBhvr>
                                        <p:cTn id="25" dur="500"/>
                                        <p:tgtEl>
                                          <p:spTgt spid="6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2">
                                            <p:txEl>
                                              <p:pRg st="1" end="1"/>
                                            </p:txEl>
                                          </p:spTgt>
                                        </p:tgtEl>
                                        <p:attrNameLst>
                                          <p:attrName>style.visibility</p:attrName>
                                        </p:attrNameLst>
                                      </p:cBhvr>
                                      <p:to>
                                        <p:strVal val="visible"/>
                                      </p:to>
                                    </p:set>
                                    <p:animEffect transition="in" filter="dissolve">
                                      <p:cBhvr>
                                        <p:cTn id="30" dur="500"/>
                                        <p:tgtEl>
                                          <p:spTgt spid="6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xEl>
                                              <p:pRg st="2" end="2"/>
                                            </p:txEl>
                                          </p:spTgt>
                                        </p:tgtEl>
                                        <p:attrNameLst>
                                          <p:attrName>style.visibility</p:attrName>
                                        </p:attrNameLst>
                                      </p:cBhvr>
                                      <p:to>
                                        <p:strVal val="visible"/>
                                      </p:to>
                                    </p:set>
                                    <p:animEffect transition="in" filter="dissolve">
                                      <p:cBhvr>
                                        <p:cTn id="35" dur="500"/>
                                        <p:tgtEl>
                                          <p:spTgt spid="6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2">
                                            <p:txEl>
                                              <p:pRg st="4" end="4"/>
                                            </p:txEl>
                                          </p:spTgt>
                                        </p:tgtEl>
                                        <p:attrNameLst>
                                          <p:attrName>style.visibility</p:attrName>
                                        </p:attrNameLst>
                                      </p:cBhvr>
                                      <p:to>
                                        <p:strVal val="visible"/>
                                      </p:to>
                                    </p:set>
                                    <p:animEffect transition="in" filter="dissolve">
                                      <p:cBhvr>
                                        <p:cTn id="40" dur="500"/>
                                        <p:tgtEl>
                                          <p:spTgt spid="6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dissolve">
                                      <p:cBhvr>
                                        <p:cTn id="45" dur="500"/>
                                        <p:tgtEl>
                                          <p:spTgt spid="6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2">
                                            <p:txEl>
                                              <p:pRg st="6" end="6"/>
                                            </p:txEl>
                                          </p:spTgt>
                                        </p:tgtEl>
                                        <p:attrNameLst>
                                          <p:attrName>style.visibility</p:attrName>
                                        </p:attrNameLst>
                                      </p:cBhvr>
                                      <p:to>
                                        <p:strVal val="visible"/>
                                      </p:to>
                                    </p:set>
                                    <p:animEffect transition="in" filter="dissolve">
                                      <p:cBhvr>
                                        <p:cTn id="50" dur="500"/>
                                        <p:tgtEl>
                                          <p:spTgt spid="6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2">
                                            <p:txEl>
                                              <p:pRg st="8" end="8"/>
                                            </p:txEl>
                                          </p:spTgt>
                                        </p:tgtEl>
                                        <p:attrNameLst>
                                          <p:attrName>style.visibility</p:attrName>
                                        </p:attrNameLst>
                                      </p:cBhvr>
                                      <p:to>
                                        <p:strVal val="visible"/>
                                      </p:to>
                                    </p:set>
                                    <p:animEffect transition="in" filter="dissolve">
                                      <p:cBhvr>
                                        <p:cTn id="55" dur="500"/>
                                        <p:tgtEl>
                                          <p:spTgt spid="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4CD-843F-4543-BFCA-E53DD8303CF8}"/>
              </a:ext>
            </a:extLst>
          </p:cNvPr>
          <p:cNvSpPr>
            <a:spLocks noGrp="1"/>
          </p:cNvSpPr>
          <p:nvPr>
            <p:ph type="title"/>
          </p:nvPr>
        </p:nvSpPr>
        <p:spPr/>
        <p:txBody>
          <a:bodyPr/>
          <a:lstStyle/>
          <a:p>
            <a:r>
              <a:rPr lang="en-US" dirty="0"/>
              <a:t>Swap Procedure</a:t>
            </a:r>
          </a:p>
        </p:txBody>
      </p:sp>
      <p:sp>
        <p:nvSpPr>
          <p:cNvPr id="3" name="Slide Number Placeholder 2">
            <a:extLst>
              <a:ext uri="{FF2B5EF4-FFF2-40B4-BE49-F238E27FC236}">
                <a16:creationId xmlns:a16="http://schemas.microsoft.com/office/drawing/2014/main" id="{189D488F-C24E-41AF-8150-1F928B92FD74}"/>
              </a:ext>
            </a:extLst>
          </p:cNvPr>
          <p:cNvSpPr>
            <a:spLocks noGrp="1"/>
          </p:cNvSpPr>
          <p:nvPr>
            <p:ph type="sldNum" sz="quarter" idx="12"/>
          </p:nvPr>
        </p:nvSpPr>
        <p:spPr/>
        <p:txBody>
          <a:bodyPr/>
          <a:lstStyle/>
          <a:p>
            <a:fld id="{60AD1266-7CE3-2146-B859-359ABF1E0203}" type="slidenum">
              <a:rPr lang="en-US" smtClean="0"/>
              <a:t>6</a:t>
            </a:fld>
            <a:endParaRPr lang="en-US"/>
          </a:p>
        </p:txBody>
      </p:sp>
      <p:sp>
        <p:nvSpPr>
          <p:cNvPr id="4" name="TextBox 3">
            <a:extLst>
              <a:ext uri="{FF2B5EF4-FFF2-40B4-BE49-F238E27FC236}">
                <a16:creationId xmlns:a16="http://schemas.microsoft.com/office/drawing/2014/main" id="{2A5D3654-06F8-493D-B647-9CEC60B77489}"/>
              </a:ext>
            </a:extLst>
          </p:cNvPr>
          <p:cNvSpPr txBox="1"/>
          <p:nvPr/>
        </p:nvSpPr>
        <p:spPr>
          <a:xfrm>
            <a:off x="172820" y="1183480"/>
            <a:ext cx="3060453" cy="3416320"/>
          </a:xfrm>
          <a:prstGeom prst="rect">
            <a:avLst/>
          </a:prstGeom>
          <a:solidFill>
            <a:schemeClr val="bg1"/>
          </a:solidFill>
          <a:ln>
            <a:solidFill>
              <a:schemeClr val="tx1"/>
            </a:solidFill>
          </a:ln>
        </p:spPr>
        <p:txBody>
          <a:bodyPr wrap="none" rtlCol="0">
            <a:spAutoFit/>
          </a:bodyPr>
          <a:lstStyle/>
          <a:p>
            <a:r>
              <a:rPr lang="en-US" dirty="0"/>
              <a:t>void swap(bool p</a:t>
            </a:r>
            <a:r>
              <a:rPr lang="en-US" baseline="-25000" dirty="0"/>
              <a:t>1</a:t>
            </a:r>
            <a:r>
              <a:rPr lang="en-US" dirty="0"/>
              <a:t>, bool p</a:t>
            </a:r>
            <a:r>
              <a:rPr lang="en-US" baseline="-25000" dirty="0"/>
              <a:t>2</a:t>
            </a:r>
            <a:r>
              <a:rPr lang="en-US" dirty="0"/>
              <a:t>) {</a:t>
            </a:r>
          </a:p>
          <a:p>
            <a:r>
              <a:rPr lang="en-US" dirty="0"/>
              <a:t>   if (*) {</a:t>
            </a:r>
          </a:p>
          <a:p>
            <a:r>
              <a:rPr lang="en-US" dirty="0"/>
              <a:t>      bool t = p</a:t>
            </a:r>
            <a:r>
              <a:rPr lang="en-US" baseline="-25000" dirty="0"/>
              <a:t>1</a:t>
            </a:r>
            <a:r>
              <a:rPr lang="en-US" dirty="0"/>
              <a:t>;</a:t>
            </a:r>
          </a:p>
          <a:p>
            <a:r>
              <a:rPr lang="en-US" dirty="0"/>
              <a:t>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t;</a:t>
            </a:r>
          </a:p>
          <a:p>
            <a:r>
              <a:rPr lang="en-US" dirty="0"/>
              <a:t>   }</a:t>
            </a:r>
          </a:p>
          <a:p>
            <a:r>
              <a:rPr lang="en-US" dirty="0"/>
              <a:t>   else {</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2</a:t>
            </a:r>
            <a:r>
              <a:rPr lang="en-US" dirty="0"/>
              <a:t> = p</a:t>
            </a:r>
            <a:r>
              <a:rPr lang="en-US" baseline="-25000" dirty="0"/>
              <a:t>1</a:t>
            </a:r>
            <a:r>
              <a:rPr lang="en-US" dirty="0"/>
              <a:t> ^ p</a:t>
            </a:r>
            <a:r>
              <a:rPr lang="en-US" baseline="-25000" dirty="0"/>
              <a:t>2</a:t>
            </a:r>
            <a:r>
              <a:rPr lang="en-US" dirty="0"/>
              <a:t>;</a:t>
            </a:r>
          </a:p>
          <a:p>
            <a:r>
              <a:rPr lang="en-US" dirty="0"/>
              <a:t>      p</a:t>
            </a:r>
            <a:r>
              <a:rPr lang="en-US" baseline="-25000" dirty="0"/>
              <a:t>1</a:t>
            </a:r>
            <a:r>
              <a:rPr lang="en-US" dirty="0"/>
              <a:t> = p</a:t>
            </a:r>
            <a:r>
              <a:rPr lang="en-US" baseline="-25000" dirty="0"/>
              <a:t>1</a:t>
            </a:r>
            <a:r>
              <a:rPr lang="en-US" dirty="0"/>
              <a:t> ^ p</a:t>
            </a:r>
            <a:r>
              <a:rPr lang="en-US" baseline="-25000" dirty="0"/>
              <a:t>2</a:t>
            </a:r>
            <a:r>
              <a:rPr lang="en-US" dirty="0"/>
              <a:t>;</a:t>
            </a:r>
            <a:endParaRPr lang="en-US" baseline="-25000" dirty="0"/>
          </a:p>
          <a:p>
            <a:r>
              <a:rPr lang="en-US" baseline="-25000" dirty="0"/>
              <a:t>  </a:t>
            </a:r>
            <a:r>
              <a:rPr lang="en-US" dirty="0"/>
              <a:t> }</a:t>
            </a:r>
          </a:p>
          <a:p>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0FDFFC-21D3-4525-AC22-62A2E5D00D1D}"/>
                  </a:ext>
                </a:extLst>
              </p:cNvPr>
              <p:cNvSpPr txBox="1"/>
              <p:nvPr/>
            </p:nvSpPr>
            <p:spPr>
              <a:xfrm>
                <a:off x="5057096" y="1883142"/>
                <a:ext cx="863698"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1</m:t>
                          </m:r>
                        </m:sub>
                      </m:sSub>
                    </m:oMath>
                  </m:oMathPara>
                </a14:m>
                <a:endParaRPr lang="en-US" i="0" dirty="0"/>
              </a:p>
            </p:txBody>
          </p:sp>
        </mc:Choice>
        <mc:Fallback xmlns="">
          <p:sp>
            <p:nvSpPr>
              <p:cNvPr id="5" name="TextBox 4">
                <a:extLst>
                  <a:ext uri="{FF2B5EF4-FFF2-40B4-BE49-F238E27FC236}">
                    <a16:creationId xmlns:a16="http://schemas.microsoft.com/office/drawing/2014/main" id="{4E0FDFFC-21D3-4525-AC22-62A2E5D00D1D}"/>
                  </a:ext>
                </a:extLst>
              </p:cNvPr>
              <p:cNvSpPr txBox="1">
                <a:spLocks noRot="1" noChangeAspect="1" noMove="1" noResize="1" noEditPoints="1" noAdjustHandles="1" noChangeArrowheads="1" noChangeShapeType="1" noTextEdit="1"/>
              </p:cNvSpPr>
              <p:nvPr/>
            </p:nvSpPr>
            <p:spPr>
              <a:xfrm>
                <a:off x="5057096" y="1883142"/>
                <a:ext cx="863698" cy="369332"/>
              </a:xfrm>
              <a:prstGeom prst="rect">
                <a:avLst/>
              </a:prstGeom>
              <a:blipFill>
                <a:blip r:embed="rId3"/>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080C400-5861-4B8D-AF48-60566D312FB4}"/>
                  </a:ext>
                </a:extLst>
              </p:cNvPr>
              <p:cNvSpPr txBox="1"/>
              <p:nvPr/>
            </p:nvSpPr>
            <p:spPr>
              <a:xfrm>
                <a:off x="6289189" y="1883142"/>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6" name="TextBox 5">
                <a:extLst>
                  <a:ext uri="{FF2B5EF4-FFF2-40B4-BE49-F238E27FC236}">
                    <a16:creationId xmlns:a16="http://schemas.microsoft.com/office/drawing/2014/main" id="{8080C400-5861-4B8D-AF48-60566D312FB4}"/>
                  </a:ext>
                </a:extLst>
              </p:cNvPr>
              <p:cNvSpPr txBox="1">
                <a:spLocks noRot="1" noChangeAspect="1" noMove="1" noResize="1" noEditPoints="1" noAdjustHandles="1" noChangeArrowheads="1" noChangeShapeType="1" noTextEdit="1"/>
              </p:cNvSpPr>
              <p:nvPr/>
            </p:nvSpPr>
            <p:spPr>
              <a:xfrm>
                <a:off x="6289189" y="1883142"/>
                <a:ext cx="1681422" cy="369332"/>
              </a:xfrm>
              <a:prstGeom prst="rect">
                <a:avLst/>
              </a:prstGeom>
              <a:blipFill>
                <a:blip r:embed="rId4"/>
                <a:stretch>
                  <a:fillRect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9B8599-EA10-48D1-9168-6F283A78C06A}"/>
                  </a:ext>
                </a:extLst>
              </p:cNvPr>
              <p:cNvSpPr txBox="1"/>
              <p:nvPr/>
            </p:nvSpPr>
            <p:spPr>
              <a:xfrm>
                <a:off x="5919270" y="5067218"/>
                <a:ext cx="650371"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𝑒𝑥𝑖𝑡</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79B8599-EA10-48D1-9168-6F283A78C06A}"/>
                  </a:ext>
                </a:extLst>
              </p:cNvPr>
              <p:cNvSpPr txBox="1">
                <a:spLocks noRot="1" noChangeAspect="1" noMove="1" noResize="1" noEditPoints="1" noAdjustHandles="1" noChangeArrowheads="1" noChangeShapeType="1" noTextEdit="1"/>
              </p:cNvSpPr>
              <p:nvPr/>
            </p:nvSpPr>
            <p:spPr>
              <a:xfrm>
                <a:off x="5919270" y="5067218"/>
                <a:ext cx="650371" cy="369332"/>
              </a:xfrm>
              <a:prstGeom prst="rect">
                <a:avLst/>
              </a:prstGeom>
              <a:blipFill>
                <a:blip r:embed="rId5"/>
                <a:stretch>
                  <a:fillRect/>
                </a:stretch>
              </a:blipFill>
              <a:ln>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1553A39-213A-40A0-A560-B08159421C09}"/>
              </a:ext>
            </a:extLst>
          </p:cNvPr>
          <p:cNvCxnSpPr>
            <a:cxnSpLocks/>
            <a:stCxn id="26" idx="2"/>
            <a:endCxn id="8" idx="0"/>
          </p:cNvCxnSpPr>
          <p:nvPr/>
        </p:nvCxnSpPr>
        <p:spPr>
          <a:xfrm>
            <a:off x="5488945" y="4346795"/>
            <a:ext cx="755511"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a:extLst>
              <a:ext uri="{FF2B5EF4-FFF2-40B4-BE49-F238E27FC236}">
                <a16:creationId xmlns:a16="http://schemas.microsoft.com/office/drawing/2014/main" id="{19508FF2-7412-4EC3-AFE7-9D423EFCDF64}"/>
              </a:ext>
            </a:extLst>
          </p:cNvPr>
          <p:cNvCxnSpPr>
            <a:cxnSpLocks/>
            <a:stCxn id="31" idx="2"/>
            <a:endCxn id="32" idx="0"/>
          </p:cNvCxnSpPr>
          <p:nvPr/>
        </p:nvCxnSpPr>
        <p:spPr>
          <a:xfrm>
            <a:off x="7129900" y="3308171"/>
            <a:ext cx="0"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32061D-2652-4B54-8FE6-1B417F5A506F}"/>
                  </a:ext>
                </a:extLst>
              </p:cNvPr>
              <p:cNvSpPr txBox="1"/>
              <p:nvPr/>
            </p:nvSpPr>
            <p:spPr>
              <a:xfrm>
                <a:off x="4991470" y="2938839"/>
                <a:ext cx="994951"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11" name="TextBox 10">
                <a:extLst>
                  <a:ext uri="{FF2B5EF4-FFF2-40B4-BE49-F238E27FC236}">
                    <a16:creationId xmlns:a16="http://schemas.microsoft.com/office/drawing/2014/main" id="{9A32061D-2652-4B54-8FE6-1B417F5A506F}"/>
                  </a:ext>
                </a:extLst>
              </p:cNvPr>
              <p:cNvSpPr txBox="1">
                <a:spLocks noRot="1" noChangeAspect="1" noMove="1" noResize="1" noEditPoints="1" noAdjustHandles="1" noChangeArrowheads="1" noChangeShapeType="1" noTextEdit="1"/>
              </p:cNvSpPr>
              <p:nvPr/>
            </p:nvSpPr>
            <p:spPr>
              <a:xfrm>
                <a:off x="4991470" y="2938839"/>
                <a:ext cx="994951" cy="369332"/>
              </a:xfrm>
              <a:prstGeom prst="rect">
                <a:avLst/>
              </a:prstGeom>
              <a:blipFill>
                <a:blip r:embed="rId6"/>
                <a:stretch>
                  <a:fillRect b="-6349"/>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83E4CA9-2DF6-40D5-9CB5-1AE5FADB901E}"/>
              </a:ext>
            </a:extLst>
          </p:cNvPr>
          <p:cNvCxnSpPr>
            <a:cxnSpLocks/>
            <a:stCxn id="11" idx="2"/>
            <a:endCxn id="26" idx="0"/>
          </p:cNvCxnSpPr>
          <p:nvPr/>
        </p:nvCxnSpPr>
        <p:spPr>
          <a:xfrm flipH="1">
            <a:off x="5488945" y="3308171"/>
            <a:ext cx="1" cy="669292"/>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a:extLst>
              <a:ext uri="{FF2B5EF4-FFF2-40B4-BE49-F238E27FC236}">
                <a16:creationId xmlns:a16="http://schemas.microsoft.com/office/drawing/2014/main" id="{29F8FB75-A2E6-405A-9C03-366C7395F094}"/>
              </a:ext>
            </a:extLst>
          </p:cNvPr>
          <p:cNvCxnSpPr>
            <a:cxnSpLocks/>
            <a:stCxn id="6" idx="2"/>
            <a:endCxn id="31" idx="0"/>
          </p:cNvCxnSpPr>
          <p:nvPr/>
        </p:nvCxnSpPr>
        <p:spPr>
          <a:xfrm>
            <a:off x="7129900" y="2252474"/>
            <a:ext cx="0"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242734-DD2B-4238-8EB9-D9D7F284DB0C}"/>
                  </a:ext>
                </a:extLst>
              </p:cNvPr>
              <p:cNvSpPr txBox="1"/>
              <p:nvPr/>
            </p:nvSpPr>
            <p:spPr>
              <a:xfrm>
                <a:off x="5841781" y="870991"/>
                <a:ext cx="80534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𝑖𝑓</m:t>
                      </m:r>
                      <m:r>
                        <a:rPr lang="en-US" i="1" dirty="0" smtClean="0">
                          <a:latin typeface="Cambria Math" panose="02040503050406030204" pitchFamily="18" charset="0"/>
                        </a:rPr>
                        <m:t> (∗)</m:t>
                      </m:r>
                    </m:oMath>
                  </m:oMathPara>
                </a14:m>
                <a:endParaRPr lang="en-US" i="0" dirty="0"/>
              </a:p>
            </p:txBody>
          </p:sp>
        </mc:Choice>
        <mc:Fallback xmlns="">
          <p:sp>
            <p:nvSpPr>
              <p:cNvPr id="18" name="TextBox 17">
                <a:extLst>
                  <a:ext uri="{FF2B5EF4-FFF2-40B4-BE49-F238E27FC236}">
                    <a16:creationId xmlns:a16="http://schemas.microsoft.com/office/drawing/2014/main" id="{06242734-DD2B-4238-8EB9-D9D7F284DB0C}"/>
                  </a:ext>
                </a:extLst>
              </p:cNvPr>
              <p:cNvSpPr txBox="1">
                <a:spLocks noRot="1" noChangeAspect="1" noMove="1" noResize="1" noEditPoints="1" noAdjustHandles="1" noChangeArrowheads="1" noChangeShapeType="1" noTextEdit="1"/>
              </p:cNvSpPr>
              <p:nvPr/>
            </p:nvSpPr>
            <p:spPr>
              <a:xfrm>
                <a:off x="5841781" y="870991"/>
                <a:ext cx="805349" cy="369332"/>
              </a:xfrm>
              <a:prstGeom prst="rect">
                <a:avLst/>
              </a:prstGeom>
              <a:blipFill>
                <a:blip r:embed="rId7"/>
                <a:stretch>
                  <a:fillRect b="-12903"/>
                </a:stretch>
              </a:blipFill>
              <a:ln>
                <a:solidFill>
                  <a:schemeClr val="tx1"/>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4F0EBEF8-117E-41C1-91E9-D45A39F2E6EE}"/>
              </a:ext>
            </a:extLst>
          </p:cNvPr>
          <p:cNvCxnSpPr>
            <a:cxnSpLocks/>
            <a:stCxn id="18" idx="2"/>
            <a:endCxn id="5" idx="0"/>
          </p:cNvCxnSpPr>
          <p:nvPr/>
        </p:nvCxnSpPr>
        <p:spPr>
          <a:xfrm flipH="1">
            <a:off x="5488945" y="1240323"/>
            <a:ext cx="755511"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20" name="Straight Arrow Connector 19">
            <a:extLst>
              <a:ext uri="{FF2B5EF4-FFF2-40B4-BE49-F238E27FC236}">
                <a16:creationId xmlns:a16="http://schemas.microsoft.com/office/drawing/2014/main" id="{0332035A-E1C2-4750-99C9-B05E68A4755D}"/>
              </a:ext>
            </a:extLst>
          </p:cNvPr>
          <p:cNvCxnSpPr>
            <a:cxnSpLocks/>
            <a:stCxn id="18" idx="2"/>
            <a:endCxn id="6" idx="0"/>
          </p:cNvCxnSpPr>
          <p:nvPr/>
        </p:nvCxnSpPr>
        <p:spPr>
          <a:xfrm>
            <a:off x="6244456" y="1240323"/>
            <a:ext cx="885444" cy="64281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
        <p:nvSpPr>
          <p:cNvPr id="21" name="TextBox 20">
            <a:extLst>
              <a:ext uri="{FF2B5EF4-FFF2-40B4-BE49-F238E27FC236}">
                <a16:creationId xmlns:a16="http://schemas.microsoft.com/office/drawing/2014/main" id="{1A43CB00-8D7D-4B56-B9BF-280EAAECDBFB}"/>
              </a:ext>
            </a:extLst>
          </p:cNvPr>
          <p:cNvSpPr txBox="1"/>
          <p:nvPr/>
        </p:nvSpPr>
        <p:spPr>
          <a:xfrm>
            <a:off x="5940526" y="111920"/>
            <a:ext cx="607859"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r>
              <a:rPr lang="en-US" dirty="0"/>
              <a:t>start</a:t>
            </a:r>
            <a:endParaRPr lang="en-US" i="0" dirty="0"/>
          </a:p>
        </p:txBody>
      </p:sp>
      <p:cxnSp>
        <p:nvCxnSpPr>
          <p:cNvPr id="22" name="Straight Arrow Connector 21">
            <a:extLst>
              <a:ext uri="{FF2B5EF4-FFF2-40B4-BE49-F238E27FC236}">
                <a16:creationId xmlns:a16="http://schemas.microsoft.com/office/drawing/2014/main" id="{5730EB51-421A-43AA-AAEB-E05F731751F6}"/>
              </a:ext>
            </a:extLst>
          </p:cNvPr>
          <p:cNvCxnSpPr>
            <a:cxnSpLocks/>
          </p:cNvCxnSpPr>
          <p:nvPr/>
        </p:nvCxnSpPr>
        <p:spPr>
          <a:xfrm>
            <a:off x="6244455" y="481252"/>
            <a:ext cx="0" cy="389739"/>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CCFF67F-4DA5-499D-948F-4C72D43B8314}"/>
                  </a:ext>
                </a:extLst>
              </p:cNvPr>
              <p:cNvSpPr txBox="1"/>
              <p:nvPr/>
            </p:nvSpPr>
            <p:spPr>
              <a:xfrm>
                <a:off x="5054435" y="3977463"/>
                <a:ext cx="869020"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oMath>
                  </m:oMathPara>
                </a14:m>
                <a:endParaRPr lang="en-US" i="0" dirty="0"/>
              </a:p>
            </p:txBody>
          </p:sp>
        </mc:Choice>
        <mc:Fallback xmlns="">
          <p:sp>
            <p:nvSpPr>
              <p:cNvPr id="26" name="TextBox 25">
                <a:extLst>
                  <a:ext uri="{FF2B5EF4-FFF2-40B4-BE49-F238E27FC236}">
                    <a16:creationId xmlns:a16="http://schemas.microsoft.com/office/drawing/2014/main" id="{DCCFF67F-4DA5-499D-948F-4C72D43B8314}"/>
                  </a:ext>
                </a:extLst>
              </p:cNvPr>
              <p:cNvSpPr txBox="1">
                <a:spLocks noRot="1" noChangeAspect="1" noMove="1" noResize="1" noEditPoints="1" noAdjustHandles="1" noChangeArrowheads="1" noChangeShapeType="1" noTextEdit="1"/>
              </p:cNvSpPr>
              <p:nvPr/>
            </p:nvSpPr>
            <p:spPr>
              <a:xfrm>
                <a:off x="5054435" y="3977463"/>
                <a:ext cx="869020" cy="369332"/>
              </a:xfrm>
              <a:prstGeom prst="rect">
                <a:avLst/>
              </a:prstGeom>
              <a:blipFill>
                <a:blip r:embed="rId8"/>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67F4A3-F0F8-4A11-853B-DAD18205F177}"/>
                  </a:ext>
                </a:extLst>
              </p:cNvPr>
              <p:cNvSpPr txBox="1"/>
              <p:nvPr/>
            </p:nvSpPr>
            <p:spPr>
              <a:xfrm>
                <a:off x="6289189" y="2938839"/>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1" name="TextBox 30">
                <a:extLst>
                  <a:ext uri="{FF2B5EF4-FFF2-40B4-BE49-F238E27FC236}">
                    <a16:creationId xmlns:a16="http://schemas.microsoft.com/office/drawing/2014/main" id="{8467F4A3-F0F8-4A11-853B-DAD18205F177}"/>
                  </a:ext>
                </a:extLst>
              </p:cNvPr>
              <p:cNvSpPr txBox="1">
                <a:spLocks noRot="1" noChangeAspect="1" noMove="1" noResize="1" noEditPoints="1" noAdjustHandles="1" noChangeArrowheads="1" noChangeShapeType="1" noTextEdit="1"/>
              </p:cNvSpPr>
              <p:nvPr/>
            </p:nvSpPr>
            <p:spPr>
              <a:xfrm>
                <a:off x="6289189" y="2938839"/>
                <a:ext cx="1681422" cy="369332"/>
              </a:xfrm>
              <a:prstGeom prst="rect">
                <a:avLst/>
              </a:prstGeom>
              <a:blipFill>
                <a:blip r:embed="rId9"/>
                <a:stretch>
                  <a:fillRect b="-634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6696F57-6ACC-412C-B16D-92AED76BCCD9}"/>
                  </a:ext>
                </a:extLst>
              </p:cNvPr>
              <p:cNvSpPr txBox="1"/>
              <p:nvPr/>
            </p:nvSpPr>
            <p:spPr>
              <a:xfrm>
                <a:off x="6289189" y="3977463"/>
                <a:ext cx="1681422" cy="369332"/>
              </a:xfrm>
              <a:prstGeom prst="rect">
                <a:avLst/>
              </a:prstGeom>
              <a:noFill/>
              <a:ln>
                <a:solidFill>
                  <a:schemeClr val="tx1"/>
                </a:solidFill>
              </a:ln>
            </p:spPr>
            <p:txBody>
              <a:bodyPr wrap="none" rtlCol="0">
                <a:spAutoFit/>
              </a:bodyPr>
              <a:lstStyle>
                <a:defPPr>
                  <a:defRPr lang="en-US"/>
                </a:defPPr>
                <a:lvl1pPr>
                  <a:defRPr i="1">
                    <a:latin typeface="Times New Roman" panose="02020603050405020304" pitchFamily="18" charset="0"/>
                    <a:cs typeface="Times New Roman" panose="020206030504050203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𝑥𝑜𝑟</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i="0" dirty="0"/>
              </a:p>
            </p:txBody>
          </p:sp>
        </mc:Choice>
        <mc:Fallback xmlns="">
          <p:sp>
            <p:nvSpPr>
              <p:cNvPr id="32" name="TextBox 31">
                <a:extLst>
                  <a:ext uri="{FF2B5EF4-FFF2-40B4-BE49-F238E27FC236}">
                    <a16:creationId xmlns:a16="http://schemas.microsoft.com/office/drawing/2014/main" id="{16696F57-6ACC-412C-B16D-92AED76BCCD9}"/>
                  </a:ext>
                </a:extLst>
              </p:cNvPr>
              <p:cNvSpPr txBox="1">
                <a:spLocks noRot="1" noChangeAspect="1" noMove="1" noResize="1" noEditPoints="1" noAdjustHandles="1" noChangeArrowheads="1" noChangeShapeType="1" noTextEdit="1"/>
              </p:cNvSpPr>
              <p:nvPr/>
            </p:nvSpPr>
            <p:spPr>
              <a:xfrm>
                <a:off x="6289189" y="3977463"/>
                <a:ext cx="1681422" cy="369332"/>
              </a:xfrm>
              <a:prstGeom prst="rect">
                <a:avLst/>
              </a:prstGeom>
              <a:blipFill>
                <a:blip r:embed="rId10"/>
                <a:stretch>
                  <a:fillRect b="-6349"/>
                </a:stretch>
              </a:blipFill>
              <a:ln>
                <a:solidFill>
                  <a:schemeClr val="tx1"/>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0B757BE7-E165-4B1A-A2D8-708D0473E8BB}"/>
              </a:ext>
            </a:extLst>
          </p:cNvPr>
          <p:cNvCxnSpPr>
            <a:cxnSpLocks/>
            <a:stCxn id="32" idx="2"/>
            <a:endCxn id="8" idx="0"/>
          </p:cNvCxnSpPr>
          <p:nvPr/>
        </p:nvCxnSpPr>
        <p:spPr>
          <a:xfrm flipH="1">
            <a:off x="6244456" y="4346795"/>
            <a:ext cx="885444" cy="720423"/>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cxnSp>
        <p:nvCxnSpPr>
          <p:cNvPr id="44" name="Straight Arrow Connector 43">
            <a:extLst>
              <a:ext uri="{FF2B5EF4-FFF2-40B4-BE49-F238E27FC236}">
                <a16:creationId xmlns:a16="http://schemas.microsoft.com/office/drawing/2014/main" id="{75D682D7-8AD9-4EA2-9DF4-379A18BAD361}"/>
              </a:ext>
            </a:extLst>
          </p:cNvPr>
          <p:cNvCxnSpPr>
            <a:cxnSpLocks/>
            <a:stCxn id="5" idx="2"/>
            <a:endCxn id="11" idx="0"/>
          </p:cNvCxnSpPr>
          <p:nvPr/>
        </p:nvCxnSpPr>
        <p:spPr>
          <a:xfrm>
            <a:off x="5488945" y="2252474"/>
            <a:ext cx="1" cy="686365"/>
          </a:xfrm>
          <a:prstGeom prst="straightConnector1">
            <a:avLst/>
          </a:prstGeom>
          <a:noFill/>
          <a:ln w="19050">
            <a:solidFill>
              <a:schemeClr val="tx1"/>
            </a:solidFill>
            <a:tailEnd type="stealt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962978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DAD5-53C6-4D72-9C1F-05137BBB0008}"/>
              </a:ext>
            </a:extLst>
          </p:cNvPr>
          <p:cNvSpPr>
            <a:spLocks noGrp="1"/>
          </p:cNvSpPr>
          <p:nvPr>
            <p:ph type="title"/>
          </p:nvPr>
        </p:nvSpPr>
        <p:spPr>
          <a:xfrm>
            <a:off x="0" y="143361"/>
            <a:ext cx="9144000" cy="646331"/>
          </a:xfrm>
        </p:spPr>
        <p:txBody>
          <a:bodyPr/>
          <a:lstStyle/>
          <a:p>
            <a:r>
              <a:rPr lang="en-US" sz="2400" dirty="0"/>
              <a:t>NPA-TP is a</a:t>
            </a:r>
            <a:br>
              <a:rPr lang="en-US" sz="2400" dirty="0"/>
            </a:br>
            <a:r>
              <a:rPr lang="en-US" sz="2400" dirty="0"/>
              <a:t>Nested Fixpoint Computation</a:t>
            </a:r>
            <a:br>
              <a:rPr lang="en-US" sz="2400" dirty="0"/>
            </a:br>
            <a:endParaRPr lang="en-US" sz="2400" dirty="0"/>
          </a:p>
        </p:txBody>
      </p:sp>
      <p:sp>
        <p:nvSpPr>
          <p:cNvPr id="3" name="Slide Number Placeholder 2">
            <a:extLst>
              <a:ext uri="{FF2B5EF4-FFF2-40B4-BE49-F238E27FC236}">
                <a16:creationId xmlns:a16="http://schemas.microsoft.com/office/drawing/2014/main" id="{223FBE5C-602C-4E09-B997-AAE3B7617CCB}"/>
              </a:ext>
            </a:extLst>
          </p:cNvPr>
          <p:cNvSpPr>
            <a:spLocks noGrp="1"/>
          </p:cNvSpPr>
          <p:nvPr>
            <p:ph type="sldNum" sz="quarter" idx="12"/>
          </p:nvPr>
        </p:nvSpPr>
        <p:spPr/>
        <p:txBody>
          <a:bodyPr/>
          <a:lstStyle/>
          <a:p>
            <a:fld id="{60AD1266-7CE3-2146-B859-359ABF1E0203}" type="slidenum">
              <a:rPr lang="en-US" smtClean="0"/>
              <a:t>60</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F272D5-0372-4723-9F13-0654E4E901FC}"/>
                  </a:ext>
                </a:extLst>
              </p:cNvPr>
              <p:cNvSpPr txBox="1"/>
              <p:nvPr/>
            </p:nvSpPr>
            <p:spPr>
              <a:xfrm>
                <a:off x="4775926" y="4437622"/>
                <a:ext cx="3964610" cy="2188291"/>
              </a:xfrm>
              <a:prstGeom prst="rect">
                <a:avLst/>
              </a:prstGeom>
              <a:noFill/>
              <a:ln w="19050">
                <a:solidFill>
                  <a:schemeClr val="tx1"/>
                </a:solidFill>
              </a:ln>
            </p:spPr>
            <p:txBody>
              <a:bodyPr wrap="none" rtlCol="0">
                <a:spAutoFit/>
              </a:bodyPr>
              <a:lstStyle/>
              <a:p>
                <a:pPr algn="ctr"/>
                <a:r>
                  <a:rPr lang="en-US" sz="2800" u="sng" dirty="0"/>
                  <a:t>NPA-TP iteration</a:t>
                </a:r>
                <a:endParaRPr lang="en-US" sz="2800" dirty="0"/>
              </a:p>
              <a:p>
                <a:pPr algn="ctr"/>
                <a14:m>
                  <m:oMath xmlns:m="http://schemas.openxmlformats.org/officeDocument/2006/math">
                    <m:r>
                      <a:rPr lang="en-US" sz="2000" b="0" i="1" smtClean="0">
                        <a:latin typeface="Cambria Math"/>
                      </a:rPr>
                      <m:t>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a:rPr>
                              <m:t>𝜈</m:t>
                            </m:r>
                          </m:e>
                        </m:acc>
                      </m:e>
                      <m:sup>
                        <m:r>
                          <a:rPr lang="en-US" sz="2000" b="0" i="1" smtClean="0">
                            <a:latin typeface="Cambria Math"/>
                          </a:rPr>
                          <m:t>(0)</m:t>
                        </m:r>
                      </m:sup>
                    </m:sSup>
                    <m:r>
                      <a:rPr lang="en-US" sz="2000" b="0" i="1" smtClean="0">
                        <a:latin typeface="Cambria Math"/>
                      </a:rPr>
                      <m:t> =</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𝑓</m:t>
                        </m:r>
                      </m:e>
                    </m:acc>
                    <m:r>
                      <a:rPr lang="en-US" sz="2000" i="1">
                        <a:latin typeface="Cambria Math"/>
                      </a:rPr>
                      <m:t>(</m:t>
                    </m:r>
                    <m:acc>
                      <m:accPr>
                        <m:chr m:val="⃗"/>
                        <m:ctrlPr>
                          <a:rPr lang="en-US" sz="2000" i="1">
                            <a:solidFill>
                              <a:prstClr val="black"/>
                            </a:solidFill>
                            <a:latin typeface="Cambria Math" panose="02040503050406030204" pitchFamily="18" charset="0"/>
                          </a:rPr>
                        </m:ctrlPr>
                      </m:accPr>
                      <m:e>
                        <m:r>
                          <a:rPr lang="en-US" sz="2000" b="0" i="1" smtClean="0">
                            <a:solidFill>
                              <a:prstClr val="black"/>
                            </a:solidFill>
                            <a:latin typeface="Cambria Math" panose="02040503050406030204" pitchFamily="18" charset="0"/>
                          </a:rPr>
                          <m:t>0</m:t>
                        </m:r>
                      </m:e>
                    </m:acc>
                    <m:r>
                      <a:rPr lang="en-US" sz="2000" i="1">
                        <a:latin typeface="Cambria Math"/>
                      </a:rPr>
                      <m:t>)</m:t>
                    </m:r>
                  </m:oMath>
                </a14:m>
                <a:endParaRPr lang="en-US" sz="2000" b="0" dirty="0"/>
              </a:p>
              <a:p>
                <a:pPr algn="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r>
                            <a:rPr lang="en-US" sz="2000" i="1">
                              <a:latin typeface="Cambria Math"/>
                            </a:rPr>
                            <m:t>(</m:t>
                          </m:r>
                          <m:r>
                            <a:rPr lang="en-US" sz="2000" b="0" i="1" smtClean="0">
                              <a:latin typeface="Cambria Math"/>
                            </a:rPr>
                            <m:t>𝑖</m:t>
                          </m:r>
                          <m:r>
                            <a:rPr lang="en-US" sz="2000" b="0" i="1" smtClean="0">
                              <a:latin typeface="Cambria Math"/>
                            </a:rPr>
                            <m:t>+1)</m:t>
                          </m:r>
                        </m:sup>
                      </m:sSup>
                      <m:r>
                        <a:rPr lang="en-US" sz="2000" i="1">
                          <a:latin typeface="Cambria Math"/>
                        </a:rPr>
                        <m:t>=</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e>
                                <m:sup>
                                  <m:d>
                                    <m:dPr>
                                      <m:ctrlPr>
                                        <a:rPr lang="en-US" sz="2000" i="1">
                                          <a:latin typeface="Cambria Math" panose="02040503050406030204" pitchFamily="18" charset="0"/>
                                        </a:rPr>
                                      </m:ctrlPr>
                                    </m:dPr>
                                    <m:e>
                                      <m:r>
                                        <a:rPr lang="en-US" sz="2000" i="1">
                                          <a:latin typeface="Cambria Math"/>
                                        </a:rPr>
                                        <m:t>𝑖</m:t>
                                      </m:r>
                                    </m:e>
                                  </m:d>
                                </m:sup>
                              </m:sSup>
                            </m:e>
                          </m:d>
                        </m:e>
                        <m:sup>
                          <m:r>
                            <m:rPr>
                              <m:nor/>
                            </m:rPr>
                            <a:rPr lang="en-US" sz="2000" dirty="0">
                              <a:latin typeface="Cambria Math" panose="02040503050406030204" pitchFamily="18" charset="0"/>
                              <a:ea typeface="Cambria Math" panose="02040503050406030204" pitchFamily="18" charset="0"/>
                            </a:rPr>
                            <m:t>↯</m:t>
                          </m:r>
                        </m:sup>
                      </m:sSup>
                    </m:oMath>
                  </m:oMathPara>
                </a14:m>
                <a:endParaRPr lang="en-US" sz="2000" i="1" dirty="0">
                  <a:latin typeface="Cambria Math"/>
                </a:endParaRPr>
              </a:p>
              <a:p>
                <a:pPr algn="ctr"/>
                <a:r>
                  <a:rPr lang="en-US" sz="2000" i="1" dirty="0">
                    <a:latin typeface="Cambria Math"/>
                  </a:rPr>
                  <a:t>where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e>
                      <m:sup>
                        <m:r>
                          <a:rPr lang="en-US" sz="2000" i="1">
                            <a:latin typeface="Cambria Math"/>
                          </a:rPr>
                          <m:t>(</m:t>
                        </m:r>
                        <m:r>
                          <a:rPr lang="en-US" sz="2000" i="1">
                            <a:latin typeface="Cambria Math"/>
                          </a:rPr>
                          <m:t>𝑖</m:t>
                        </m:r>
                        <m:r>
                          <a:rPr lang="en-US" sz="2000" i="1">
                            <a:latin typeface="Cambria Math"/>
                          </a:rPr>
                          <m:t>)</m:t>
                        </m:r>
                      </m:sup>
                    </m:sSup>
                  </m:oMath>
                </a14:m>
                <a:r>
                  <a:rPr lang="en-US" sz="2000" i="1" dirty="0">
                    <a:latin typeface="Cambria Math"/>
                  </a:rPr>
                  <a:t> is the least solution of</a:t>
                </a:r>
              </a:p>
              <a:p>
                <a:pPr algn="ct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𝑍</m:t>
                        </m:r>
                      </m:e>
                    </m:acc>
                  </m:oMath>
                </a14:m>
                <a:r>
                  <a:rPr lang="en-US" sz="2000" i="1" dirty="0">
                    <a:latin typeface="Cambria Math"/>
                  </a:rPr>
                  <a:t> </a:t>
                </a:r>
                <a:r>
                  <a:rPr lang="en-US" sz="2000" dirty="0">
                    <a:latin typeface="Cambria Math"/>
                  </a:rPr>
                  <a:t>=</a:t>
                </a:r>
                <a:r>
                  <a:rPr lang="en-US" sz="2000" i="1" dirty="0">
                    <a:latin typeface="Cambria Math"/>
                  </a:rPr>
                  <a:t> </a:t>
                </a:r>
                <a14:m>
                  <m:oMath xmlns:m="http://schemas.openxmlformats.org/officeDocument/2006/math">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a:rPr>
                              <m:t>𝑓</m:t>
                            </m:r>
                          </m:e>
                        </m:acc>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e>
                        </m:d>
                      </m:e>
                    </m:d>
                    <m:r>
                      <a:rPr lang="en-US" sz="2000" b="0" i="1" smtClean="0">
                        <a:latin typeface="Cambria Math" panose="02040503050406030204" pitchFamily="18" charset="0"/>
                      </a:rPr>
                      <m:t>⊕</m:t>
                    </m:r>
                    <m:r>
                      <a:rPr lang="en-US" sz="2000" b="0" i="1" smtClean="0">
                        <a:latin typeface="Cambria Math"/>
                        <a:sym typeface="Symbol"/>
                      </a:rPr>
                      <m:t> </m:t>
                    </m:r>
                    <m:sSup>
                      <m:sSupPr>
                        <m:ctrlPr>
                          <a:rPr lang="en-US" sz="2000" b="0" i="1" smtClean="0">
                            <a:latin typeface="Cambria Math" panose="02040503050406030204" pitchFamily="18" charset="0"/>
                            <a:sym typeface="Symbol"/>
                          </a:rPr>
                        </m:ctrlPr>
                      </m:sSupPr>
                      <m:e>
                        <m:r>
                          <a:rPr lang="en-US" sz="2000" i="1">
                            <a:latin typeface="Cambria Math"/>
                          </a:rPr>
                          <m:t>𝐷</m:t>
                        </m:r>
                      </m:e>
                      <m:sup>
                        <m:r>
                          <a:rPr lang="en-US" sz="2000" b="0" i="1" smtClean="0">
                            <a:latin typeface="Cambria Math" panose="02040503050406030204" pitchFamily="18" charset="0"/>
                            <a:ea typeface="Cambria Math" panose="02040503050406030204" pitchFamily="18" charset="0"/>
                            <a:sym typeface="Symbol"/>
                          </a:rPr>
                          <m:t>𝒯</m:t>
                        </m:r>
                      </m:sup>
                    </m:sSup>
                    <m:acc>
                      <m:accPr>
                        <m:chr m:val="⃗"/>
                        <m:ctrlPr>
                          <a:rPr lang="en-US" sz="2000" i="1">
                            <a:latin typeface="Cambria Math" panose="02040503050406030204" pitchFamily="18" charset="0"/>
                          </a:rPr>
                        </m:ctrlPr>
                      </m:accPr>
                      <m:e>
                        <m:r>
                          <a:rPr lang="en-US" sz="2000" i="1">
                            <a:latin typeface="Cambria Math"/>
                          </a:rPr>
                          <m:t>𝑓</m:t>
                        </m:r>
                      </m:e>
                    </m:acc>
                    <m:sSub>
                      <m:sSubPr>
                        <m:ctrlPr>
                          <a:rPr lang="en-US" sz="2000" i="1" smtClean="0">
                            <a:latin typeface="Cambria Math" panose="02040503050406030204" pitchFamily="18" charset="0"/>
                          </a:rPr>
                        </m:ctrlPr>
                      </m:sSubPr>
                      <m:e>
                        <m:r>
                          <a:rPr lang="en-US" sz="2000" b="0" i="1" smtClean="0">
                            <a:latin typeface="Cambria Math"/>
                          </a:rPr>
                          <m:t>|</m:t>
                        </m:r>
                      </m:e>
                      <m:sub>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sub>
                    </m:sSub>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𝑍</m:t>
                            </m:r>
                          </m:e>
                        </m:acc>
                      </m:e>
                    </m:d>
                  </m:oMath>
                </a14:m>
                <a:endParaRPr lang="en-US" sz="2000" b="0" i="1" dirty="0">
                  <a:latin typeface="Cambria Math"/>
                </a:endParaRPr>
              </a:p>
            </p:txBody>
          </p:sp>
        </mc:Choice>
        <mc:Fallback xmlns="">
          <p:sp>
            <p:nvSpPr>
              <p:cNvPr id="6" name="TextBox 5">
                <a:extLst>
                  <a:ext uri="{FF2B5EF4-FFF2-40B4-BE49-F238E27FC236}">
                    <a16:creationId xmlns:a16="http://schemas.microsoft.com/office/drawing/2014/main" id="{8DF272D5-0372-4723-9F13-0654E4E901FC}"/>
                  </a:ext>
                </a:extLst>
              </p:cNvPr>
              <p:cNvSpPr txBox="1">
                <a:spLocks noRot="1" noChangeAspect="1" noMove="1" noResize="1" noEditPoints="1" noAdjustHandles="1" noChangeArrowheads="1" noChangeShapeType="1" noTextEdit="1"/>
              </p:cNvSpPr>
              <p:nvPr/>
            </p:nvSpPr>
            <p:spPr>
              <a:xfrm>
                <a:off x="4775926" y="4437622"/>
                <a:ext cx="3964610" cy="2188291"/>
              </a:xfrm>
              <a:prstGeom prst="rect">
                <a:avLst/>
              </a:prstGeom>
              <a:blipFill>
                <a:blip r:embed="rId2"/>
                <a:stretch>
                  <a:fillRect t="-2762"/>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F27B33B2-1EF0-4BF0-B8D7-7751128BA53F}"/>
                  </a:ext>
                </a:extLst>
              </p:cNvPr>
              <p:cNvSpPr txBox="1">
                <a:spLocks/>
              </p:cNvSpPr>
              <p:nvPr/>
            </p:nvSpPr>
            <p:spPr>
              <a:xfrm>
                <a:off x="363420" y="1014060"/>
                <a:ext cx="8229600" cy="1593457"/>
              </a:xfrm>
              <a:prstGeom prst="rect">
                <a:avLst/>
              </a:prstGeom>
              <a:ln>
                <a:noFill/>
              </a:ln>
            </p:spPr>
            <p:txBody>
              <a:bodyPr/>
              <a:lst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defTabSz="914400"/>
                <a:r>
                  <a:rPr lang="en-US" kern="0" dirty="0"/>
                  <a:t>Tensored differential produces left-linear expressions</a:t>
                </a:r>
              </a:p>
              <a:p>
                <a:pPr marL="0" indent="0" defTabSz="914400">
                  <a:buNone/>
                </a:pPr>
                <a:r>
                  <a:rPr lang="en-US" kern="0" dirty="0"/>
                  <a:t>     </a:t>
                </a:r>
                <a14:m>
                  <m:oMath xmlns:m="http://schemas.openxmlformats.org/officeDocument/2006/math">
                    <m:sSup>
                      <m:sSupPr>
                        <m:ctrlPr>
                          <a:rPr lang="en-US"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smtClean="0">
                            <a:latin typeface="Cambria Math" panose="02040503050406030204" pitchFamily="18" charset="0"/>
                            <a:ea typeface="Cambria Math" panose="02040503050406030204" pitchFamily="18" charset="0"/>
                          </a:rPr>
                          <m:t>𝒯</m:t>
                        </m:r>
                      </m:sup>
                    </m:sSup>
                    <m:d>
                      <m:dPr>
                        <m:ctrlPr>
                          <a:rPr lang="en-US" b="0" i="1" kern="0" smtClean="0">
                            <a:latin typeface="Cambria Math" panose="02040503050406030204" pitchFamily="18" charset="0"/>
                          </a:rPr>
                        </m:ctrlPr>
                      </m:dPr>
                      <m:e>
                        <m:r>
                          <a:rPr lang="en-US" b="0" i="1" kern="0" smtClean="0">
                            <a:latin typeface="Cambria Math" panose="02040503050406030204" pitchFamily="18" charset="0"/>
                          </a:rPr>
                          <m:t>𝑔</m:t>
                        </m:r>
                        <m:r>
                          <a:rPr lang="en-US" b="0" i="1" kern="0" smtClean="0">
                            <a:latin typeface="Cambria Math" panose="02040503050406030204" pitchFamily="18" charset="0"/>
                          </a:rPr>
                          <m:t>+</m:t>
                        </m:r>
                        <m:r>
                          <a:rPr lang="en-US" b="0" i="1" kern="0" smtClean="0">
                            <a:latin typeface="Cambria Math" panose="02040503050406030204" pitchFamily="18" charset="0"/>
                          </a:rPr>
                          <m:t>h</m:t>
                        </m:r>
                      </m:e>
                    </m:d>
                    <m:r>
                      <a:rPr lang="en-US" b="0" i="1" kern="0" smtClean="0">
                        <a:latin typeface="Cambria Math" panose="02040503050406030204" pitchFamily="18" charset="0"/>
                      </a:rPr>
                      <m:t>= </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𝑔</m:t>
                    </m:r>
                    <m:r>
                      <a:rPr lang="en-US" b="0" i="1" kern="0" smtClean="0">
                        <a:latin typeface="Cambria Math" panose="02040503050406030204" pitchFamily="18" charset="0"/>
                      </a:rPr>
                      <m:t>⊕</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h</m:t>
                    </m:r>
                  </m:oMath>
                </a14:m>
                <a:endParaRPr lang="en-US" kern="0" dirty="0"/>
              </a:p>
              <a:p>
                <a:pPr marL="0" indent="0" defTabSz="914400">
                  <a:buNone/>
                </a:pPr>
                <a:r>
                  <a:rPr lang="en-US" kern="0" dirty="0"/>
                  <a:t>     </a:t>
                </a:r>
                <a14:m>
                  <m:oMath xmlns:m="http://schemas.openxmlformats.org/officeDocument/2006/math">
                    <m:sSup>
                      <m:sSupPr>
                        <m:ctrlPr>
                          <a:rPr lang="en-US"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d>
                      <m:dPr>
                        <m:ctrlPr>
                          <a:rPr lang="en-US" b="0" i="1" kern="0" smtClean="0">
                            <a:latin typeface="Cambria Math" panose="02040503050406030204" pitchFamily="18" charset="0"/>
                          </a:rPr>
                        </m:ctrlPr>
                      </m:dPr>
                      <m:e>
                        <m:r>
                          <a:rPr lang="en-US" b="0" i="1" kern="0" smtClean="0">
                            <a:latin typeface="Cambria Math" panose="02040503050406030204" pitchFamily="18" charset="0"/>
                          </a:rPr>
                          <m:t>𝑔</m:t>
                        </m:r>
                        <m:r>
                          <a:rPr lang="en-US" b="0" i="1" kern="0" smtClean="0">
                            <a:latin typeface="Cambria Math" panose="02040503050406030204" pitchFamily="18" charset="0"/>
                          </a:rPr>
                          <m:t>⊙</m:t>
                        </m:r>
                        <m:r>
                          <a:rPr lang="en-US" b="0" i="1" kern="0" smtClean="0">
                            <a:latin typeface="Cambria Math" panose="02040503050406030204" pitchFamily="18" charset="0"/>
                          </a:rPr>
                          <m:t>h</m:t>
                        </m:r>
                      </m:e>
                    </m:d>
                    <m:r>
                      <a:rPr lang="en-US" b="0" i="1" kern="0" smtClean="0">
                        <a:latin typeface="Cambria Math" panose="02040503050406030204" pitchFamily="18" charset="0"/>
                      </a:rPr>
                      <m:t>=</m:t>
                    </m:r>
                    <m:d>
                      <m:dPr>
                        <m:ctrlPr>
                          <a:rPr lang="en-US" b="0" i="1" kern="0" smtClean="0">
                            <a:latin typeface="Cambria Math" panose="02040503050406030204" pitchFamily="18" charset="0"/>
                          </a:rPr>
                        </m:ctrlPr>
                      </m:dPr>
                      <m:e>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𝑔</m:t>
                        </m:r>
                        <m:r>
                          <a:rPr lang="en-US" b="0" i="1" kern="0" smtClean="0">
                            <a:latin typeface="Cambria Math" panose="02040503050406030204" pitchFamily="18" charset="0"/>
                          </a:rPr>
                          <m:t>⊙</m:t>
                        </m:r>
                        <m:d>
                          <m:dPr>
                            <m:ctrlPr>
                              <a:rPr lang="en-US" b="0" i="1" kern="0" smtClean="0">
                                <a:latin typeface="Cambria Math" panose="02040503050406030204" pitchFamily="18" charset="0"/>
                              </a:rPr>
                            </m:ctrlPr>
                          </m:dPr>
                          <m:e>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1</m:t>
                                </m:r>
                              </m:e>
                              <m:sup>
                                <m:r>
                                  <a:rPr lang="en-US" b="0" i="1" kern="0" smtClean="0">
                                    <a:latin typeface="Cambria Math" panose="02040503050406030204" pitchFamily="18" charset="0"/>
                                  </a:rPr>
                                  <m:t>𝑡</m:t>
                                </m:r>
                              </m:sup>
                            </m:sSup>
                            <m:r>
                              <a:rPr lang="en-US" b="0" i="1" kern="0" smtClean="0">
                                <a:latin typeface="Cambria Math" panose="02040503050406030204" pitchFamily="18" charset="0"/>
                              </a:rPr>
                              <m:t>⊗</m:t>
                            </m:r>
                            <m:r>
                              <a:rPr lang="en-US" b="0" i="1" kern="0" smtClean="0">
                                <a:latin typeface="Cambria Math" panose="02040503050406030204" pitchFamily="18" charset="0"/>
                              </a:rPr>
                              <m:t>h</m:t>
                            </m:r>
                          </m:e>
                        </m:d>
                      </m:e>
                    </m:d>
                    <m:r>
                      <a:rPr lang="en-US" b="0" i="1" kern="0" smtClean="0">
                        <a:latin typeface="Cambria Math" panose="02040503050406030204" pitchFamily="18" charset="0"/>
                      </a:rPr>
                      <m:t>⊕(</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i="1" kern="0">
                            <a:latin typeface="Cambria Math" panose="02040503050406030204" pitchFamily="18" charset="0"/>
                            <a:ea typeface="Cambria Math" panose="02040503050406030204" pitchFamily="18" charset="0"/>
                          </a:rPr>
                          <m:t>𝒯</m:t>
                        </m:r>
                      </m:sup>
                    </m:sSup>
                    <m:r>
                      <a:rPr lang="en-US" b="0" i="1" kern="0" smtClean="0">
                        <a:latin typeface="Cambria Math" panose="02040503050406030204" pitchFamily="18" charset="0"/>
                      </a:rPr>
                      <m:t>h</m:t>
                    </m:r>
                    <m:r>
                      <a:rPr lang="en-US" b="0" i="1" kern="0" smtClean="0">
                        <a:latin typeface="Cambria Math" panose="02040503050406030204" pitchFamily="18" charset="0"/>
                      </a:rPr>
                      <m:t>⊙</m:t>
                    </m:r>
                    <m:d>
                      <m:dPr>
                        <m:ctrlPr>
                          <a:rPr lang="en-US" b="0" i="1" kern="0" smtClean="0">
                            <a:latin typeface="Cambria Math" panose="02040503050406030204" pitchFamily="18" charset="0"/>
                          </a:rPr>
                        </m:ctrlPr>
                      </m:dPr>
                      <m:e>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𝑔</m:t>
                            </m:r>
                          </m:e>
                          <m:sup>
                            <m:r>
                              <a:rPr lang="en-US" b="0" i="1" kern="0" smtClean="0">
                                <a:latin typeface="Cambria Math" panose="02040503050406030204" pitchFamily="18" charset="0"/>
                              </a:rPr>
                              <m:t>𝑡</m:t>
                            </m:r>
                          </m:sup>
                        </m:sSup>
                        <m:r>
                          <a:rPr lang="en-US" b="0" i="1" kern="0" smtClean="0">
                            <a:latin typeface="Cambria Math" panose="02040503050406030204" pitchFamily="18" charset="0"/>
                          </a:rPr>
                          <m:t>⊗1</m:t>
                        </m:r>
                      </m:e>
                    </m:d>
                    <m:r>
                      <a:rPr lang="en-US" b="0" i="1" kern="0" smtClean="0">
                        <a:latin typeface="Cambria Math" panose="02040503050406030204" pitchFamily="18" charset="0"/>
                      </a:rPr>
                      <m:t>)</m:t>
                    </m:r>
                  </m:oMath>
                </a14:m>
                <a:r>
                  <a:rPr lang="en-US" kern="0" dirty="0"/>
                  <a:t>               </a:t>
                </a:r>
              </a:p>
              <a:p>
                <a:pPr marL="0" indent="0" defTabSz="914400">
                  <a:buFont typeface="Wingdings" pitchFamily="2" charset="2"/>
                  <a:buNone/>
                </a:pPr>
                <a:endParaRPr lang="en-US" kern="0" dirty="0"/>
              </a:p>
            </p:txBody>
          </p:sp>
        </mc:Choice>
        <mc:Fallback xmlns="">
          <p:sp>
            <p:nvSpPr>
              <p:cNvPr id="9" name="Content Placeholder 2">
                <a:extLst>
                  <a:ext uri="{FF2B5EF4-FFF2-40B4-BE49-F238E27FC236}">
                    <a16:creationId xmlns:a16="http://schemas.microsoft.com/office/drawing/2014/main" id="{F27B33B2-1EF0-4BF0-B8D7-7751128BA53F}"/>
                  </a:ext>
                </a:extLst>
              </p:cNvPr>
              <p:cNvSpPr txBox="1">
                <a:spLocks noRot="1" noChangeAspect="1" noMove="1" noResize="1" noEditPoints="1" noAdjustHandles="1" noChangeArrowheads="1" noChangeShapeType="1" noTextEdit="1"/>
              </p:cNvSpPr>
              <p:nvPr/>
            </p:nvSpPr>
            <p:spPr>
              <a:xfrm>
                <a:off x="363420" y="1014060"/>
                <a:ext cx="8229600" cy="1593457"/>
              </a:xfrm>
              <a:prstGeom prst="rect">
                <a:avLst/>
              </a:prstGeom>
              <a:blipFill>
                <a:blip r:embed="rId3"/>
                <a:stretch>
                  <a:fillRect l="-1037" t="-2672"/>
                </a:stretch>
              </a:blipFill>
              <a:ln>
                <a:no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D996BD3-8F15-4E9A-AFE0-E35A2FB6FBCF}"/>
              </a:ext>
            </a:extLst>
          </p:cNvPr>
          <p:cNvGrpSpPr/>
          <p:nvPr/>
        </p:nvGrpSpPr>
        <p:grpSpPr>
          <a:xfrm>
            <a:off x="5694581" y="2501469"/>
            <a:ext cx="3339665" cy="1745652"/>
            <a:chOff x="4319078" y="2773484"/>
            <a:chExt cx="3339665" cy="1745652"/>
          </a:xfrm>
        </p:grpSpPr>
        <p:sp>
          <p:nvSpPr>
            <p:cNvPr id="11" name="Rounded Rectangular Callout 9">
              <a:extLst>
                <a:ext uri="{FF2B5EF4-FFF2-40B4-BE49-F238E27FC236}">
                  <a16:creationId xmlns:a16="http://schemas.microsoft.com/office/drawing/2014/main" id="{7D1F01E7-5D3E-4EBE-A75C-BE0A2862F3DE}"/>
                </a:ext>
              </a:extLst>
            </p:cNvPr>
            <p:cNvSpPr/>
            <p:nvPr/>
          </p:nvSpPr>
          <p:spPr>
            <a:xfrm>
              <a:off x="4319078" y="2773484"/>
              <a:ext cx="3339665" cy="1745652"/>
            </a:xfrm>
            <a:prstGeom prst="wedgeRoundRectCallout">
              <a:avLst>
                <a:gd name="adj1" fmla="val -57473"/>
                <a:gd name="adj2" fmla="val -53958"/>
                <a:gd name="adj3" fmla="val 16667"/>
              </a:avLst>
            </a:prstGeom>
            <a:solidFill>
              <a:schemeClr val="bg1"/>
            </a:solidFill>
            <a:ln w="2540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Leibniz product</a:t>
              </a:r>
            </a:p>
            <a:p>
              <a:r>
                <a:rPr lang="en-US" sz="2000" dirty="0">
                  <a:solidFill>
                    <a:srgbClr val="C00000"/>
                  </a:solidFill>
                </a:rPr>
                <a:t>rule in </a:t>
              </a:r>
              <a:r>
                <a:rPr lang="en-US" sz="2000" dirty="0" err="1">
                  <a:solidFill>
                    <a:srgbClr val="C00000"/>
                  </a:solidFill>
                </a:rPr>
                <a:t>tensored</a:t>
              </a:r>
              <a:endParaRPr lang="en-US" sz="2000" dirty="0">
                <a:solidFill>
                  <a:srgbClr val="C00000"/>
                </a:solidFill>
              </a:endParaRPr>
            </a:p>
            <a:p>
              <a:r>
                <a:rPr lang="en-US" sz="2000" dirty="0">
                  <a:solidFill>
                    <a:srgbClr val="C00000"/>
                  </a:solidFill>
                </a:rPr>
                <a:t>form</a:t>
              </a:r>
            </a:p>
          </p:txBody>
        </p:sp>
        <p:grpSp>
          <p:nvGrpSpPr>
            <p:cNvPr id="12" name="Group 11">
              <a:extLst>
                <a:ext uri="{FF2B5EF4-FFF2-40B4-BE49-F238E27FC236}">
                  <a16:creationId xmlns:a16="http://schemas.microsoft.com/office/drawing/2014/main" id="{2225BD8E-278E-4E7C-A876-C19E98CFB00E}"/>
                </a:ext>
              </a:extLst>
            </p:cNvPr>
            <p:cNvGrpSpPr/>
            <p:nvPr/>
          </p:nvGrpSpPr>
          <p:grpSpPr>
            <a:xfrm>
              <a:off x="6089030" y="2852212"/>
              <a:ext cx="1538453" cy="1666924"/>
              <a:chOff x="6043107" y="958242"/>
              <a:chExt cx="1538453" cy="1666924"/>
            </a:xfrm>
          </p:grpSpPr>
          <p:pic>
            <p:nvPicPr>
              <p:cNvPr id="13" name="Picture 12">
                <a:extLst>
                  <a:ext uri="{FF2B5EF4-FFF2-40B4-BE49-F238E27FC236}">
                    <a16:creationId xmlns:a16="http://schemas.microsoft.com/office/drawing/2014/main" id="{37148EB1-F80C-45AC-8006-FA7DF5F32BFB}"/>
                  </a:ext>
                </a:extLst>
              </p:cNvPr>
              <p:cNvPicPr>
                <a:picLocks noChangeAspect="1"/>
              </p:cNvPicPr>
              <p:nvPr/>
            </p:nvPicPr>
            <p:blipFill>
              <a:blip r:embed="rId4"/>
              <a:stretch>
                <a:fillRect/>
              </a:stretch>
            </p:blipFill>
            <p:spPr>
              <a:xfrm>
                <a:off x="6327527" y="958242"/>
                <a:ext cx="968861" cy="1197864"/>
              </a:xfrm>
              <a:prstGeom prst="rect">
                <a:avLst/>
              </a:prstGeom>
            </p:spPr>
          </p:pic>
          <p:sp>
            <p:nvSpPr>
              <p:cNvPr id="14" name="TextBox 23">
                <a:extLst>
                  <a:ext uri="{FF2B5EF4-FFF2-40B4-BE49-F238E27FC236}">
                    <a16:creationId xmlns:a16="http://schemas.microsoft.com/office/drawing/2014/main" id="{B4F3C470-FDBA-4CDB-AE08-32958F79D528}"/>
                  </a:ext>
                </a:extLst>
              </p:cNvPr>
              <p:cNvSpPr txBox="1">
                <a:spLocks noChangeArrowheads="1"/>
              </p:cNvSpPr>
              <p:nvPr/>
            </p:nvSpPr>
            <p:spPr bwMode="auto">
              <a:xfrm>
                <a:off x="6043107" y="2184253"/>
                <a:ext cx="1538453" cy="4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a:latin typeface="Calibri" pitchFamily="34" charset="0"/>
                  </a:rPr>
                  <a:t>Gottfried Wilhelm</a:t>
                </a:r>
              </a:p>
              <a:p>
                <a:pPr algn="ctr">
                  <a:lnSpc>
                    <a:spcPts val="1600"/>
                  </a:lnSpc>
                  <a:buFontTx/>
                  <a:buNone/>
                </a:pPr>
                <a:r>
                  <a:rPr lang="en-US" sz="1600" dirty="0">
                    <a:latin typeface="Calibri" pitchFamily="34" charset="0"/>
                  </a:rPr>
                  <a:t>Leibniz</a:t>
                </a:r>
              </a:p>
            </p:txBody>
          </p:sp>
        </p:gr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A4EF61-9DE2-48B0-8ACC-2C296E7935E7}"/>
                  </a:ext>
                </a:extLst>
              </p:cNvPr>
              <p:cNvSpPr txBox="1"/>
              <p:nvPr/>
            </p:nvSpPr>
            <p:spPr>
              <a:xfrm>
                <a:off x="339975" y="4442094"/>
                <a:ext cx="3824060" cy="1954766"/>
              </a:xfrm>
              <a:prstGeom prst="rect">
                <a:avLst/>
              </a:prstGeom>
              <a:noFill/>
              <a:ln w="19050">
                <a:solidFill>
                  <a:schemeClr val="tx1"/>
                </a:solidFill>
              </a:ln>
            </p:spPr>
            <p:txBody>
              <a:bodyPr wrap="none" rtlCol="0">
                <a:spAutoFit/>
              </a:bodyPr>
              <a:lstStyle/>
              <a:p>
                <a:pPr algn="ctr"/>
                <a:r>
                  <a:rPr lang="en-US" sz="2800" u="sng" dirty="0"/>
                  <a:t>NPA iteration</a:t>
                </a:r>
                <a:endParaRPr lang="en-US" sz="2800" dirty="0"/>
              </a:p>
              <a:p>
                <a:pPr algn="ctr"/>
                <a14:m>
                  <m:oMath xmlns:m="http://schemas.openxmlformats.org/officeDocument/2006/math">
                    <m:r>
                      <a:rPr lang="en-US" sz="2000" b="0" i="1" smtClean="0">
                        <a:latin typeface="Cambria Math"/>
                      </a:rPr>
                      <m:t>   </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a:rPr>
                              <m:t>𝜈</m:t>
                            </m:r>
                          </m:e>
                        </m:acc>
                      </m:e>
                      <m:sup>
                        <m:r>
                          <a:rPr lang="en-US" sz="2000" b="0" i="1" smtClean="0">
                            <a:latin typeface="Cambria Math"/>
                          </a:rPr>
                          <m:t>(0)</m:t>
                        </m:r>
                      </m:sup>
                    </m:sSup>
                    <m:r>
                      <a:rPr lang="en-US" sz="2000" b="0" i="1" smtClean="0">
                        <a:latin typeface="Cambria Math"/>
                      </a:rPr>
                      <m:t> =</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𝑓</m:t>
                        </m:r>
                      </m:e>
                    </m:acc>
                    <m:r>
                      <a:rPr lang="en-US" sz="2000" i="1">
                        <a:latin typeface="Cambria Math"/>
                      </a:rPr>
                      <m:t>(</m:t>
                    </m:r>
                    <m:acc>
                      <m:accPr>
                        <m:chr m:val="⃗"/>
                        <m:ctrlPr>
                          <a:rPr lang="en-US" sz="2000" i="1" smtClean="0">
                            <a:latin typeface="Cambria Math" panose="02040503050406030204" pitchFamily="18" charset="0"/>
                          </a:rPr>
                        </m:ctrlPr>
                      </m:accPr>
                      <m:e>
                        <m:r>
                          <a:rPr lang="en-US" sz="2000" b="0" i="1" smtClean="0">
                            <a:latin typeface="Cambria Math"/>
                          </a:rPr>
                          <m:t>0</m:t>
                        </m:r>
                      </m:e>
                    </m:acc>
                    <m:r>
                      <a:rPr lang="en-US" sz="2000" i="1">
                        <a:latin typeface="Cambria Math"/>
                      </a:rPr>
                      <m:t>)</m:t>
                    </m:r>
                  </m:oMath>
                </a14:m>
                <a:endParaRPr lang="en-US" sz="2000" b="0" dirty="0"/>
              </a:p>
              <a:p>
                <a:pPr algn="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r>
                            <a:rPr lang="en-US" sz="2000" i="1">
                              <a:latin typeface="Cambria Math"/>
                            </a:rPr>
                            <m:t>(</m:t>
                          </m:r>
                          <m:r>
                            <a:rPr lang="en-US" sz="2000" b="0" i="1" smtClean="0">
                              <a:latin typeface="Cambria Math"/>
                            </a:rPr>
                            <m:t>𝑖</m:t>
                          </m:r>
                          <m:r>
                            <a:rPr lang="en-US" sz="2000" b="0" i="1" smtClean="0">
                              <a:latin typeface="Cambria Math"/>
                            </a:rPr>
                            <m:t>+1)</m:t>
                          </m:r>
                        </m:sup>
                      </m:sSup>
                      <m:r>
                        <a:rPr lang="en-US" sz="2000" i="1">
                          <a:latin typeface="Cambria Math"/>
                        </a:rPr>
                        <m:t>=</m:t>
                      </m:r>
                      <m:r>
                        <a:rPr lang="en-US" sz="2000" b="0" i="1" smtClean="0">
                          <a:latin typeface="Cambria Math"/>
                        </a:rPr>
                        <m:t> </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b="0" i="1" smtClean="0">
                                  <a:latin typeface="Cambria Math"/>
                                </a:rPr>
                                <m:t>𝑌</m:t>
                              </m:r>
                            </m:e>
                          </m:acc>
                        </m:e>
                        <m:sup>
                          <m:r>
                            <a:rPr lang="en-US" sz="2000" i="1">
                              <a:latin typeface="Cambria Math"/>
                            </a:rPr>
                            <m:t>(</m:t>
                          </m:r>
                          <m:r>
                            <a:rPr lang="en-US" sz="2000" i="1">
                              <a:latin typeface="Cambria Math"/>
                            </a:rPr>
                            <m:t>𝑖</m:t>
                          </m:r>
                          <m:r>
                            <a:rPr lang="en-US" sz="2000" i="1">
                              <a:latin typeface="Cambria Math"/>
                            </a:rPr>
                            <m:t>)</m:t>
                          </m:r>
                        </m:sup>
                      </m:sSup>
                    </m:oMath>
                  </m:oMathPara>
                </a14:m>
                <a:endParaRPr lang="en-US" sz="2000" i="1" dirty="0">
                  <a:latin typeface="Cambria Math"/>
                </a:endParaRPr>
              </a:p>
              <a:p>
                <a:pPr algn="ctr"/>
                <a:r>
                  <a:rPr lang="en-US" sz="2000" i="1" dirty="0">
                    <a:latin typeface="Cambria Math"/>
                  </a:rPr>
                  <a:t>where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𝑌</m:t>
                            </m:r>
                          </m:e>
                        </m:acc>
                      </m:e>
                      <m:sup>
                        <m:r>
                          <a:rPr lang="en-US" sz="2000" i="1">
                            <a:latin typeface="Cambria Math"/>
                          </a:rPr>
                          <m:t>(</m:t>
                        </m:r>
                        <m:r>
                          <a:rPr lang="en-US" sz="2000" i="1">
                            <a:latin typeface="Cambria Math"/>
                          </a:rPr>
                          <m:t>𝑖</m:t>
                        </m:r>
                        <m:r>
                          <a:rPr lang="en-US" sz="2000" i="1">
                            <a:latin typeface="Cambria Math"/>
                          </a:rPr>
                          <m:t>)</m:t>
                        </m:r>
                      </m:sup>
                    </m:sSup>
                  </m:oMath>
                </a14:m>
                <a:r>
                  <a:rPr lang="en-US" sz="2000" i="1" dirty="0">
                    <a:latin typeface="Cambria Math"/>
                  </a:rPr>
                  <a:t> is the least solution of</a:t>
                </a:r>
              </a:p>
              <a:p>
                <a:pPr algn="ct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𝑌</m:t>
                        </m:r>
                      </m:e>
                    </m:acc>
                  </m:oMath>
                </a14:m>
                <a:r>
                  <a:rPr lang="en-US" sz="2000" i="1" dirty="0">
                    <a:latin typeface="Cambria Math"/>
                  </a:rPr>
                  <a:t> </a:t>
                </a:r>
                <a:r>
                  <a:rPr lang="en-US" sz="2000" dirty="0">
                    <a:latin typeface="Cambria Math"/>
                  </a:rPr>
                  <a:t>=</a:t>
                </a:r>
                <a:r>
                  <a:rPr lang="en-US" sz="2000" i="1" dirty="0">
                    <a:latin typeface="Cambria Math"/>
                  </a:rPr>
                  <a:t> </a:t>
                </a:r>
                <a14:m>
                  <m:oMath xmlns:m="http://schemas.openxmlformats.org/officeDocument/2006/math">
                    <m:r>
                      <a:rPr lang="en-US" sz="2000" b="0" i="1" smtClean="0">
                        <a:latin typeface="Cambria Math"/>
                      </a:rPr>
                      <m:t> </m:t>
                    </m:r>
                    <m:acc>
                      <m:accPr>
                        <m:chr m:val="⃗"/>
                        <m:ctrlPr>
                          <a:rPr lang="en-US" sz="2000" b="0" i="1" smtClean="0">
                            <a:latin typeface="Cambria Math" panose="02040503050406030204" pitchFamily="18" charset="0"/>
                          </a:rPr>
                        </m:ctrlPr>
                      </m:accPr>
                      <m:e>
                        <m:r>
                          <a:rPr lang="en-US" sz="2000" b="0" i="1" smtClean="0">
                            <a:latin typeface="Cambria Math"/>
                          </a:rPr>
                          <m:t>𝑓</m:t>
                        </m:r>
                      </m:e>
                    </m:acc>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e>
                    </m:d>
                    <m:r>
                      <a:rPr lang="en-US" sz="2000" b="0" i="1" smtClean="0">
                        <a:latin typeface="Cambria Math" panose="02040503050406030204" pitchFamily="18" charset="0"/>
                        <a:sym typeface="Symbol"/>
                      </a:rPr>
                      <m:t>+</m:t>
                    </m:r>
                    <m:r>
                      <a:rPr lang="en-US" sz="2000" b="0" i="1" smtClean="0">
                        <a:latin typeface="Cambria Math"/>
                      </a:rPr>
                      <m:t>𝐷</m:t>
                    </m:r>
                    <m:acc>
                      <m:accPr>
                        <m:chr m:val="⃗"/>
                        <m:ctrlPr>
                          <a:rPr lang="en-US" sz="2000" i="1">
                            <a:latin typeface="Cambria Math" panose="02040503050406030204" pitchFamily="18" charset="0"/>
                          </a:rPr>
                        </m:ctrlPr>
                      </m:accPr>
                      <m:e>
                        <m:r>
                          <a:rPr lang="en-US" sz="2000" i="1">
                            <a:latin typeface="Cambria Math"/>
                          </a:rPr>
                          <m:t>𝑓</m:t>
                        </m:r>
                      </m:e>
                    </m:acc>
                    <m:sSub>
                      <m:sSubPr>
                        <m:ctrlPr>
                          <a:rPr lang="en-US" sz="2000" i="1" smtClean="0">
                            <a:latin typeface="Cambria Math" panose="02040503050406030204" pitchFamily="18" charset="0"/>
                          </a:rPr>
                        </m:ctrlPr>
                      </m:sSubPr>
                      <m:e>
                        <m:r>
                          <a:rPr lang="en-US" sz="2000" b="0" i="1" smtClean="0">
                            <a:latin typeface="Cambria Math"/>
                          </a:rPr>
                          <m:t>|</m:t>
                        </m:r>
                      </m:e>
                      <m:sub>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𝜈</m:t>
                                </m:r>
                              </m:e>
                            </m:acc>
                          </m:e>
                          <m:sup>
                            <m:d>
                              <m:dPr>
                                <m:ctrlPr>
                                  <a:rPr lang="en-US" sz="2000" i="1">
                                    <a:latin typeface="Cambria Math" panose="02040503050406030204" pitchFamily="18" charset="0"/>
                                  </a:rPr>
                                </m:ctrlPr>
                              </m:dPr>
                              <m:e>
                                <m:r>
                                  <a:rPr lang="en-US" sz="2000" i="1">
                                    <a:latin typeface="Cambria Math"/>
                                  </a:rPr>
                                  <m:t>𝑖</m:t>
                                </m:r>
                              </m:e>
                            </m:d>
                          </m:sup>
                        </m:sSup>
                      </m:sub>
                    </m:sSub>
                    <m:r>
                      <a:rPr lang="en-US" sz="2000" b="0" i="1" smtClean="0">
                        <a:latin typeface="Cambria Math"/>
                      </a:rPr>
                      <m:t>(</m:t>
                    </m:r>
                    <m:acc>
                      <m:accPr>
                        <m:chr m:val="⃗"/>
                        <m:ctrlPr>
                          <a:rPr lang="en-US" sz="2000" b="0" i="1" smtClean="0">
                            <a:latin typeface="Cambria Math" panose="02040503050406030204" pitchFamily="18" charset="0"/>
                          </a:rPr>
                        </m:ctrlPr>
                      </m:accPr>
                      <m:e>
                        <m:r>
                          <a:rPr lang="en-US" sz="2000" b="0" i="1" smtClean="0">
                            <a:latin typeface="Cambria Math"/>
                          </a:rPr>
                          <m:t>𝑌</m:t>
                        </m:r>
                      </m:e>
                    </m:acc>
                    <m:r>
                      <a:rPr lang="en-US" sz="2000" b="0" i="1" smtClean="0">
                        <a:latin typeface="Cambria Math"/>
                      </a:rPr>
                      <m:t>)</m:t>
                    </m:r>
                  </m:oMath>
                </a14:m>
                <a:endParaRPr lang="en-US" sz="2000" b="0" dirty="0"/>
              </a:p>
            </p:txBody>
          </p:sp>
        </mc:Choice>
        <mc:Fallback xmlns="">
          <p:sp>
            <p:nvSpPr>
              <p:cNvPr id="15" name="TextBox 14">
                <a:extLst>
                  <a:ext uri="{FF2B5EF4-FFF2-40B4-BE49-F238E27FC236}">
                    <a16:creationId xmlns:a16="http://schemas.microsoft.com/office/drawing/2014/main" id="{E6A4EF61-9DE2-48B0-8ACC-2C296E7935E7}"/>
                  </a:ext>
                </a:extLst>
              </p:cNvPr>
              <p:cNvSpPr txBox="1">
                <a:spLocks noRot="1" noChangeAspect="1" noMove="1" noResize="1" noEditPoints="1" noAdjustHandles="1" noChangeArrowheads="1" noChangeShapeType="1" noTextEdit="1"/>
              </p:cNvSpPr>
              <p:nvPr/>
            </p:nvSpPr>
            <p:spPr>
              <a:xfrm>
                <a:off x="339975" y="4442094"/>
                <a:ext cx="3824060" cy="1954766"/>
              </a:xfrm>
              <a:prstGeom prst="rect">
                <a:avLst/>
              </a:prstGeom>
              <a:blipFill>
                <a:blip r:embed="rId5"/>
                <a:stretch>
                  <a:fillRect l="-1111" t="-3096" r="-794" b="-2477"/>
                </a:stretch>
              </a:blipFill>
              <a:ln w="19050">
                <a:solidFill>
                  <a:schemeClr val="tx1"/>
                </a:solidFill>
              </a:ln>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4ADEDA22-C511-4A5F-AA2E-03F29D4B06A7}"/>
              </a:ext>
            </a:extLst>
          </p:cNvPr>
          <p:cNvSpPr/>
          <p:nvPr/>
        </p:nvSpPr>
        <p:spPr bwMode="auto">
          <a:xfrm>
            <a:off x="1848548" y="5812130"/>
            <a:ext cx="2503805" cy="960376"/>
          </a:xfrm>
          <a:prstGeom prst="wedgeRoundRectCallout">
            <a:avLst>
              <a:gd name="adj1" fmla="val 69633"/>
              <a:gd name="adj2" fmla="val -5399"/>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Inner fixpoint:</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err="1">
                <a:solidFill>
                  <a:srgbClr val="C00000"/>
                </a:solidFill>
                <a:latin typeface="Arial" charset="0"/>
              </a:rPr>
              <a:t>Tarjan</a:t>
            </a:r>
            <a:r>
              <a:rPr lang="en-US" sz="2000" dirty="0">
                <a:solidFill>
                  <a:srgbClr val="C00000"/>
                </a:solidFill>
                <a:latin typeface="Arial" charset="0"/>
              </a:rPr>
              <a:t> applied to left-linear equations</a:t>
            </a:r>
            <a:endParaRPr kumimoji="0" lang="en-US" sz="2000" i="0" u="none" strike="noStrike" cap="none" normalizeH="0" baseline="0" dirty="0">
              <a:ln>
                <a:noFill/>
              </a:ln>
              <a:solidFill>
                <a:srgbClr val="C00000"/>
              </a:solidFill>
              <a:effectLst/>
              <a:latin typeface="Arial" charset="0"/>
            </a:endParaRPr>
          </a:p>
        </p:txBody>
      </p:sp>
      <p:sp>
        <p:nvSpPr>
          <p:cNvPr id="7" name="Speech Bubble: Rectangle with Corners Rounded 6">
            <a:extLst>
              <a:ext uri="{FF2B5EF4-FFF2-40B4-BE49-F238E27FC236}">
                <a16:creationId xmlns:a16="http://schemas.microsoft.com/office/drawing/2014/main" id="{ADCFC627-DB93-4CFB-AFAC-DD0E553BECCA}"/>
              </a:ext>
            </a:extLst>
          </p:cNvPr>
          <p:cNvSpPr/>
          <p:nvPr/>
        </p:nvSpPr>
        <p:spPr bwMode="auto">
          <a:xfrm>
            <a:off x="2335042" y="3878558"/>
            <a:ext cx="2834229" cy="432776"/>
          </a:xfrm>
          <a:prstGeom prst="wedgeRoundRectCallout">
            <a:avLst>
              <a:gd name="adj1" fmla="val 71623"/>
              <a:gd name="adj2" fmla="val 314086"/>
              <a:gd name="adj3" fmla="val 16667"/>
            </a:avLst>
          </a:prstGeom>
          <a:solidFill>
            <a:schemeClr val="bg1"/>
          </a:solidFill>
          <a:ln w="25400" cap="flat" cmpd="sng" algn="ctr">
            <a:solidFill>
              <a:srgbClr val="C00000"/>
            </a:solidFill>
            <a:prstDash val="solid"/>
            <a:round/>
            <a:headEnd type="none" w="med" len="med"/>
            <a:tailEnd type="none" w="med" len="med"/>
          </a:ln>
          <a:effectLst/>
        </p:spPr>
        <p:txBody>
          <a:bodyPr vert="horz" wrap="square" lIns="91440" tIns="18288" rIns="91440" bIns="1828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solidFill>
                  <a:srgbClr val="C00000"/>
                </a:solidFill>
                <a:effectLst/>
                <a:latin typeface="Arial" charset="0"/>
              </a:rPr>
              <a:t>Outer fixpoint: </a:t>
            </a:r>
            <a:r>
              <a:rPr lang="en-US" sz="2000" dirty="0">
                <a:solidFill>
                  <a:srgbClr val="C00000"/>
                </a:solidFill>
                <a:latin typeface="Arial" charset="0"/>
              </a:rPr>
              <a:t>iterative</a:t>
            </a:r>
            <a:endParaRPr kumimoji="0" lang="en-US" sz="200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25219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8F37-9609-4A6A-A4E1-1FF15DF937A8}"/>
              </a:ext>
            </a:extLst>
          </p:cNvPr>
          <p:cNvSpPr>
            <a:spLocks noGrp="1"/>
          </p:cNvSpPr>
          <p:nvPr>
            <p:ph type="title"/>
          </p:nvPr>
        </p:nvSpPr>
        <p:spPr/>
        <p:txBody>
          <a:bodyPr>
            <a:normAutofit fontScale="90000"/>
          </a:bodyPr>
          <a:lstStyle/>
          <a:p>
            <a:r>
              <a:rPr lang="en-US" altLang="en-US" dirty="0"/>
              <a:t>Kronecker Delivers:</a:t>
            </a:r>
            <a:br>
              <a:rPr lang="en-US" altLang="en-US" dirty="0"/>
            </a:br>
            <a:r>
              <a:rPr lang="en-US" altLang="en-US" dirty="0"/>
              <a:t>The Regularization Transformation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D40662-CBE7-49B5-ADDE-23AD807F4A2F}"/>
                  </a:ext>
                </a:extLst>
              </p:cNvPr>
              <p:cNvSpPr>
                <a:spLocks noGrp="1"/>
              </p:cNvSpPr>
              <p:nvPr>
                <p:ph idx="1"/>
              </p:nvPr>
            </p:nvSpPr>
            <p:spPr>
              <a:ln>
                <a:noFill/>
              </a:ln>
            </p:spPr>
            <p:txBody>
              <a:bodyPr/>
              <a:lstStyle/>
              <a:p>
                <a:r>
                  <a:rPr lang="en-US" dirty="0"/>
                  <a:t>Given a linear system</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𝑗</m:t>
                          </m:r>
                        </m:sub>
                      </m:sSub>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Sub>
                            </m:e>
                          </m:d>
                        </m:e>
                      </m:nary>
                    </m:oMath>
                  </m:oMathPara>
                </a14:m>
                <a:endParaRPr lang="en-US" dirty="0"/>
              </a:p>
              <a:p>
                <a:r>
                  <a:rPr lang="en-US" dirty="0"/>
                  <a:t>Create a left-linear (hence </a:t>
                </a:r>
                <a:r>
                  <a:rPr lang="en-US" dirty="0">
                    <a:solidFill>
                      <a:srgbClr val="C00000"/>
                    </a:solidFill>
                  </a:rPr>
                  <a:t>regular</a:t>
                </a:r>
                <a:r>
                  <a:rPr lang="en-US" dirty="0"/>
                  <a:t>) system</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i="1">
                              <a:latin typeface="Cambria Math" panose="02040503050406030204" pitchFamily="18" charset="0"/>
                            </a:rPr>
                            <m:t>𝑗</m:t>
                          </m:r>
                        </m:sub>
                      </m:sSub>
                      <m:r>
                        <a:rPr lang="en-US" i="1">
                          <a:latin typeface="Cambria Math" panose="02040503050406030204" pitchFamily="18" charset="0"/>
                        </a:rPr>
                        <m:t>=</m:t>
                      </m:r>
                      <m:d>
                        <m:dPr>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𝑡</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e>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up>
                                      <m:r>
                                        <a:rPr lang="en-US" i="1">
                                          <a:latin typeface="Cambria Math" panose="02040503050406030204" pitchFamily="18" charset="0"/>
                                        </a:rPr>
                                        <m:t>𝑡</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𝑘</m:t>
                                      </m:r>
                                    </m:sub>
                                  </m:sSub>
                                </m:e>
                              </m:d>
                            </m:e>
                          </m:d>
                        </m:e>
                      </m:nary>
                    </m:oMath>
                  </m:oMathPara>
                </a14:m>
                <a:endParaRPr lang="en-US" dirty="0"/>
              </a:p>
              <a:p>
                <a:r>
                  <a:rPr lang="en-US" dirty="0"/>
                  <a:t>Solve for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using algebraic program analysis</a:t>
                </a:r>
              </a:p>
              <a:p>
                <a:r>
                  <a:rPr lang="en-US" dirty="0"/>
                  <a:t>Obtain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oMath>
                </a14:m>
                <a:r>
                  <a:rPr lang="en-US" dirty="0"/>
                  <a:t> by applying </a:t>
                </a:r>
                <a14:m>
                  <m:oMath xmlns:m="http://schemas.openxmlformats.org/officeDocument/2006/math">
                    <m:r>
                      <m:rPr>
                        <m:nor/>
                      </m:rPr>
                      <a:rPr lang="en-US" dirty="0">
                        <a:latin typeface="Cambria Math" panose="02040503050406030204" pitchFamily="18" charset="0"/>
                        <a:ea typeface="Cambria Math" panose="02040503050406030204" pitchFamily="18" charset="0"/>
                      </a:rPr>
                      <m:t>↯</m:t>
                    </m:r>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𝑗</m:t>
                        </m:r>
                      </m:sub>
                    </m:sSub>
                  </m:oMath>
                </a14:m>
                <a:endParaRPr lang="en-US" dirty="0"/>
              </a:p>
              <a:p>
                <a:pPr marL="0" indent="0">
                  <a:buNone/>
                </a:pPr>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1D40662-CBE7-49B5-ADDE-23AD807F4A2F}"/>
                  </a:ext>
                </a:extLst>
              </p:cNvPr>
              <p:cNvSpPr>
                <a:spLocks noGrp="1" noRot="1" noChangeAspect="1" noMove="1" noResize="1" noEditPoints="1" noAdjustHandles="1" noChangeArrowheads="1" noChangeShapeType="1" noTextEdit="1"/>
              </p:cNvSpPr>
              <p:nvPr>
                <p:ph idx="1"/>
              </p:nvPr>
            </p:nvSpPr>
            <p:spPr>
              <a:blipFill>
                <a:blip r:embed="rId3"/>
                <a:stretch>
                  <a:fillRect l="-1259" t="-1389"/>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7D6CC6-1067-4F16-9BF7-55237408B0FA}"/>
              </a:ext>
            </a:extLst>
          </p:cNvPr>
          <p:cNvSpPr>
            <a:spLocks noGrp="1"/>
          </p:cNvSpPr>
          <p:nvPr>
            <p:ph type="sldNum" sz="quarter" idx="12"/>
          </p:nvPr>
        </p:nvSpPr>
        <p:spPr/>
        <p:txBody>
          <a:bodyPr/>
          <a:lstStyle/>
          <a:p>
            <a:fld id="{60AD1266-7CE3-2146-B859-359ABF1E0203}" type="slidenum">
              <a:rPr lang="en-US" smtClean="0"/>
              <a:t>61</a:t>
            </a:fld>
            <a:endParaRPr lang="en-US"/>
          </a:p>
        </p:txBody>
      </p:sp>
    </p:spTree>
    <p:extLst>
      <p:ext uri="{BB962C8B-B14F-4D97-AF65-F5344CB8AC3E}">
        <p14:creationId xmlns:p14="http://schemas.microsoft.com/office/powerpoint/2010/main" val="2688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82E3F41-AEB0-4838-8F53-C46F3027FB76}"/>
                  </a:ext>
                </a:extLst>
              </p:cNvPr>
              <p:cNvSpPr txBox="1"/>
              <p:nvPr/>
            </p:nvSpPr>
            <p:spPr>
              <a:xfrm>
                <a:off x="0" y="3430271"/>
                <a:ext cx="9144000" cy="3483005"/>
              </a:xfrm>
              <a:prstGeom prst="rect">
                <a:avLst/>
              </a:prstGeom>
              <a:noFill/>
            </p:spPr>
            <p:txBody>
              <a:bodyPr wrap="square">
                <a:spAutoFit/>
              </a:bodyPr>
              <a:lstStyle/>
              <a:p>
                <a:r>
                  <a:rPr lang="en-US" sz="2000" u="sng" dirty="0"/>
                  <a:t>NPA-TP iteration</a:t>
                </a:r>
                <a:endParaRPr lang="en-US" sz="2000" dirty="0"/>
              </a:p>
              <a:p>
                <a:r>
                  <a:rPr lang="en-US" sz="1600" b="0" dirty="0"/>
                  <a:t>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𝑌</m:t>
                        </m:r>
                      </m:e>
                      <m:sub>
                        <m:r>
                          <a:rPr lang="en-US" sz="1600" b="0" i="1" smtClean="0">
                            <a:latin typeface="Cambria Math" panose="02040503050406030204" pitchFamily="18" charset="0"/>
                          </a:rPr>
                          <m:t>1</m:t>
                        </m:r>
                      </m:sub>
                      <m:sup>
                        <m:r>
                          <a:rPr lang="en-US" sz="1600" b="0" i="1" smtClean="0">
                            <a:latin typeface="Cambria Math"/>
                          </a:rPr>
                          <m:t>(0)</m:t>
                        </m:r>
                      </m:sup>
                    </m:sSubSup>
                    <m:r>
                      <a:rPr lang="en-US" sz="1600" b="0" i="1" smtClean="0">
                        <a:latin typeface="Cambria Math"/>
                      </a:rPr>
                      <m:t>=</m:t>
                    </m:r>
                    <m:r>
                      <a:rPr lang="en-US" sz="1600" b="0" i="0" smtClean="0">
                        <a:latin typeface="Cambria Math" panose="02040503050406030204" pitchFamily="18" charset="0"/>
                      </a:rPr>
                      <m:t>0</m:t>
                    </m:r>
                  </m:oMath>
                </a14:m>
                <a:endParaRPr lang="en-US" sz="1600" b="0" dirty="0"/>
              </a:p>
              <a:p>
                <a:pPr algn="ctr"/>
                <a14:m>
                  <m:oMathPara xmlns:m="http://schemas.openxmlformats.org/officeDocument/2006/math">
                    <m:oMathParaPr>
                      <m:jc m:val="left"/>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 </m:t>
                          </m:r>
                          <m:r>
                            <a:rPr lang="en-US" sz="1600" b="0" i="1" smtClean="0">
                              <a:latin typeface="Cambria Math" panose="02040503050406030204" pitchFamily="18" charset="0"/>
                            </a:rPr>
                            <m:t>𝑌</m:t>
                          </m:r>
                        </m:e>
                        <m:sub>
                          <m:r>
                            <a:rPr lang="en-US" sz="1600" b="0" i="1" smtClean="0">
                              <a:latin typeface="Cambria Math" panose="02040503050406030204" pitchFamily="18" charset="0"/>
                            </a:rPr>
                            <m:t>1</m:t>
                          </m:r>
                        </m:sub>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sup>
                      </m:sSubSup>
                      <m:r>
                        <a:rPr lang="en-US" sz="1600" b="0" i="1" smtClean="0">
                          <a:latin typeface="Cambria Math" panose="02040503050406030204" pitchFamily="18" charset="0"/>
                        </a:rPr>
                        <m:t>=</m:t>
                      </m:r>
                      <m:r>
                        <a:rPr lang="en-US" sz="1600" b="0" i="1" smtClean="0">
                          <a:latin typeface="Cambria Math" panose="02040503050406030204" pitchFamily="18" charset="0"/>
                        </a:rPr>
                        <m:t>𝑑</m:t>
                      </m:r>
                    </m:oMath>
                  </m:oMathPara>
                </a14:m>
                <a:endParaRPr lang="en-US" sz="1600" b="0" dirty="0"/>
              </a:p>
              <a:p>
                <a:r>
                  <a:rPr lang="en-US" sz="1600" b="0" dirty="0"/>
                  <a:t> </a:t>
                </a:r>
                <a14:m>
                  <m:oMath xmlns:m="http://schemas.openxmlformats.org/officeDocument/2006/math">
                    <m:sSubSup>
                      <m:sSubSupPr>
                        <m:ctrlPr>
                          <a:rPr lang="en-US" sz="1600" b="0" i="1" smtClean="0">
                            <a:latin typeface="Cambria Math" panose="02040503050406030204" pitchFamily="18" charset="0"/>
                          </a:rPr>
                        </m:ctrlPr>
                      </m:sSubSupPr>
                      <m:e>
                        <m:r>
                          <a:rPr lang="en-US" sz="1600" i="1" smtClean="0">
                            <a:latin typeface="Cambria Math"/>
                          </a:rPr>
                          <m:t>𝑌</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sup>
                    </m:sSubSup>
                    <m:r>
                      <a:rPr lang="en-US" sz="1600" i="1">
                        <a:latin typeface="Cambria Math"/>
                      </a:rPr>
                      <m:t>= </m:t>
                    </m:r>
                    <m:sSup>
                      <m:sSupPr>
                        <m:ctrlPr>
                          <a:rPr lang="en-US" sz="1600" b="0" i="1" smtClean="0">
                            <a:latin typeface="Cambria Math" panose="02040503050406030204" pitchFamily="18" charset="0"/>
                          </a:rPr>
                        </m:ctrlPr>
                      </m:sSupPr>
                      <m:e>
                        <m:d>
                          <m:dPr>
                            <m:ctrlPr>
                              <a:rPr lang="en-US" sz="1600" i="1" smtClean="0">
                                <a:latin typeface="Cambria Math" panose="02040503050406030204" pitchFamily="18" charset="0"/>
                              </a:rPr>
                            </m:ctrlPr>
                          </m:dPr>
                          <m:e>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a:rPr>
                                      <m:t>𝑎</m:t>
                                    </m:r>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sup>
                                    </m:sSubSup>
                                  </m:e>
                                </m:d>
                              </m:e>
                            </m:d>
                            <m:r>
                              <a:rPr lang="en-US" sz="1600" b="0" i="1" smtClean="0">
                                <a:solidFill>
                                  <a:sysClr val="windowText" lastClr="000000"/>
                                </a:solidFill>
                                <a:latin typeface="Cambria Math" panose="02040503050406030204" pitchFamily="18" charset="0"/>
                              </a:rPr>
                              <m:t>⊕</m:t>
                            </m:r>
                            <m:d>
                              <m:dPr>
                                <m:ctrlPr>
                                  <a:rPr lang="en-US" sz="1600" b="0" i="1" smtClean="0">
                                    <a:solidFill>
                                      <a:sysClr val="windowText" lastClr="000000"/>
                                    </a:solidFill>
                                    <a:latin typeface="Cambria Math" panose="02040503050406030204" pitchFamily="18" charset="0"/>
                                  </a:rPr>
                                </m:ctrlPr>
                              </m:dPr>
                              <m:e>
                                <m:eqArr>
                                  <m:eqArrPr>
                                    <m:ctrlPr>
                                      <a:rPr lang="en-US" sz="1600" i="1">
                                        <a:latin typeface="Cambria Math" panose="02040503050406030204" pitchFamily="18" charset="0"/>
                                      </a:rPr>
                                    </m:ctrlPr>
                                  </m:eqArrPr>
                                  <m:e>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ea typeface="Cambria Math"/>
                                          </a:rPr>
                                          <m:t>⊗</m:t>
                                        </m:r>
                                        <m:r>
                                          <a:rPr lang="en-US" sz="1600" i="1">
                                            <a:latin typeface="Cambria Math"/>
                                          </a:rPr>
                                          <m:t>𝑑</m:t>
                                        </m:r>
                                      </m:e>
                                    </m:d>
                                  </m:e>
                                  <m:e>
                                    <m:r>
                                      <a:rPr lang="en-US" sz="1600" b="0" i="1" smtClean="0">
                                        <a:latin typeface="Cambria Math" panose="02040503050406030204" pitchFamily="18" charset="0"/>
                                      </a:rPr>
                                      <m:t>⊕</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e>
                                          <m:sup>
                                            <m:r>
                                              <a:rPr lang="en-US" sz="1600" i="1">
                                                <a:latin typeface="Cambria Math"/>
                                              </a:rPr>
                                              <m:t> </m:t>
                                            </m:r>
                                          </m:sup>
                                        </m:sSup>
                                        <m:r>
                                          <a:rPr lang="en-US" sz="1600" b="0" i="1" smtClean="0">
                                            <a:latin typeface="Cambria Math" panose="02040503050406030204" pitchFamily="18" charset="0"/>
                                            <a:ea typeface="Cambria Math"/>
                                          </a:rPr>
                                          <m:t>⊗</m:t>
                                        </m:r>
                                        <m:d>
                                          <m:dPr>
                                            <m:ctrlPr>
                                              <a:rPr lang="en-US" sz="1600" i="1">
                                                <a:latin typeface="Cambria Math" panose="02040503050406030204" pitchFamily="18" charset="0"/>
                                              </a:rPr>
                                            </m:ctrlPr>
                                          </m:dPr>
                                          <m:e>
                                            <m:r>
                                              <a:rPr lang="en-US" sz="1600" i="1">
                                                <a:latin typeface="Cambria Math"/>
                                              </a:rPr>
                                              <m:t>𝑏</m:t>
                                            </m:r>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r>
                                              <a:rPr lang="en-US" sz="1600" b="0" i="1" smtClean="0">
                                                <a:latin typeface="Cambria Math" panose="02040503050406030204" pitchFamily="18" charset="0"/>
                                              </a:rPr>
                                              <m:t>⋅</m:t>
                                            </m:r>
                                            <m:r>
                                              <a:rPr lang="en-US" sz="1600" i="1">
                                                <a:latin typeface="Cambria Math"/>
                                              </a:rPr>
                                              <m:t>𝑐</m:t>
                                            </m:r>
                                          </m:e>
                                        </m:d>
                                      </m:e>
                                    </m:d>
                                  </m:e>
                                </m:eqArr>
                              </m:e>
                            </m:d>
                            <m:sSup>
                              <m:sSupPr>
                                <m:ctrlPr>
                                  <a:rPr lang="en-US" sz="1600" b="0" i="1" smtClean="0">
                                    <a:latin typeface="Cambria Math" panose="02040503050406030204" pitchFamily="18" charset="0"/>
                                  </a:rPr>
                                </m:ctrlPr>
                              </m:sSupPr>
                              <m:e>
                                <m:d>
                                  <m:dPr>
                                    <m:ctrlPr>
                                      <a:rPr lang="en-US" sz="1600" i="1" dirty="0">
                                        <a:latin typeface="Cambria Math" panose="02040503050406030204" pitchFamily="18"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    </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𝑏</m:t>
                                                        </m:r>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e>
                                                    </m:d>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ea typeface="Cambria Math"/>
                                              </a:rPr>
                                              <m:t>⊗</m:t>
                                            </m:r>
                                            <m:r>
                                              <a:rPr lang="en-US" sz="1600" i="1">
                                                <a:latin typeface="Cambria Math"/>
                                              </a:rPr>
                                              <m:t>𝑐</m:t>
                                            </m:r>
                                          </m:e>
                                        </m:d>
                                      </m:e>
                                      <m:e>
                                        <m:r>
                                          <a:rPr lang="en-US" sz="1600" b="0" i="1" smtClean="0">
                                            <a:latin typeface="Cambria Math" panose="02040503050406030204" pitchFamily="18" charset="0"/>
                                          </a:rPr>
                                          <m:t>⊕</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ea typeface="Cambria Math"/>
                                              </a:rPr>
                                              <m:t>⊗</m:t>
                                            </m:r>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r>
                                                  <a:rPr lang="en-US" sz="1600" b="0" i="1" smtClean="0">
                                                    <a:latin typeface="Cambria Math" panose="02040503050406030204" pitchFamily="18" charset="0"/>
                                                  </a:rPr>
                                                  <m:t>⋅</m:t>
                                                </m:r>
                                                <m:r>
                                                  <a:rPr lang="en-US" sz="1600" i="1">
                                                    <a:latin typeface="Cambria Math"/>
                                                  </a:rPr>
                                                  <m:t>𝑐</m:t>
                                                </m:r>
                                              </m:e>
                                            </m:d>
                                          </m:e>
                                        </m:d>
                                      </m:e>
                                    </m:eqArr>
                                  </m:e>
                                </m:d>
                              </m:e>
                              <m:sup>
                                <m:r>
                                  <a:rPr lang="en-US" sz="1600" i="1">
                                    <a:latin typeface="Cambria Math" panose="02040503050406030204" pitchFamily="18" charset="0"/>
                                  </a:rPr>
                                  <m:t>⊛</m:t>
                                </m:r>
                              </m:sup>
                            </m:sSup>
                            <m:r>
                              <a:rPr lang="en-US" sz="1600" i="1">
                                <a:latin typeface="Cambria Math"/>
                              </a:rPr>
                              <m:t>(</m:t>
                            </m:r>
                            <m:sSup>
                              <m:sSupPr>
                                <m:ctrlPr>
                                  <a:rPr lang="en-US" sz="1600" i="1">
                                    <a:latin typeface="Cambria Math" panose="02040503050406030204" pitchFamily="18" charset="0"/>
                                  </a:rPr>
                                </m:ctrlPr>
                              </m:sSupPr>
                              <m:e>
                                <m:r>
                                  <a:rPr lang="en-US" sz="1600" i="1">
                                    <a:latin typeface="Cambria Math" panose="02040503050406030204" pitchFamily="18" charset="0"/>
                                  </a:rPr>
                                  <m:t>𝑎</m:t>
                                </m:r>
                              </m:e>
                              <m:sup>
                                <m:r>
                                  <a:rPr lang="en-US" sz="1600" i="1">
                                    <a:latin typeface="Cambria Math" panose="02040503050406030204" pitchFamily="18" charset="0"/>
                                  </a:rPr>
                                  <m:t>𝑡</m:t>
                                </m:r>
                              </m:sup>
                            </m:sSup>
                            <m:r>
                              <a:rPr lang="en-US" sz="1600" b="0" i="1" smtClean="0">
                                <a:latin typeface="Cambria Math" panose="02040503050406030204" pitchFamily="18" charset="0"/>
                                <a:ea typeface="Cambria Math"/>
                              </a:rPr>
                              <m:t>⊗</m:t>
                            </m:r>
                            <m:r>
                              <a:rPr lang="en-US" sz="1600" i="1">
                                <a:latin typeface="Cambria Math" panose="02040503050406030204" pitchFamily="18" charset="0"/>
                                <a:ea typeface="Cambria Math"/>
                              </a:rPr>
                              <m:t>1</m:t>
                            </m:r>
                            <m:r>
                              <a:rPr lang="en-US" sz="1600" i="1">
                                <a:latin typeface="Cambria Math"/>
                              </a:rPr>
                              <m:t>)</m:t>
                            </m:r>
                            <m:r>
                              <m:rPr>
                                <m:nor/>
                              </m:rPr>
                              <a:rPr lang="en-US" sz="1600" dirty="0"/>
                              <m:t> </m:t>
                            </m:r>
                          </m:e>
                        </m:d>
                      </m:e>
                      <m:sup>
                        <m:r>
                          <a:rPr lang="en-US" sz="1600" i="1">
                            <a:latin typeface="Cambria Math" panose="02040503050406030204" pitchFamily="18" charset="0"/>
                            <a:ea typeface="Cambria Math" panose="02040503050406030204" pitchFamily="18" charset="0"/>
                          </a:rPr>
                          <m:t>↯</m:t>
                        </m:r>
                      </m:sup>
                    </m:sSup>
                  </m:oMath>
                </a14:m>
                <a:endParaRPr lang="en-US" sz="1600" i="1" dirty="0">
                  <a:latin typeface="Cambria Math" panose="02040503050406030204" pitchFamily="18" charset="0"/>
                  <a:ea typeface="Cambria Math" panose="02040503050406030204" pitchFamily="18" charset="0"/>
                </a:endParaRPr>
              </a:p>
              <a:p>
                <a:r>
                  <a:rPr lang="en-US" sz="1600" dirty="0"/>
                  <a:t> </a:t>
                </a:r>
                <a14:m>
                  <m:oMath xmlns:m="http://schemas.openxmlformats.org/officeDocument/2006/math">
                    <m:sSubSup>
                      <m:sSubSupPr>
                        <m:ctrlPr>
                          <a:rPr lang="en-US" sz="1600" b="0" i="1" smtClean="0">
                            <a:latin typeface="Cambria Math" panose="02040503050406030204" pitchFamily="18" charset="0"/>
                          </a:rPr>
                        </m:ctrlPr>
                      </m:sSubSupPr>
                      <m:e>
                        <m:r>
                          <a:rPr lang="en-US" sz="1600" i="1">
                            <a:latin typeface="Cambria Math"/>
                          </a:rPr>
                          <m:t>𝑌</m:t>
                        </m:r>
                      </m:e>
                      <m:sub>
                        <m:r>
                          <a:rPr lang="en-US" sz="1600" i="1">
                            <a:latin typeface="Cambria Math"/>
                          </a:rPr>
                          <m:t>2</m:t>
                        </m:r>
                      </m:sub>
                      <m:sup>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+1)</m:t>
                        </m:r>
                      </m:sup>
                    </m:sSubSup>
                    <m:r>
                      <a:rPr lang="en-US" sz="1600" i="1">
                        <a:latin typeface="Cambria Math"/>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d>
                              <m:dPr>
                                <m:ctrlPr>
                                  <a:rPr lang="en-US" sz="1600" i="1">
                                    <a:solidFill>
                                      <a:sysClr val="windowText" lastClr="000000"/>
                                    </a:solidFill>
                                    <a:latin typeface="Cambria Math" panose="02040503050406030204" pitchFamily="18" charset="0"/>
                                  </a:rPr>
                                </m:ctrlPr>
                              </m:dPr>
                              <m:e>
                                <m:eqArr>
                                  <m:eqArrPr>
                                    <m:ctrlPr>
                                      <a:rPr lang="en-US" sz="1600" i="1">
                                        <a:latin typeface="Cambria Math" panose="02040503050406030204" pitchFamily="18" charset="0"/>
                                      </a:rPr>
                                    </m:ctrlPr>
                                  </m:eqArrPr>
                                  <m:e>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rPr>
                                          <m:t>⊗</m:t>
                                        </m:r>
                                        <m:r>
                                          <a:rPr lang="en-US" sz="1600" i="1">
                                            <a:latin typeface="Cambria Math"/>
                                          </a:rPr>
                                          <m:t>𝑑</m:t>
                                        </m:r>
                                      </m:e>
                                    </m:d>
                                  </m:e>
                                  <m:e>
                                    <m:r>
                                      <a:rPr lang="en-US" sz="1600" b="0" i="1" smtClean="0">
                                        <a:latin typeface="Cambria Math" panose="02040503050406030204" pitchFamily="18" charset="0"/>
                                      </a:rPr>
                                      <m:t>⊕</m:t>
                                    </m:r>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a:rPr>
                                              <m:t>𝑏</m:t>
                                            </m:r>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d>
                                                  <m:dPr>
                                                    <m:ctrlPr>
                                                      <a:rPr lang="en-US" sz="1600" i="1">
                                                        <a:latin typeface="Cambria Math" panose="02040503050406030204" pitchFamily="18" charset="0"/>
                                                      </a:rPr>
                                                    </m:ctrlPr>
                                                  </m:dPr>
                                                  <m:e>
                                                    <m:r>
                                                      <a:rPr lang="en-US" sz="1600" i="1">
                                                        <a:latin typeface="Cambria Math" panose="02040503050406030204" pitchFamily="18" charset="0"/>
                                                      </a:rPr>
                                                      <m:t>𝑖</m:t>
                                                    </m:r>
                                                  </m:e>
                                                </m:d>
                                              </m:sup>
                                            </m:sSubSup>
                                            <m:r>
                                              <a:rPr lang="en-US" sz="1600" b="0" i="1" smtClean="0">
                                                <a:latin typeface="Cambria Math" panose="02040503050406030204" pitchFamily="18" charset="0"/>
                                              </a:rPr>
                                              <m:t>⋅</m:t>
                                            </m:r>
                                            <m:r>
                                              <a:rPr lang="en-US" sz="1600" i="1">
                                                <a:latin typeface="Cambria Math"/>
                                              </a:rPr>
                                              <m:t>𝑐</m:t>
                                            </m:r>
                                          </m:e>
                                        </m:d>
                                      </m:e>
                                    </m:d>
                                  </m:e>
                                </m:eqArr>
                              </m:e>
                            </m:d>
                            <m:sSup>
                              <m:sSupPr>
                                <m:ctrlPr>
                                  <a:rPr lang="en-US" sz="1600" i="1">
                                    <a:latin typeface="Cambria Math" panose="02040503050406030204" pitchFamily="18" charset="0"/>
                                  </a:rPr>
                                </m:ctrlPr>
                              </m:sSupPr>
                              <m:e>
                                <m:d>
                                  <m:dPr>
                                    <m:ctrlPr>
                                      <a:rPr lang="en-US" sz="1600" i="1" dirty="0">
                                        <a:latin typeface="Cambria Math" panose="02040503050406030204" pitchFamily="18" charset="0"/>
                                      </a:rPr>
                                    </m:ctrlPr>
                                  </m:dPr>
                                  <m:e>
                                    <m:eqArr>
                                      <m:eqArrPr>
                                        <m:ctrlPr>
                                          <a:rPr lang="en-US" sz="1600" i="1">
                                            <a:latin typeface="Cambria Math" panose="02040503050406030204" pitchFamily="18" charset="0"/>
                                          </a:rPr>
                                        </m:ctrlPr>
                                      </m:eqArrPr>
                                      <m:e>
                                        <m:r>
                                          <a:rPr lang="en-US" sz="1600" i="1">
                                            <a:latin typeface="Cambria Math" panose="02040503050406030204" pitchFamily="18" charset="0"/>
                                          </a:rPr>
                                          <m:t>    </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𝑏</m:t>
                                                        </m:r>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sup>
                                                        </m:sSubSup>
                                                      </m:e>
                                                    </m:d>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ea typeface="Cambria Math"/>
                                              </a:rPr>
                                              <m:t>⊗</m:t>
                                            </m:r>
                                            <m:r>
                                              <a:rPr lang="en-US" sz="1600" i="1">
                                                <a:latin typeface="Cambria Math"/>
                                              </a:rPr>
                                              <m:t>𝑐</m:t>
                                            </m:r>
                                          </m:e>
                                        </m:d>
                                      </m:e>
                                      <m:e>
                                        <m:r>
                                          <a:rPr lang="en-US" sz="1600" b="0" i="1" smtClean="0">
                                            <a:latin typeface="Cambria Math" panose="02040503050406030204" pitchFamily="18" charset="0"/>
                                          </a:rPr>
                                          <m:t>⊕</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ea typeface="Cambria Math"/>
                                              </a:rPr>
                                              <m:t>⊗</m:t>
                                            </m:r>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a:rPr>
                                                      <m:t>𝑌</m:t>
                                                    </m:r>
                                                  </m:e>
                                                  <m:sub>
                                                    <m:r>
                                                      <a:rPr lang="en-US" sz="1600" i="1">
                                                        <a:latin typeface="Cambria Math"/>
                                                      </a:rPr>
                                                      <m:t>2</m:t>
                                                    </m:r>
                                                  </m:sub>
                                                  <m:sup>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sup>
                                                </m:sSubSup>
                                                <m:r>
                                                  <a:rPr lang="en-US" sz="1600" b="0" i="1" smtClean="0">
                                                    <a:latin typeface="Cambria Math" panose="02040503050406030204" pitchFamily="18" charset="0"/>
                                                  </a:rPr>
                                                  <m:t>⋅</m:t>
                                                </m:r>
                                                <m:r>
                                                  <a:rPr lang="en-US" sz="1600" i="1">
                                                    <a:latin typeface="Cambria Math"/>
                                                  </a:rPr>
                                                  <m:t>𝑐</m:t>
                                                </m:r>
                                              </m:e>
                                            </m:d>
                                          </m:e>
                                        </m:d>
                                      </m:e>
                                    </m:eqArr>
                                  </m:e>
                                </m:d>
                              </m:e>
                              <m:sup>
                                <m:r>
                                  <a:rPr lang="en-US" sz="1600" i="1">
                                    <a:latin typeface="Cambria Math" panose="02040503050406030204" pitchFamily="18" charset="0"/>
                                  </a:rPr>
                                  <m:t>⊛</m:t>
                                </m:r>
                              </m:sup>
                            </m:sSup>
                          </m:e>
                        </m:d>
                      </m:e>
                      <m:sup>
                        <m:r>
                          <a:rPr lang="en-US" sz="1600" i="1">
                            <a:latin typeface="Cambria Math" panose="02040503050406030204" pitchFamily="18" charset="0"/>
                            <a:ea typeface="Cambria Math" panose="02040503050406030204" pitchFamily="18" charset="0"/>
                          </a:rPr>
                          <m:t>↯</m:t>
                        </m:r>
                      </m:sup>
                    </m:sSup>
                  </m:oMath>
                </a14:m>
                <a:endParaRPr lang="en-US" sz="1600" dirty="0"/>
              </a:p>
            </p:txBody>
          </p:sp>
        </mc:Choice>
        <mc:Fallback xmlns="">
          <p:sp>
            <p:nvSpPr>
              <p:cNvPr id="122" name="TextBox 121">
                <a:extLst>
                  <a:ext uri="{FF2B5EF4-FFF2-40B4-BE49-F238E27FC236}">
                    <a16:creationId xmlns:a16="http://schemas.microsoft.com/office/drawing/2014/main" id="{A82E3F41-AEB0-4838-8F53-C46F3027FB76}"/>
                  </a:ext>
                </a:extLst>
              </p:cNvPr>
              <p:cNvSpPr txBox="1">
                <a:spLocks noRot="1" noChangeAspect="1" noMove="1" noResize="1" noEditPoints="1" noAdjustHandles="1" noChangeArrowheads="1" noChangeShapeType="1" noTextEdit="1"/>
              </p:cNvSpPr>
              <p:nvPr/>
            </p:nvSpPr>
            <p:spPr>
              <a:xfrm>
                <a:off x="0" y="3430271"/>
                <a:ext cx="9144000" cy="3483005"/>
              </a:xfrm>
              <a:prstGeom prst="rect">
                <a:avLst/>
              </a:prstGeom>
              <a:blipFill>
                <a:blip r:embed="rId3"/>
                <a:stretch>
                  <a:fillRect l="-667" t="-876"/>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sz="3200" dirty="0"/>
              <a:t>End-to-End Example</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62</a:t>
            </a:fld>
            <a:endParaRPr lang="en-US"/>
          </a:p>
        </p:txBody>
      </p:sp>
      <p:grpSp>
        <p:nvGrpSpPr>
          <p:cNvPr id="84" name="Group 83">
            <a:extLst>
              <a:ext uri="{FF2B5EF4-FFF2-40B4-BE49-F238E27FC236}">
                <a16:creationId xmlns:a16="http://schemas.microsoft.com/office/drawing/2014/main" id="{EAE557C2-ACA9-4C74-B509-CD52D4E632BC}"/>
              </a:ext>
            </a:extLst>
          </p:cNvPr>
          <p:cNvGrpSpPr/>
          <p:nvPr/>
        </p:nvGrpSpPr>
        <p:grpSpPr>
          <a:xfrm>
            <a:off x="3287495" y="2513622"/>
            <a:ext cx="4783655" cy="1742550"/>
            <a:chOff x="4798998" y="710366"/>
            <a:chExt cx="4783655" cy="1742550"/>
          </a:xfrm>
        </p:grpSpPr>
        <p:cxnSp>
          <p:nvCxnSpPr>
            <p:cNvPr id="16" name="Straight Arrow Connector 15"/>
            <p:cNvCxnSpPr>
              <a:cxnSpLocks/>
              <a:stCxn id="29" idx="6"/>
              <a:endCxn id="95" idx="2"/>
            </p:cNvCxnSpPr>
            <p:nvPr/>
          </p:nvCxnSpPr>
          <p:spPr>
            <a:xfrm flipV="1">
              <a:off x="5094724" y="873443"/>
              <a:ext cx="2455067" cy="620493"/>
            </a:xfrm>
            <a:prstGeom prst="straightConnector1">
              <a:avLst/>
            </a:pr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20736" y="1455836"/>
              <a:ext cx="7398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3" name="Straight Arrow Connector 82"/>
            <p:cNvCxnSpPr>
              <a:cxnSpLocks/>
              <a:stCxn id="29" idx="5"/>
              <a:endCxn id="93" idx="2"/>
            </p:cNvCxnSpPr>
            <p:nvPr/>
          </p:nvCxnSpPr>
          <p:spPr>
            <a:xfrm>
              <a:off x="5083889" y="1520877"/>
              <a:ext cx="2428908" cy="619211"/>
            </a:xfrm>
            <a:prstGeom prst="straightConnector1">
              <a:avLst/>
            </a:pr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p:cNvSpPr txBox="1"/>
                <p:nvPr/>
              </p:nvSpPr>
              <p:spPr>
                <a:xfrm>
                  <a:off x="7589087" y="710366"/>
                  <a:ext cx="397481" cy="30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𝑍</m:t>
                            </m:r>
                          </m:e>
                          <m:sub>
                            <m:r>
                              <a:rPr lang="en-US" sz="1400" b="0" i="1" dirty="0" smtClean="0">
                                <a:latin typeface="Cambria Math" panose="02040503050406030204" pitchFamily="18" charset="0"/>
                              </a:rPr>
                              <m:t>1</m:t>
                            </m:r>
                          </m:sub>
                        </m:sSub>
                      </m:oMath>
                    </m:oMathPara>
                  </a14:m>
                  <a:endParaRPr lang="en-US" sz="1400" baseline="-25000" dirty="0"/>
                </a:p>
              </p:txBody>
            </p:sp>
          </mc:Choice>
          <mc:Fallback xmlns="">
            <p:sp>
              <p:nvSpPr>
                <p:cNvPr id="86" name="TextBox 85"/>
                <p:cNvSpPr txBox="1">
                  <a:spLocks noRot="1" noChangeAspect="1" noMove="1" noResize="1" noEditPoints="1" noAdjustHandles="1" noChangeArrowheads="1" noChangeShapeType="1" noTextEdit="1"/>
                </p:cNvSpPr>
                <p:nvPr/>
              </p:nvSpPr>
              <p:spPr>
                <a:xfrm>
                  <a:off x="7589087" y="710366"/>
                  <a:ext cx="397481" cy="3028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9EB5C00-C42C-4508-A5CE-EDA45651CABD}"/>
                    </a:ext>
                  </a:extLst>
                </p:cNvPr>
                <p:cNvSpPr txBox="1"/>
                <p:nvPr/>
              </p:nvSpPr>
              <p:spPr>
                <a:xfrm>
                  <a:off x="7408955" y="2150076"/>
                  <a:ext cx="401648" cy="302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𝑍</m:t>
                            </m:r>
                          </m:e>
                          <m:sub>
                            <m:r>
                              <a:rPr lang="en-US" sz="1400" b="0" i="1" dirty="0" smtClean="0">
                                <a:latin typeface="Cambria Math" panose="02040503050406030204" pitchFamily="18" charset="0"/>
                              </a:rPr>
                              <m:t>2</m:t>
                            </m:r>
                          </m:sub>
                        </m:sSub>
                      </m:oMath>
                    </m:oMathPara>
                  </a14:m>
                  <a:endParaRPr lang="en-US" sz="1400" baseline="-25000" dirty="0"/>
                </a:p>
              </p:txBody>
            </p:sp>
          </mc:Choice>
          <mc:Fallback xmlns="">
            <p:sp>
              <p:nvSpPr>
                <p:cNvPr id="81" name="TextBox 80">
                  <a:extLst>
                    <a:ext uri="{FF2B5EF4-FFF2-40B4-BE49-F238E27FC236}">
                      <a16:creationId xmlns:a16="http://schemas.microsoft.com/office/drawing/2014/main" id="{D9EB5C00-C42C-4508-A5CE-EDA45651CABD}"/>
                    </a:ext>
                  </a:extLst>
                </p:cNvPr>
                <p:cNvSpPr txBox="1">
                  <a:spLocks noRot="1" noChangeAspect="1" noMove="1" noResize="1" noEditPoints="1" noAdjustHandles="1" noChangeArrowheads="1" noChangeShapeType="1" noTextEdit="1"/>
                </p:cNvSpPr>
                <p:nvPr/>
              </p:nvSpPr>
              <p:spPr>
                <a:xfrm>
                  <a:off x="7408955" y="2150076"/>
                  <a:ext cx="401648" cy="3028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0ABCFF-6023-4ED8-A747-929CF1104144}"/>
                    </a:ext>
                  </a:extLst>
                </p:cNvPr>
                <p:cNvSpPr txBox="1"/>
                <p:nvPr/>
              </p:nvSpPr>
              <p:spPr>
                <a:xfrm rot="20772216">
                  <a:off x="5622294" y="858383"/>
                  <a:ext cx="1383584" cy="335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𝑡</m:t>
                                </m:r>
                              </m:sup>
                            </m:sSup>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i="1">
                                    <a:latin typeface="Cambria Math"/>
                                  </a:rPr>
                                  <m:t>𝑎</m:t>
                                </m:r>
                                <m:r>
                                  <a:rPr lang="en-US" sz="1400" b="0" i="1" smtClean="0">
                                    <a:latin typeface="Cambria Math" panose="02040503050406030204" pitchFamily="18" charset="0"/>
                                  </a:rPr>
                                  <m:t>⋅</m:t>
                                </m:r>
                                <m:sSub>
                                  <m:sSubPr>
                                    <m:ctrlPr>
                                      <a:rPr lang="en-US" sz="1400" i="1">
                                        <a:solidFill>
                                          <a:sysClr val="windowText" lastClr="000000"/>
                                        </a:solidFill>
                                        <a:latin typeface="Cambria Math" panose="02040503050406030204" pitchFamily="18" charset="0"/>
                                      </a:rPr>
                                    </m:ctrlPr>
                                  </m:sSubPr>
                                  <m:e>
                                    <m:r>
                                      <a:rPr lang="en-US" sz="1400" i="1">
                                        <a:solidFill>
                                          <a:sysClr val="windowText" lastClr="000000"/>
                                        </a:solidFill>
                                        <a:latin typeface="Cambria Math"/>
                                      </a:rPr>
                                      <m:t>𝑦</m:t>
                                    </m:r>
                                  </m:e>
                                  <m:sub>
                                    <m:r>
                                      <a:rPr lang="en-US" sz="1400" i="1">
                                        <a:solidFill>
                                          <a:sysClr val="windowText" lastClr="000000"/>
                                        </a:solidFill>
                                        <a:latin typeface="Cambria Math"/>
                                      </a:rPr>
                                      <m:t>2</m:t>
                                    </m:r>
                                  </m:sub>
                                </m:sSub>
                              </m:e>
                            </m:d>
                          </m:e>
                        </m:d>
                      </m:oMath>
                    </m:oMathPara>
                  </a14:m>
                  <a:endParaRPr lang="en-US" sz="1400" dirty="0"/>
                </a:p>
              </p:txBody>
            </p:sp>
          </mc:Choice>
          <mc:Fallback xmlns="">
            <p:sp>
              <p:nvSpPr>
                <p:cNvPr id="25" name="TextBox 24">
                  <a:extLst>
                    <a:ext uri="{FF2B5EF4-FFF2-40B4-BE49-F238E27FC236}">
                      <a16:creationId xmlns:a16="http://schemas.microsoft.com/office/drawing/2014/main" id="{2A0ABCFF-6023-4ED8-A747-929CF1104144}"/>
                    </a:ext>
                  </a:extLst>
                </p:cNvPr>
                <p:cNvSpPr txBox="1">
                  <a:spLocks noRot="1" noChangeAspect="1" noMove="1" noResize="1" noEditPoints="1" noAdjustHandles="1" noChangeArrowheads="1" noChangeShapeType="1" noTextEdit="1"/>
                </p:cNvSpPr>
                <p:nvPr/>
              </p:nvSpPr>
              <p:spPr>
                <a:xfrm rot="20772216">
                  <a:off x="5622294" y="858383"/>
                  <a:ext cx="1383584" cy="3354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219863C-FD89-4AC9-9EF6-3519767E4E89}"/>
                    </a:ext>
                  </a:extLst>
                </p:cNvPr>
                <p:cNvSpPr txBox="1"/>
                <p:nvPr/>
              </p:nvSpPr>
              <p:spPr>
                <a:xfrm rot="839677">
                  <a:off x="4798998" y="1800703"/>
                  <a:ext cx="2877518" cy="335476"/>
                </a:xfrm>
                <a:prstGeom prst="rect">
                  <a:avLst/>
                </a:prstGeom>
                <a:ln w="12700">
                  <a:noFill/>
                  <a:prstDash val="solid"/>
                  <a:tailEnd type="stealth" w="lg" len="lg"/>
                </a:ln>
              </p:spPr>
              <p:style>
                <a:lnRef idx="1">
                  <a:schemeClr val="accent1"/>
                </a:lnRef>
                <a:fillRef idx="0">
                  <a:schemeClr val="accent1"/>
                </a:fillRef>
                <a:effectRef idx="0">
                  <a:schemeClr val="accent1"/>
                </a:effectRef>
                <a:fontRef idx="minor">
                  <a:schemeClr val="tx1"/>
                </a:fontRef>
              </p:style>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i="1">
                                <a:latin typeface="Cambria Math"/>
                              </a:rPr>
                              <m:t>𝑑</m:t>
                            </m:r>
                          </m:e>
                        </m:d>
                        <m:r>
                          <a:rPr lang="en-US" sz="1400" b="0" i="1" smtClean="0">
                            <a:latin typeface="Cambria Math" panose="02040503050406030204" pitchFamily="18" charset="0"/>
                          </a:rPr>
                          <m:t>⊕</m:t>
                        </m:r>
                        <m:r>
                          <a:rPr lang="en-US" sz="1400" b="0" i="1" baseline="-25000" smtClean="0">
                            <a:latin typeface="Cambria Math" panose="02040503050406030204" pitchFamily="18" charset="0"/>
                          </a:rPr>
                          <m:t> </m:t>
                        </m:r>
                        <m:d>
                          <m:dPr>
                            <m:ctrlPr>
                              <a:rPr lang="en-US" sz="1400" i="1">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m:t>
                                </m:r>
                              </m:e>
                              <m:sup>
                                <m:r>
                                  <a:rPr lang="en-US" sz="1400" b="0" i="1" smtClean="0">
                                    <a:latin typeface="Cambria Math" panose="02040503050406030204" pitchFamily="18" charset="0"/>
                                  </a:rPr>
                                  <m:t>𝑡</m:t>
                                </m:r>
                              </m:sup>
                            </m:sSup>
                            <m:r>
                              <a:rPr lang="en-US" sz="1400" b="0" i="1" smtClean="0">
                                <a:latin typeface="Cambria Math" panose="02040503050406030204" pitchFamily="18" charset="0"/>
                                <a:ea typeface="Cambria Math"/>
                              </a:rPr>
                              <m:t>⊗</m:t>
                            </m:r>
                            <m:d>
                              <m:dPr>
                                <m:ctrlPr>
                                  <a:rPr lang="en-US" sz="1400" i="1">
                                    <a:latin typeface="Cambria Math" panose="02040503050406030204" pitchFamily="18" charset="0"/>
                                  </a:rPr>
                                </m:ctrlPr>
                              </m:dPr>
                              <m:e>
                                <m:r>
                                  <a:rPr lang="en-US" sz="1400" i="1">
                                    <a:latin typeface="Cambria Math"/>
                                  </a:rPr>
                                  <m:t>𝑏</m:t>
                                </m:r>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a:rPr>
                                      <m:t>𝑦</m:t>
                                    </m:r>
                                  </m:e>
                                  <m:sub>
                                    <m:r>
                                      <a:rPr lang="en-US" sz="1400" i="1">
                                        <a:latin typeface="Cambria Math"/>
                                      </a:rPr>
                                      <m:t>2</m:t>
                                    </m:r>
                                  </m:sub>
                                </m:sSub>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a:rPr>
                                      <m:t>𝑦</m:t>
                                    </m:r>
                                  </m:e>
                                  <m:sub>
                                    <m:r>
                                      <a:rPr lang="en-US" sz="1400" i="1">
                                        <a:latin typeface="Cambria Math"/>
                                      </a:rPr>
                                      <m:t>2</m:t>
                                    </m:r>
                                  </m:sub>
                                </m:sSub>
                                <m:r>
                                  <a:rPr lang="en-US" sz="1400" b="0" i="1" smtClean="0">
                                    <a:latin typeface="Cambria Math" panose="02040503050406030204" pitchFamily="18" charset="0"/>
                                  </a:rPr>
                                  <m:t>⋅</m:t>
                                </m:r>
                                <m:r>
                                  <a:rPr lang="en-US" sz="1400" i="1">
                                    <a:latin typeface="Cambria Math"/>
                                  </a:rPr>
                                  <m:t>𝑐</m:t>
                                </m:r>
                              </m:e>
                            </m:d>
                          </m:e>
                        </m:d>
                      </m:oMath>
                    </m:oMathPara>
                  </a14:m>
                  <a:endParaRPr lang="en-US" sz="1400" dirty="0"/>
                </a:p>
              </p:txBody>
            </p:sp>
          </mc:Choice>
          <mc:Fallback xmlns="">
            <p:sp>
              <p:nvSpPr>
                <p:cNvPr id="26" name="TextBox 25">
                  <a:extLst>
                    <a:ext uri="{FF2B5EF4-FFF2-40B4-BE49-F238E27FC236}">
                      <a16:creationId xmlns:a16="http://schemas.microsoft.com/office/drawing/2014/main" id="{F219863C-FD89-4AC9-9EF6-3519767E4E89}"/>
                    </a:ext>
                  </a:extLst>
                </p:cNvPr>
                <p:cNvSpPr txBox="1">
                  <a:spLocks noRot="1" noChangeAspect="1" noMove="1" noResize="1" noEditPoints="1" noAdjustHandles="1" noChangeArrowheads="1" noChangeShapeType="1" noTextEdit="1"/>
                </p:cNvSpPr>
                <p:nvPr/>
              </p:nvSpPr>
              <p:spPr>
                <a:xfrm rot="839677">
                  <a:off x="4798998" y="1800703"/>
                  <a:ext cx="2877518" cy="335476"/>
                </a:xfrm>
                <a:prstGeom prst="rect">
                  <a:avLst/>
                </a:prstGeom>
                <a:blipFill>
                  <a:blip r:embed="rId7"/>
                  <a:stretch>
                    <a:fillRect/>
                  </a:stretch>
                </a:blipFill>
                <a:ln w="12700">
                  <a:noFill/>
                  <a:prstDash val="solid"/>
                  <a:tailEnd type="stealth" w="lg" len="lg"/>
                </a:ln>
              </p:spPr>
              <p:txBody>
                <a:bodyPr/>
                <a:lstStyle/>
                <a:p>
                  <a:r>
                    <a:rPr lang="en-US">
                      <a:noFill/>
                    </a:rPr>
                    <a:t> </a:t>
                  </a:r>
                </a:p>
              </p:txBody>
            </p:sp>
          </mc:Fallback>
        </mc:AlternateContent>
        <p:cxnSp>
          <p:nvCxnSpPr>
            <p:cNvPr id="34" name="Connector: Curved 33">
              <a:extLst>
                <a:ext uri="{FF2B5EF4-FFF2-40B4-BE49-F238E27FC236}">
                  <a16:creationId xmlns:a16="http://schemas.microsoft.com/office/drawing/2014/main" id="{3DB25B0F-74A8-4A1A-AF9F-B97296420B8E}"/>
                </a:ext>
              </a:extLst>
            </p:cNvPr>
            <p:cNvCxnSpPr>
              <a:cxnSpLocks/>
              <a:stCxn id="93" idx="6"/>
              <a:endCxn id="93" idx="0"/>
            </p:cNvCxnSpPr>
            <p:nvPr/>
          </p:nvCxnSpPr>
          <p:spPr bwMode="auto">
            <a:xfrm flipH="1" flipV="1">
              <a:off x="7549791" y="2101988"/>
              <a:ext cx="36994" cy="38100"/>
            </a:xfrm>
            <a:prstGeom prst="curvedConnector4">
              <a:avLst>
                <a:gd name="adj1" fmla="val -600000"/>
                <a:gd name="adj2" fmla="val 700000"/>
              </a:avLst>
            </a:pr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D3A9318-98B3-4D95-ABDB-49DE44925F46}"/>
                    </a:ext>
                  </a:extLst>
                </p:cNvPr>
                <p:cNvSpPr txBox="1"/>
                <p:nvPr/>
              </p:nvSpPr>
              <p:spPr>
                <a:xfrm>
                  <a:off x="6561127" y="1312210"/>
                  <a:ext cx="91134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𝑎</m:t>
                            </m:r>
                          </m:e>
                          <m:sup>
                            <m:r>
                              <a:rPr lang="en-US" sz="1400" b="0" i="1" smtClean="0">
                                <a:latin typeface="Cambria Math" panose="02040503050406030204" pitchFamily="18" charset="0"/>
                              </a:rPr>
                              <m:t>𝑡</m:t>
                            </m:r>
                          </m:sup>
                        </m:sSup>
                        <m:r>
                          <a:rPr lang="en-US" sz="1400" b="0" i="1" smtClean="0">
                            <a:latin typeface="Cambria Math" panose="02040503050406030204" pitchFamily="18" charset="0"/>
                            <a:ea typeface="Cambria Math"/>
                          </a:rPr>
                          <m:t>⊗1</m:t>
                        </m:r>
                        <m:r>
                          <a:rPr lang="en-US" sz="1400" i="1">
                            <a:latin typeface="Cambria Math"/>
                          </a:rPr>
                          <m:t>)</m:t>
                        </m:r>
                      </m:oMath>
                    </m:oMathPara>
                  </a14:m>
                  <a:endParaRPr lang="en-US" sz="1400" dirty="0"/>
                </a:p>
              </p:txBody>
            </p:sp>
          </mc:Choice>
          <mc:Fallback xmlns="">
            <p:sp>
              <p:nvSpPr>
                <p:cNvPr id="38" name="TextBox 37">
                  <a:extLst>
                    <a:ext uri="{FF2B5EF4-FFF2-40B4-BE49-F238E27FC236}">
                      <a16:creationId xmlns:a16="http://schemas.microsoft.com/office/drawing/2014/main" id="{9D3A9318-98B3-4D95-ABDB-49DE44925F46}"/>
                    </a:ext>
                  </a:extLst>
                </p:cNvPr>
                <p:cNvSpPr txBox="1">
                  <a:spLocks noRot="1" noChangeAspect="1" noMove="1" noResize="1" noEditPoints="1" noAdjustHandles="1" noChangeArrowheads="1" noChangeShapeType="1" noTextEdit="1"/>
                </p:cNvSpPr>
                <p:nvPr/>
              </p:nvSpPr>
              <p:spPr>
                <a:xfrm>
                  <a:off x="6561127" y="1312210"/>
                  <a:ext cx="911340" cy="307777"/>
                </a:xfrm>
                <a:prstGeom prst="rect">
                  <a:avLst/>
                </a:prstGeom>
                <a:blipFill>
                  <a:blip r:embed="rId8"/>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547653B-3CA6-4E96-9CD8-93E2ED2D9B93}"/>
                    </a:ext>
                  </a:extLst>
                </p:cNvPr>
                <p:cNvSpPr txBox="1"/>
                <p:nvPr/>
              </p:nvSpPr>
              <p:spPr>
                <a:xfrm>
                  <a:off x="7751190" y="1543873"/>
                  <a:ext cx="1831463" cy="5769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400" i="1" dirty="0" smtClean="0">
                                <a:latin typeface="Cambria Math" panose="02040503050406030204" pitchFamily="18" charset="0"/>
                              </a:rPr>
                            </m:ctrlPr>
                          </m:dPr>
                          <m:e>
                            <m:eqArr>
                              <m:eqArrPr>
                                <m:ctrlPr>
                                  <a:rPr lang="en-US" sz="1400" i="1">
                                    <a:latin typeface="Cambria Math" panose="02040503050406030204" pitchFamily="18" charset="0"/>
                                  </a:rPr>
                                </m:ctrlPr>
                              </m:eqArrPr>
                              <m:e>
                                <m:r>
                                  <a:rPr lang="en-US" sz="1400" b="0" i="1" smtClean="0">
                                    <a:latin typeface="Cambria Math" panose="02040503050406030204" pitchFamily="18" charset="0"/>
                                  </a:rPr>
                                  <m:t>    </m:t>
                                </m:r>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𝑏</m:t>
                                                </m:r>
                                                <m:r>
                                                  <a:rPr lang="en-US" sz="1400" b="0"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a:rPr>
                                                      <m:t>𝑦</m:t>
                                                    </m:r>
                                                  </m:e>
                                                  <m:sub>
                                                    <m:r>
                                                      <a:rPr lang="en-US" sz="1400" i="1">
                                                        <a:latin typeface="Cambria Math"/>
                                                      </a:rPr>
                                                      <m:t>2</m:t>
                                                    </m:r>
                                                  </m:sub>
                                                </m:sSub>
                                              </m:e>
                                            </m:d>
                                          </m:e>
                                          <m:sup>
                                            <m:r>
                                              <a:rPr lang="en-US" sz="1400" i="1">
                                                <a:latin typeface="Cambria Math"/>
                                              </a:rPr>
                                              <m:t>𝑡</m:t>
                                            </m:r>
                                          </m:sup>
                                        </m:sSup>
                                      </m:e>
                                      <m:sup>
                                        <m:r>
                                          <a:rPr lang="en-US" sz="1400" i="1" smtClean="0">
                                            <a:latin typeface="Cambria Math"/>
                                          </a:rPr>
                                          <m:t> </m:t>
                                        </m:r>
                                      </m:sup>
                                    </m:sSup>
                                    <m:r>
                                      <a:rPr lang="en-US" sz="1400" b="0" i="1" smtClean="0">
                                        <a:latin typeface="Cambria Math" panose="02040503050406030204" pitchFamily="18" charset="0"/>
                                        <a:ea typeface="Cambria Math"/>
                                      </a:rPr>
                                      <m:t>⊗</m:t>
                                    </m:r>
                                    <m:r>
                                      <a:rPr lang="en-US" sz="1400" i="1">
                                        <a:latin typeface="Cambria Math"/>
                                      </a:rPr>
                                      <m:t>𝑐</m:t>
                                    </m:r>
                                  </m:e>
                                </m:d>
                              </m:e>
                              <m:e>
                                <m:r>
                                  <a:rPr lang="en-US" sz="1400" b="0" i="1" smtClean="0">
                                    <a:latin typeface="Cambria Math" panose="02040503050406030204" pitchFamily="18" charset="0"/>
                                  </a:rPr>
                                  <m:t>⊕</m:t>
                                </m:r>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sSup>
                                          <m:sSupPr>
                                            <m:ctrlPr>
                                              <a:rPr lang="en-US" sz="1400" i="1">
                                                <a:latin typeface="Cambria Math" panose="02040503050406030204" pitchFamily="18" charset="0"/>
                                              </a:rPr>
                                            </m:ctrlPr>
                                          </m:sSupPr>
                                          <m:e>
                                            <m:r>
                                              <a:rPr lang="en-US" sz="1400" i="1">
                                                <a:latin typeface="Cambria Math"/>
                                              </a:rPr>
                                              <m:t>𝑏</m:t>
                                            </m:r>
                                          </m:e>
                                          <m:sup>
                                            <m:r>
                                              <a:rPr lang="en-US" sz="1400" i="1">
                                                <a:latin typeface="Cambria Math"/>
                                              </a:rPr>
                                              <m:t>𝑡</m:t>
                                            </m:r>
                                          </m:sup>
                                        </m:sSup>
                                      </m:e>
                                      <m:sup>
                                        <m:r>
                                          <a:rPr lang="en-US" sz="1400" i="1">
                                            <a:latin typeface="Cambria Math"/>
                                          </a:rPr>
                                          <m:t> </m:t>
                                        </m:r>
                                      </m:sup>
                                    </m:sSup>
                                    <m:r>
                                      <a:rPr lang="en-US" sz="1400" b="0" i="1" smtClean="0">
                                        <a:latin typeface="Cambria Math" panose="02040503050406030204" pitchFamily="18" charset="0"/>
                                        <a:ea typeface="Cambria Math"/>
                                      </a:rPr>
                                      <m:t>⊗</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𝑦</m:t>
                                            </m:r>
                                          </m:e>
                                          <m:sub>
                                            <m:r>
                                              <a:rPr lang="en-US" sz="1400" i="1">
                                                <a:latin typeface="Cambria Math"/>
                                              </a:rPr>
                                              <m:t>2</m:t>
                                            </m:r>
                                          </m:sub>
                                        </m:sSub>
                                        <m:r>
                                          <a:rPr lang="en-US" sz="1400" b="0" i="1" smtClean="0">
                                            <a:latin typeface="Cambria Math" panose="02040503050406030204" pitchFamily="18" charset="0"/>
                                          </a:rPr>
                                          <m:t>⋅</m:t>
                                        </m:r>
                                        <m:r>
                                          <a:rPr lang="en-US" sz="1400" i="1">
                                            <a:latin typeface="Cambria Math"/>
                                          </a:rPr>
                                          <m:t>𝑐</m:t>
                                        </m:r>
                                      </m:e>
                                    </m:d>
                                  </m:e>
                                </m:d>
                              </m:e>
                            </m:eqArr>
                          </m:e>
                        </m:d>
                      </m:oMath>
                    </m:oMathPara>
                  </a14:m>
                  <a:endParaRPr lang="en-US" sz="1400" dirty="0"/>
                </a:p>
              </p:txBody>
            </p:sp>
          </mc:Choice>
          <mc:Fallback xmlns="">
            <p:sp>
              <p:nvSpPr>
                <p:cNvPr id="39" name="TextBox 38">
                  <a:extLst>
                    <a:ext uri="{FF2B5EF4-FFF2-40B4-BE49-F238E27FC236}">
                      <a16:creationId xmlns:a16="http://schemas.microsoft.com/office/drawing/2014/main" id="{5547653B-3CA6-4E96-9CD8-93E2ED2D9B93}"/>
                    </a:ext>
                  </a:extLst>
                </p:cNvPr>
                <p:cNvSpPr txBox="1">
                  <a:spLocks noRot="1" noChangeAspect="1" noMove="1" noResize="1" noEditPoints="1" noAdjustHandles="1" noChangeArrowheads="1" noChangeShapeType="1" noTextEdit="1"/>
                </p:cNvSpPr>
                <p:nvPr/>
              </p:nvSpPr>
              <p:spPr>
                <a:xfrm>
                  <a:off x="7751190" y="1543873"/>
                  <a:ext cx="1831463" cy="576953"/>
                </a:xfrm>
                <a:prstGeom prst="rect">
                  <a:avLst/>
                </a:prstGeom>
                <a:blipFill>
                  <a:blip r:embed="rId9"/>
                  <a:stretch>
                    <a:fillRect/>
                  </a:stretch>
                </a:blipFill>
              </p:spPr>
              <p:txBody>
                <a:bodyPr/>
                <a:lstStyle/>
                <a:p>
                  <a:r>
                    <a:rPr lang="en-US">
                      <a:noFill/>
                    </a:rPr>
                    <a:t> </a:t>
                  </a:r>
                </a:p>
              </p:txBody>
            </p:sp>
          </mc:Fallback>
        </mc:AlternateContent>
        <p:sp>
          <p:nvSpPr>
            <p:cNvPr id="93" name="Oval 92">
              <a:extLst>
                <a:ext uri="{FF2B5EF4-FFF2-40B4-BE49-F238E27FC236}">
                  <a16:creationId xmlns:a16="http://schemas.microsoft.com/office/drawing/2014/main" id="{A11D73D5-D342-49C3-994A-7ABCB5AF4EDA}"/>
                </a:ext>
              </a:extLst>
            </p:cNvPr>
            <p:cNvSpPr/>
            <p:nvPr/>
          </p:nvSpPr>
          <p:spPr>
            <a:xfrm>
              <a:off x="7512797" y="2101988"/>
              <a:ext cx="7398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Oval 94">
              <a:extLst>
                <a:ext uri="{FF2B5EF4-FFF2-40B4-BE49-F238E27FC236}">
                  <a16:creationId xmlns:a16="http://schemas.microsoft.com/office/drawing/2014/main" id="{233AE328-7B7D-408A-B9E7-D6174EB46692}"/>
                </a:ext>
              </a:extLst>
            </p:cNvPr>
            <p:cNvSpPr/>
            <p:nvPr/>
          </p:nvSpPr>
          <p:spPr>
            <a:xfrm>
              <a:off x="7549791" y="835343"/>
              <a:ext cx="7398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a16="http://schemas.microsoft.com/office/drawing/2014/main" id="{0C620D60-4CDC-475D-89B5-4793BE00879B}"/>
                </a:ext>
              </a:extLst>
            </p:cNvPr>
            <p:cNvSpPr/>
            <p:nvPr/>
          </p:nvSpPr>
          <p:spPr bwMode="auto">
            <a:xfrm>
              <a:off x="7376606" y="896440"/>
              <a:ext cx="174993" cy="1190445"/>
            </a:xfrm>
            <a:custGeom>
              <a:avLst/>
              <a:gdLst>
                <a:gd name="connsiteX0" fmla="*/ 143326 w 177995"/>
                <a:gd name="connsiteY0" fmla="*/ 1170085 h 1170085"/>
                <a:gd name="connsiteX1" fmla="*/ 316 w 177995"/>
                <a:gd name="connsiteY1" fmla="*/ 528705 h 1170085"/>
                <a:gd name="connsiteX2" fmla="*/ 177995 w 177995"/>
                <a:gd name="connsiteY2" fmla="*/ 0 h 1170085"/>
              </a:gdLst>
              <a:ahLst/>
              <a:cxnLst>
                <a:cxn ang="0">
                  <a:pos x="connsiteX0" y="connsiteY0"/>
                </a:cxn>
                <a:cxn ang="0">
                  <a:pos x="connsiteX1" y="connsiteY1"/>
                </a:cxn>
                <a:cxn ang="0">
                  <a:pos x="connsiteX2" y="connsiteY2"/>
                </a:cxn>
              </a:cxnLst>
              <a:rect l="l" t="t" r="r" b="b"/>
              <a:pathLst>
                <a:path w="177995" h="1170085">
                  <a:moveTo>
                    <a:pt x="143326" y="1170085"/>
                  </a:moveTo>
                  <a:cubicBezTo>
                    <a:pt x="68932" y="946902"/>
                    <a:pt x="-5462" y="723719"/>
                    <a:pt x="316" y="528705"/>
                  </a:cubicBezTo>
                  <a:cubicBezTo>
                    <a:pt x="6094" y="333691"/>
                    <a:pt x="92044" y="166845"/>
                    <a:pt x="177995" y="0"/>
                  </a:cubicBezTo>
                </a:path>
              </a:pathLst>
            </a:custGeom>
            <a:ln w="12700">
              <a:solidFill>
                <a:schemeClr val="tx1"/>
              </a:solidFill>
              <a:prstDash val="soli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7" name="TextBox 66"/>
              <p:cNvSpPr txBox="1"/>
              <p:nvPr/>
            </p:nvSpPr>
            <p:spPr>
              <a:xfrm>
                <a:off x="5996021" y="834749"/>
                <a:ext cx="2793641" cy="1664879"/>
              </a:xfrm>
              <a:prstGeom prst="rect">
                <a:avLst/>
              </a:prstGeom>
              <a:noFill/>
            </p:spPr>
            <p:txBody>
              <a:bodyPr wrap="square" lIns="0" rIns="0" rtlCol="0">
                <a:spAutoFit/>
              </a:bodyPr>
              <a:lstStyle/>
              <a:p>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𝑍</m:t>
                        </m:r>
                      </m:e>
                      <m:sub>
                        <m:r>
                          <a:rPr lang="en-US" sz="1600" i="1">
                            <a:latin typeface="Cambria Math"/>
                          </a:rPr>
                          <m:t>1</m:t>
                        </m:r>
                      </m:sub>
                    </m:sSub>
                    <m:r>
                      <a:rPr lang="en-US" sz="1600" i="1">
                        <a:latin typeface="Cambria Math"/>
                      </a:rPr>
                      <m:t>=</m:t>
                    </m:r>
                    <m:r>
                      <a:rPr lang="en-US" sz="1600" b="0" i="1" smtClean="0">
                        <a:latin typeface="Cambria Math" panose="02040503050406030204" pitchFamily="18" charset="0"/>
                      </a:rPr>
                      <m:t>       </m:t>
                    </m:r>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i="1">
                                <a:latin typeface="Cambria Math"/>
                              </a:rPr>
                              <m:t>𝑎</m:t>
                            </m:r>
                            <m:r>
                              <a:rPr lang="en-US" sz="1600" b="0" i="1" smtClean="0">
                                <a:latin typeface="Cambria Math" panose="02040503050406030204" pitchFamily="18" charset="0"/>
                              </a:rPr>
                              <m:t>⋅</m:t>
                            </m:r>
                            <m:sSub>
                              <m:sSubPr>
                                <m:ctrlPr>
                                  <a:rPr lang="en-US" sz="1600" i="1">
                                    <a:solidFill>
                                      <a:sysClr val="windowText" lastClr="000000"/>
                                    </a:solidFill>
                                    <a:latin typeface="Cambria Math" panose="02040503050406030204" pitchFamily="18" charset="0"/>
                                  </a:rPr>
                                </m:ctrlPr>
                              </m:sSubPr>
                              <m:e>
                                <m:r>
                                  <a:rPr lang="en-US" sz="1600" i="1">
                                    <a:solidFill>
                                      <a:sysClr val="windowText" lastClr="000000"/>
                                    </a:solidFill>
                                    <a:latin typeface="Cambria Math"/>
                                  </a:rPr>
                                  <m:t>𝑦</m:t>
                                </m:r>
                              </m:e>
                              <m:sub>
                                <m:r>
                                  <a:rPr lang="en-US" sz="1600" i="1">
                                    <a:solidFill>
                                      <a:sysClr val="windowText" lastClr="000000"/>
                                    </a:solidFill>
                                    <a:latin typeface="Cambria Math"/>
                                  </a:rPr>
                                  <m:t>2</m:t>
                                </m:r>
                              </m:sub>
                            </m:sSub>
                          </m:e>
                        </m:d>
                      </m:e>
                    </m:d>
                  </m:oMath>
                </a14:m>
                <a:endParaRPr lang="en-US" sz="1600" b="0" i="1" dirty="0">
                  <a:solidFill>
                    <a:sysClr val="windowText" lastClr="000000"/>
                  </a:solidFill>
                  <a:latin typeface="Cambria Math" panose="02040503050406030204" pitchFamily="18" charset="0"/>
                </a:endParaRPr>
              </a:p>
              <a:p>
                <a:r>
                  <a:rPr lang="en-US" sz="1600" b="0" dirty="0">
                    <a:solidFill>
                      <a:sysClr val="windowText" lastClr="000000"/>
                    </a:solidFill>
                  </a:rPr>
                  <a:t>          </a:t>
                </a:r>
                <a14:m>
                  <m:oMath xmlns:m="http://schemas.openxmlformats.org/officeDocument/2006/math">
                    <m:r>
                      <a:rPr lang="en-US" sz="1600" b="0" i="1" smtClean="0">
                        <a:solidFill>
                          <a:sysClr val="windowText" lastClr="000000"/>
                        </a:solidFill>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b="0" i="1" smtClean="0">
                            <a:solidFill>
                              <a:srgbClr val="C00000"/>
                            </a:solidFill>
                            <a:latin typeface="Cambria Math"/>
                          </a:rPr>
                          <m:t>𝑍</m:t>
                        </m:r>
                      </m:e>
                      <m:sub>
                        <m:r>
                          <a:rPr lang="en-US" sz="1600" i="1">
                            <a:solidFill>
                              <a:srgbClr val="C00000"/>
                            </a:solidFill>
                            <a:latin typeface="Cambria Math"/>
                          </a:rPr>
                          <m:t>2</m:t>
                        </m:r>
                      </m:sub>
                    </m:sSub>
                    <m:r>
                      <a:rPr lang="en-US" sz="1600" b="0" i="1" smtClean="0">
                        <a:latin typeface="Cambria Math" panose="02040503050406030204" pitchFamily="18" charset="0"/>
                      </a:rPr>
                      <m:t>⊙</m:t>
                    </m:r>
                    <m:r>
                      <a:rPr lang="en-US" sz="1600" i="1">
                        <a:latin typeface="Cambria Math"/>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𝑎</m:t>
                        </m:r>
                      </m:e>
                      <m:sup>
                        <m:r>
                          <a:rPr lang="en-US" sz="1600" b="0" i="1" smtClean="0">
                            <a:latin typeface="Cambria Math" panose="02040503050406030204" pitchFamily="18" charset="0"/>
                          </a:rPr>
                          <m:t>𝑡</m:t>
                        </m:r>
                      </m:sup>
                    </m:sSup>
                    <m:r>
                      <a:rPr lang="en-US" sz="1600" b="0" i="1" smtClean="0">
                        <a:latin typeface="Cambria Math" panose="02040503050406030204" pitchFamily="18" charset="0"/>
                        <a:ea typeface="Cambria Math"/>
                      </a:rPr>
                      <m:t>⊗1</m:t>
                    </m:r>
                    <m:r>
                      <a:rPr lang="en-US" sz="1600" i="1">
                        <a:latin typeface="Cambria Math"/>
                      </a:rPr>
                      <m:t>)</m:t>
                    </m:r>
                  </m:oMath>
                </a14:m>
                <a:endParaRPr lang="en-US" sz="1600" dirty="0"/>
              </a:p>
              <a:p>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𝑍</m:t>
                        </m:r>
                      </m:e>
                      <m:sub>
                        <m:r>
                          <a:rPr lang="en-US" sz="1600" b="0" i="1" smtClean="0">
                            <a:latin typeface="Cambria Math"/>
                          </a:rPr>
                          <m:t>2</m:t>
                        </m:r>
                      </m:sub>
                    </m:sSub>
                    <m:r>
                      <a:rPr lang="en-US" sz="1600" b="0" i="1" smtClean="0">
                        <a:latin typeface="Cambria Math"/>
                      </a:rPr>
                      <m:t>= </m:t>
                    </m:r>
                    <m:r>
                      <a:rPr lang="en-US" sz="1600" b="0" i="1" smtClean="0">
                        <a:latin typeface="Cambria Math" panose="02040503050406030204" pitchFamily="18" charset="0"/>
                      </a:rPr>
                      <m:t>  </m:t>
                    </m:r>
                    <m:r>
                      <a:rPr lang="en-US" sz="1600" b="0" i="1" smtClean="0">
                        <a:latin typeface="Cambria Math"/>
                      </a:rPr>
                      <m:t> </m:t>
                    </m:r>
                    <m:r>
                      <a:rPr lang="en-US" sz="1600" b="0" i="1" smtClean="0">
                        <a:latin typeface="Cambria Math" panose="02040503050406030204" pitchFamily="18" charset="0"/>
                      </a:rPr>
                      <m:t> </m:t>
                    </m:r>
                    <m:r>
                      <a:rPr lang="en-US" sz="1600" b="0" i="1" smtClean="0">
                        <a:latin typeface="Cambria Math"/>
                      </a:rPr>
                      <m:t>  </m:t>
                    </m:r>
                    <m:r>
                      <a:rPr lang="en-US" sz="1600" i="1">
                        <a:latin typeface="Cambria Math"/>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rPr>
                      <m:t>⊗</m:t>
                    </m:r>
                    <m:r>
                      <a:rPr lang="en-US" sz="1600" i="1">
                        <a:latin typeface="Cambria Math"/>
                      </a:rPr>
                      <m:t>𝑑</m:t>
                    </m:r>
                    <m:r>
                      <a:rPr lang="en-US" sz="1600" b="0" i="1" smtClean="0">
                        <a:latin typeface="Cambria Math" panose="02040503050406030204" pitchFamily="18" charset="0"/>
                      </a:rPr>
                      <m:t>)</m:t>
                    </m:r>
                  </m:oMath>
                </a14:m>
                <a:endParaRPr lang="en-US" sz="1600" b="0" i="1" dirty="0">
                  <a:latin typeface="Cambria Math"/>
                </a:endParaRPr>
              </a:p>
              <a:p>
                <a:r>
                  <a:rPr lang="en-US" sz="1600" dirty="0"/>
                  <a:t>          </a:t>
                </a:r>
                <a14:m>
                  <m:oMath xmlns:m="http://schemas.openxmlformats.org/officeDocument/2006/math">
                    <m:r>
                      <a:rPr lang="en-US" sz="1600" b="0" i="1" smtClean="0">
                        <a:latin typeface="Cambria Math" panose="02040503050406030204" pitchFamily="18" charset="0"/>
                      </a:rPr>
                      <m:t>⊕</m:t>
                    </m:r>
                    <m:r>
                      <a:rPr lang="en-US" sz="1600" b="0" i="1" baseline="-25000" smtClean="0">
                        <a:latin typeface="Cambria Math" panose="02040503050406030204" pitchFamily="18" charset="0"/>
                      </a:rPr>
                      <m:t> </m:t>
                    </m:r>
                    <m:d>
                      <m:dPr>
                        <m:ctrlPr>
                          <a:rPr lang="en-US" sz="1600" i="1">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m:t>
                            </m:r>
                          </m:e>
                          <m:sup>
                            <m:r>
                              <a:rPr lang="en-US" sz="1600" b="0" i="1" smtClean="0">
                                <a:latin typeface="Cambria Math" panose="02040503050406030204" pitchFamily="18" charset="0"/>
                              </a:rPr>
                              <m:t>𝑡</m:t>
                            </m:r>
                          </m:sup>
                        </m:sSup>
                        <m:r>
                          <a:rPr lang="en-US" sz="1600" b="0" i="1" smtClean="0">
                            <a:latin typeface="Cambria Math" panose="02040503050406030204" pitchFamily="18" charset="0"/>
                            <a:ea typeface="Cambria Math"/>
                          </a:rPr>
                          <m:t>⊗</m:t>
                        </m:r>
                        <m:d>
                          <m:dPr>
                            <m:ctrlPr>
                              <a:rPr lang="en-US" sz="1600" i="1">
                                <a:latin typeface="Cambria Math" panose="02040503050406030204" pitchFamily="18" charset="0"/>
                              </a:rPr>
                            </m:ctrlPr>
                          </m:dPr>
                          <m:e>
                            <m:r>
                              <a:rPr lang="en-US" sz="1600" i="1">
                                <a:latin typeface="Cambria Math"/>
                              </a:rPr>
                              <m:t>𝑏</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r>
                              <a:rPr lang="en-US" sz="1600" b="0" i="1" smtClean="0">
                                <a:latin typeface="Cambria Math" panose="02040503050406030204" pitchFamily="18" charset="0"/>
                              </a:rPr>
                              <m:t>⋅</m:t>
                            </m:r>
                            <m:r>
                              <a:rPr lang="en-US" sz="1600" i="1">
                                <a:latin typeface="Cambria Math"/>
                              </a:rPr>
                              <m:t>𝑐</m:t>
                            </m:r>
                          </m:e>
                        </m:d>
                      </m:e>
                    </m:d>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r>
                      <a:rPr lang="en-US" sz="1600" i="1">
                        <a:latin typeface="Cambria Math"/>
                      </a:rPr>
                      <m:t> </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𝑍</m:t>
                        </m:r>
                      </m:e>
                      <m:sub>
                        <m:r>
                          <a:rPr lang="en-US" sz="1600" i="1">
                            <a:solidFill>
                              <a:srgbClr val="C00000"/>
                            </a:solidFill>
                            <a:latin typeface="Cambria Math"/>
                          </a:rPr>
                          <m:t>2</m:t>
                        </m:r>
                      </m:sub>
                    </m:sSub>
                    <m:r>
                      <a:rPr lang="en-US" sz="1600" b="0" i="1" smtClean="0">
                        <a:latin typeface="Cambria Math" panose="02040503050406030204" pitchFamily="18" charset="0"/>
                      </a:rPr>
                      <m:t>⊙</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𝑏</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e>
                                </m:d>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rPr>
                          <m:t>⊗</m:t>
                        </m:r>
                        <m:r>
                          <a:rPr lang="en-US" sz="1600" i="1">
                            <a:latin typeface="Cambria Math"/>
                          </a:rPr>
                          <m:t>𝑐</m:t>
                        </m:r>
                      </m:e>
                    </m:d>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r>
                      <a:rPr lang="en-US" sz="1600" i="1">
                        <a:latin typeface="Cambria Math"/>
                      </a:rPr>
                      <m:t> </m:t>
                    </m:r>
                    <m:sSub>
                      <m:sSubPr>
                        <m:ctrlPr>
                          <a:rPr lang="en-US" sz="1600" i="1">
                            <a:solidFill>
                              <a:srgbClr val="C00000"/>
                            </a:solidFill>
                            <a:latin typeface="Cambria Math" panose="02040503050406030204" pitchFamily="18" charset="0"/>
                          </a:rPr>
                        </m:ctrlPr>
                      </m:sSubPr>
                      <m:e>
                        <m:r>
                          <a:rPr lang="en-US" sz="1600" b="0" i="1" smtClean="0">
                            <a:solidFill>
                              <a:srgbClr val="C00000"/>
                            </a:solidFill>
                            <a:latin typeface="Cambria Math"/>
                          </a:rPr>
                          <m:t>𝑍</m:t>
                        </m:r>
                      </m:e>
                      <m:sub>
                        <m:r>
                          <a:rPr lang="en-US" sz="1600" i="1">
                            <a:solidFill>
                              <a:srgbClr val="C00000"/>
                            </a:solidFill>
                            <a:latin typeface="Cambria Math"/>
                          </a:rPr>
                          <m:t>2</m:t>
                        </m:r>
                      </m:sub>
                    </m:sSub>
                    <m:r>
                      <a:rPr lang="en-US" sz="1600" b="0" i="1" smtClean="0">
                        <a:latin typeface="Cambria Math" panose="02040503050406030204" pitchFamily="18" charset="0"/>
                      </a:rPr>
                      <m:t>⊙</m:t>
                    </m:r>
                    <m:r>
                      <a:rPr lang="en-US" sz="1600" b="0" i="1" baseline="-25000" smtClean="0">
                        <a:latin typeface="Cambria Math" panose="02040503050406030204" pitchFamily="18" charset="0"/>
                      </a:rPr>
                      <m:t> </m:t>
                    </m:r>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sSup>
                              <m:sSupPr>
                                <m:ctrlPr>
                                  <a:rPr lang="en-US" sz="1600" i="1">
                                    <a:latin typeface="Cambria Math" panose="02040503050406030204" pitchFamily="18" charset="0"/>
                                  </a:rPr>
                                </m:ctrlPr>
                              </m:sSupPr>
                              <m:e>
                                <m:r>
                                  <a:rPr lang="en-US" sz="1600" i="1">
                                    <a:latin typeface="Cambria Math"/>
                                  </a:rPr>
                                  <m:t>𝑏</m:t>
                                </m:r>
                              </m:e>
                              <m:sup>
                                <m:r>
                                  <a:rPr lang="en-US" sz="1600" i="1">
                                    <a:latin typeface="Cambria Math"/>
                                  </a:rPr>
                                  <m:t>𝑡</m:t>
                                </m:r>
                              </m:sup>
                            </m:sSup>
                          </m:e>
                          <m:sup>
                            <m:r>
                              <a:rPr lang="en-US" sz="1600" i="1">
                                <a:latin typeface="Cambria Math"/>
                              </a:rPr>
                              <m:t> </m:t>
                            </m:r>
                          </m:sup>
                        </m:sSup>
                        <m:r>
                          <a:rPr lang="en-US" sz="1600" b="0" i="1" smtClean="0">
                            <a:latin typeface="Cambria Math" panose="02040503050406030204" pitchFamily="18" charset="0"/>
                            <a:ea typeface="Cambria Math"/>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a:rPr>
                                  <m:t>2</m:t>
                                </m:r>
                              </m:sub>
                            </m:sSub>
                            <m:r>
                              <a:rPr lang="en-US" sz="1600" b="0" i="1" smtClean="0">
                                <a:latin typeface="Cambria Math" panose="02040503050406030204" pitchFamily="18" charset="0"/>
                              </a:rPr>
                              <m:t>⋅</m:t>
                            </m:r>
                            <m:r>
                              <a:rPr lang="en-US" sz="1600" i="1">
                                <a:latin typeface="Cambria Math"/>
                              </a:rPr>
                              <m:t>𝑐</m:t>
                            </m:r>
                          </m:e>
                        </m:d>
                      </m:e>
                    </m:d>
                  </m:oMath>
                </a14:m>
                <a:endParaRPr lang="en-US" sz="16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996021" y="834749"/>
                <a:ext cx="2793641" cy="1664879"/>
              </a:xfrm>
              <a:prstGeom prst="rect">
                <a:avLst/>
              </a:prstGeom>
              <a:blipFill>
                <a:blip r:embed="rId10"/>
                <a:stretch>
                  <a:fillRect l="-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7986D73-E02B-4EE7-94B6-064925EFF671}"/>
                  </a:ext>
                </a:extLst>
              </p:cNvPr>
              <p:cNvSpPr txBox="1"/>
              <p:nvPr/>
            </p:nvSpPr>
            <p:spPr>
              <a:xfrm>
                <a:off x="3309416" y="834749"/>
                <a:ext cx="1974258" cy="1569660"/>
              </a:xfrm>
              <a:prstGeom prst="rect">
                <a:avLst/>
              </a:prstGeom>
              <a:noFill/>
            </p:spPr>
            <p:txBody>
              <a:bodyPr wrap="none" rtlCol="0">
                <a:spAutoFit/>
              </a:bodyPr>
              <a:lstStyle/>
              <a:p>
                <a:r>
                  <a:rPr lang="en-US" sz="14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𝑌</m:t>
                        </m:r>
                      </m:e>
                      <m:sub>
                        <m:r>
                          <a:rPr lang="en-US" sz="1600" i="1">
                            <a:latin typeface="Cambria Math"/>
                          </a:rPr>
                          <m:t>1</m:t>
                        </m:r>
                      </m:sub>
                    </m:sSub>
                    <m:r>
                      <a:rPr lang="en-US" sz="1600" i="1">
                        <a:latin typeface="Cambria Math"/>
                      </a:rPr>
                      <m:t>=     </m:t>
                    </m:r>
                    <m:r>
                      <a:rPr lang="en-US" sz="1600" i="1">
                        <a:latin typeface="Cambria Math"/>
                      </a:rPr>
                      <m:t>𝑎</m:t>
                    </m:r>
                    <m:r>
                      <a:rPr lang="en-US" sz="1600" b="0" i="1" smtClean="0">
                        <a:latin typeface="Cambria Math" panose="02040503050406030204" pitchFamily="18" charset="0"/>
                      </a:rPr>
                      <m:t>⋅</m:t>
                    </m:r>
                    <m:sSub>
                      <m:sSubPr>
                        <m:ctrlPr>
                          <a:rPr lang="en-US" sz="1600" i="1">
                            <a:solidFill>
                              <a:sysClr val="windowText" lastClr="000000"/>
                            </a:solidFill>
                            <a:latin typeface="Cambria Math" panose="02040503050406030204" pitchFamily="18" charset="0"/>
                          </a:rPr>
                        </m:ctrlPr>
                      </m:sSubPr>
                      <m:e>
                        <m:r>
                          <a:rPr lang="en-US" sz="1600" i="1">
                            <a:solidFill>
                              <a:sysClr val="windowText" lastClr="000000"/>
                            </a:solidFill>
                            <a:latin typeface="Cambria Math"/>
                          </a:rPr>
                          <m:t>𝑦</m:t>
                        </m:r>
                      </m:e>
                      <m:sub>
                        <m:r>
                          <a:rPr lang="en-US" sz="1600" i="1">
                            <a:solidFill>
                              <a:sysClr val="windowText" lastClr="000000"/>
                            </a:solidFill>
                            <a:latin typeface="Cambria Math"/>
                          </a:rPr>
                          <m:t>2</m:t>
                        </m:r>
                      </m:sub>
                    </m:sSub>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 </a:t>
                </a:r>
                <a14:m>
                  <m:oMath xmlns:m="http://schemas.openxmlformats.org/officeDocument/2006/math">
                    <m:r>
                      <a:rPr lang="en-US" sz="1600" i="1">
                        <a:latin typeface="Cambria Math"/>
                      </a:rPr>
                      <m:t>𝑎</m:t>
                    </m:r>
                    <m:r>
                      <a:rPr lang="en-US" sz="1600" b="0" i="1" smtClean="0">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𝑌</m:t>
                        </m:r>
                      </m:e>
                      <m:sub>
                        <m:r>
                          <a:rPr lang="en-US" sz="1600" i="1">
                            <a:solidFill>
                              <a:srgbClr val="C00000"/>
                            </a:solidFill>
                            <a:latin typeface="Cambria Math"/>
                          </a:rPr>
                          <m:t>2</m:t>
                        </m:r>
                      </m:sub>
                    </m:sSub>
                  </m:oMath>
                </a14:m>
                <a:endParaRPr lang="en-US" sz="1600" i="1" dirty="0">
                  <a:solidFill>
                    <a:srgbClr val="C00000"/>
                  </a:solidFill>
                  <a:latin typeface="Cambria Math"/>
                </a:endParaRPr>
              </a:p>
              <a:p>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𝑌</m:t>
                        </m:r>
                      </m:e>
                      <m:sub>
                        <m:r>
                          <a:rPr lang="en-US" sz="1600" i="1">
                            <a:latin typeface="Cambria Math"/>
                          </a:rPr>
                          <m:t>2</m:t>
                        </m:r>
                      </m:sub>
                    </m:sSub>
                    <m:r>
                      <a:rPr lang="en-US" sz="1600" i="1">
                        <a:latin typeface="Cambria Math"/>
                      </a:rPr>
                      <m:t>=     </m:t>
                    </m:r>
                    <m:r>
                      <a:rPr lang="en-US" sz="1600" i="1">
                        <a:latin typeface="Cambria Math"/>
                      </a:rPr>
                      <m:t>𝑑</m:t>
                    </m:r>
                  </m:oMath>
                </a14:m>
                <a:endParaRPr lang="en-US" sz="1600" i="1" dirty="0">
                  <a:latin typeface="Cambria Math"/>
                </a:endParaRPr>
              </a:p>
              <a:p>
                <a:r>
                  <a:rPr lang="en-US" sz="1600" dirty="0"/>
                  <a:t>         </a:t>
                </a:r>
                <a14:m>
                  <m:oMath xmlns:m="http://schemas.openxmlformats.org/officeDocument/2006/math">
                    <m:r>
                      <a:rPr lang="en-US" sz="1600" b="0" i="1" smtClean="0">
                        <a:latin typeface="Cambria Math" panose="02040503050406030204" pitchFamily="18" charset="0"/>
                      </a:rPr>
                      <m:t>+</m:t>
                    </m:r>
                    <m:r>
                      <a:rPr lang="en-US" sz="1600" i="1">
                        <a:latin typeface="Cambria Math"/>
                      </a:rPr>
                      <m:t> </m:t>
                    </m:r>
                    <m:r>
                      <a:rPr lang="en-US" sz="1600" i="1">
                        <a:latin typeface="Cambria Math"/>
                      </a:rPr>
                      <m:t>𝑏</m:t>
                    </m:r>
                    <m:r>
                      <a:rPr lang="en-US" sz="1600" b="0" i="1" smtClean="0">
                        <a:latin typeface="Cambria Math" panose="02040503050406030204" pitchFamily="18" charset="0"/>
                      </a:rPr>
                      <m:t>⋅</m:t>
                    </m:r>
                    <m:sSub>
                      <m:sSubPr>
                        <m:ctrlPr>
                          <a:rPr lang="en-US" sz="1600" i="1">
                            <a:solidFill>
                              <a:sysClr val="windowText" lastClr="000000"/>
                            </a:solidFill>
                            <a:latin typeface="Cambria Math" panose="02040503050406030204" pitchFamily="18" charset="0"/>
                          </a:rPr>
                        </m:ctrlPr>
                      </m:sSubPr>
                      <m:e>
                        <m:r>
                          <a:rPr lang="en-US" sz="1600" i="1">
                            <a:solidFill>
                              <a:sysClr val="windowText" lastClr="000000"/>
                            </a:solidFill>
                            <a:latin typeface="Cambria Math"/>
                          </a:rPr>
                          <m:t>𝑦</m:t>
                        </m:r>
                      </m:e>
                      <m:sub>
                        <m:r>
                          <a:rPr lang="en-US" sz="1600" i="1">
                            <a:solidFill>
                              <a:sysClr val="windowText" lastClr="000000"/>
                            </a:solidFill>
                            <a:latin typeface="Cambria Math"/>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r>
                      <a:rPr lang="en-US" sz="1600" b="0" i="1" smtClean="0">
                        <a:latin typeface="Cambria Math" panose="02040503050406030204" pitchFamily="18" charset="0"/>
                      </a:rPr>
                      <m:t>⋅</m:t>
                    </m:r>
                    <m:r>
                      <a:rPr lang="en-US" sz="1600" i="1">
                        <a:latin typeface="Cambria Math"/>
                      </a:rPr>
                      <m:t>𝑐</m:t>
                    </m:r>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r>
                      <a:rPr lang="en-US" sz="1600" i="1">
                        <a:latin typeface="Cambria Math"/>
                      </a:rPr>
                      <m:t> </m:t>
                    </m:r>
                    <m:r>
                      <a:rPr lang="en-US" sz="1600" i="1">
                        <a:latin typeface="Cambria Math"/>
                      </a:rPr>
                      <m:t>𝑏</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r>
                      <a:rPr lang="en-US" sz="1600" b="0" i="1" smtClean="0">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𝑌</m:t>
                        </m:r>
                      </m:e>
                      <m:sub>
                        <m:r>
                          <a:rPr lang="en-US" sz="1600" i="1">
                            <a:solidFill>
                              <a:srgbClr val="C00000"/>
                            </a:solidFill>
                            <a:latin typeface="Cambria Math"/>
                          </a:rPr>
                          <m:t>2</m:t>
                        </m:r>
                      </m:sub>
                    </m:sSub>
                    <m:r>
                      <a:rPr lang="en-US" sz="1600" b="0" i="1" smtClean="0">
                        <a:latin typeface="Cambria Math" panose="02040503050406030204" pitchFamily="18" charset="0"/>
                      </a:rPr>
                      <m:t>⋅</m:t>
                    </m:r>
                    <m:r>
                      <a:rPr lang="en-US" sz="1600" i="1">
                        <a:latin typeface="Cambria Math"/>
                      </a:rPr>
                      <m:t>𝑐</m:t>
                    </m:r>
                  </m:oMath>
                </a14:m>
                <a:endParaRPr lang="en-US" sz="1600" dirty="0"/>
              </a:p>
              <a:p>
                <a:r>
                  <a:rPr lang="en-US" sz="1600" dirty="0"/>
                  <a:t>         </a:t>
                </a:r>
                <a14:m>
                  <m:oMath xmlns:m="http://schemas.openxmlformats.org/officeDocument/2006/math">
                    <m:r>
                      <a:rPr lang="en-US" sz="1600" b="0" i="1" smtClean="0">
                        <a:latin typeface="Cambria Math" panose="02040503050406030204" pitchFamily="18" charset="0"/>
                      </a:rPr>
                      <m:t>+</m:t>
                    </m:r>
                    <m:r>
                      <a:rPr lang="en-US" sz="1600" i="1">
                        <a:latin typeface="Cambria Math"/>
                      </a:rPr>
                      <m:t> </m:t>
                    </m:r>
                    <m:r>
                      <a:rPr lang="en-US" sz="1600" i="1">
                        <a:latin typeface="Cambria Math"/>
                      </a:rPr>
                      <m:t>𝑏</m:t>
                    </m:r>
                    <m:r>
                      <a:rPr lang="en-US" sz="1600" b="0" i="1" smtClean="0">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𝑌</m:t>
                        </m:r>
                      </m:e>
                      <m:sub>
                        <m:r>
                          <a:rPr lang="en-US" sz="1600" i="1">
                            <a:solidFill>
                              <a:srgbClr val="C00000"/>
                            </a:solidFill>
                            <a:latin typeface="Cambria Math"/>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2</m:t>
                        </m:r>
                      </m:sub>
                    </m:sSub>
                    <m:r>
                      <a:rPr lang="en-US" sz="1600" b="0" i="1" smtClean="0">
                        <a:latin typeface="Cambria Math" panose="02040503050406030204" pitchFamily="18" charset="0"/>
                      </a:rPr>
                      <m:t>⋅</m:t>
                    </m:r>
                    <m:r>
                      <a:rPr lang="en-US" sz="1600" i="1">
                        <a:latin typeface="Cambria Math"/>
                      </a:rPr>
                      <m:t>𝑐</m:t>
                    </m:r>
                  </m:oMath>
                </a14:m>
                <a:endParaRPr lang="en-US" sz="1600" dirty="0"/>
              </a:p>
            </p:txBody>
          </p:sp>
        </mc:Choice>
        <mc:Fallback xmlns="">
          <p:sp>
            <p:nvSpPr>
              <p:cNvPr id="78" name="TextBox 77">
                <a:extLst>
                  <a:ext uri="{FF2B5EF4-FFF2-40B4-BE49-F238E27FC236}">
                    <a16:creationId xmlns:a16="http://schemas.microsoft.com/office/drawing/2014/main" id="{77986D73-E02B-4EE7-94B6-064925EFF671}"/>
                  </a:ext>
                </a:extLst>
              </p:cNvPr>
              <p:cNvSpPr txBox="1">
                <a:spLocks noRot="1" noChangeAspect="1" noMove="1" noResize="1" noEditPoints="1" noAdjustHandles="1" noChangeArrowheads="1" noChangeShapeType="1" noTextEdit="1"/>
              </p:cNvSpPr>
              <p:nvPr/>
            </p:nvSpPr>
            <p:spPr>
              <a:xfrm>
                <a:off x="3309416" y="834749"/>
                <a:ext cx="1974258" cy="1569660"/>
              </a:xfrm>
              <a:prstGeom prst="rect">
                <a:avLst/>
              </a:prstGeom>
              <a:blipFill>
                <a:blip r:embed="rId11"/>
                <a:stretch>
                  <a:fillRect b="-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3F6EDEFB-F34E-4AC3-B522-F16B517ECAF9}"/>
                  </a:ext>
                </a:extLst>
              </p:cNvPr>
              <p:cNvSpPr txBox="1"/>
              <p:nvPr/>
            </p:nvSpPr>
            <p:spPr>
              <a:xfrm>
                <a:off x="354339" y="834749"/>
                <a:ext cx="2231316" cy="584775"/>
              </a:xfrm>
              <a:prstGeom prst="rect">
                <a:avLst/>
              </a:prstGeom>
              <a:noFill/>
            </p:spPr>
            <p:txBody>
              <a:bodyPr wrap="none" rtlCol="0">
                <a:spAutoFit/>
              </a:bodyPr>
              <a:lstStyle/>
              <a:p>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𝑋</m:t>
                        </m:r>
                      </m:e>
                      <m:sub>
                        <m:r>
                          <a:rPr lang="en-US" sz="1600" b="0" i="1" smtClean="0">
                            <a:latin typeface="Cambria Math"/>
                          </a:rPr>
                          <m:t>1</m:t>
                        </m:r>
                      </m:sub>
                    </m:sSub>
                    <m:r>
                      <a:rPr lang="en-US" sz="1600" b="0" i="1" smtClean="0">
                        <a:latin typeface="Cambria Math"/>
                      </a:rPr>
                      <m:t>=</m:t>
                    </m:r>
                    <m:r>
                      <a:rPr lang="en-US" sz="1600" b="0" i="1" smtClean="0">
                        <a:latin typeface="Cambria Math"/>
                      </a:rPr>
                      <m:t>𝑎</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a:rPr>
                          <m:t>𝑋</m:t>
                        </m:r>
                      </m:e>
                      <m:sub>
                        <m:r>
                          <a:rPr lang="en-US" sz="1600" b="0" i="1" smtClean="0">
                            <a:latin typeface="Cambria Math"/>
                          </a:rPr>
                          <m:t>2</m:t>
                        </m:r>
                      </m:sub>
                    </m:sSub>
                    <m:r>
                      <a:rPr lang="en-US" sz="1600" b="0" i="1" smtClean="0">
                        <a:latin typeface="Cambria Math"/>
                      </a:rPr>
                      <m:t> </m:t>
                    </m:r>
                  </m:oMath>
                </a14:m>
                <a:endParaRPr lang="en-US" sz="1600" dirty="0"/>
              </a:p>
              <a:p>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𝑋</m:t>
                        </m:r>
                      </m:e>
                      <m:sub>
                        <m:r>
                          <a:rPr lang="en-US" sz="1600" b="0" i="1" smtClean="0">
                            <a:latin typeface="Cambria Math"/>
                          </a:rPr>
                          <m:t>2</m:t>
                        </m:r>
                      </m:sub>
                    </m:sSub>
                    <m:r>
                      <a:rPr lang="en-US" sz="1600" b="0" i="1" smtClean="0">
                        <a:latin typeface="Cambria Math"/>
                      </a:rPr>
                      <m:t>=</m:t>
                    </m:r>
                    <m:r>
                      <a:rPr lang="en-US" sz="1600" i="1">
                        <a:latin typeface="Cambria Math"/>
                      </a:rPr>
                      <m:t>𝑑</m:t>
                    </m:r>
                    <m:r>
                      <a:rPr lang="en-US" sz="1600" b="0" i="1" smtClean="0">
                        <a:latin typeface="Cambria Math" panose="02040503050406030204" pitchFamily="18" charset="0"/>
                      </a:rPr>
                      <m:t>+</m:t>
                    </m:r>
                    <m:r>
                      <a:rPr lang="en-US" sz="1600" i="1">
                        <a:latin typeface="Cambria Math"/>
                      </a:rPr>
                      <m:t>𝑏</m:t>
                    </m:r>
                    <m:r>
                      <a:rPr lang="en-US" sz="1600" b="0" i="1" smtClean="0">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𝑋</m:t>
                        </m:r>
                      </m:e>
                      <m:sub>
                        <m:r>
                          <a:rPr lang="en-US" sz="1600" i="1">
                            <a:solidFill>
                              <a:srgbClr val="C00000"/>
                            </a:solidFill>
                            <a:latin typeface="Cambria Math"/>
                          </a:rPr>
                          <m:t>2</m:t>
                        </m:r>
                      </m:sub>
                    </m:sSub>
                    <m:r>
                      <a:rPr lang="en-US" sz="1600" b="0" i="1" smtClean="0">
                        <a:latin typeface="Cambria Math" panose="02040503050406030204" pitchFamily="18" charset="0"/>
                      </a:rPr>
                      <m:t>⋅</m:t>
                    </m:r>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a:rPr>
                          <m:t>𝑋</m:t>
                        </m:r>
                      </m:e>
                      <m:sub>
                        <m:r>
                          <a:rPr lang="en-US" sz="1600" i="1">
                            <a:solidFill>
                              <a:srgbClr val="C00000"/>
                            </a:solidFill>
                            <a:latin typeface="Cambria Math"/>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a:rPr>
                          <m:t>𝑐</m:t>
                        </m:r>
                      </m:e>
                      <m:sub>
                        <m:r>
                          <a:rPr lang="en-US" sz="1600" i="1">
                            <a:latin typeface="Cambria Math"/>
                          </a:rPr>
                          <m:t> </m:t>
                        </m:r>
                      </m:sub>
                    </m:sSub>
                  </m:oMath>
                </a14:m>
                <a:endParaRPr lang="en-US" sz="1600" dirty="0"/>
              </a:p>
            </p:txBody>
          </p:sp>
        </mc:Choice>
        <mc:Fallback xmlns="">
          <p:sp>
            <p:nvSpPr>
              <p:cNvPr id="124" name="TextBox 123">
                <a:extLst>
                  <a:ext uri="{FF2B5EF4-FFF2-40B4-BE49-F238E27FC236}">
                    <a16:creationId xmlns:a16="http://schemas.microsoft.com/office/drawing/2014/main" id="{3F6EDEFB-F34E-4AC3-B522-F16B517ECAF9}"/>
                  </a:ext>
                </a:extLst>
              </p:cNvPr>
              <p:cNvSpPr txBox="1">
                <a:spLocks noRot="1" noChangeAspect="1" noMove="1" noResize="1" noEditPoints="1" noAdjustHandles="1" noChangeArrowheads="1" noChangeShapeType="1" noTextEdit="1"/>
              </p:cNvSpPr>
              <p:nvPr/>
            </p:nvSpPr>
            <p:spPr>
              <a:xfrm>
                <a:off x="354339" y="834749"/>
                <a:ext cx="2231316" cy="584775"/>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93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dissolve">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FEDE-4526-47F3-BCC6-3D3B749DB8CC}"/>
              </a:ext>
            </a:extLst>
          </p:cNvPr>
          <p:cNvSpPr>
            <a:spLocks noGrp="1"/>
          </p:cNvSpPr>
          <p:nvPr>
            <p:ph type="title"/>
          </p:nvPr>
        </p:nvSpPr>
        <p:spPr/>
        <p:txBody>
          <a:bodyPr/>
          <a:lstStyle/>
          <a:p>
            <a:r>
              <a:rPr lang="en-US" dirty="0" err="1"/>
              <a:t>Tensored</a:t>
            </a:r>
            <a:r>
              <a:rPr lang="en-US" dirty="0"/>
              <a:t> Regular Expressions</a:t>
            </a:r>
          </a:p>
        </p:txBody>
      </p:sp>
      <p:sp>
        <p:nvSpPr>
          <p:cNvPr id="4" name="Slide Number Placeholder 3">
            <a:extLst>
              <a:ext uri="{FF2B5EF4-FFF2-40B4-BE49-F238E27FC236}">
                <a16:creationId xmlns:a16="http://schemas.microsoft.com/office/drawing/2014/main" id="{9EBCEF49-66CE-4B74-9E67-4D1CC47803CA}"/>
              </a:ext>
            </a:extLst>
          </p:cNvPr>
          <p:cNvSpPr>
            <a:spLocks noGrp="1"/>
          </p:cNvSpPr>
          <p:nvPr>
            <p:ph type="sldNum" sz="quarter" idx="12"/>
          </p:nvPr>
        </p:nvSpPr>
        <p:spPr/>
        <p:txBody>
          <a:bodyPr/>
          <a:lstStyle/>
          <a:p>
            <a:fld id="{60AD1266-7CE3-2146-B859-359ABF1E0203}" type="slidenum">
              <a:rPr lang="en-US" smtClean="0"/>
              <a:t>63</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BB5FF2-9EE9-466C-BEB9-A510D34BAD95}"/>
                  </a:ext>
                </a:extLst>
              </p:cNvPr>
              <p:cNvSpPr txBox="1"/>
              <p:nvPr/>
            </p:nvSpPr>
            <p:spPr>
              <a:xfrm>
                <a:off x="1155744" y="900175"/>
                <a:ext cx="6832511" cy="1071704"/>
              </a:xfrm>
              <a:prstGeom prst="rect">
                <a:avLst/>
              </a:prstGeom>
              <a:noFill/>
              <a:ln>
                <a:solidFill>
                  <a:schemeClr val="tx1"/>
                </a:solidFill>
              </a:ln>
            </p:spPr>
            <p:txBody>
              <a:bodyPr wrap="none" rtlCol="0">
                <a:spAutoFit/>
              </a:bodyPr>
              <a:lstStyle/>
              <a:p>
                <a:r>
                  <a:rPr lang="en-US" sz="2000" b="0" dirty="0"/>
                  <a:t>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Σ</m:t>
                    </m:r>
                  </m:oMath>
                </a14:m>
                <a:endParaRPr lang="en-US" sz="2000" b="0" dirty="0"/>
              </a:p>
              <a:p>
                <a:r>
                  <a:rPr lang="en-US" sz="2000" b="0" dirty="0"/>
                  <a:t>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𝑅𝑒𝑔𝐸𝑥𝑝</m:t>
                    </m:r>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Σ</m:t>
                        </m:r>
                      </m:e>
                    </m:d>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∣0∣1∣</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i="1">
                            <a:latin typeface="Cambria Math" panose="02040503050406030204" pitchFamily="18" charset="0"/>
                            <a:ea typeface="Cambria Math" panose="02040503050406030204" pitchFamily="18" charset="0"/>
                          </a:rPr>
                          <m:t>↯</m:t>
                        </m:r>
                      </m:sup>
                    </m:sSup>
                  </m:oMath>
                </a14:m>
                <a:endParaRPr lang="en-US" sz="2000" b="0" dirty="0"/>
              </a:p>
              <a:p>
                <a:r>
                  <a:rPr lang="en-US" sz="2000" b="0" dirty="0"/>
                  <a:t> </a:t>
                </a:r>
                <a14:m>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𝑅𝑒𝑔𝐸𝑥</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𝑇</m:t>
                        </m:r>
                      </m:sub>
                    </m:sSub>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Σ</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bar>
                      <m:barPr>
                        <m:ctrlPr>
                          <a:rPr lang="en-US" sz="2000" b="0" i="1" smtClean="0">
                            <a:latin typeface="Cambria Math" panose="02040503050406030204" pitchFamily="18" charset="0"/>
                          </a:rPr>
                        </m:ctrlPr>
                      </m:barPr>
                      <m:e>
                        <m:r>
                          <a:rPr lang="en-US" sz="2000" b="0" i="1" smtClean="0">
                            <a:latin typeface="Cambria Math" panose="02040503050406030204" pitchFamily="18" charset="0"/>
                          </a:rPr>
                          <m:t>0</m:t>
                        </m:r>
                      </m:e>
                    </m:bar>
                    <m:r>
                      <a:rPr lang="en-US" sz="2000" b="0" i="1" smtClean="0">
                        <a:latin typeface="Cambria Math" panose="02040503050406030204" pitchFamily="18" charset="0"/>
                      </a:rPr>
                      <m:t>∣</m:t>
                    </m:r>
                    <m:bar>
                      <m:barPr>
                        <m:ctrlPr>
                          <a:rPr lang="en-US" sz="2000" b="0" i="1" smtClean="0">
                            <a:latin typeface="Cambria Math" panose="02040503050406030204" pitchFamily="18" charset="0"/>
                          </a:rPr>
                        </m:ctrlPr>
                      </m:barPr>
                      <m:e>
                        <m:r>
                          <a:rPr lang="en-US" sz="2000" b="0" i="1" smtClean="0">
                            <a:latin typeface="Cambria Math" panose="02040503050406030204" pitchFamily="18" charset="0"/>
                          </a:rPr>
                          <m:t>1</m:t>
                        </m:r>
                      </m:e>
                    </m:ba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i="1">
                            <a:latin typeface="Cambria Math" panose="02040503050406030204" pitchFamily="18" charset="0"/>
                          </a:rPr>
                          <m:t>⊛</m:t>
                        </m:r>
                      </m:sup>
                    </m:sSup>
                  </m:oMath>
                </a14:m>
                <a:endParaRPr lang="en-US" sz="2000" dirty="0"/>
              </a:p>
            </p:txBody>
          </p:sp>
        </mc:Choice>
        <mc:Fallback xmlns="">
          <p:sp>
            <p:nvSpPr>
              <p:cNvPr id="5" name="TextBox 4">
                <a:extLst>
                  <a:ext uri="{FF2B5EF4-FFF2-40B4-BE49-F238E27FC236}">
                    <a16:creationId xmlns:a16="http://schemas.microsoft.com/office/drawing/2014/main" id="{42BB5FF2-9EE9-466C-BEB9-A510D34BAD95}"/>
                  </a:ext>
                </a:extLst>
              </p:cNvPr>
              <p:cNvSpPr txBox="1">
                <a:spLocks noRot="1" noChangeAspect="1" noMove="1" noResize="1" noEditPoints="1" noAdjustHandles="1" noChangeArrowheads="1" noChangeShapeType="1" noTextEdit="1"/>
              </p:cNvSpPr>
              <p:nvPr/>
            </p:nvSpPr>
            <p:spPr>
              <a:xfrm>
                <a:off x="1155744" y="900175"/>
                <a:ext cx="6832511" cy="1071704"/>
              </a:xfrm>
              <a:prstGeom prst="rect">
                <a:avLst/>
              </a:prstGeom>
              <a:blipFill>
                <a:blip r:embed="rId3"/>
                <a:stretch>
                  <a:fillRect b="-339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448643-DD99-4C7F-94AD-BE3B92B55ABD}"/>
                  </a:ext>
                </a:extLst>
              </p:cNvPr>
              <p:cNvSpPr txBox="1"/>
              <p:nvPr/>
            </p:nvSpPr>
            <p:spPr>
              <a:xfrm>
                <a:off x="1642312" y="2108371"/>
                <a:ext cx="5579220" cy="4702569"/>
              </a:xfrm>
              <a:prstGeom prst="rect">
                <a:avLst/>
              </a:prstGeom>
              <a:noFill/>
            </p:spPr>
            <p:txBody>
              <a:bodyPr wrap="none" rtlCol="0">
                <a:spAutoFit/>
              </a:bodyPr>
              <a:lstStyle/>
              <a:p>
                <a:pPr algn="ctr"/>
                <a:r>
                  <a:rPr lang="en-US" sz="1600" u="sng" dirty="0"/>
                  <a:t>Standard Interpretation (words and “</a:t>
                </a:r>
                <a:r>
                  <a:rPr lang="en-US" sz="1600" u="sng" dirty="0" err="1"/>
                  <a:t>tensored</a:t>
                </a:r>
                <a:r>
                  <a:rPr lang="en-US" sz="1600" u="sng" dirty="0"/>
                  <a:t>” words)</a:t>
                </a: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m:t>
                      </m:r>
                    </m:oMath>
                  </m:oMathPara>
                </a14:m>
                <a:endParaRPr lang="en-US" sz="1600" b="0" dirty="0"/>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1</m:t>
                          </m:r>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𝜖</m:t>
                          </m:r>
                        </m:e>
                      </m:d>
                    </m:oMath>
                  </m:oMathPara>
                </a14:m>
                <a:endParaRPr lang="en-US" sz="1600" b="0" dirty="0"/>
              </a:p>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1</m:t>
                              </m:r>
                            </m:sub>
                          </m:sSub>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2</m:t>
                              </m:r>
                            </m:sub>
                          </m:sSub>
                        </m:e>
                      </m:d>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r>
                        <a:rPr lang="en-US" sz="1600" b="0" i="1" smtClean="0">
                          <a:latin typeface="Cambria Math" panose="02040503050406030204" pitchFamily="18" charset="0"/>
                        </a:rPr>
                        <m:t>𝑥𝑦</m:t>
                      </m:r>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1</m:t>
                              </m:r>
                            </m:sub>
                          </m:sSub>
                        </m:e>
                      </m:d>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e>
                      </m:d>
                      <m:r>
                        <a:rPr lang="en-US" sz="1600" b="0" i="1" smtClean="0">
                          <a:latin typeface="Cambria Math" panose="02040503050406030204" pitchFamily="18" charset="0"/>
                        </a:rPr>
                        <m:t>=</m:t>
                      </m:r>
                      <m:nary>
                        <m:naryPr>
                          <m:chr m:val="⋃"/>
                          <m:supHide m:val="on"/>
                          <m:ctrlPr>
                            <a:rPr lang="en-US" sz="1600" i="1">
                              <a:latin typeface="Cambria Math" panose="02040503050406030204" pitchFamily="18" charset="0"/>
                            </a:rPr>
                          </m:ctrlPr>
                        </m:naryPr>
                        <m:sub>
                          <m:r>
                            <m:rPr>
                              <m:brk m:alnAt="7"/>
                            </m:rP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𝑁</m:t>
                          </m:r>
                        </m:sub>
                        <m:sup/>
                        <m:e>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𝑅</m:t>
                                  </m:r>
                                </m:e>
                              </m:d>
                            </m:e>
                            <m:sup>
                              <m:r>
                                <a:rPr lang="en-US" sz="1600" i="1">
                                  <a:latin typeface="Cambria Math" panose="02040503050406030204" pitchFamily="18" charset="0"/>
                                </a:rPr>
                                <m:t>𝑖</m:t>
                              </m:r>
                            </m:sup>
                          </m:sSup>
                        </m:e>
                      </m:nary>
                    </m:oMath>
                  </m:oMathPara>
                </a14:m>
                <a:endParaRPr lang="en-US" sz="1600" b="0" dirty="0"/>
              </a:p>
              <a:p>
                <a:endParaRPr lang="en-US" sz="1600" dirty="0"/>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𝑦</m:t>
                          </m:r>
                        </m:e>
                      </m:d>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e>
                      </m:d>
                      <m:r>
                        <a:rPr lang="en-US" sz="1600" i="1">
                          <a:latin typeface="Cambria Math" panose="02040503050406030204" pitchFamily="18" charset="0"/>
                        </a:rPr>
                        <m:t>, </m:t>
                      </m:r>
                      <m:r>
                        <a:rPr lang="en-US" sz="1600" i="1">
                          <a:latin typeface="Cambria Math" panose="02040503050406030204" pitchFamily="18" charset="0"/>
                        </a:rPr>
                        <m:t>𝑦</m:t>
                      </m:r>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ea typeface="Cambria Math" panose="02040503050406030204" pitchFamily="18" charset="0"/>
                                </a:rPr>
                                <m:t>↯</m:t>
                              </m:r>
                            </m:sup>
                          </m:sSup>
                        </m:e>
                      </m:d>
                      <m:r>
                        <a:rPr lang="en-US" sz="1600" b="0" i="1" smtClean="0">
                          <a:latin typeface="Cambria Math" panose="02040503050406030204" pitchFamily="18" charset="0"/>
                        </a:rPr>
                        <m:t>={</m:t>
                      </m:r>
                      <m:bar>
                        <m:barPr>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bar>
                        <m:barPr>
                          <m:pos m:val="top"/>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bar>
                            <m:barPr>
                              <m:ctrlPr>
                                <a:rPr lang="en-US" sz="1600" i="1">
                                  <a:latin typeface="Cambria Math" panose="02040503050406030204" pitchFamily="18" charset="0"/>
                                </a:rPr>
                              </m:ctrlPr>
                            </m:barPr>
                            <m:e>
                              <m:r>
                                <a:rPr lang="en-US" sz="1600" i="1">
                                  <a:latin typeface="Cambria Math" panose="02040503050406030204" pitchFamily="18" charset="0"/>
                                </a:rPr>
                                <m:t>𝑠</m:t>
                              </m:r>
                            </m:e>
                          </m:bar>
                          <m:r>
                            <a:rPr lang="en-US" sz="1600" b="0" i="1" smtClean="0">
                              <a:latin typeface="Cambria Math" panose="02040503050406030204" pitchFamily="18" charset="0"/>
                            </a:rPr>
                            <m:t>,</m:t>
                          </m:r>
                          <m:bar>
                            <m:barPr>
                              <m:pos m:val="top"/>
                              <m:ctrlPr>
                                <a:rPr lang="en-US" sz="1600" i="1">
                                  <a:latin typeface="Cambria Math" panose="02040503050406030204" pitchFamily="18" charset="0"/>
                                </a:rPr>
                              </m:ctrlPr>
                            </m:barPr>
                            <m:e>
                              <m:r>
                                <a:rPr lang="en-US" sz="1600" i="1">
                                  <a:latin typeface="Cambria Math" panose="02040503050406030204" pitchFamily="18" charset="0"/>
                                </a:rPr>
                                <m:t>𝑠</m:t>
                              </m:r>
                            </m:e>
                          </m:bar>
                        </m:e>
                      </m:d>
                      <m:r>
                        <a:rPr lang="en-US" sz="1600" b="0" i="1" smtClean="0">
                          <a:latin typeface="Cambria Math" panose="02040503050406030204" pitchFamily="18" charset="0"/>
                        </a:rPr>
                        <m:t>∈</m:t>
                      </m:r>
                      <m:r>
                        <a:rPr lang="en-US" sz="1600" b="0" i="1" smtClean="0">
                          <a:latin typeface="Cambria Math" panose="02040503050406030204" pitchFamily="18" charset="0"/>
                        </a:rPr>
                        <m:t>𝑆</m:t>
                      </m:r>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bar>
                            <m:barPr>
                              <m:ctrlPr>
                                <a:rPr lang="en-US" sz="1600" i="1">
                                  <a:latin typeface="Cambria Math" panose="02040503050406030204" pitchFamily="18" charset="0"/>
                                </a:rPr>
                              </m:ctrlPr>
                            </m:barPr>
                            <m:e>
                              <m:r>
                                <a:rPr lang="en-US" sz="1600" i="1">
                                  <a:latin typeface="Cambria Math" panose="02040503050406030204" pitchFamily="18" charset="0"/>
                                </a:rPr>
                                <m:t>0</m:t>
                              </m:r>
                            </m:e>
                          </m:bar>
                        </m:e>
                      </m:d>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bar>
                            <m:barPr>
                              <m:ctrlPr>
                                <a:rPr lang="en-US" sz="1600" i="1">
                                  <a:latin typeface="Cambria Math" panose="02040503050406030204" pitchFamily="18" charset="0"/>
                                </a:rPr>
                              </m:ctrlPr>
                            </m:barPr>
                            <m:e>
                              <m:r>
                                <a:rPr lang="en-US" sz="1600" i="1">
                                  <a:latin typeface="Cambria Math" panose="02040503050406030204" pitchFamily="18" charset="0"/>
                                </a:rPr>
                                <m:t>1</m:t>
                              </m:r>
                            </m:e>
                          </m:bar>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𝜖</m:t>
                          </m:r>
                          <m:r>
                            <a:rPr lang="en-US" sz="1600" b="0" i="1" smtClean="0">
                              <a:latin typeface="Cambria Math" panose="02040503050406030204" pitchFamily="18" charset="0"/>
                            </a:rPr>
                            <m:t>,</m:t>
                          </m:r>
                          <m:r>
                            <a:rPr lang="en-US" sz="1600" b="0" i="1" smtClean="0">
                              <a:latin typeface="Cambria Math" panose="02040503050406030204" pitchFamily="18" charset="0"/>
                            </a:rPr>
                            <m:t>𝜖</m:t>
                          </m:r>
                        </m:e>
                      </m:d>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𝑆</m:t>
                              </m:r>
                            </m:e>
                            <m:sub>
                              <m:r>
                                <a:rPr lang="en-US" sz="1600" i="1">
                                  <a:latin typeface="Cambria Math" panose="02040503050406030204" pitchFamily="18" charset="0"/>
                                </a:rPr>
                                <m:t>1</m:t>
                              </m:r>
                            </m:sub>
                          </m:sSub>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𝑆</m:t>
                              </m:r>
                            </m:e>
                            <m:sub>
                              <m:r>
                                <a:rPr lang="en-US" sz="1600" i="1">
                                  <a:latin typeface="Cambria Math" panose="02040503050406030204" pitchFamily="18" charset="0"/>
                                </a:rPr>
                                <m:t>2</m:t>
                              </m:r>
                            </m:sub>
                          </m:sSub>
                        </m:e>
                      </m:d>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bar>
                                <m:barPr>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2</m:t>
                              </m:r>
                            </m:sub>
                          </m:sSub>
                          <m:sSub>
                            <m:sSubPr>
                              <m:ctrlPr>
                                <a:rPr lang="en-US" sz="1600" b="0" i="1" smtClean="0">
                                  <a:latin typeface="Cambria Math" panose="02040503050406030204" pitchFamily="18" charset="0"/>
                                </a:rPr>
                              </m:ctrlPr>
                            </m:sSubPr>
                            <m:e>
                              <m:bar>
                                <m:barPr>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bar>
                                <m:barPr>
                                  <m:pos m:val="top"/>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bar>
                                <m:barPr>
                                  <m:pos m:val="top"/>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bar>
                                <m:barPr>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bar>
                                <m:barPr>
                                  <m:pos m:val="top"/>
                                  <m:ctrlPr>
                                    <a:rPr lang="en-US" sz="1600" b="0" i="1" smtClean="0">
                                      <a:latin typeface="Cambria Math" panose="02040503050406030204" pitchFamily="18" charset="0"/>
                                    </a:rPr>
                                  </m:ctrlPr>
                                </m:barPr>
                                <m:e>
                                  <m:r>
                                    <a:rPr lang="en-US" sz="1600" b="0" i="1" smtClean="0">
                                      <a:latin typeface="Cambria Math" panose="02040503050406030204" pitchFamily="18" charset="0"/>
                                    </a:rPr>
                                    <m:t>𝑠</m:t>
                                  </m:r>
                                </m:e>
                              </m:bar>
                            </m:e>
                            <m:sub>
                              <m:r>
                                <a:rPr lang="en-US" sz="1600" b="0" i="1" smtClean="0">
                                  <a:latin typeface="Cambria Math" panose="02040503050406030204" pitchFamily="18" charset="0"/>
                                </a:rPr>
                                <m:t>1</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1</m:t>
                              </m:r>
                            </m:sub>
                          </m:sSub>
                        </m:e>
                      </m:d>
                      <m:r>
                        <a:rPr lang="en-US" sz="1600" b="0" i="1" smtClean="0">
                          <a:latin typeface="Cambria Math" panose="02040503050406030204" pitchFamily="18" charset="0"/>
                        </a:rPr>
                        <m:t>, </m:t>
                      </m:r>
                      <m:d>
                        <m:dPr>
                          <m:begChr m:val="⟨"/>
                          <m:endChr m:val="⟩"/>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bar>
                                <m:barPr>
                                  <m:ctrlPr>
                                    <a:rPr lang="en-US" sz="1600" i="1">
                                      <a:latin typeface="Cambria Math" panose="02040503050406030204" pitchFamily="18" charset="0"/>
                                    </a:rPr>
                                  </m:ctrlPr>
                                </m:barPr>
                                <m:e>
                                  <m:r>
                                    <a:rPr lang="en-US" sz="1600" i="1">
                                      <a:latin typeface="Cambria Math" panose="02040503050406030204" pitchFamily="18" charset="0"/>
                                    </a:rPr>
                                    <m:t>𝑠</m:t>
                                  </m:r>
                                </m:e>
                              </m:ba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bar>
                                <m:barPr>
                                  <m:pos m:val="top"/>
                                  <m:ctrlPr>
                                    <a:rPr lang="en-US" sz="1600" i="1">
                                      <a:latin typeface="Cambria Math" panose="02040503050406030204" pitchFamily="18" charset="0"/>
                                    </a:rPr>
                                  </m:ctrlPr>
                                </m:barPr>
                                <m:e>
                                  <m:r>
                                    <a:rPr lang="en-US" sz="1600" i="1">
                                      <a:latin typeface="Cambria Math" panose="02040503050406030204" pitchFamily="18" charset="0"/>
                                    </a:rPr>
                                    <m:t>𝑠</m:t>
                                  </m:r>
                                </m:e>
                              </m:ba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e>
                      </m:d>
                      <m:r>
                        <a:rPr lang="en-US" sz="1600" b="0" i="1" smtClean="0">
                          <a:latin typeface="Cambria Math" panose="02040503050406030204" pitchFamily="18" charset="0"/>
                        </a:rPr>
                        <m:t>=</m:t>
                      </m:r>
                      <m:nary>
                        <m:naryPr>
                          <m:chr m:val="⋃"/>
                          <m:supHide m:val="on"/>
                          <m:ctrlPr>
                            <a:rPr lang="en-US" sz="1600" b="0" i="1" smtClean="0">
                              <a:latin typeface="Cambria Math" panose="02040503050406030204" pitchFamily="18" charset="0"/>
                            </a:rPr>
                          </m:ctrlPr>
                        </m:naryPr>
                        <m:sub>
                          <m:r>
                            <m:rPr>
                              <m:brk m:alnAt="7"/>
                            </m:rP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𝑁</m:t>
                          </m:r>
                        </m:sub>
                        <m:sup/>
                        <m:e>
                          <m:sSup>
                            <m:sSupPr>
                              <m:ctrlPr>
                                <a:rPr lang="en-US" sz="1600" b="0" i="1" smtClean="0">
                                  <a:latin typeface="Cambria Math" panose="02040503050406030204" pitchFamily="18" charset="0"/>
                                </a:rPr>
                              </m:ctrlPr>
                            </m:sSupPr>
                            <m:e>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𝑆</m:t>
                                  </m:r>
                                </m:e>
                              </m:d>
                            </m:e>
                            <m:sup>
                              <m:r>
                                <a:rPr lang="en-US" sz="1600" b="0" i="1" smtClean="0">
                                  <a:latin typeface="Cambria Math" panose="02040503050406030204" pitchFamily="18" charset="0"/>
                                </a:rPr>
                                <m:t>𝑖</m:t>
                              </m:r>
                            </m:sup>
                          </m:sSup>
                        </m:e>
                      </m:nary>
                    </m:oMath>
                  </m:oMathPara>
                </a14:m>
                <a:endParaRPr lang="en-US" sz="1600" dirty="0"/>
              </a:p>
            </p:txBody>
          </p:sp>
        </mc:Choice>
        <mc:Fallback xmlns="">
          <p:sp>
            <p:nvSpPr>
              <p:cNvPr id="8" name="TextBox 7">
                <a:extLst>
                  <a:ext uri="{FF2B5EF4-FFF2-40B4-BE49-F238E27FC236}">
                    <a16:creationId xmlns:a16="http://schemas.microsoft.com/office/drawing/2014/main" id="{80448643-DD99-4C7F-94AD-BE3B92B55ABD}"/>
                  </a:ext>
                </a:extLst>
              </p:cNvPr>
              <p:cNvSpPr txBox="1">
                <a:spLocks noRot="1" noChangeAspect="1" noMove="1" noResize="1" noEditPoints="1" noAdjustHandles="1" noChangeArrowheads="1" noChangeShapeType="1" noTextEdit="1"/>
              </p:cNvSpPr>
              <p:nvPr/>
            </p:nvSpPr>
            <p:spPr>
              <a:xfrm>
                <a:off x="1642312" y="2108371"/>
                <a:ext cx="5579220" cy="4702569"/>
              </a:xfrm>
              <a:prstGeom prst="rect">
                <a:avLst/>
              </a:prstGeom>
              <a:blipFill>
                <a:blip r:embed="rId4"/>
                <a:stretch>
                  <a:fillRect t="-389"/>
                </a:stretch>
              </a:blipFill>
            </p:spPr>
            <p:txBody>
              <a:bodyPr/>
              <a:lstStyle/>
              <a:p>
                <a:r>
                  <a:rPr lang="en-US">
                    <a:noFill/>
                  </a:rPr>
                  <a:t> </a:t>
                </a:r>
              </a:p>
            </p:txBody>
          </p:sp>
        </mc:Fallback>
      </mc:AlternateContent>
    </p:spTree>
    <p:extLst>
      <p:ext uri="{BB962C8B-B14F-4D97-AF65-F5344CB8AC3E}">
        <p14:creationId xmlns:p14="http://schemas.microsoft.com/office/powerpoint/2010/main" val="11833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ssolve">
                                      <p:cBhvr>
                                        <p:cTn id="16" dur="500"/>
                                        <p:tgtEl>
                                          <p:spTgt spid="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dissolve">
                                      <p:cBhvr>
                                        <p:cTn id="19" dur="500"/>
                                        <p:tgtEl>
                                          <p:spTgt spid="8">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dissolv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dissolve">
                                      <p:cBhvr>
                                        <p:cTn id="27" dur="500"/>
                                        <p:tgtEl>
                                          <p:spTgt spid="8">
                                            <p:txEl>
                                              <p:pRg st="10" end="1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
                                            <p:txEl>
                                              <p:pRg st="11" end="11"/>
                                            </p:txEl>
                                          </p:spTgt>
                                        </p:tgtEl>
                                        <p:attrNameLst>
                                          <p:attrName>style.visibility</p:attrName>
                                        </p:attrNameLst>
                                      </p:cBhvr>
                                      <p:to>
                                        <p:strVal val="visible"/>
                                      </p:to>
                                    </p:set>
                                    <p:animEffect transition="in" filter="dissolve">
                                      <p:cBhvr>
                                        <p:cTn id="30" dur="500"/>
                                        <p:tgtEl>
                                          <p:spTgt spid="8">
                                            <p:txEl>
                                              <p:pRg st="11" end="1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animEffect transition="in" filter="dissolve">
                                      <p:cBhvr>
                                        <p:cTn id="33" dur="500"/>
                                        <p:tgtEl>
                                          <p:spTgt spid="8">
                                            <p:txEl>
                                              <p:pRg st="12" end="1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8">
                                            <p:txEl>
                                              <p:pRg st="13" end="13"/>
                                            </p:txEl>
                                          </p:spTgt>
                                        </p:tgtEl>
                                        <p:attrNameLst>
                                          <p:attrName>style.visibility</p:attrName>
                                        </p:attrNameLst>
                                      </p:cBhvr>
                                      <p:to>
                                        <p:strVal val="visible"/>
                                      </p:to>
                                    </p:set>
                                    <p:animEffect transition="in" filter="dissolve">
                                      <p:cBhvr>
                                        <p:cTn id="36" dur="500"/>
                                        <p:tgtEl>
                                          <p:spTgt spid="8">
                                            <p:txEl>
                                              <p:pRg st="13" end="1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8">
                                            <p:txEl>
                                              <p:pRg st="14" end="14"/>
                                            </p:txEl>
                                          </p:spTgt>
                                        </p:tgtEl>
                                        <p:attrNameLst>
                                          <p:attrName>style.visibility</p:attrName>
                                        </p:attrNameLst>
                                      </p:cBhvr>
                                      <p:to>
                                        <p:strVal val="visible"/>
                                      </p:to>
                                    </p:set>
                                    <p:animEffect transition="in" filter="dissolve">
                                      <p:cBhvr>
                                        <p:cTn id="39" dur="500"/>
                                        <p:tgtEl>
                                          <p:spTgt spid="8">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dissolve">
                                      <p:cBhvr>
                                        <p:cTn id="44" dur="500"/>
                                        <p:tgtEl>
                                          <p:spTgt spid="8">
                                            <p:txEl>
                                              <p:pRg st="7" end="7"/>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04160"/>
                <a:ext cx="8229600" cy="868362"/>
              </a:xfrm>
            </p:spPr>
            <p:txBody>
              <a:bodyPr>
                <a:normAutofit/>
              </a:bodyPr>
              <a:lstStyle/>
              <a:p>
                <a:r>
                  <a:rPr lang="en-US" sz="3200" dirty="0"/>
                  <a:t>Intuition about </a:t>
                </a:r>
                <a14:m>
                  <m:oMath xmlns:m="http://schemas.openxmlformats.org/officeDocument/2006/math">
                    <m:r>
                      <a:rPr lang="en-US" sz="3200" b="1" i="1" smtClean="0">
                        <a:latin typeface="Cambria Math" panose="02040503050406030204" pitchFamily="18" charset="0"/>
                      </a:rPr>
                      <m:t>⊗</m:t>
                    </m:r>
                  </m:oMath>
                </a14:m>
                <a:r>
                  <a:rPr lang="en-US" sz="3200" dirty="0"/>
                  <a:t> and </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04160"/>
                <a:ext cx="8229600" cy="868362"/>
              </a:xfrm>
              <a:blipFill>
                <a:blip r:embed="rId3"/>
                <a:stretch>
                  <a:fillRect l="-1852" t="-839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64</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870840"/>
                <a:ext cx="5418406" cy="5618846"/>
              </a:xfrm>
              <a:prstGeom prst="rect">
                <a:avLst/>
              </a:prstGeom>
              <a:noFill/>
            </p:spPr>
            <p:txBody>
              <a:bodyPr wrap="none" rtlCol="0">
                <a:spAutoFit/>
              </a:bodyPr>
              <a:lstStyle/>
              <a:p>
                <a:r>
                  <a:rPr lang="en-US" b="0" dirty="0"/>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𝐴</m:t>
                        </m:r>
                      </m:e>
                      <m:sup>
                        <m:r>
                          <a:rPr lang="en-US" b="0" i="1" smtClean="0">
                            <a:latin typeface="Cambria Math" panose="02040503050406030204" pitchFamily="18" charset="0"/>
                          </a:rPr>
                          <m:t>𝑡</m:t>
                        </m:r>
                      </m:sup>
                    </m:sSup>
                    <m:r>
                      <a:rPr lang="en-US" b="0" i="1" smtClean="0">
                        <a:latin typeface="Cambria Math" panose="02040503050406030204" pitchFamily="18" charset="0"/>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2</m:t>
                                  </m:r>
                                  <m:r>
                                    <a:rPr lang="en-US" b="0" i="1" smtClean="0">
                                      <a:latin typeface="Cambria Math"/>
                                    </a:rPr>
                                    <m:t>,</m:t>
                                  </m:r>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1</m:t>
                                  </m:r>
                                  <m:r>
                                    <a:rPr lang="en-US" b="0" i="1" smtClean="0">
                                      <a:latin typeface="Cambria Math"/>
                                    </a:rPr>
                                    <m:t>,</m:t>
                                  </m:r>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smtClean="0">
                            <a:latin typeface="Cambria Math" panose="02040503050406030204" pitchFamily="18" charset="0"/>
                            <a:ea typeface="Cambria Math"/>
                            <a:sym typeface="Symbol"/>
                          </a:rPr>
                        </m:ctrlPr>
                      </m:dPr>
                      <m:e>
                        <m:m>
                          <m:mPr>
                            <m:mcs>
                              <m:mc>
                                <m:mcPr>
                                  <m:count m:val="2"/>
                                  <m:mcJc m:val="center"/>
                                </m:mcPr>
                              </m:mc>
                            </m:mcs>
                            <m:ctrlPr>
                              <a:rPr lang="en-US" i="1" smtClean="0">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m:t>
                                  </m:r>
                                  <m:r>
                                    <a:rPr lang="en-US" i="1">
                                      <a:latin typeface="Cambria Math"/>
                                    </a:rPr>
                                    <m:t>,</m:t>
                                  </m:r>
                                  <m:r>
                                    <a:rPr lang="en-US" b="0" i="1" smtClean="0">
                                      <a:latin typeface="Cambria Math" panose="02040503050406030204" pitchFamily="18" charset="0"/>
                                    </a:rPr>
                                    <m:t>1</m:t>
                                  </m:r>
                                </m:sub>
                              </m:sSub>
                              <m:r>
                                <a:rPr lang="en-US" b="0" i="1" smtClean="0">
                                  <a:latin typeface="Cambria Math"/>
                                </a:rPr>
                                <m:t>𝐵</m:t>
                              </m:r>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m:t>
                                  </m:r>
                                  <m:r>
                                    <a:rPr lang="en-US" i="1">
                                      <a:latin typeface="Cambria Math"/>
                                    </a:rPr>
                                    <m:t>,</m:t>
                                  </m:r>
                                  <m:r>
                                    <a:rPr lang="en-US" b="0" i="1" smtClean="0">
                                      <a:latin typeface="Cambria Math" panose="02040503050406030204" pitchFamily="18" charset="0"/>
                                    </a:rPr>
                                    <m:t>2</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b="0" i="1" smtClean="0">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a:ea typeface="Cambria Math"/>
                  <a:sym typeface="Symbol"/>
                </a:endParaRPr>
              </a:p>
              <a:p>
                <a:endParaRPr lang="en-US" b="0" dirty="0">
                  <a:ea typeface="Cambria Math"/>
                  <a:sym typeface="Symbol"/>
                </a:endParaRPr>
              </a:p>
              <a:p>
                <a:r>
                  <a:rPr lang="en-US" b="0" dirty="0">
                    <a:ea typeface="Cambria Math"/>
                    <a:sym typeface="Symbol"/>
                  </a:rPr>
                  <a:t>               </a:t>
                </a:r>
                <a14:m>
                  <m:oMath xmlns:m="http://schemas.openxmlformats.org/officeDocument/2006/math">
                    <m:sSup>
                      <m:sSupPr>
                        <m:ctrlPr>
                          <a:rPr lang="en-US" b="0" i="1" smtClean="0">
                            <a:latin typeface="Cambria Math" panose="02040503050406030204" pitchFamily="18" charset="0"/>
                            <a:ea typeface="Cambria Math"/>
                            <a:sym typeface="Symbol"/>
                          </a:rPr>
                        </m:ctrlPr>
                      </m:sSupPr>
                      <m:e>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e>
                      <m:sup>
                        <m:r>
                          <a:rPr lang="en-US" i="1">
                            <a:latin typeface="Cambria Math" panose="02040503050406030204" pitchFamily="18" charset="0"/>
                            <a:ea typeface="Cambria Math" panose="02040503050406030204" pitchFamily="18" charset="0"/>
                          </a:rPr>
                          <m:t>↯</m:t>
                        </m:r>
                      </m:sup>
                    </m:sSup>
                  </m:oMath>
                </a14:m>
                <a:endParaRPr lang="en-US" b="0" i="1" dirty="0">
                  <a:latin typeface="Cambria Math"/>
                </a:endParaRPr>
              </a:p>
              <a:p>
                <a:r>
                  <a:rPr lang="en-US" b="0"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a:p>
              <a:p>
                <a:r>
                  <a:rPr lang="en-US" dirty="0">
                    <a:ea typeface="Cambria Math"/>
                  </a:rPr>
                  <a:t>            </a:t>
                </a:r>
                <a14:m>
                  <m:oMath xmlns:m="http://schemas.openxmlformats.org/officeDocument/2006/math">
                    <m:r>
                      <a:rPr lang="en-US" i="1">
                        <a:latin typeface="Cambria Math"/>
                        <a:ea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d>
                  </m:oMath>
                </a14:m>
                <a:endParaRPr lang="en-US" b="0"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panose="02040503050406030204" pitchFamily="18" charset="0"/>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870840"/>
                <a:ext cx="5418406" cy="5618846"/>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2438400" y="3651949"/>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38400" y="4538619"/>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339879" y="4874478"/>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3651949"/>
            <a:ext cx="762000" cy="274320"/>
          </a:xfrm>
          <a:prstGeom prst="rect">
            <a:avLst/>
          </a:prstGeom>
          <a:noFill/>
          <a:ln w="19050">
            <a:solidFill>
              <a:srgbClr val="5C5C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3382885" y="4538619"/>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223587" y="4872852"/>
            <a:ext cx="1770598"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4298949" y="3651949"/>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4538619"/>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39879" y="5199607"/>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61139" y="3651949"/>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4538619"/>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223586" y="5195796"/>
            <a:ext cx="177059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rgbClr val="0000CC"/>
                  </a:solidFill>
                </a:ln>
              </a:rPr>
              <a:t> </a:t>
            </a:r>
          </a:p>
        </p:txBody>
      </p:sp>
      <p:cxnSp>
        <p:nvCxnSpPr>
          <p:cNvPr id="8" name="Straight Connector 7"/>
          <p:cNvCxnSpPr/>
          <p:nvPr/>
        </p:nvCxnSpPr>
        <p:spPr>
          <a:xfrm flipH="1">
            <a:off x="4039836" y="2210702"/>
            <a:ext cx="22694" cy="10934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6391" y="2732292"/>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ular Callout 30">
                <a:extLst>
                  <a:ext uri="{FF2B5EF4-FFF2-40B4-BE49-F238E27FC236}">
                    <a16:creationId xmlns:a16="http://schemas.microsoft.com/office/drawing/2014/main" id="{73A7F32B-B4F6-4CD8-BB02-B02521999FBD}"/>
                  </a:ext>
                </a:extLst>
              </p:cNvPr>
              <p:cNvSpPr/>
              <p:nvPr/>
            </p:nvSpPr>
            <p:spPr>
              <a:xfrm>
                <a:off x="4276971" y="1564144"/>
                <a:ext cx="3986084" cy="502703"/>
              </a:xfrm>
              <a:prstGeom prst="wedgeRoundRectCallout">
                <a:avLst>
                  <a:gd name="adj1" fmla="val -536"/>
                  <a:gd name="adj2" fmla="val 33834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is </a:t>
                </a:r>
                <a14:m>
                  <m:oMath xmlns:m="http://schemas.openxmlformats.org/officeDocument/2006/math">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a:solidFill>
                          <a:srgbClr val="C00000"/>
                        </a:solidFill>
                        <a:latin typeface="Cambria Math"/>
                      </a:rPr>
                      <m:t>𝑇</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m:t>
                        </m:r>
                        <m:r>
                          <a:rPr lang="en-US" b="0" i="1" smtClean="0">
                            <a:solidFill>
                              <a:srgbClr val="C00000"/>
                            </a:solidFill>
                            <a:latin typeface="Cambria Math" panose="02040503050406030204" pitchFamily="18" charset="0"/>
                          </a:rPr>
                          <m:t>𝑃</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i="1">
                                <a:solidFill>
                                  <a:srgbClr val="C00000"/>
                                </a:solidFill>
                                <a:latin typeface="Cambria Math"/>
                              </a:rPr>
                              <m:t>′</m:t>
                            </m:r>
                          </m:sup>
                        </m:sSup>
                      </m:e>
                    </m:d>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a14:m>
                <a:endParaRPr lang="en-US" sz="1600" dirty="0">
                  <a:solidFill>
                    <a:srgbClr val="C00000"/>
                  </a:solidFill>
                </a:endParaRPr>
              </a:p>
            </p:txBody>
          </p:sp>
        </mc:Choice>
        <mc:Fallback xmlns="">
          <p:sp>
            <p:nvSpPr>
              <p:cNvPr id="25" name="Rounded Rectangular Callout 30">
                <a:extLst>
                  <a:ext uri="{FF2B5EF4-FFF2-40B4-BE49-F238E27FC236}">
                    <a16:creationId xmlns:a16="http://schemas.microsoft.com/office/drawing/2014/main" id="{73A7F32B-B4F6-4CD8-BB02-B02521999FBD}"/>
                  </a:ext>
                </a:extLst>
              </p:cNvPr>
              <p:cNvSpPr>
                <a:spLocks noRot="1" noChangeAspect="1" noMove="1" noResize="1" noEditPoints="1" noAdjustHandles="1" noChangeArrowheads="1" noChangeShapeType="1" noTextEdit="1"/>
              </p:cNvSpPr>
              <p:nvPr/>
            </p:nvSpPr>
            <p:spPr>
              <a:xfrm>
                <a:off x="4276971" y="1564144"/>
                <a:ext cx="3986084" cy="502703"/>
              </a:xfrm>
              <a:prstGeom prst="wedgeRoundRectCallout">
                <a:avLst>
                  <a:gd name="adj1" fmla="val -536"/>
                  <a:gd name="adj2" fmla="val 338347"/>
                  <a:gd name="adj3" fmla="val 16667"/>
                </a:avLst>
              </a:prstGeom>
              <a:blipFill>
                <a:blip r:embed="rId6"/>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2EDC8B98-FBA5-44F4-96A1-8A8A4BA64C82}"/>
              </a:ext>
            </a:extLst>
          </p:cNvPr>
          <p:cNvSpPr/>
          <p:nvPr/>
        </p:nvSpPr>
        <p:spPr bwMode="auto">
          <a:xfrm>
            <a:off x="2783205"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3" name="Freeform: Shape 32">
            <a:extLst>
              <a:ext uri="{FF2B5EF4-FFF2-40B4-BE49-F238E27FC236}">
                <a16:creationId xmlns:a16="http://schemas.microsoft.com/office/drawing/2014/main" id="{2490099F-18E7-446E-8853-D7D7D2F81644}"/>
              </a:ext>
            </a:extLst>
          </p:cNvPr>
          <p:cNvSpPr/>
          <p:nvPr/>
        </p:nvSpPr>
        <p:spPr bwMode="auto">
          <a:xfrm>
            <a:off x="2760192" y="4789728"/>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4" name="Freeform: Shape 33">
            <a:extLst>
              <a:ext uri="{FF2B5EF4-FFF2-40B4-BE49-F238E27FC236}">
                <a16:creationId xmlns:a16="http://schemas.microsoft.com/office/drawing/2014/main" id="{FA6A32C6-6220-436E-8398-54FD4E551E92}"/>
              </a:ext>
            </a:extLst>
          </p:cNvPr>
          <p:cNvSpPr/>
          <p:nvPr/>
        </p:nvSpPr>
        <p:spPr bwMode="auto">
          <a:xfrm>
            <a:off x="3723087" y="479823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5" name="Freeform: Shape 34">
            <a:extLst>
              <a:ext uri="{FF2B5EF4-FFF2-40B4-BE49-F238E27FC236}">
                <a16:creationId xmlns:a16="http://schemas.microsoft.com/office/drawing/2014/main" id="{16FAB32F-785B-47A1-97E1-FB1138DBC854}"/>
              </a:ext>
            </a:extLst>
          </p:cNvPr>
          <p:cNvSpPr/>
          <p:nvPr/>
        </p:nvSpPr>
        <p:spPr bwMode="auto">
          <a:xfrm>
            <a:off x="3717030"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6" name="Freeform: Shape 35">
            <a:extLst>
              <a:ext uri="{FF2B5EF4-FFF2-40B4-BE49-F238E27FC236}">
                <a16:creationId xmlns:a16="http://schemas.microsoft.com/office/drawing/2014/main" id="{08FC346E-D0DE-4736-BF34-E8B85CF6BEAA}"/>
              </a:ext>
            </a:extLst>
          </p:cNvPr>
          <p:cNvSpPr/>
          <p:nvPr/>
        </p:nvSpPr>
        <p:spPr bwMode="auto">
          <a:xfrm>
            <a:off x="4669849" y="389641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7" name="Freeform: Shape 36">
            <a:extLst>
              <a:ext uri="{FF2B5EF4-FFF2-40B4-BE49-F238E27FC236}">
                <a16:creationId xmlns:a16="http://schemas.microsoft.com/office/drawing/2014/main" id="{61F346A0-7EC0-4D95-8AB7-ECCFE42DB891}"/>
              </a:ext>
            </a:extLst>
          </p:cNvPr>
          <p:cNvSpPr/>
          <p:nvPr/>
        </p:nvSpPr>
        <p:spPr bwMode="auto">
          <a:xfrm>
            <a:off x="4677747"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8" name="Freeform: Shape 37">
            <a:extLst>
              <a:ext uri="{FF2B5EF4-FFF2-40B4-BE49-F238E27FC236}">
                <a16:creationId xmlns:a16="http://schemas.microsoft.com/office/drawing/2014/main" id="{7D76C277-5177-491B-B566-316B7A305520}"/>
              </a:ext>
            </a:extLst>
          </p:cNvPr>
          <p:cNvSpPr/>
          <p:nvPr/>
        </p:nvSpPr>
        <p:spPr bwMode="auto">
          <a:xfrm>
            <a:off x="5622232"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9" name="Freeform: Shape 38">
            <a:extLst>
              <a:ext uri="{FF2B5EF4-FFF2-40B4-BE49-F238E27FC236}">
                <a16:creationId xmlns:a16="http://schemas.microsoft.com/office/drawing/2014/main" id="{11DD73BC-DEE6-4E48-8203-713E6621C39E}"/>
              </a:ext>
            </a:extLst>
          </p:cNvPr>
          <p:cNvSpPr/>
          <p:nvPr/>
        </p:nvSpPr>
        <p:spPr bwMode="auto">
          <a:xfrm>
            <a:off x="5622232" y="3888765"/>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nvGrpSpPr>
          <p:cNvPr id="12" name="Group 11">
            <a:extLst>
              <a:ext uri="{FF2B5EF4-FFF2-40B4-BE49-F238E27FC236}">
                <a16:creationId xmlns:a16="http://schemas.microsoft.com/office/drawing/2014/main" id="{7DD22CAF-FAA8-41A1-AF02-D6B4039C524A}"/>
              </a:ext>
            </a:extLst>
          </p:cNvPr>
          <p:cNvGrpSpPr/>
          <p:nvPr/>
        </p:nvGrpSpPr>
        <p:grpSpPr>
          <a:xfrm>
            <a:off x="6443857" y="2564573"/>
            <a:ext cx="1112678" cy="557404"/>
            <a:chOff x="782339" y="1678076"/>
            <a:chExt cx="1112678" cy="557404"/>
          </a:xfrm>
        </p:grpSpPr>
        <mc:AlternateContent xmlns:mc="http://schemas.openxmlformats.org/markup-compatibility/2006" xmlns:a14="http://schemas.microsoft.com/office/drawing/2010/main">
          <mc:Choice Requires="a14">
            <p:sp>
              <p:nvSpPr>
                <p:cNvPr id="41" name="Rounded Rectangular Callout 30">
                  <a:extLst>
                    <a:ext uri="{FF2B5EF4-FFF2-40B4-BE49-F238E27FC236}">
                      <a16:creationId xmlns:a16="http://schemas.microsoft.com/office/drawing/2014/main" id="{293D2BC2-102C-413D-806A-D5E4743ABB6D}"/>
                    </a:ext>
                  </a:extLst>
                </p:cNvPr>
                <p:cNvSpPr/>
                <p:nvPr/>
              </p:nvSpPr>
              <p:spPr>
                <a:xfrm>
                  <a:off x="782339" y="1678076"/>
                  <a:ext cx="1112678" cy="557404"/>
                </a:xfrm>
                <a:prstGeom prst="wedgeRoundRectCallout">
                  <a:avLst>
                    <a:gd name="adj1" fmla="val -103477"/>
                    <a:gd name="adj2" fmla="val 14973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𝑏</m:t>
                            </m:r>
                          </m:e>
                          <m:sub>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ub>
                        </m:sSub>
                      </m:oMath>
                    </m:oMathPara>
                  </a14:m>
                  <a:endParaRPr lang="en-US" sz="1600" dirty="0">
                    <a:solidFill>
                      <a:srgbClr val="C00000"/>
                    </a:solidFill>
                  </a:endParaRPr>
                </a:p>
              </p:txBody>
            </p:sp>
          </mc:Choice>
          <mc:Fallback xmlns="">
            <p:sp>
              <p:nvSpPr>
                <p:cNvPr id="41" name="Rounded Rectangular Callout 30">
                  <a:extLst>
                    <a:ext uri="{FF2B5EF4-FFF2-40B4-BE49-F238E27FC236}">
                      <a16:creationId xmlns:a16="http://schemas.microsoft.com/office/drawing/2014/main" id="{293D2BC2-102C-413D-806A-D5E4743ABB6D}"/>
                    </a:ext>
                  </a:extLst>
                </p:cNvPr>
                <p:cNvSpPr>
                  <a:spLocks noRot="1" noChangeAspect="1" noMove="1" noResize="1" noEditPoints="1" noAdjustHandles="1" noChangeArrowheads="1" noChangeShapeType="1" noTextEdit="1"/>
                </p:cNvSpPr>
                <p:nvPr/>
              </p:nvSpPr>
              <p:spPr>
                <a:xfrm>
                  <a:off x="782339" y="1678076"/>
                  <a:ext cx="1112678" cy="557404"/>
                </a:xfrm>
                <a:prstGeom prst="wedgeRoundRectCallout">
                  <a:avLst>
                    <a:gd name="adj1" fmla="val -103477"/>
                    <a:gd name="adj2" fmla="val 149733"/>
                    <a:gd name="adj3" fmla="val 16667"/>
                  </a:avLst>
                </a:prstGeom>
                <a:blipFill>
                  <a:blip r:embed="rId7"/>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40" name="Freeform: Shape 39">
              <a:extLst>
                <a:ext uri="{FF2B5EF4-FFF2-40B4-BE49-F238E27FC236}">
                  <a16:creationId xmlns:a16="http://schemas.microsoft.com/office/drawing/2014/main" id="{31494A26-A4B8-49C0-BA45-8F432E4B0073}"/>
                </a:ext>
              </a:extLst>
            </p:cNvPr>
            <p:cNvSpPr/>
            <p:nvPr/>
          </p:nvSpPr>
          <p:spPr bwMode="auto">
            <a:xfrm>
              <a:off x="1258722" y="2077852"/>
              <a:ext cx="210360" cy="102245"/>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cxnSp>
        <p:nvCxnSpPr>
          <p:cNvPr id="13" name="Straight Connector 12">
            <a:extLst>
              <a:ext uri="{FF2B5EF4-FFF2-40B4-BE49-F238E27FC236}">
                <a16:creationId xmlns:a16="http://schemas.microsoft.com/office/drawing/2014/main" id="{64BA9CEC-15AC-4342-96D4-06B592A72A68}"/>
              </a:ext>
            </a:extLst>
          </p:cNvPr>
          <p:cNvCxnSpPr>
            <a:cxnSpLocks/>
          </p:cNvCxnSpPr>
          <p:nvPr/>
        </p:nvCxnSpPr>
        <p:spPr bwMode="auto">
          <a:xfrm>
            <a:off x="2410212" y="402812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2" name="Straight Connector 41">
            <a:extLst>
              <a:ext uri="{FF2B5EF4-FFF2-40B4-BE49-F238E27FC236}">
                <a16:creationId xmlns:a16="http://schemas.microsoft.com/office/drawing/2014/main" id="{00BF2D10-4256-46AD-8887-AB93D72CB7BD}"/>
              </a:ext>
            </a:extLst>
          </p:cNvPr>
          <p:cNvCxnSpPr>
            <a:cxnSpLocks/>
          </p:cNvCxnSpPr>
          <p:nvPr/>
        </p:nvCxnSpPr>
        <p:spPr bwMode="auto">
          <a:xfrm flipH="1">
            <a:off x="2410212" y="402453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1" name="Oval 30">
            <a:extLst>
              <a:ext uri="{FF2B5EF4-FFF2-40B4-BE49-F238E27FC236}">
                <a16:creationId xmlns:a16="http://schemas.microsoft.com/office/drawing/2014/main" id="{E10392F1-085A-458B-99B9-0C7D6B5F2308}"/>
              </a:ext>
            </a:extLst>
          </p:cNvPr>
          <p:cNvSpPr/>
          <p:nvPr/>
        </p:nvSpPr>
        <p:spPr bwMode="auto">
          <a:xfrm>
            <a:off x="4766234" y="1653299"/>
            <a:ext cx="229777" cy="37229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cxnSp>
        <p:nvCxnSpPr>
          <p:cNvPr id="43" name="Straight Arrow Connector 42">
            <a:extLst>
              <a:ext uri="{FF2B5EF4-FFF2-40B4-BE49-F238E27FC236}">
                <a16:creationId xmlns:a16="http://schemas.microsoft.com/office/drawing/2014/main" id="{F990E2C7-2466-4405-A902-1B97B7FC95F9}"/>
              </a:ext>
            </a:extLst>
          </p:cNvPr>
          <p:cNvCxnSpPr>
            <a:cxnSpLocks/>
            <a:stCxn id="31" idx="4"/>
            <a:endCxn id="54" idx="0"/>
          </p:cNvCxnSpPr>
          <p:nvPr/>
        </p:nvCxnSpPr>
        <p:spPr bwMode="auto">
          <a:xfrm>
            <a:off x="4881123" y="2025590"/>
            <a:ext cx="224707" cy="2824258"/>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46" name="Rounded Rectangular Callout 30">
            <a:extLst>
              <a:ext uri="{FF2B5EF4-FFF2-40B4-BE49-F238E27FC236}">
                <a16:creationId xmlns:a16="http://schemas.microsoft.com/office/drawing/2014/main" id="{F3B57BEF-D381-428D-835B-0CF237BFBD2D}"/>
              </a:ext>
            </a:extLst>
          </p:cNvPr>
          <p:cNvSpPr/>
          <p:nvPr/>
        </p:nvSpPr>
        <p:spPr>
          <a:xfrm>
            <a:off x="7160181" y="1650163"/>
            <a:ext cx="903529" cy="352926"/>
          </a:xfrm>
          <a:prstGeom prst="wedgeRoundRectCallout">
            <a:avLst>
              <a:gd name="adj1" fmla="val -43484"/>
              <a:gd name="adj2" fmla="val 25566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C00000"/>
              </a:solidFill>
            </a:endParaRPr>
          </a:p>
        </p:txBody>
      </p:sp>
      <p:cxnSp>
        <p:nvCxnSpPr>
          <p:cNvPr id="48" name="Straight Arrow Connector 47">
            <a:extLst>
              <a:ext uri="{FF2B5EF4-FFF2-40B4-BE49-F238E27FC236}">
                <a16:creationId xmlns:a16="http://schemas.microsoft.com/office/drawing/2014/main" id="{8A8F7B28-F959-4BCA-BAB1-B622A46DFF11}"/>
              </a:ext>
            </a:extLst>
          </p:cNvPr>
          <p:cNvCxnSpPr>
            <a:cxnSpLocks/>
            <a:stCxn id="18" idx="2"/>
          </p:cNvCxnSpPr>
          <p:nvPr/>
        </p:nvCxnSpPr>
        <p:spPr bwMode="auto">
          <a:xfrm>
            <a:off x="3748089" y="3926269"/>
            <a:ext cx="777869" cy="948209"/>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51" name="Straight Arrow Connector 50">
            <a:extLst>
              <a:ext uri="{FF2B5EF4-FFF2-40B4-BE49-F238E27FC236}">
                <a16:creationId xmlns:a16="http://schemas.microsoft.com/office/drawing/2014/main" id="{B2C06E3D-F76E-4B5B-BA94-88C2C2AB0650}"/>
              </a:ext>
            </a:extLst>
          </p:cNvPr>
          <p:cNvCxnSpPr>
            <a:cxnSpLocks/>
            <a:stCxn id="19" idx="3"/>
          </p:cNvCxnSpPr>
          <p:nvPr/>
        </p:nvCxnSpPr>
        <p:spPr bwMode="auto">
          <a:xfrm>
            <a:off x="4147743" y="4677683"/>
            <a:ext cx="360461" cy="196795"/>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4" name="Oval 53">
            <a:extLst>
              <a:ext uri="{FF2B5EF4-FFF2-40B4-BE49-F238E27FC236}">
                <a16:creationId xmlns:a16="http://schemas.microsoft.com/office/drawing/2014/main" id="{C8D76FBE-F4DA-439E-B25D-3260D90ECC12}"/>
              </a:ext>
            </a:extLst>
          </p:cNvPr>
          <p:cNvSpPr/>
          <p:nvPr/>
        </p:nvSpPr>
        <p:spPr bwMode="auto">
          <a:xfrm>
            <a:off x="4990941" y="4849848"/>
            <a:ext cx="229777" cy="305247"/>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44" name="Rectangle 43">
            <a:extLst>
              <a:ext uri="{FF2B5EF4-FFF2-40B4-BE49-F238E27FC236}">
                <a16:creationId xmlns:a16="http://schemas.microsoft.com/office/drawing/2014/main" id="{E26915B0-7A84-4408-9554-83F69866BA8F}"/>
              </a:ext>
            </a:extLst>
          </p:cNvPr>
          <p:cNvSpPr/>
          <p:nvPr/>
        </p:nvSpPr>
        <p:spPr>
          <a:xfrm>
            <a:off x="2339748" y="5538475"/>
            <a:ext cx="983169" cy="254544"/>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6AC3114-7B87-4F71-BF57-7D3F9B03FB6C}"/>
              </a:ext>
            </a:extLst>
          </p:cNvPr>
          <p:cNvSpPr/>
          <p:nvPr/>
        </p:nvSpPr>
        <p:spPr>
          <a:xfrm>
            <a:off x="3638106" y="5522081"/>
            <a:ext cx="381000" cy="581395"/>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1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xit" presetSubtype="0" fill="hold" grpId="1" nodeType="withEffect">
                                  <p:stCondLst>
                                    <p:cond delay="0"/>
                                  </p:stCondLst>
                                  <p:childTnLst>
                                    <p:animEffect transition="out" filter="dissolve">
                                      <p:cBhvr>
                                        <p:cTn id="36" dur="500"/>
                                        <p:tgtEl>
                                          <p:spTgt spid="44"/>
                                        </p:tgtEl>
                                      </p:cBhvr>
                                    </p:animEffect>
                                    <p:set>
                                      <p:cBhvr>
                                        <p:cTn id="37" dur="1" fill="hold">
                                          <p:stCondLst>
                                            <p:cond delay="499"/>
                                          </p:stCondLst>
                                        </p:cTn>
                                        <p:tgtEl>
                                          <p:spTgt spid="44"/>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dissolve">
                                      <p:cBhvr>
                                        <p:cTn id="72" dur="500"/>
                                        <p:tgtEl>
                                          <p:spTgt spid="46"/>
                                        </p:tgtEl>
                                      </p:cBhvr>
                                    </p:animEffect>
                                  </p:childTnLst>
                                </p:cTn>
                              </p:par>
                              <p:par>
                                <p:cTn id="73" presetID="9"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dissolv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00"/>
                                        <p:tgtEl>
                                          <p:spTgt spid="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500"/>
                                        <p:tgtEl>
                                          <p:spTgt spid="3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down)">
                                      <p:cBhvr>
                                        <p:cTn id="89" dur="500"/>
                                        <p:tgtEl>
                                          <p:spTgt spid="39"/>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down)">
                                      <p:cBhvr>
                                        <p:cTn id="92" dur="500"/>
                                        <p:tgtEl>
                                          <p:spTgt spid="3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down)">
                                      <p:cBhvr>
                                        <p:cTn id="95" dur="500"/>
                                        <p:tgtEl>
                                          <p:spTgt spid="3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down)">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dissolve">
                                      <p:cBhvr>
                                        <p:cTn id="106" dur="500"/>
                                        <p:tgtEl>
                                          <p:spTgt spid="42"/>
                                        </p:tgtEl>
                                      </p:cBhvr>
                                    </p:animEffect>
                                  </p:childTnLst>
                                </p:cTn>
                              </p:par>
                              <p:par>
                                <p:cTn id="107" presetID="9" presetClass="entr" presetSubtype="0" fill="hold"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dissolve">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dissolve">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up)">
                                      <p:cBhvr>
                                        <p:cTn id="119" dur="500"/>
                                        <p:tgtEl>
                                          <p:spTgt spid="48"/>
                                        </p:tgtEl>
                                      </p:cBhvr>
                                    </p:animEffect>
                                  </p:childTnLst>
                                </p:cTn>
                              </p:par>
                              <p:par>
                                <p:cTn id="120" presetID="22" presetClass="entr" presetSubtype="1"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up)">
                                      <p:cBhvr>
                                        <p:cTn id="122" dur="500"/>
                                        <p:tgtEl>
                                          <p:spTgt spid="51"/>
                                        </p:tgtEl>
                                      </p:cBhvr>
                                    </p:animEffect>
                                  </p:childTnLst>
                                </p:cTn>
                              </p:par>
                              <p:par>
                                <p:cTn id="123" presetID="22" presetClass="entr" presetSubtype="1" fill="hold"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up)">
                                      <p:cBhvr>
                                        <p:cTn id="125" dur="500"/>
                                        <p:tgtEl>
                                          <p:spTgt spid="43"/>
                                        </p:tgtEl>
                                      </p:cBhvr>
                                    </p:animEffect>
                                  </p:childTnLst>
                                </p:cTn>
                              </p:par>
                            </p:childTnLst>
                          </p:cTn>
                        </p:par>
                        <p:par>
                          <p:cTn id="126" fill="hold">
                            <p:stCondLst>
                              <p:cond delay="500"/>
                            </p:stCondLst>
                            <p:childTnLst>
                              <p:par>
                                <p:cTn id="127" presetID="9" presetClass="entr" presetSubtype="0"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dissolve">
                                      <p:cBhvr>
                                        <p:cTn id="1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animBg="1"/>
      <p:bldP spid="25" grpId="0" animBg="1"/>
      <p:bldP spid="9" grpId="0" animBg="1"/>
      <p:bldP spid="33" grpId="0" animBg="1"/>
      <p:bldP spid="34" grpId="0" animBg="1"/>
      <p:bldP spid="35" grpId="0" animBg="1"/>
      <p:bldP spid="36" grpId="0" animBg="1"/>
      <p:bldP spid="37" grpId="0" animBg="1"/>
      <p:bldP spid="38" grpId="0" animBg="1"/>
      <p:bldP spid="39" grpId="0" animBg="1"/>
      <p:bldP spid="31" grpId="0" animBg="1"/>
      <p:bldP spid="46" grpId="0" animBg="1"/>
      <p:bldP spid="54" grpId="0" animBg="1"/>
      <p:bldP spid="44" grpId="0" animBg="1"/>
      <p:bldP spid="44" grpId="1" animBg="1"/>
      <p:bldP spid="45" grpId="0" animBg="1"/>
      <p:bldP spid="45"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04160"/>
                <a:ext cx="8229600" cy="868362"/>
              </a:xfrm>
            </p:spPr>
            <p:txBody>
              <a:bodyPr>
                <a:normAutofit/>
              </a:bodyPr>
              <a:lstStyle/>
              <a:p>
                <a:r>
                  <a:rPr lang="en-US" dirty="0"/>
                  <a:t>Intuition about </a:t>
                </a:r>
                <a14:m>
                  <m:oMath xmlns:m="http://schemas.openxmlformats.org/officeDocument/2006/math">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104160"/>
                <a:ext cx="8229600" cy="868362"/>
              </a:xfrm>
              <a:blipFill>
                <a:blip r:embed="rId3"/>
                <a:stretch>
                  <a:fillRect l="-1481" t="-699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65</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870840"/>
                <a:ext cx="5418406" cy="5618846"/>
              </a:xfrm>
              <a:prstGeom prst="rect">
                <a:avLst/>
              </a:prstGeom>
              <a:noFill/>
            </p:spPr>
            <p:txBody>
              <a:bodyPr wrap="none" rtlCol="0">
                <a:spAutoFit/>
              </a:bodyPr>
              <a:lstStyle/>
              <a:p>
                <a:r>
                  <a:rPr lang="en-US" b="0" dirty="0"/>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𝐴</m:t>
                        </m:r>
                      </m:e>
                      <m:sup>
                        <m:r>
                          <a:rPr lang="en-US" b="0" i="1" smtClean="0">
                            <a:latin typeface="Cambria Math" panose="02040503050406030204" pitchFamily="18" charset="0"/>
                          </a:rPr>
                          <m:t>𝑡</m:t>
                        </m:r>
                      </m:sup>
                    </m:sSup>
                    <m:r>
                      <a:rPr lang="en-US" b="0" i="1" smtClean="0">
                        <a:latin typeface="Cambria Math" panose="02040503050406030204" pitchFamily="18" charset="0"/>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2</m:t>
                                  </m:r>
                                  <m:r>
                                    <a:rPr lang="en-US" b="0" i="1" smtClean="0">
                                      <a:latin typeface="Cambria Math"/>
                                    </a:rPr>
                                    <m:t>,</m:t>
                                  </m:r>
                                  <m:r>
                                    <a:rPr lang="en-US" b="0" i="1" smtClean="0">
                                      <a:latin typeface="Cambria Math" panose="02040503050406030204" pitchFamily="18" charset="0"/>
                                    </a:rPr>
                                    <m:t>1</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panose="02040503050406030204" pitchFamily="18" charset="0"/>
                                    </a:rPr>
                                    <m:t>1</m:t>
                                  </m:r>
                                  <m:r>
                                    <a:rPr lang="en-US" b="0" i="1" smtClean="0">
                                      <a:latin typeface="Cambria Math"/>
                                    </a:rPr>
                                    <m:t>,</m:t>
                                  </m:r>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smtClean="0">
                            <a:latin typeface="Cambria Math" panose="02040503050406030204" pitchFamily="18" charset="0"/>
                            <a:ea typeface="Cambria Math"/>
                            <a:sym typeface="Symbol"/>
                          </a:rPr>
                        </m:ctrlPr>
                      </m:dPr>
                      <m:e>
                        <m:m>
                          <m:mPr>
                            <m:mcs>
                              <m:mc>
                                <m:mcPr>
                                  <m:count m:val="2"/>
                                  <m:mcJc m:val="center"/>
                                </m:mcPr>
                              </m:mc>
                            </m:mcs>
                            <m:ctrlPr>
                              <a:rPr lang="en-US" i="1" smtClean="0">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m:t>
                                  </m:r>
                                  <m:r>
                                    <a:rPr lang="en-US" i="1">
                                      <a:latin typeface="Cambria Math"/>
                                    </a:rPr>
                                    <m:t>,</m:t>
                                  </m:r>
                                  <m:r>
                                    <a:rPr lang="en-US" b="0" i="1" smtClean="0">
                                      <a:latin typeface="Cambria Math" panose="02040503050406030204" pitchFamily="18" charset="0"/>
                                    </a:rPr>
                                    <m:t>1</m:t>
                                  </m:r>
                                </m:sub>
                              </m:sSub>
                              <m:r>
                                <a:rPr lang="en-US" b="0" i="1" smtClean="0">
                                  <a:latin typeface="Cambria Math"/>
                                </a:rPr>
                                <m:t>𝐵</m:t>
                              </m:r>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m:t>
                                  </m:r>
                                  <m:r>
                                    <a:rPr lang="en-US" i="1">
                                      <a:latin typeface="Cambria Math"/>
                                    </a:rPr>
                                    <m:t>,</m:t>
                                  </m:r>
                                  <m:r>
                                    <a:rPr lang="en-US" b="0" i="1" smtClean="0">
                                      <a:latin typeface="Cambria Math" panose="02040503050406030204" pitchFamily="18" charset="0"/>
                                    </a:rPr>
                                    <m:t>2</m:t>
                                  </m:r>
                                </m:sub>
                              </m:sSub>
                              <m:r>
                                <a:rPr lang="en-US" b="0" i="1" smtClean="0">
                                  <a:latin typeface="Cambria Math"/>
                                </a:rPr>
                                <m:t>𝐵</m:t>
                              </m:r>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a:latin typeface="Cambria Math"/>
                  <a:ea typeface="Cambria Math"/>
                  <a:sym typeface="Symbol"/>
                </a:endParaRPr>
              </a:p>
              <a:p>
                <a:r>
                  <a:rPr lang="en-US" b="0" dirty="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panose="02040503050406030204" pitchFamily="18" charset="0"/>
                            <a:ea typeface="Cambria Math"/>
                            <a:sym typeface="Symbol"/>
                          </a:rPr>
                        </m:ctrlPr>
                      </m:dPr>
                      <m:e>
                        <m:m>
                          <m:mPr>
                            <m:mcs>
                              <m:mc>
                                <m:mcPr>
                                  <m:count m:val="2"/>
                                  <m:mcJc m:val="center"/>
                                </m:mcPr>
                              </m:mc>
                            </m:mcs>
                            <m:ctrlPr>
                              <a:rPr lang="en-US" b="0" i="1" smtClean="0">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b="0" i="1" smtClean="0">
                                            <a:latin typeface="Cambria Math" panose="02040503050406030204" pitchFamily="18" charset="0"/>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panose="02040503050406030204" pitchFamily="18" charset="0"/>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a:ea typeface="Cambria Math"/>
                  <a:sym typeface="Symbol"/>
                </a:endParaRPr>
              </a:p>
              <a:p>
                <a:endParaRPr lang="en-US" b="0" dirty="0">
                  <a:ea typeface="Cambria Math"/>
                  <a:sym typeface="Symbol"/>
                </a:endParaRPr>
              </a:p>
              <a:p>
                <a:r>
                  <a:rPr lang="en-US" b="0" dirty="0">
                    <a:ea typeface="Cambria Math"/>
                    <a:sym typeface="Symbol"/>
                  </a:rPr>
                  <a:t>               </a:t>
                </a:r>
                <a14:m>
                  <m:oMath xmlns:m="http://schemas.openxmlformats.org/officeDocument/2006/math">
                    <m:sSup>
                      <m:sSupPr>
                        <m:ctrlPr>
                          <a:rPr lang="en-US" b="0" i="1" smtClean="0">
                            <a:latin typeface="Cambria Math" panose="02040503050406030204" pitchFamily="18" charset="0"/>
                            <a:ea typeface="Cambria Math"/>
                            <a:sym typeface="Symbol"/>
                          </a:rPr>
                        </m:ctrlPr>
                      </m:sSupPr>
                      <m:e>
                        <m:d>
                          <m:dPr>
                            <m:ctrlPr>
                              <a:rPr lang="en-US" b="0" i="1" smtClean="0">
                                <a:latin typeface="Cambria Math" panose="02040503050406030204" pitchFamily="18" charset="0"/>
                              </a:rPr>
                            </m:ctrlPr>
                          </m:dPr>
                          <m:e>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2</m:t>
                                                </m:r>
                                                <m:r>
                                                  <a:rPr lang="en-US" i="1">
                                                    <a:latin typeface="Cambria Math"/>
                                                  </a:rPr>
                                                  <m:t>,</m:t>
                                                </m:r>
                                                <m:r>
                                                  <a:rPr lang="en-US" i="1">
                                                    <a:latin typeface="Cambria Math" panose="02040503050406030204" pitchFamily="18" charset="0"/>
                                                  </a:rPr>
                                                  <m:t>1</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panose="02040503050406030204" pitchFamily="18" charset="0"/>
                                                  </a:rPr>
                                                  <m:t>1</m:t>
                                                </m:r>
                                                <m:r>
                                                  <a:rPr lang="en-US" i="1">
                                                    <a:latin typeface="Cambria Math"/>
                                                  </a:rPr>
                                                  <m:t>,</m:t>
                                                </m:r>
                                                <m:r>
                                                  <a:rPr lang="en-US" i="1">
                                                    <a:latin typeface="Cambria Math" panose="02040503050406030204" pitchFamily="18" charset="0"/>
                                                  </a:rPr>
                                                  <m:t>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e>
                      <m:sup>
                        <m:r>
                          <a:rPr lang="en-US" i="1">
                            <a:latin typeface="Cambria Math" panose="02040503050406030204" pitchFamily="18" charset="0"/>
                            <a:ea typeface="Cambria Math" panose="02040503050406030204" pitchFamily="18" charset="0"/>
                          </a:rPr>
                          <m:t>↯</m:t>
                        </m:r>
                      </m:sup>
                    </m:sSup>
                  </m:oMath>
                </a14:m>
                <a:endParaRPr lang="en-US" b="0" i="1" dirty="0">
                  <a:latin typeface="Cambria Math"/>
                </a:endParaRPr>
              </a:p>
              <a:p>
                <a:r>
                  <a:rPr lang="en-US" b="0" dirty="0"/>
                  <a:t>            </a:t>
                </a:r>
                <a14:m>
                  <m:oMath xmlns:m="http://schemas.openxmlformats.org/officeDocument/2006/math">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panose="02040503050406030204" pitchFamily="18" charset="0"/>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2,1</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1,2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2,2</m:t>
                                  </m:r>
                                </m:sub>
                              </m:sSub>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a:p>
              <a:p>
                <a:r>
                  <a:rPr lang="en-US" dirty="0">
                    <a:ea typeface="Cambria Math"/>
                  </a:rPr>
                  <a:t>            </a:t>
                </a:r>
                <a14:m>
                  <m:oMath xmlns:m="http://schemas.openxmlformats.org/officeDocument/2006/math">
                    <m:r>
                      <a:rPr lang="en-US" i="1">
                        <a:latin typeface="Cambria Math"/>
                        <a:ea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a:rPr>
                                    <m:t>𝑎</m:t>
                                  </m:r>
                                </m:e>
                                <m:sub>
                                  <m:r>
                                    <a:rPr lang="en-US" i="1">
                                      <a:latin typeface="Cambria Math"/>
                                    </a:rPr>
                                    <m:t>1,1</m:t>
                                  </m:r>
                                </m:sub>
                              </m:sSub>
                            </m:e>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1,2</m:t>
                                  </m:r>
                                </m:sub>
                              </m:sSub>
                            </m:e>
                          </m:mr>
                          <m:mr>
                            <m:e>
                              <m:sSub>
                                <m:sSubPr>
                                  <m:ctrlPr>
                                    <a:rPr lang="en-US" i="1">
                                      <a:latin typeface="Cambria Math" panose="02040503050406030204" pitchFamily="18" charset="0"/>
                                    </a:rPr>
                                  </m:ctrlPr>
                                </m:sSubPr>
                                <m:e>
                                  <m:r>
                                    <a:rPr lang="en-US" i="1">
                                      <a:latin typeface="Cambria Math"/>
                                    </a:rPr>
                                    <m:t>𝑎</m:t>
                                  </m:r>
                                </m:e>
                                <m:sub>
                                  <m:r>
                                    <a:rPr lang="en-US" b="0" i="1" smtClean="0">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a:rPr>
                                    <m:t>𝑎</m:t>
                                  </m:r>
                                </m:e>
                                <m:sub>
                                  <m:r>
                                    <a:rPr lang="en-US" i="1">
                                      <a:latin typeface="Cambria Math"/>
                                    </a:rPr>
                                    <m:t>2,2</m:t>
                                  </m:r>
                                </m:sub>
                              </m:sSub>
                            </m:e>
                          </m:mr>
                        </m:m>
                      </m:e>
                    </m:d>
                    <m:r>
                      <a:rPr lang="en-US" b="0" i="1" smtClean="0">
                        <a:latin typeface="Cambria Math" panose="02040503050406030204" pitchFamily="18" charset="0"/>
                        <a:ea typeface="Cambria Math"/>
                        <a:sym typeface="Symbol"/>
                      </a:rPr>
                      <m:t>⋅</m:t>
                    </m:r>
                    <m:d>
                      <m:dPr>
                        <m:begChr m:val="["/>
                        <m:endChr m:val="]"/>
                        <m:ctrlPr>
                          <a:rPr lang="en-US" i="1">
                            <a:latin typeface="Cambria Math" panose="02040503050406030204" pitchFamily="18" charset="0"/>
                            <a:ea typeface="Cambria Math"/>
                            <a:sym typeface="Symbol"/>
                          </a:rPr>
                        </m:ctrlPr>
                      </m:dPr>
                      <m:e>
                        <m:m>
                          <m:mPr>
                            <m:mcs>
                              <m:mc>
                                <m:mcPr>
                                  <m:count m:val="2"/>
                                  <m:mcJc m:val="center"/>
                                </m:mcPr>
                              </m:mc>
                            </m:mcs>
                            <m:ctrlPr>
                              <a:rPr lang="en-US" i="1">
                                <a:latin typeface="Cambria Math" panose="02040503050406030204" pitchFamily="18" charset="0"/>
                                <a:ea typeface="Cambria Math"/>
                                <a:sym typeface="Symbol"/>
                              </a:rPr>
                            </m:ctrlPr>
                          </m:mPr>
                          <m:mr>
                            <m:e>
                              <m:sSub>
                                <m:sSubPr>
                                  <m:ctrlPr>
                                    <a:rPr lang="en-US" i="1">
                                      <a:latin typeface="Cambria Math" panose="02040503050406030204" pitchFamily="18" charset="0"/>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panose="02040503050406030204" pitchFamily="18" charset="0"/>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d>
                  </m:oMath>
                </a14:m>
                <a:endParaRPr lang="en-US" b="0" i="1" dirty="0">
                  <a:latin typeface="Cambria Math"/>
                </a:endParaRPr>
              </a:p>
              <a:p>
                <a:r>
                  <a:rPr lang="en-US" b="0" dirty="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panose="02040503050406030204" pitchFamily="18" charset="0"/>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870840"/>
                <a:ext cx="5418406" cy="5618846"/>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2438400" y="3651949"/>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38400" y="4538619"/>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339879" y="4874478"/>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3651949"/>
            <a:ext cx="762000" cy="274320"/>
          </a:xfrm>
          <a:prstGeom prst="rect">
            <a:avLst/>
          </a:prstGeom>
          <a:noFill/>
          <a:ln w="19050">
            <a:solidFill>
              <a:srgbClr val="5C5C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3382885" y="4538619"/>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223587" y="4872852"/>
            <a:ext cx="1770598"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4298949" y="3651949"/>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4538619"/>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39879" y="5199607"/>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261139" y="3651949"/>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4538619"/>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223586" y="5195796"/>
            <a:ext cx="177059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rgbClr val="0000CC"/>
                  </a:solidFill>
                </a:ln>
              </a:rPr>
              <a:t> </a:t>
            </a:r>
          </a:p>
        </p:txBody>
      </p:sp>
      <p:cxnSp>
        <p:nvCxnSpPr>
          <p:cNvPr id="8" name="Straight Connector 7"/>
          <p:cNvCxnSpPr/>
          <p:nvPr/>
        </p:nvCxnSpPr>
        <p:spPr>
          <a:xfrm flipH="1">
            <a:off x="4039836" y="2210702"/>
            <a:ext cx="22694" cy="10934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6391" y="2732292"/>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ular Callout 30">
                <a:extLst>
                  <a:ext uri="{FF2B5EF4-FFF2-40B4-BE49-F238E27FC236}">
                    <a16:creationId xmlns:a16="http://schemas.microsoft.com/office/drawing/2014/main" id="{73A7F32B-B4F6-4CD8-BB02-B02521999FBD}"/>
                  </a:ext>
                </a:extLst>
              </p:cNvPr>
              <p:cNvSpPr/>
              <p:nvPr/>
            </p:nvSpPr>
            <p:spPr>
              <a:xfrm>
                <a:off x="4276971" y="1564144"/>
                <a:ext cx="3986084" cy="502703"/>
              </a:xfrm>
              <a:prstGeom prst="wedgeRoundRectCallout">
                <a:avLst>
                  <a:gd name="adj1" fmla="val -536"/>
                  <a:gd name="adj2" fmla="val 338347"/>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is </a:t>
                </a:r>
                <a14:m>
                  <m:oMath xmlns:m="http://schemas.openxmlformats.org/officeDocument/2006/math">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a:solidFill>
                          <a:srgbClr val="C00000"/>
                        </a:solidFill>
                        <a:latin typeface="Cambria Math"/>
                      </a:rPr>
                      <m:t>𝑇</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m:t>
                        </m:r>
                        <m:r>
                          <a:rPr lang="en-US" b="0" i="1" smtClean="0">
                            <a:solidFill>
                              <a:srgbClr val="C00000"/>
                            </a:solidFill>
                            <a:latin typeface="Cambria Math" panose="02040503050406030204" pitchFamily="18" charset="0"/>
                          </a:rPr>
                          <m:t>𝑃</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i="1">
                                <a:solidFill>
                                  <a:srgbClr val="C00000"/>
                                </a:solidFill>
                                <a:latin typeface="Cambria Math"/>
                              </a:rPr>
                              <m:t>′</m:t>
                            </m:r>
                          </m:sup>
                        </m:sSup>
                      </m:e>
                    </m:d>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a14:m>
                <a:endParaRPr lang="en-US" sz="1600" dirty="0">
                  <a:solidFill>
                    <a:srgbClr val="C00000"/>
                  </a:solidFill>
                </a:endParaRPr>
              </a:p>
            </p:txBody>
          </p:sp>
        </mc:Choice>
        <mc:Fallback xmlns="">
          <p:sp>
            <p:nvSpPr>
              <p:cNvPr id="25" name="Rounded Rectangular Callout 30">
                <a:extLst>
                  <a:ext uri="{FF2B5EF4-FFF2-40B4-BE49-F238E27FC236}">
                    <a16:creationId xmlns:a16="http://schemas.microsoft.com/office/drawing/2014/main" id="{73A7F32B-B4F6-4CD8-BB02-B02521999FBD}"/>
                  </a:ext>
                </a:extLst>
              </p:cNvPr>
              <p:cNvSpPr>
                <a:spLocks noRot="1" noChangeAspect="1" noMove="1" noResize="1" noEditPoints="1" noAdjustHandles="1" noChangeArrowheads="1" noChangeShapeType="1" noTextEdit="1"/>
              </p:cNvSpPr>
              <p:nvPr/>
            </p:nvSpPr>
            <p:spPr>
              <a:xfrm>
                <a:off x="4276971" y="1564144"/>
                <a:ext cx="3986084" cy="502703"/>
              </a:xfrm>
              <a:prstGeom prst="wedgeRoundRectCallout">
                <a:avLst>
                  <a:gd name="adj1" fmla="val -536"/>
                  <a:gd name="adj2" fmla="val 338347"/>
                  <a:gd name="adj3" fmla="val 16667"/>
                </a:avLst>
              </a:prstGeom>
              <a:blipFill>
                <a:blip r:embed="rId6"/>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9" name="Freeform: Shape 8">
            <a:extLst>
              <a:ext uri="{FF2B5EF4-FFF2-40B4-BE49-F238E27FC236}">
                <a16:creationId xmlns:a16="http://schemas.microsoft.com/office/drawing/2014/main" id="{2EDC8B98-FBA5-44F4-96A1-8A8A4BA64C82}"/>
              </a:ext>
            </a:extLst>
          </p:cNvPr>
          <p:cNvSpPr/>
          <p:nvPr/>
        </p:nvSpPr>
        <p:spPr bwMode="auto">
          <a:xfrm>
            <a:off x="2783205"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3" name="Freeform: Shape 32">
            <a:extLst>
              <a:ext uri="{FF2B5EF4-FFF2-40B4-BE49-F238E27FC236}">
                <a16:creationId xmlns:a16="http://schemas.microsoft.com/office/drawing/2014/main" id="{2490099F-18E7-446E-8853-D7D7D2F81644}"/>
              </a:ext>
            </a:extLst>
          </p:cNvPr>
          <p:cNvSpPr/>
          <p:nvPr/>
        </p:nvSpPr>
        <p:spPr bwMode="auto">
          <a:xfrm>
            <a:off x="2760192" y="4789728"/>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4" name="Freeform: Shape 33">
            <a:extLst>
              <a:ext uri="{FF2B5EF4-FFF2-40B4-BE49-F238E27FC236}">
                <a16:creationId xmlns:a16="http://schemas.microsoft.com/office/drawing/2014/main" id="{FA6A32C6-6220-436E-8398-54FD4E551E92}"/>
              </a:ext>
            </a:extLst>
          </p:cNvPr>
          <p:cNvSpPr/>
          <p:nvPr/>
        </p:nvSpPr>
        <p:spPr bwMode="auto">
          <a:xfrm>
            <a:off x="3723087" y="479823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5" name="Freeform: Shape 34">
            <a:extLst>
              <a:ext uri="{FF2B5EF4-FFF2-40B4-BE49-F238E27FC236}">
                <a16:creationId xmlns:a16="http://schemas.microsoft.com/office/drawing/2014/main" id="{16FAB32F-785B-47A1-97E1-FB1138DBC854}"/>
              </a:ext>
            </a:extLst>
          </p:cNvPr>
          <p:cNvSpPr/>
          <p:nvPr/>
        </p:nvSpPr>
        <p:spPr bwMode="auto">
          <a:xfrm>
            <a:off x="3717030" y="3900094"/>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6" name="Freeform: Shape 35">
            <a:extLst>
              <a:ext uri="{FF2B5EF4-FFF2-40B4-BE49-F238E27FC236}">
                <a16:creationId xmlns:a16="http://schemas.microsoft.com/office/drawing/2014/main" id="{08FC346E-D0DE-4736-BF34-E8B85CF6BEAA}"/>
              </a:ext>
            </a:extLst>
          </p:cNvPr>
          <p:cNvSpPr/>
          <p:nvPr/>
        </p:nvSpPr>
        <p:spPr bwMode="auto">
          <a:xfrm>
            <a:off x="4669849" y="3896411"/>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7" name="Freeform: Shape 36">
            <a:extLst>
              <a:ext uri="{FF2B5EF4-FFF2-40B4-BE49-F238E27FC236}">
                <a16:creationId xmlns:a16="http://schemas.microsoft.com/office/drawing/2014/main" id="{61F346A0-7EC0-4D95-8AB7-ECCFE42DB891}"/>
              </a:ext>
            </a:extLst>
          </p:cNvPr>
          <p:cNvSpPr/>
          <p:nvPr/>
        </p:nvSpPr>
        <p:spPr bwMode="auto">
          <a:xfrm>
            <a:off x="4677747"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8" name="Freeform: Shape 37">
            <a:extLst>
              <a:ext uri="{FF2B5EF4-FFF2-40B4-BE49-F238E27FC236}">
                <a16:creationId xmlns:a16="http://schemas.microsoft.com/office/drawing/2014/main" id="{7D76C277-5177-491B-B566-316B7A305520}"/>
              </a:ext>
            </a:extLst>
          </p:cNvPr>
          <p:cNvSpPr/>
          <p:nvPr/>
        </p:nvSpPr>
        <p:spPr bwMode="auto">
          <a:xfrm>
            <a:off x="5622232" y="4790696"/>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sp>
        <p:nvSpPr>
          <p:cNvPr id="39" name="Freeform: Shape 38">
            <a:extLst>
              <a:ext uri="{FF2B5EF4-FFF2-40B4-BE49-F238E27FC236}">
                <a16:creationId xmlns:a16="http://schemas.microsoft.com/office/drawing/2014/main" id="{11DD73BC-DEE6-4E48-8203-713E6621C39E}"/>
              </a:ext>
            </a:extLst>
          </p:cNvPr>
          <p:cNvSpPr/>
          <p:nvPr/>
        </p:nvSpPr>
        <p:spPr bwMode="auto">
          <a:xfrm>
            <a:off x="5622232" y="3888765"/>
            <a:ext cx="190547" cy="114100"/>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nvGrpSpPr>
          <p:cNvPr id="12" name="Group 11">
            <a:extLst>
              <a:ext uri="{FF2B5EF4-FFF2-40B4-BE49-F238E27FC236}">
                <a16:creationId xmlns:a16="http://schemas.microsoft.com/office/drawing/2014/main" id="{7DD22CAF-FAA8-41A1-AF02-D6B4039C524A}"/>
              </a:ext>
            </a:extLst>
          </p:cNvPr>
          <p:cNvGrpSpPr/>
          <p:nvPr/>
        </p:nvGrpSpPr>
        <p:grpSpPr>
          <a:xfrm>
            <a:off x="6443857" y="2564573"/>
            <a:ext cx="1112678" cy="557404"/>
            <a:chOff x="782339" y="1678076"/>
            <a:chExt cx="1112678" cy="557404"/>
          </a:xfrm>
        </p:grpSpPr>
        <mc:AlternateContent xmlns:mc="http://schemas.openxmlformats.org/markup-compatibility/2006" xmlns:a14="http://schemas.microsoft.com/office/drawing/2010/main">
          <mc:Choice Requires="a14">
            <p:sp>
              <p:nvSpPr>
                <p:cNvPr id="41" name="Rounded Rectangular Callout 30">
                  <a:extLst>
                    <a:ext uri="{FF2B5EF4-FFF2-40B4-BE49-F238E27FC236}">
                      <a16:creationId xmlns:a16="http://schemas.microsoft.com/office/drawing/2014/main" id="{293D2BC2-102C-413D-806A-D5E4743ABB6D}"/>
                    </a:ext>
                  </a:extLst>
                </p:cNvPr>
                <p:cNvSpPr/>
                <p:nvPr/>
              </p:nvSpPr>
              <p:spPr>
                <a:xfrm>
                  <a:off x="782339" y="1678076"/>
                  <a:ext cx="1112678" cy="557404"/>
                </a:xfrm>
                <a:prstGeom prst="wedgeRoundRectCallout">
                  <a:avLst>
                    <a:gd name="adj1" fmla="val -103477"/>
                    <a:gd name="adj2" fmla="val 14973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𝑎</m:t>
                            </m:r>
                          </m:e>
                          <m:sub>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ub>
                        </m:sSub>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𝑏</m:t>
                            </m:r>
                          </m:e>
                          <m:sub>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ub>
                        </m:sSub>
                      </m:oMath>
                    </m:oMathPara>
                  </a14:m>
                  <a:endParaRPr lang="en-US" sz="1600" dirty="0">
                    <a:solidFill>
                      <a:srgbClr val="C00000"/>
                    </a:solidFill>
                  </a:endParaRPr>
                </a:p>
              </p:txBody>
            </p:sp>
          </mc:Choice>
          <mc:Fallback xmlns="">
            <p:sp>
              <p:nvSpPr>
                <p:cNvPr id="41" name="Rounded Rectangular Callout 30">
                  <a:extLst>
                    <a:ext uri="{FF2B5EF4-FFF2-40B4-BE49-F238E27FC236}">
                      <a16:creationId xmlns:a16="http://schemas.microsoft.com/office/drawing/2014/main" id="{293D2BC2-102C-413D-806A-D5E4743ABB6D}"/>
                    </a:ext>
                  </a:extLst>
                </p:cNvPr>
                <p:cNvSpPr>
                  <a:spLocks noRot="1" noChangeAspect="1" noMove="1" noResize="1" noEditPoints="1" noAdjustHandles="1" noChangeArrowheads="1" noChangeShapeType="1" noTextEdit="1"/>
                </p:cNvSpPr>
                <p:nvPr/>
              </p:nvSpPr>
              <p:spPr>
                <a:xfrm>
                  <a:off x="782339" y="1678076"/>
                  <a:ext cx="1112678" cy="557404"/>
                </a:xfrm>
                <a:prstGeom prst="wedgeRoundRectCallout">
                  <a:avLst>
                    <a:gd name="adj1" fmla="val -103477"/>
                    <a:gd name="adj2" fmla="val 149733"/>
                    <a:gd name="adj3" fmla="val 16667"/>
                  </a:avLst>
                </a:prstGeom>
                <a:blipFill>
                  <a:blip r:embed="rId7"/>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40" name="Freeform: Shape 39">
              <a:extLst>
                <a:ext uri="{FF2B5EF4-FFF2-40B4-BE49-F238E27FC236}">
                  <a16:creationId xmlns:a16="http://schemas.microsoft.com/office/drawing/2014/main" id="{31494A26-A4B8-49C0-BA45-8F432E4B0073}"/>
                </a:ext>
              </a:extLst>
            </p:cNvPr>
            <p:cNvSpPr/>
            <p:nvPr/>
          </p:nvSpPr>
          <p:spPr bwMode="auto">
            <a:xfrm>
              <a:off x="1258722" y="2077852"/>
              <a:ext cx="210360" cy="102245"/>
            </a:xfrm>
            <a:custGeom>
              <a:avLst/>
              <a:gdLst>
                <a:gd name="connsiteX0" fmla="*/ 0 w 190995"/>
                <a:gd name="connsiteY0" fmla="*/ 3810 h 70118"/>
                <a:gd name="connsiteX1" fmla="*/ 62865 w 190995"/>
                <a:gd name="connsiteY1" fmla="*/ 68580 h 70118"/>
                <a:gd name="connsiteX2" fmla="*/ 171450 w 190995"/>
                <a:gd name="connsiteY2" fmla="*/ 45720 h 70118"/>
                <a:gd name="connsiteX3" fmla="*/ 190500 w 190995"/>
                <a:gd name="connsiteY3" fmla="*/ 0 h 70118"/>
                <a:gd name="connsiteX0" fmla="*/ 0 w 190544"/>
                <a:gd name="connsiteY0" fmla="*/ 3810 h 97384"/>
                <a:gd name="connsiteX1" fmla="*/ 62865 w 190544"/>
                <a:gd name="connsiteY1" fmla="*/ 68580 h 97384"/>
                <a:gd name="connsiteX2" fmla="*/ 150668 w 190544"/>
                <a:gd name="connsiteY2" fmla="*/ 94211 h 97384"/>
                <a:gd name="connsiteX3" fmla="*/ 190500 w 190544"/>
                <a:gd name="connsiteY3" fmla="*/ 0 h 97384"/>
                <a:gd name="connsiteX0" fmla="*/ 0 w 190547"/>
                <a:gd name="connsiteY0" fmla="*/ 3810 h 114100"/>
                <a:gd name="connsiteX1" fmla="*/ 54784 w 190547"/>
                <a:gd name="connsiteY1" fmla="*/ 106680 h 114100"/>
                <a:gd name="connsiteX2" fmla="*/ 150668 w 190547"/>
                <a:gd name="connsiteY2" fmla="*/ 94211 h 114100"/>
                <a:gd name="connsiteX3" fmla="*/ 190500 w 190547"/>
                <a:gd name="connsiteY3" fmla="*/ 0 h 114100"/>
              </a:gdLst>
              <a:ahLst/>
              <a:cxnLst>
                <a:cxn ang="0">
                  <a:pos x="connsiteX0" y="connsiteY0"/>
                </a:cxn>
                <a:cxn ang="0">
                  <a:pos x="connsiteX1" y="connsiteY1"/>
                </a:cxn>
                <a:cxn ang="0">
                  <a:pos x="connsiteX2" y="connsiteY2"/>
                </a:cxn>
                <a:cxn ang="0">
                  <a:pos x="connsiteX3" y="connsiteY3"/>
                </a:cxn>
              </a:cxnLst>
              <a:rect l="l" t="t" r="r" b="b"/>
              <a:pathLst>
                <a:path w="190547" h="114100">
                  <a:moveTo>
                    <a:pt x="0" y="3810"/>
                  </a:moveTo>
                  <a:cubicBezTo>
                    <a:pt x="17145" y="32702"/>
                    <a:pt x="29673" y="91613"/>
                    <a:pt x="54784" y="106680"/>
                  </a:cubicBezTo>
                  <a:cubicBezTo>
                    <a:pt x="79895" y="121747"/>
                    <a:pt x="128049" y="111991"/>
                    <a:pt x="150668" y="94211"/>
                  </a:cubicBezTo>
                  <a:cubicBezTo>
                    <a:pt x="173287" y="76431"/>
                    <a:pt x="191611" y="17145"/>
                    <a:pt x="190500" y="0"/>
                  </a:cubicBezTo>
                </a:path>
              </a:pathLst>
            </a:custGeom>
            <a:noFill/>
            <a:ln w="22225" cap="flat" cmpd="sng" algn="ctr">
              <a:solidFill>
                <a:srgbClr val="C00000"/>
              </a:solidFill>
              <a:prstDash val="solid"/>
              <a:round/>
              <a:headEnd type="stealth" w="med" len="med"/>
              <a:tailEnd type="stealth" w="med" len="med"/>
            </a:ln>
            <a:effectLst/>
          </p:spPr>
          <p:txBody>
            <a:bodyPr rtlCol="0" anchor="ctr"/>
            <a:lstStyle/>
            <a:p>
              <a:pPr algn="ctr"/>
              <a:endParaRPr lang="en-US"/>
            </a:p>
          </p:txBody>
        </p:sp>
      </p:grpSp>
      <p:cxnSp>
        <p:nvCxnSpPr>
          <p:cNvPr id="13" name="Straight Connector 12">
            <a:extLst>
              <a:ext uri="{FF2B5EF4-FFF2-40B4-BE49-F238E27FC236}">
                <a16:creationId xmlns:a16="http://schemas.microsoft.com/office/drawing/2014/main" id="{64BA9CEC-15AC-4342-96D4-06B592A72A68}"/>
              </a:ext>
            </a:extLst>
          </p:cNvPr>
          <p:cNvCxnSpPr>
            <a:cxnSpLocks/>
          </p:cNvCxnSpPr>
          <p:nvPr/>
        </p:nvCxnSpPr>
        <p:spPr bwMode="auto">
          <a:xfrm>
            <a:off x="2410212" y="402812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2" name="Straight Connector 41">
            <a:extLst>
              <a:ext uri="{FF2B5EF4-FFF2-40B4-BE49-F238E27FC236}">
                <a16:creationId xmlns:a16="http://schemas.microsoft.com/office/drawing/2014/main" id="{00BF2D10-4256-46AD-8887-AB93D72CB7BD}"/>
              </a:ext>
            </a:extLst>
          </p:cNvPr>
          <p:cNvCxnSpPr>
            <a:cxnSpLocks/>
          </p:cNvCxnSpPr>
          <p:nvPr/>
        </p:nvCxnSpPr>
        <p:spPr bwMode="auto">
          <a:xfrm flipH="1">
            <a:off x="2410212" y="4024533"/>
            <a:ext cx="3658644" cy="465453"/>
          </a:xfrm>
          <a:prstGeom prst="line">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1" name="Oval 30">
            <a:extLst>
              <a:ext uri="{FF2B5EF4-FFF2-40B4-BE49-F238E27FC236}">
                <a16:creationId xmlns:a16="http://schemas.microsoft.com/office/drawing/2014/main" id="{E10392F1-085A-458B-99B9-0C7D6B5F2308}"/>
              </a:ext>
            </a:extLst>
          </p:cNvPr>
          <p:cNvSpPr/>
          <p:nvPr/>
        </p:nvSpPr>
        <p:spPr bwMode="auto">
          <a:xfrm>
            <a:off x="4766234" y="1653299"/>
            <a:ext cx="229777" cy="37229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cxnSp>
        <p:nvCxnSpPr>
          <p:cNvPr id="43" name="Straight Arrow Connector 42">
            <a:extLst>
              <a:ext uri="{FF2B5EF4-FFF2-40B4-BE49-F238E27FC236}">
                <a16:creationId xmlns:a16="http://schemas.microsoft.com/office/drawing/2014/main" id="{F990E2C7-2466-4405-A902-1B97B7FC95F9}"/>
              </a:ext>
            </a:extLst>
          </p:cNvPr>
          <p:cNvCxnSpPr>
            <a:cxnSpLocks/>
            <a:stCxn id="31" idx="4"/>
            <a:endCxn id="54" idx="0"/>
          </p:cNvCxnSpPr>
          <p:nvPr/>
        </p:nvCxnSpPr>
        <p:spPr bwMode="auto">
          <a:xfrm>
            <a:off x="4881123" y="2025590"/>
            <a:ext cx="224707" cy="2824258"/>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46" name="Rounded Rectangular Callout 30">
            <a:extLst>
              <a:ext uri="{FF2B5EF4-FFF2-40B4-BE49-F238E27FC236}">
                <a16:creationId xmlns:a16="http://schemas.microsoft.com/office/drawing/2014/main" id="{F3B57BEF-D381-428D-835B-0CF237BFBD2D}"/>
              </a:ext>
            </a:extLst>
          </p:cNvPr>
          <p:cNvSpPr/>
          <p:nvPr/>
        </p:nvSpPr>
        <p:spPr>
          <a:xfrm>
            <a:off x="7160181" y="1650163"/>
            <a:ext cx="903529" cy="352926"/>
          </a:xfrm>
          <a:prstGeom prst="wedgeRoundRectCallout">
            <a:avLst>
              <a:gd name="adj1" fmla="val -43484"/>
              <a:gd name="adj2" fmla="val 25566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C00000"/>
              </a:solidFill>
            </a:endParaRPr>
          </a:p>
        </p:txBody>
      </p:sp>
      <p:cxnSp>
        <p:nvCxnSpPr>
          <p:cNvPr id="48" name="Straight Arrow Connector 47">
            <a:extLst>
              <a:ext uri="{FF2B5EF4-FFF2-40B4-BE49-F238E27FC236}">
                <a16:creationId xmlns:a16="http://schemas.microsoft.com/office/drawing/2014/main" id="{8A8F7B28-F959-4BCA-BAB1-B622A46DFF11}"/>
              </a:ext>
            </a:extLst>
          </p:cNvPr>
          <p:cNvCxnSpPr>
            <a:cxnSpLocks/>
            <a:stCxn id="18" idx="2"/>
          </p:cNvCxnSpPr>
          <p:nvPr/>
        </p:nvCxnSpPr>
        <p:spPr bwMode="auto">
          <a:xfrm>
            <a:off x="3748089" y="3926269"/>
            <a:ext cx="777869" cy="948209"/>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51" name="Straight Arrow Connector 50">
            <a:extLst>
              <a:ext uri="{FF2B5EF4-FFF2-40B4-BE49-F238E27FC236}">
                <a16:creationId xmlns:a16="http://schemas.microsoft.com/office/drawing/2014/main" id="{B2C06E3D-F76E-4B5B-BA94-88C2C2AB0650}"/>
              </a:ext>
            </a:extLst>
          </p:cNvPr>
          <p:cNvCxnSpPr>
            <a:cxnSpLocks/>
            <a:stCxn id="19" idx="3"/>
          </p:cNvCxnSpPr>
          <p:nvPr/>
        </p:nvCxnSpPr>
        <p:spPr bwMode="auto">
          <a:xfrm>
            <a:off x="4147743" y="4677683"/>
            <a:ext cx="360461" cy="196795"/>
          </a:xfrm>
          <a:prstGeom prst="straightConnector1">
            <a:avLst/>
          </a:prstGeom>
          <a:solidFill>
            <a:schemeClr val="bg1"/>
          </a:solidFill>
          <a:ln w="28575">
            <a:solidFill>
              <a:srgbClr val="0000FF"/>
            </a:solidFill>
            <a:tailEnd type="stealth" w="lg" len="med"/>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4" name="Oval 53">
            <a:extLst>
              <a:ext uri="{FF2B5EF4-FFF2-40B4-BE49-F238E27FC236}">
                <a16:creationId xmlns:a16="http://schemas.microsoft.com/office/drawing/2014/main" id="{C8D76FBE-F4DA-439E-B25D-3260D90ECC12}"/>
              </a:ext>
            </a:extLst>
          </p:cNvPr>
          <p:cNvSpPr/>
          <p:nvPr/>
        </p:nvSpPr>
        <p:spPr bwMode="auto">
          <a:xfrm>
            <a:off x="4990941" y="4849848"/>
            <a:ext cx="229777" cy="305247"/>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7" name="Rounded Rectangular Callout 30">
                <a:extLst>
                  <a:ext uri="{FF2B5EF4-FFF2-40B4-BE49-F238E27FC236}">
                    <a16:creationId xmlns:a16="http://schemas.microsoft.com/office/drawing/2014/main" id="{F14821AF-4121-441B-AF00-9A1961C17F56}"/>
                  </a:ext>
                </a:extLst>
              </p:cNvPr>
              <p:cNvSpPr/>
              <p:nvPr/>
            </p:nvSpPr>
            <p:spPr>
              <a:xfrm>
                <a:off x="2541931" y="6400800"/>
                <a:ext cx="6571079" cy="438625"/>
              </a:xfrm>
              <a:prstGeom prst="wedgeRoundRectCallout">
                <a:avLst>
                  <a:gd name="adj1" fmla="val -45309"/>
                  <a:gd name="adj2" fmla="val -83112"/>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b="0" i="1" dirty="0" smtClean="0">
                          <a:solidFill>
                            <a:srgbClr val="C00000"/>
                          </a:solidFill>
                          <a:latin typeface="Cambria Math" panose="02040503050406030204" pitchFamily="18" charset="0"/>
                        </a:rPr>
                        <m:t>𝐴</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𝑃</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𝑃</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𝑄</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 </m:t>
                      </m:r>
                      <m:r>
                        <a:rPr lang="en-US" i="1">
                          <a:solidFill>
                            <a:srgbClr val="C00000"/>
                          </a:solidFill>
                          <a:latin typeface="Cambria Math"/>
                        </a:rPr>
                        <m:t>∃</m:t>
                      </m:r>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r>
                        <a:rPr lang="en-US" i="1">
                          <a:solidFill>
                            <a:srgbClr val="C00000"/>
                          </a:solidFill>
                          <a:latin typeface="Cambria Math"/>
                        </a:rPr>
                        <m:t>. (</m:t>
                      </m:r>
                      <m:r>
                        <a:rPr lang="en-US" i="1" smtClean="0">
                          <a:solidFill>
                            <a:srgbClr val="C00000"/>
                          </a:solidFill>
                          <a:latin typeface="Cambria Math" panose="02040503050406030204" pitchFamily="18" charset="0"/>
                        </a:rPr>
                        <m:t>𝐴</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b="0" i="1" smtClean="0">
                                  <a:solidFill>
                                    <a:srgbClr val="C00000"/>
                                  </a:solidFill>
                                  <a:latin typeface="Cambria Math" panose="02040503050406030204" pitchFamily="18" charset="0"/>
                                </a:rPr>
                                <m:t>′</m:t>
                              </m:r>
                            </m:sup>
                          </m:sSup>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𝐵</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𝑄</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b="0" i="1" smtClean="0">
                              <a:solidFill>
                                <a:srgbClr val="C00000"/>
                              </a:solidFill>
                              <a:latin typeface="Cambria Math" panose="02040503050406030204" pitchFamily="18" charset="0"/>
                            </a:rPr>
                            <m:t>′</m:t>
                          </m:r>
                        </m:sup>
                      </m:sSup>
                      <m:r>
                        <a:rPr lang="en-US" b="0" i="1" smtClean="0">
                          <a:solidFill>
                            <a:srgbClr val="C00000"/>
                          </a:solidFill>
                          <a:latin typeface="Cambria Math" panose="02040503050406030204" pitchFamily="18" charset="0"/>
                        </a:rPr>
                        <m:t>)</m:t>
                      </m:r>
                      <m:r>
                        <a:rPr lang="en-US" i="1">
                          <a:solidFill>
                            <a:srgbClr val="C00000"/>
                          </a:solidFill>
                          <a:latin typeface="Cambria Math"/>
                        </a:rPr>
                        <m:t>∧</m:t>
                      </m:r>
                      <m:d>
                        <m:dPr>
                          <m:ctrlPr>
                            <a:rPr lang="en-US" i="1">
                              <a:solidFill>
                                <a:srgbClr val="C00000"/>
                              </a:solidFill>
                              <a:latin typeface="Cambria Math" panose="02040503050406030204" pitchFamily="18" charset="0"/>
                            </a:rPr>
                          </m:ctrlPr>
                        </m:dPr>
                        <m:e>
                          <m:sSup>
                            <m:sSupPr>
                              <m:ctrlPr>
                                <a:rPr lang="en-US" i="1">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i="1">
                                  <a:solidFill>
                                    <a:srgbClr val="C00000"/>
                                  </a:solidFill>
                                  <a:latin typeface="Cambria Math"/>
                                </a:rPr>
                                <m:t>′</m:t>
                              </m:r>
                            </m:sup>
                          </m:sSup>
                          <m:r>
                            <a:rPr lang="en-US" i="1">
                              <a:solidFill>
                                <a:srgbClr val="C00000"/>
                              </a:solidFill>
                              <a:latin typeface="Cambria Math"/>
                            </a:rPr>
                            <m:t>=</m:t>
                          </m:r>
                          <m:r>
                            <a:rPr lang="en-US" b="0" i="1" smtClean="0">
                              <a:solidFill>
                                <a:srgbClr val="C00000"/>
                              </a:solidFill>
                              <a:latin typeface="Cambria Math" panose="02040503050406030204" pitchFamily="18" charset="0"/>
                            </a:rPr>
                            <m:t>𝑄</m:t>
                          </m:r>
                        </m:e>
                      </m:d>
                      <m:r>
                        <a:rPr lang="en-US" i="1">
                          <a:solidFill>
                            <a:srgbClr val="C00000"/>
                          </a:solidFill>
                          <a:latin typeface="Cambria Math"/>
                        </a:rPr>
                        <m:t>)</m:t>
                      </m:r>
                    </m:oMath>
                  </m:oMathPara>
                </a14:m>
                <a:endParaRPr lang="en-US" sz="1600" dirty="0">
                  <a:solidFill>
                    <a:srgbClr val="C00000"/>
                  </a:solidFill>
                </a:endParaRPr>
              </a:p>
            </p:txBody>
          </p:sp>
        </mc:Choice>
        <mc:Fallback xmlns="">
          <p:sp>
            <p:nvSpPr>
              <p:cNvPr id="47" name="Rounded Rectangular Callout 30">
                <a:extLst>
                  <a:ext uri="{FF2B5EF4-FFF2-40B4-BE49-F238E27FC236}">
                    <a16:creationId xmlns:a16="http://schemas.microsoft.com/office/drawing/2014/main" id="{F14821AF-4121-441B-AF00-9A1961C17F56}"/>
                  </a:ext>
                </a:extLst>
              </p:cNvPr>
              <p:cNvSpPr>
                <a:spLocks noRot="1" noChangeAspect="1" noMove="1" noResize="1" noEditPoints="1" noAdjustHandles="1" noChangeArrowheads="1" noChangeShapeType="1" noTextEdit="1"/>
              </p:cNvSpPr>
              <p:nvPr/>
            </p:nvSpPr>
            <p:spPr>
              <a:xfrm>
                <a:off x="2541931" y="6400800"/>
                <a:ext cx="6571079" cy="438625"/>
              </a:xfrm>
              <a:prstGeom prst="wedgeRoundRectCallout">
                <a:avLst>
                  <a:gd name="adj1" fmla="val -45309"/>
                  <a:gd name="adj2" fmla="val -83112"/>
                  <a:gd name="adj3" fmla="val 16667"/>
                </a:avLst>
              </a:prstGeom>
              <a:blipFill>
                <a:blip r:embed="rId8"/>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ular Callout 30">
                <a:extLst>
                  <a:ext uri="{FF2B5EF4-FFF2-40B4-BE49-F238E27FC236}">
                    <a16:creationId xmlns:a16="http://schemas.microsoft.com/office/drawing/2014/main" id="{D95FC2BB-AFE5-4454-AD4F-D84282F3AC7A}"/>
                  </a:ext>
                </a:extLst>
              </p:cNvPr>
              <p:cNvSpPr/>
              <p:nvPr/>
            </p:nvSpPr>
            <p:spPr>
              <a:xfrm>
                <a:off x="93864" y="132362"/>
                <a:ext cx="6711061" cy="502703"/>
              </a:xfrm>
              <a:prstGeom prst="wedgeRoundRectCallout">
                <a:avLst>
                  <a:gd name="adj1" fmla="val -25314"/>
                  <a:gd name="adj2" fmla="val 138665"/>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b="0" i="1" dirty="0" smtClean="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𝐴</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𝑃</m:t>
                              </m:r>
                              <m:r>
                                <a:rPr lang="en-US" i="1" dirty="0">
                                  <a:solidFill>
                                    <a:srgbClr val="C00000"/>
                                  </a:solidFill>
                                  <a:latin typeface="Cambria Math" panose="02040503050406030204" pitchFamily="18" charset="0"/>
                                </a:rPr>
                                <m:t>,</m:t>
                              </m:r>
                              <m:sSup>
                                <m:sSupPr>
                                  <m:ctrlPr>
                                    <a:rPr lang="en-US" i="1" dirty="0">
                                      <a:solidFill>
                                        <a:srgbClr val="C00000"/>
                                      </a:solidFill>
                                      <a:latin typeface="Cambria Math" panose="02040503050406030204" pitchFamily="18" charset="0"/>
                                    </a:rPr>
                                  </m:ctrlPr>
                                </m:sSupPr>
                                <m:e>
                                  <m:r>
                                    <a:rPr lang="en-US" i="1" dirty="0">
                                      <a:solidFill>
                                        <a:srgbClr val="C00000"/>
                                      </a:solidFill>
                                      <a:latin typeface="Cambria Math" panose="02040503050406030204" pitchFamily="18" charset="0"/>
                                    </a:rPr>
                                    <m:t>𝑃</m:t>
                                  </m:r>
                                </m:e>
                                <m:sup>
                                  <m:r>
                                    <a:rPr lang="en-US" i="1" dirty="0">
                                      <a:solidFill>
                                        <a:srgbClr val="C00000"/>
                                      </a:solidFill>
                                      <a:latin typeface="Cambria Math" panose="02040503050406030204" pitchFamily="18" charset="0"/>
                                    </a:rPr>
                                    <m:t>′</m:t>
                                  </m:r>
                                </m:sup>
                              </m:sSup>
                            </m:e>
                          </m:d>
                        </m:e>
                        <m:sup>
                          <m:r>
                            <a:rPr lang="en-US" b="0" i="1" dirty="0" smtClean="0">
                              <a:solidFill>
                                <a:srgbClr val="C00000"/>
                              </a:solidFill>
                              <a:latin typeface="Cambria Math" panose="02040503050406030204" pitchFamily="18" charset="0"/>
                            </a:rPr>
                            <m:t>𝑡</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d>
                        <m:dPr>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𝑄</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𝑄</m:t>
                              </m:r>
                            </m:e>
                            <m:sup>
                              <m:r>
                                <a:rPr lang="en-US" b="0" i="1" dirty="0" smtClean="0">
                                  <a:solidFill>
                                    <a:srgbClr val="C00000"/>
                                  </a:solidFill>
                                  <a:latin typeface="Cambria Math" panose="02040503050406030204" pitchFamily="18" charset="0"/>
                                </a:rPr>
                                <m:t>′</m:t>
                              </m:r>
                            </m:sup>
                          </m:sSup>
                        </m:e>
                      </m:d>
                      <m:r>
                        <a:rPr lang="en-US" b="0" i="1" dirty="0"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𝐴</m:t>
                          </m:r>
                        </m:e>
                        <m:sup>
                          <m:r>
                            <a:rPr lang="en-US" b="0" i="1" smtClean="0">
                              <a:solidFill>
                                <a:srgbClr val="C00000"/>
                              </a:solidFill>
                              <a:latin typeface="Cambria Math" panose="02040503050406030204" pitchFamily="18" charset="0"/>
                            </a:rPr>
                            <m:t>𝑅</m:t>
                          </m:r>
                        </m:sup>
                      </m:sSup>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𝑃</m:t>
                          </m:r>
                        </m:e>
                      </m:d>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𝐵</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𝑄</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𝑄</m:t>
                          </m:r>
                        </m:e>
                        <m:sup>
                          <m:r>
                            <a:rPr lang="en-US" b="0" i="1" smtClean="0">
                              <a:solidFill>
                                <a:srgbClr val="C00000"/>
                              </a:solidFill>
                              <a:latin typeface="Cambria Math" panose="02040503050406030204" pitchFamily="18" charset="0"/>
                            </a:rPr>
                            <m:t>′</m:t>
                          </m:r>
                        </m:sup>
                      </m:sSup>
                      <m:r>
                        <a:rPr lang="en-US" b="0" i="1"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𝐴</m:t>
                      </m:r>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𝑃</m:t>
                          </m:r>
                          <m:r>
                            <a:rPr lang="en-US" i="1">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𝑃</m:t>
                              </m:r>
                            </m:e>
                            <m:sup>
                              <m:r>
                                <a:rPr lang="en-US" b="0" i="1" smtClean="0">
                                  <a:solidFill>
                                    <a:srgbClr val="C00000"/>
                                  </a:solidFill>
                                  <a:latin typeface="Cambria Math" panose="02040503050406030204" pitchFamily="18" charset="0"/>
                                </a:rPr>
                                <m:t>′</m:t>
                              </m:r>
                            </m:sup>
                          </m:sSup>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𝑄</m:t>
                      </m:r>
                      <m:r>
                        <a:rPr lang="en-US" i="1">
                          <a:solidFill>
                            <a:srgbClr val="C00000"/>
                          </a:solidFill>
                          <a:latin typeface="Cambria Math" panose="02040503050406030204" pitchFamily="18" charset="0"/>
                        </a:rPr>
                        <m: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𝑄</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49" name="Rounded Rectangular Callout 30">
                <a:extLst>
                  <a:ext uri="{FF2B5EF4-FFF2-40B4-BE49-F238E27FC236}">
                    <a16:creationId xmlns:a16="http://schemas.microsoft.com/office/drawing/2014/main" id="{D95FC2BB-AFE5-4454-AD4F-D84282F3AC7A}"/>
                  </a:ext>
                </a:extLst>
              </p:cNvPr>
              <p:cNvSpPr>
                <a:spLocks noRot="1" noChangeAspect="1" noMove="1" noResize="1" noEditPoints="1" noAdjustHandles="1" noChangeArrowheads="1" noChangeShapeType="1" noTextEdit="1"/>
              </p:cNvSpPr>
              <p:nvPr/>
            </p:nvSpPr>
            <p:spPr>
              <a:xfrm>
                <a:off x="93864" y="132362"/>
                <a:ext cx="6711061" cy="502703"/>
              </a:xfrm>
              <a:prstGeom prst="wedgeRoundRectCallout">
                <a:avLst>
                  <a:gd name="adj1" fmla="val -25314"/>
                  <a:gd name="adj2" fmla="val 138665"/>
                  <a:gd name="adj3" fmla="val 16667"/>
                </a:avLst>
              </a:prstGeom>
              <a:blipFill>
                <a:blip r:embed="rId9"/>
                <a:stretch>
                  <a:fillRect/>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50" name="Oval 49">
            <a:extLst>
              <a:ext uri="{FF2B5EF4-FFF2-40B4-BE49-F238E27FC236}">
                <a16:creationId xmlns:a16="http://schemas.microsoft.com/office/drawing/2014/main" id="{04330039-1A03-450E-A968-15C53F51424A}"/>
              </a:ext>
            </a:extLst>
          </p:cNvPr>
          <p:cNvSpPr/>
          <p:nvPr/>
        </p:nvSpPr>
        <p:spPr bwMode="auto">
          <a:xfrm>
            <a:off x="4766234" y="1602245"/>
            <a:ext cx="719041" cy="429695"/>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2" name="Oval 51">
            <a:extLst>
              <a:ext uri="{FF2B5EF4-FFF2-40B4-BE49-F238E27FC236}">
                <a16:creationId xmlns:a16="http://schemas.microsoft.com/office/drawing/2014/main" id="{501C24CA-1430-4A47-87E3-0CB720711CD5}"/>
              </a:ext>
            </a:extLst>
          </p:cNvPr>
          <p:cNvSpPr/>
          <p:nvPr/>
        </p:nvSpPr>
        <p:spPr bwMode="auto">
          <a:xfrm>
            <a:off x="4881123" y="6429782"/>
            <a:ext cx="840227" cy="398467"/>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3" name="Oval 52">
            <a:extLst>
              <a:ext uri="{FF2B5EF4-FFF2-40B4-BE49-F238E27FC236}">
                <a16:creationId xmlns:a16="http://schemas.microsoft.com/office/drawing/2014/main" id="{B6F06895-4BA3-4A0B-8BA4-6DD10A15E52D}"/>
              </a:ext>
            </a:extLst>
          </p:cNvPr>
          <p:cNvSpPr/>
          <p:nvPr/>
        </p:nvSpPr>
        <p:spPr bwMode="auto">
          <a:xfrm>
            <a:off x="7191712" y="1595895"/>
            <a:ext cx="842696" cy="470824"/>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5" name="Oval 54">
            <a:extLst>
              <a:ext uri="{FF2B5EF4-FFF2-40B4-BE49-F238E27FC236}">
                <a16:creationId xmlns:a16="http://schemas.microsoft.com/office/drawing/2014/main" id="{AB295D51-293C-4D14-829C-7A2F876D90F0}"/>
              </a:ext>
            </a:extLst>
          </p:cNvPr>
          <p:cNvSpPr/>
          <p:nvPr/>
        </p:nvSpPr>
        <p:spPr bwMode="auto">
          <a:xfrm>
            <a:off x="7791970" y="6404382"/>
            <a:ext cx="1069331" cy="470824"/>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6" name="Oval 55">
            <a:extLst>
              <a:ext uri="{FF2B5EF4-FFF2-40B4-BE49-F238E27FC236}">
                <a16:creationId xmlns:a16="http://schemas.microsoft.com/office/drawing/2014/main" id="{5B2271D1-D556-45FA-A51E-7BCB4EE5EF56}"/>
              </a:ext>
            </a:extLst>
          </p:cNvPr>
          <p:cNvSpPr/>
          <p:nvPr/>
        </p:nvSpPr>
        <p:spPr bwMode="auto">
          <a:xfrm>
            <a:off x="4702507" y="139211"/>
            <a:ext cx="2086234" cy="516855"/>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7" name="Oval 56">
            <a:extLst>
              <a:ext uri="{FF2B5EF4-FFF2-40B4-BE49-F238E27FC236}">
                <a16:creationId xmlns:a16="http://schemas.microsoft.com/office/drawing/2014/main" id="{3F5D4440-9B8E-4518-B752-1E21F8A27ADB}"/>
              </a:ext>
            </a:extLst>
          </p:cNvPr>
          <p:cNvSpPr/>
          <p:nvPr/>
        </p:nvSpPr>
        <p:spPr bwMode="auto">
          <a:xfrm>
            <a:off x="5593363" y="6412364"/>
            <a:ext cx="2132764" cy="424610"/>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Tree>
    <p:extLst>
      <p:ext uri="{BB962C8B-B14F-4D97-AF65-F5344CB8AC3E}">
        <p14:creationId xmlns:p14="http://schemas.microsoft.com/office/powerpoint/2010/main" val="31297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dissolve">
                                      <p:cBhvr>
                                        <p:cTn id="20" dur="500"/>
                                        <p:tgtEl>
                                          <p:spTgt spid="5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dissolv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3" grpId="0" animBg="1"/>
      <p:bldP spid="55" grpId="0" animBg="1"/>
      <p:bldP spid="56" grpId="0" animBg="1"/>
      <p:bldP spid="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160"/>
            <a:ext cx="8229600" cy="868362"/>
          </a:xfrm>
        </p:spPr>
        <p:txBody>
          <a:bodyPr>
            <a:normAutofit/>
          </a:bodyPr>
          <a:lstStyle/>
          <a:p>
            <a:r>
              <a:rPr lang="en-US" sz="3200" dirty="0"/>
              <a:t>Product versus Kronecker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66</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52" name="Oval 51">
            <a:extLst>
              <a:ext uri="{FF2B5EF4-FFF2-40B4-BE49-F238E27FC236}">
                <a16:creationId xmlns:a16="http://schemas.microsoft.com/office/drawing/2014/main" id="{501C24CA-1430-4A47-87E3-0CB720711CD5}"/>
              </a:ext>
            </a:extLst>
          </p:cNvPr>
          <p:cNvSpPr/>
          <p:nvPr/>
        </p:nvSpPr>
        <p:spPr bwMode="auto">
          <a:xfrm>
            <a:off x="4980397" y="1640339"/>
            <a:ext cx="758552" cy="350386"/>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3" name="Oval 52">
            <a:extLst>
              <a:ext uri="{FF2B5EF4-FFF2-40B4-BE49-F238E27FC236}">
                <a16:creationId xmlns:a16="http://schemas.microsoft.com/office/drawing/2014/main" id="{B6F06895-4BA3-4A0B-8BA4-6DD10A15E52D}"/>
              </a:ext>
            </a:extLst>
          </p:cNvPr>
          <p:cNvSpPr/>
          <p:nvPr/>
        </p:nvSpPr>
        <p:spPr bwMode="auto">
          <a:xfrm>
            <a:off x="7663543" y="1624419"/>
            <a:ext cx="1104615" cy="382503"/>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7" name="Oval 56">
            <a:extLst>
              <a:ext uri="{FF2B5EF4-FFF2-40B4-BE49-F238E27FC236}">
                <a16:creationId xmlns:a16="http://schemas.microsoft.com/office/drawing/2014/main" id="{3F5D4440-9B8E-4518-B752-1E21F8A27ADB}"/>
              </a:ext>
            </a:extLst>
          </p:cNvPr>
          <p:cNvSpPr/>
          <p:nvPr/>
        </p:nvSpPr>
        <p:spPr bwMode="auto">
          <a:xfrm>
            <a:off x="6612132" y="1959428"/>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07E772-FC2C-4C20-A246-964CF0DFC867}"/>
                  </a:ext>
                </a:extLst>
              </p:cNvPr>
              <p:cNvSpPr txBox="1"/>
              <p:nvPr/>
            </p:nvSpPr>
            <p:spPr>
              <a:xfrm>
                <a:off x="254380" y="1062334"/>
                <a:ext cx="8798755" cy="1864869"/>
              </a:xfrm>
              <a:prstGeom prst="rect">
                <a:avLst/>
              </a:prstGeom>
              <a:noFill/>
            </p:spPr>
            <p:txBody>
              <a:bodyPr wrap="none" rtlCol="0">
                <a:spAutoFit/>
              </a:bodyPr>
              <a:lstStyle/>
              <a:p>
                <a:r>
                  <a:rPr lang="en-US" u="sng" dirty="0" err="1">
                    <a:solidFill>
                      <a:schemeClr val="tx1"/>
                    </a:solidFill>
                  </a:rPr>
                  <a:t>Tensored</a:t>
                </a:r>
                <a:r>
                  <a:rPr lang="en-US" u="sng" dirty="0">
                    <a:solidFill>
                      <a:schemeClr val="tx1"/>
                    </a:solidFill>
                  </a:rPr>
                  <a:t> transition relations</a:t>
                </a:r>
              </a:p>
              <a:p>
                <a:endParaRPr lang="en-US" dirty="0">
                  <a:solidFill>
                    <a:schemeClr val="tx1"/>
                  </a:solidFill>
                </a:endParaRPr>
              </a:p>
              <a:p>
                <a:r>
                  <a:rPr lang="en-US" dirty="0">
                    <a:solidFill>
                      <a:schemeClr val="tx1"/>
                    </a:solidFill>
                  </a:rPr>
                  <a:t>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b="0" i="1" dirty="0" smtClean="0">
                        <a:solidFill>
                          <a:schemeClr val="tx1"/>
                        </a:solidFill>
                        <a:latin typeface="Cambria Math" panose="02040503050406030204" pitchFamily="18" charset="0"/>
                      </a:rPr>
                      <m:t>𝐴</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𝑃</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𝑃</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 </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b="0" i="1" smtClean="0">
                        <a:solidFill>
                          <a:schemeClr val="tx1"/>
                        </a:solidFill>
                        <a:latin typeface="Cambria Math" panose="02040503050406030204" pitchFamily="18" charset="0"/>
                      </a:rPr>
                      <m:t>𝑄</m:t>
                    </m:r>
                    <m:r>
                      <a:rPr lang="en-US" i="1">
                        <a:solidFill>
                          <a:schemeClr val="tx1"/>
                        </a:solidFill>
                        <a:latin typeface="Cambria Math"/>
                      </a:rPr>
                      <m:t>. (</m:t>
                    </m:r>
                    <m:r>
                      <a:rPr lang="en-US" i="1" smtClean="0">
                        <a:solidFill>
                          <a:schemeClr val="tx1"/>
                        </a:solidFill>
                        <a:latin typeface="Cambria Math" panose="02040503050406030204" pitchFamily="18" charset="0"/>
                      </a:rPr>
                      <m:t>𝐴</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𝑄</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i="1">
                        <a:solidFill>
                          <a:schemeClr val="tx1"/>
                        </a:solidFill>
                        <a:latin typeface="Cambria Math"/>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b="0" i="1" smtClean="0">
                            <a:solidFill>
                              <a:schemeClr val="tx1"/>
                            </a:solidFill>
                            <a:latin typeface="Cambria Math" panose="02040503050406030204" pitchFamily="18" charset="0"/>
                          </a:rPr>
                          <m:t>𝑄</m:t>
                        </m:r>
                      </m:e>
                    </m:d>
                    <m:r>
                      <a:rPr lang="en-US" i="1">
                        <a:solidFill>
                          <a:schemeClr val="tx1"/>
                        </a:solidFill>
                        <a:latin typeface="Cambria Math"/>
                      </a:rPr>
                      <m:t>)</m:t>
                    </m:r>
                  </m:oMath>
                </a14:m>
                <a:endParaRPr lang="en-US" sz="1600" dirty="0">
                  <a:solidFill>
                    <a:schemeClr val="tx1"/>
                  </a:solidFill>
                </a:endParaRPr>
              </a:p>
              <a:p>
                <a:r>
                  <a:rPr lang="en-US" dirty="0">
                    <a:solidFill>
                      <a:schemeClr val="tx1"/>
                    </a:solidFill>
                  </a:rPr>
                  <a:t>Kronecker 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𝐴</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𝑃</m:t>
                        </m:r>
                        <m:r>
                          <a:rPr lang="en-US" i="1" dirty="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𝑃</m:t>
                            </m:r>
                          </m:e>
                          <m:sup>
                            <m:r>
                              <a:rPr lang="en-US" i="1" dirty="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𝐴</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De-tensor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b="0"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r>
                              <a:rPr lang="en-US" i="1">
                                <a:solidFill>
                                  <a:schemeClr val="tx1"/>
                                </a:solidFill>
                                <a:latin typeface="Cambria Math"/>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a:rPr>
                                      <m:t>′</m:t>
                                    </m:r>
                                  </m:sup>
                                </m:sSup>
                              </m:e>
                            </m:d>
                          </m:e>
                        </m:d>
                      </m:e>
                      <m:sup>
                        <m:r>
                          <a:rPr lang="en-US" i="1">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 (</m:t>
                    </m:r>
                    <m:r>
                      <a:rPr lang="en-US" b="0" i="1" smtClean="0">
                        <a:solidFill>
                          <a:schemeClr val="tx1"/>
                        </a:solidFill>
                        <a:latin typeface="Cambria Math" panose="02040503050406030204" pitchFamily="18" charset="0"/>
                      </a:rPr>
                      <m:t>          </m:t>
                    </m:r>
                    <m:r>
                      <a:rPr lang="en-US" i="1">
                        <a:solidFill>
                          <a:schemeClr val="tx1"/>
                        </a:solidFill>
                        <a:latin typeface="Cambria Math"/>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a:rPr>
                              <m:t>′</m:t>
                            </m:r>
                          </m:sup>
                        </m:sSup>
                      </m:e>
                    </m:d>
                    <m:r>
                      <a:rPr lang="en-US" i="1">
                        <a:solidFill>
                          <a:schemeClr val="tx1"/>
                        </a:solidFill>
                        <a:latin typeface="Cambria Math"/>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e>
                    </m:d>
                    <m:r>
                      <a:rPr lang="en-US" i="1">
                        <a:solidFill>
                          <a:schemeClr val="tx1"/>
                        </a:solidFill>
                        <a:latin typeface="Cambria Math"/>
                      </a:rPr>
                      <m:t>)</m:t>
                    </m:r>
                  </m:oMath>
                </a14:m>
                <a:endParaRPr lang="en-US" dirty="0">
                  <a:solidFill>
                    <a:schemeClr val="tx1"/>
                  </a:solidFill>
                </a:endParaRPr>
              </a:p>
              <a:p>
                <a:endParaRPr lang="en-US" dirty="0">
                  <a:solidFill>
                    <a:schemeClr val="tx1"/>
                  </a:solidFill>
                </a:endParaRPr>
              </a:p>
            </p:txBody>
          </p:sp>
        </mc:Choice>
        <mc:Fallback xmlns="">
          <p:sp>
            <p:nvSpPr>
              <p:cNvPr id="3" name="TextBox 2">
                <a:extLst>
                  <a:ext uri="{FF2B5EF4-FFF2-40B4-BE49-F238E27FC236}">
                    <a16:creationId xmlns:a16="http://schemas.microsoft.com/office/drawing/2014/main" id="{F707E772-FC2C-4C20-A246-964CF0DFC867}"/>
                  </a:ext>
                </a:extLst>
              </p:cNvPr>
              <p:cNvSpPr txBox="1">
                <a:spLocks noRot="1" noChangeAspect="1" noMove="1" noResize="1" noEditPoints="1" noAdjustHandles="1" noChangeArrowheads="1" noChangeShapeType="1" noTextEdit="1"/>
              </p:cNvSpPr>
              <p:nvPr/>
            </p:nvSpPr>
            <p:spPr>
              <a:xfrm>
                <a:off x="254380" y="1062334"/>
                <a:ext cx="8798755" cy="1864869"/>
              </a:xfrm>
              <a:prstGeom prst="rect">
                <a:avLst/>
              </a:prstGeom>
              <a:blipFill>
                <a:blip r:embed="rId4"/>
                <a:stretch>
                  <a:fillRect l="-624" t="-1634"/>
                </a:stretch>
              </a:blipFill>
            </p:spPr>
            <p:txBody>
              <a:bodyPr/>
              <a:lstStyle/>
              <a:p>
                <a:r>
                  <a:rPr lang="en-US">
                    <a:noFill/>
                  </a:rPr>
                  <a:t> </a:t>
                </a:r>
              </a:p>
            </p:txBody>
          </p:sp>
        </mc:Fallback>
      </mc:AlternateContent>
      <p:sp>
        <p:nvSpPr>
          <p:cNvPr id="58" name="Oval 57">
            <a:extLst>
              <a:ext uri="{FF2B5EF4-FFF2-40B4-BE49-F238E27FC236}">
                <a16:creationId xmlns:a16="http://schemas.microsoft.com/office/drawing/2014/main" id="{A93328CA-55E3-4506-AE18-3F3CF605F1F8}"/>
              </a:ext>
            </a:extLst>
          </p:cNvPr>
          <p:cNvSpPr/>
          <p:nvPr/>
        </p:nvSpPr>
        <p:spPr bwMode="auto">
          <a:xfrm>
            <a:off x="6612133" y="1695207"/>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61" name="Oval 60">
            <a:extLst>
              <a:ext uri="{FF2B5EF4-FFF2-40B4-BE49-F238E27FC236}">
                <a16:creationId xmlns:a16="http://schemas.microsoft.com/office/drawing/2014/main" id="{24358C20-3CAE-40F3-B74E-7E0C0607AC70}"/>
              </a:ext>
            </a:extLst>
          </p:cNvPr>
          <p:cNvSpPr/>
          <p:nvPr/>
        </p:nvSpPr>
        <p:spPr bwMode="auto">
          <a:xfrm>
            <a:off x="4980397" y="2269826"/>
            <a:ext cx="758552" cy="350386"/>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73" name="Oval 72">
            <a:extLst>
              <a:ext uri="{FF2B5EF4-FFF2-40B4-BE49-F238E27FC236}">
                <a16:creationId xmlns:a16="http://schemas.microsoft.com/office/drawing/2014/main" id="{55F5C355-D1A3-4899-8405-15533DD911EB}"/>
              </a:ext>
            </a:extLst>
          </p:cNvPr>
          <p:cNvSpPr/>
          <p:nvPr/>
        </p:nvSpPr>
        <p:spPr bwMode="auto">
          <a:xfrm>
            <a:off x="7676603" y="2273214"/>
            <a:ext cx="1104615" cy="382503"/>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Tree>
    <p:extLst>
      <p:ext uri="{BB962C8B-B14F-4D97-AF65-F5344CB8AC3E}">
        <p14:creationId xmlns:p14="http://schemas.microsoft.com/office/powerpoint/2010/main" val="20705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dissolv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dissolve">
                                      <p:cBhvr>
                                        <p:cTn id="29" dur="500"/>
                                        <p:tgtEl>
                                          <p:spTgt spid="6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7" grpId="0" animBg="1"/>
      <p:bldP spid="58" grpId="0" animBg="1"/>
      <p:bldP spid="61" grpId="0" animBg="1"/>
      <p:bldP spid="7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DC715D7-0B2F-45BD-9EEF-434D1E3E7334}"/>
                  </a:ext>
                </a:extLst>
              </p:cNvPr>
              <p:cNvSpPr>
                <a:spLocks noGrp="1"/>
              </p:cNvSpPr>
              <p:nvPr>
                <p:ph type="title"/>
              </p:nvPr>
            </p:nvSpPr>
            <p:spPr/>
            <p:txBody>
              <a:bodyPr>
                <a:normAutofit fontScale="90000"/>
              </a:bodyPr>
              <a:lstStyle/>
              <a:p>
                <a14:m>
                  <m:oMath xmlns:m="http://schemas.openxmlformats.org/officeDocument/2006/math">
                    <m:r>
                      <a:rPr lang="en-US" sz="2800" i="1" smtClean="0">
                        <a:latin typeface="Cambria Math" panose="02040503050406030204" pitchFamily="18" charset="0"/>
                      </a:rPr>
                      <m:t>⊛</m:t>
                    </m:r>
                  </m:oMath>
                </a14:m>
                <a:r>
                  <a:rPr lang="en-US" dirty="0"/>
                  <a:t> Operator for </a:t>
                </a:r>
                <a:r>
                  <a:rPr lang="en-US" dirty="0" err="1"/>
                  <a:t>Tensored</a:t>
                </a:r>
                <a:r>
                  <a:rPr lang="en-US" dirty="0"/>
                  <a:t> Transition Relations</a:t>
                </a:r>
              </a:p>
            </p:txBody>
          </p:sp>
        </mc:Choice>
        <mc:Fallback xmlns="">
          <p:sp>
            <p:nvSpPr>
              <p:cNvPr id="2" name="Title 1">
                <a:extLst>
                  <a:ext uri="{FF2B5EF4-FFF2-40B4-BE49-F238E27FC236}">
                    <a16:creationId xmlns:a16="http://schemas.microsoft.com/office/drawing/2014/main" id="{6DC715D7-0B2F-45BD-9EEF-434D1E3E7334}"/>
                  </a:ext>
                </a:extLst>
              </p:cNvPr>
              <p:cNvSpPr>
                <a:spLocks noGrp="1" noRot="1" noChangeAspect="1" noMove="1" noResize="1" noEditPoints="1" noAdjustHandles="1" noChangeArrowheads="1" noChangeShapeType="1" noTextEdit="1"/>
              </p:cNvSpPr>
              <p:nvPr>
                <p:ph type="title"/>
              </p:nvPr>
            </p:nvSpPr>
            <p:spPr>
              <a:blipFill>
                <a:blip r:embed="rId3"/>
                <a:stretch>
                  <a:fillRect l="-519" t="-489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DDE1E1B-F56E-415F-B574-A64633033335}"/>
              </a:ext>
            </a:extLst>
          </p:cNvPr>
          <p:cNvSpPr>
            <a:spLocks noGrp="1"/>
          </p:cNvSpPr>
          <p:nvPr>
            <p:ph type="sldNum" sz="quarter" idx="12"/>
          </p:nvPr>
        </p:nvSpPr>
        <p:spPr/>
        <p:txBody>
          <a:bodyPr/>
          <a:lstStyle/>
          <a:p>
            <a:fld id="{60AD1266-7CE3-2146-B859-359ABF1E0203}" type="slidenum">
              <a:rPr lang="en-US" smtClean="0"/>
              <a:t>67</a:t>
            </a:fld>
            <a:endParaRPr lang="en-US"/>
          </a:p>
        </p:txBody>
      </p:sp>
      <p:sp>
        <p:nvSpPr>
          <p:cNvPr id="5" name="TextBox 4">
            <a:extLst>
              <a:ext uri="{FF2B5EF4-FFF2-40B4-BE49-F238E27FC236}">
                <a16:creationId xmlns:a16="http://schemas.microsoft.com/office/drawing/2014/main" id="{E746AD01-9FDC-48BF-ACBE-597699519C53}"/>
              </a:ext>
            </a:extLst>
          </p:cNvPr>
          <p:cNvSpPr txBox="1"/>
          <p:nvPr/>
        </p:nvSpPr>
        <p:spPr>
          <a:xfrm>
            <a:off x="505081" y="988545"/>
            <a:ext cx="1415772" cy="2862322"/>
          </a:xfrm>
          <a:prstGeom prst="rect">
            <a:avLst/>
          </a:prstGeom>
          <a:noFill/>
        </p:spPr>
        <p:txBody>
          <a:bodyPr wrap="none" rtlCol="0">
            <a:spAutoFit/>
          </a:bodyPr>
          <a:lstStyle/>
          <a:p>
            <a:r>
              <a:rPr lang="en-US" dirty="0"/>
              <a:t>int a, b;</a:t>
            </a:r>
          </a:p>
          <a:p>
            <a:endParaRPr lang="en-US" dirty="0"/>
          </a:p>
          <a:p>
            <a:r>
              <a:rPr lang="en-US" dirty="0"/>
              <a:t>int foo() {</a:t>
            </a:r>
          </a:p>
          <a:p>
            <a:r>
              <a:rPr lang="en-US" dirty="0"/>
              <a:t>   if (*) {</a:t>
            </a:r>
          </a:p>
          <a:p>
            <a:r>
              <a:rPr lang="en-US" dirty="0"/>
              <a:t>      a = a+1;</a:t>
            </a:r>
          </a:p>
          <a:p>
            <a:r>
              <a:rPr lang="en-US" dirty="0"/>
              <a:t>      foo();</a:t>
            </a:r>
          </a:p>
          <a:p>
            <a:r>
              <a:rPr lang="en-US" dirty="0"/>
              <a:t>      b = b+1;</a:t>
            </a:r>
          </a:p>
          <a:p>
            <a:r>
              <a:rPr lang="en-US" dirty="0"/>
              <a:t>   }</a:t>
            </a:r>
          </a:p>
          <a:p>
            <a:r>
              <a:rPr lang="en-US" dirty="0"/>
              <a:t>   return;</a:t>
            </a:r>
          </a:p>
          <a:p>
            <a:r>
              <a:rPr lang="en-US"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4CE78F-B4A3-4D53-870B-D62BB4E36A87}"/>
                  </a:ext>
                </a:extLst>
              </p:cNvPr>
              <p:cNvSpPr txBox="1"/>
              <p:nvPr/>
            </p:nvSpPr>
            <p:spPr>
              <a:xfrm>
                <a:off x="2870147" y="1809872"/>
                <a:ext cx="4250394" cy="369332"/>
              </a:xfrm>
              <a:prstGeom prst="rect">
                <a:avLst/>
              </a:prstGeom>
              <a:noFill/>
              <a:ln w="25400">
                <a:noFill/>
              </a:ln>
            </p:spPr>
            <p:txBody>
              <a:bodyPr wrap="none" rtlCol="0">
                <a:spAutoFit/>
              </a:bodyPr>
              <a:lstStyle/>
              <a:p>
                <a:r>
                  <a:rPr lang="en-US" dirty="0">
                    <a:solidFill>
                      <a:srgbClr val="C00000"/>
                    </a:solidFill>
                  </a:rPr>
                  <a:t>Pre-call action (</a:t>
                </a:r>
                <a14:m>
                  <m:oMath xmlns:m="http://schemas.openxmlformats.org/officeDocument/2006/math">
                    <m:r>
                      <a:rPr lang="en-US" i="1" dirty="0" smtClean="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r>
                      <a:rPr lang="en-US" b="0" i="1" dirty="0" smtClean="0">
                        <a:solidFill>
                          <a:srgbClr val="C00000"/>
                        </a:solidFill>
                        <a:latin typeface="Cambria Math" panose="02040503050406030204" pitchFamily="18" charset="0"/>
                      </a:rPr>
                      <m:t>+1∧</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oMath>
                </a14:m>
                <a:r>
                  <a:rPr lang="en-US" dirty="0">
                    <a:solidFill>
                      <a:srgbClr val="C00000"/>
                    </a:solidFill>
                  </a:rPr>
                  <a:t>)</a:t>
                </a:r>
              </a:p>
            </p:txBody>
          </p:sp>
        </mc:Choice>
        <mc:Fallback xmlns="">
          <p:sp>
            <p:nvSpPr>
              <p:cNvPr id="6" name="TextBox 5">
                <a:extLst>
                  <a:ext uri="{FF2B5EF4-FFF2-40B4-BE49-F238E27FC236}">
                    <a16:creationId xmlns:a16="http://schemas.microsoft.com/office/drawing/2014/main" id="{F14CE78F-B4A3-4D53-870B-D62BB4E36A87}"/>
                  </a:ext>
                </a:extLst>
              </p:cNvPr>
              <p:cNvSpPr txBox="1">
                <a:spLocks noRot="1" noChangeAspect="1" noMove="1" noResize="1" noEditPoints="1" noAdjustHandles="1" noChangeArrowheads="1" noChangeShapeType="1" noTextEdit="1"/>
              </p:cNvSpPr>
              <p:nvPr/>
            </p:nvSpPr>
            <p:spPr>
              <a:xfrm>
                <a:off x="2870147" y="1809872"/>
                <a:ext cx="4250394" cy="369332"/>
              </a:xfrm>
              <a:prstGeom prst="rect">
                <a:avLst/>
              </a:prstGeom>
              <a:blipFill>
                <a:blip r:embed="rId4"/>
                <a:stretch>
                  <a:fillRect l="-1291" t="-10000" r="-430" b="-26667"/>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00A778-1DA5-4320-9102-3A4EB2F3F1B5}"/>
                  </a:ext>
                </a:extLst>
              </p:cNvPr>
              <p:cNvSpPr txBox="1"/>
              <p:nvPr/>
            </p:nvSpPr>
            <p:spPr>
              <a:xfrm>
                <a:off x="2870147" y="2908733"/>
                <a:ext cx="4358886" cy="369332"/>
              </a:xfrm>
              <a:prstGeom prst="rect">
                <a:avLst/>
              </a:prstGeom>
              <a:noFill/>
              <a:ln w="25400">
                <a:noFill/>
              </a:ln>
            </p:spPr>
            <p:txBody>
              <a:bodyPr wrap="none" rtlCol="0">
                <a:spAutoFit/>
              </a:bodyPr>
              <a:lstStyle/>
              <a:p>
                <a:r>
                  <a:rPr lang="en-US" dirty="0">
                    <a:solidFill>
                      <a:srgbClr val="C00000"/>
                    </a:solidFill>
                  </a:rPr>
                  <a:t>Post-call action (</a:t>
                </a:r>
                <a14:m>
                  <m:oMath xmlns:m="http://schemas.openxmlformats.org/officeDocument/2006/math">
                    <m:r>
                      <a:rPr lang="en-US" i="1" dirty="0" smtClean="0">
                        <a:solidFill>
                          <a:srgbClr val="C00000"/>
                        </a:solidFill>
                        <a:latin typeface="Cambria Math" panose="02040503050406030204" pitchFamily="18" charset="0"/>
                      </a:rPr>
                      <m:t>𝐺</m:t>
                    </m:r>
                    <m:r>
                      <a:rPr lang="en-US" b="0" i="1" dirty="0" smtClean="0">
                        <a:solidFill>
                          <a:srgbClr val="C00000"/>
                        </a:solidFill>
                        <a:latin typeface="Cambria Math" panose="02040503050406030204" pitchFamily="18" charset="0"/>
                      </a:rPr>
                      <m:t>≝</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𝑏</m:t>
                        </m:r>
                      </m:e>
                      <m:sup>
                        <m:r>
                          <a:rPr lang="en-US" b="0" i="1"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r>
                      <a:rPr lang="en-US" b="0" i="1" dirty="0" smtClean="0">
                        <a:solidFill>
                          <a:srgbClr val="C00000"/>
                        </a:solidFill>
                        <a:latin typeface="Cambria Math" panose="02040503050406030204" pitchFamily="18" charset="0"/>
                      </a:rPr>
                      <m:t>+1∧</m:t>
                    </m:r>
                    <m:sSup>
                      <m:sSupPr>
                        <m:ctrlPr>
                          <a:rPr lang="en-US" b="0" i="1" dirty="0" smtClean="0">
                            <a:solidFill>
                              <a:srgbClr val="C00000"/>
                            </a:solidFill>
                            <a:latin typeface="Cambria Math" panose="02040503050406030204" pitchFamily="18" charset="0"/>
                          </a:rPr>
                        </m:ctrlPr>
                      </m:sSupPr>
                      <m:e>
                        <m:r>
                          <a:rPr lang="en-US" b="0" i="1" dirty="0" smtClean="0">
                            <a:solidFill>
                              <a:srgbClr val="C00000"/>
                            </a:solidFill>
                            <a:latin typeface="Cambria Math" panose="02040503050406030204" pitchFamily="18" charset="0"/>
                          </a:rPr>
                          <m:t>𝑎</m:t>
                        </m:r>
                      </m:e>
                      <m:sup>
                        <m:r>
                          <a:rPr lang="en-US" b="0" i="1" dirty="0" smtClean="0">
                            <a:solidFill>
                              <a:srgbClr val="C00000"/>
                            </a:solidFill>
                            <a:latin typeface="Cambria Math" panose="02040503050406030204" pitchFamily="18" charset="0"/>
                          </a:rPr>
                          <m:t>′</m:t>
                        </m:r>
                      </m:sup>
                    </m:sSup>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𝑎</m:t>
                    </m:r>
                  </m:oMath>
                </a14:m>
                <a:r>
                  <a:rPr lang="en-US" dirty="0">
                    <a:solidFill>
                      <a:srgbClr val="C00000"/>
                    </a:solidFill>
                  </a:rPr>
                  <a:t>)</a:t>
                </a:r>
              </a:p>
            </p:txBody>
          </p:sp>
        </mc:Choice>
        <mc:Fallback xmlns="">
          <p:sp>
            <p:nvSpPr>
              <p:cNvPr id="7" name="TextBox 6">
                <a:extLst>
                  <a:ext uri="{FF2B5EF4-FFF2-40B4-BE49-F238E27FC236}">
                    <a16:creationId xmlns:a16="http://schemas.microsoft.com/office/drawing/2014/main" id="{5300A778-1DA5-4320-9102-3A4EB2F3F1B5}"/>
                  </a:ext>
                </a:extLst>
              </p:cNvPr>
              <p:cNvSpPr txBox="1">
                <a:spLocks noRot="1" noChangeAspect="1" noMove="1" noResize="1" noEditPoints="1" noAdjustHandles="1" noChangeArrowheads="1" noChangeShapeType="1" noTextEdit="1"/>
              </p:cNvSpPr>
              <p:nvPr/>
            </p:nvSpPr>
            <p:spPr>
              <a:xfrm>
                <a:off x="2870147" y="2908733"/>
                <a:ext cx="4358886" cy="369332"/>
              </a:xfrm>
              <a:prstGeom prst="rect">
                <a:avLst/>
              </a:prstGeom>
              <a:blipFill>
                <a:blip r:embed="rId5"/>
                <a:stretch>
                  <a:fillRect l="-1259" t="-8197" r="-420" b="-24590"/>
                </a:stretch>
              </a:blipFill>
              <a:ln w="25400">
                <a:no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5BD603B9-DA57-449B-9235-60E5AA5357E5}"/>
              </a:ext>
            </a:extLst>
          </p:cNvPr>
          <p:cNvCxnSpPr>
            <a:cxnSpLocks/>
            <a:stCxn id="6" idx="1"/>
            <a:endCxn id="10" idx="1"/>
          </p:cNvCxnSpPr>
          <p:nvPr/>
        </p:nvCxnSpPr>
        <p:spPr bwMode="auto">
          <a:xfrm flipH="1">
            <a:off x="2240027" y="1994538"/>
            <a:ext cx="630120" cy="3038"/>
          </a:xfrm>
          <a:prstGeom prst="straightConnector1">
            <a:avLst/>
          </a:prstGeom>
          <a:solidFill>
            <a:schemeClr val="accent1"/>
          </a:solidFill>
          <a:ln w="19050" cap="flat" cmpd="sng" algn="ctr">
            <a:solidFill>
              <a:srgbClr val="C00000"/>
            </a:solidFill>
            <a:prstDash val="solid"/>
            <a:round/>
            <a:headEnd type="none" w="med" len="med"/>
            <a:tailEnd type="stealth" w="lg" len="lg"/>
          </a:ln>
          <a:effectLst/>
        </p:spPr>
      </p:cxnSp>
      <p:cxnSp>
        <p:nvCxnSpPr>
          <p:cNvPr id="9" name="Straight Arrow Connector 8">
            <a:extLst>
              <a:ext uri="{FF2B5EF4-FFF2-40B4-BE49-F238E27FC236}">
                <a16:creationId xmlns:a16="http://schemas.microsoft.com/office/drawing/2014/main" id="{EF396FBB-6A8E-4811-962D-3FCB93E9B172}"/>
              </a:ext>
            </a:extLst>
          </p:cNvPr>
          <p:cNvCxnSpPr>
            <a:cxnSpLocks/>
            <a:stCxn id="7" idx="1"/>
            <a:endCxn id="11" idx="1"/>
          </p:cNvCxnSpPr>
          <p:nvPr/>
        </p:nvCxnSpPr>
        <p:spPr bwMode="auto">
          <a:xfrm flipH="1">
            <a:off x="2240027" y="3093399"/>
            <a:ext cx="630120" cy="4490"/>
          </a:xfrm>
          <a:prstGeom prst="straightConnector1">
            <a:avLst/>
          </a:prstGeom>
          <a:solidFill>
            <a:schemeClr val="accent1"/>
          </a:solidFill>
          <a:ln w="19050" cap="flat" cmpd="sng" algn="ctr">
            <a:solidFill>
              <a:srgbClr val="C00000"/>
            </a:solidFill>
            <a:prstDash val="solid"/>
            <a:round/>
            <a:headEnd type="none" w="med" len="med"/>
            <a:tailEnd type="stealth" w="lg" len="lg"/>
          </a:ln>
          <a:effectLst/>
        </p:spPr>
      </p:cxnSp>
      <p:sp>
        <p:nvSpPr>
          <p:cNvPr id="10" name="Right Brace 9">
            <a:extLst>
              <a:ext uri="{FF2B5EF4-FFF2-40B4-BE49-F238E27FC236}">
                <a16:creationId xmlns:a16="http://schemas.microsoft.com/office/drawing/2014/main" id="{3C40128E-AF5E-4B3C-BD4B-E9000C892B85}"/>
              </a:ext>
            </a:extLst>
          </p:cNvPr>
          <p:cNvSpPr/>
          <p:nvPr/>
        </p:nvSpPr>
        <p:spPr bwMode="auto">
          <a:xfrm>
            <a:off x="2016557" y="1629829"/>
            <a:ext cx="223470" cy="749663"/>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p:sp>
        <p:nvSpPr>
          <p:cNvPr id="11" name="Right Brace 10">
            <a:extLst>
              <a:ext uri="{FF2B5EF4-FFF2-40B4-BE49-F238E27FC236}">
                <a16:creationId xmlns:a16="http://schemas.microsoft.com/office/drawing/2014/main" id="{826494B4-A6E2-4BB7-A96C-511FA302A634}"/>
              </a:ext>
            </a:extLst>
          </p:cNvPr>
          <p:cNvSpPr/>
          <p:nvPr/>
        </p:nvSpPr>
        <p:spPr bwMode="auto">
          <a:xfrm>
            <a:off x="2016557" y="2704361"/>
            <a:ext cx="223470" cy="802217"/>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BA14AF-CB77-48D2-9C57-72C4292B5CF1}"/>
                  </a:ext>
                </a:extLst>
              </p:cNvPr>
              <p:cNvSpPr txBox="1"/>
              <p:nvPr/>
            </p:nvSpPr>
            <p:spPr>
              <a:xfrm>
                <a:off x="505081" y="3927563"/>
                <a:ext cx="8179419" cy="2744662"/>
              </a:xfrm>
              <a:prstGeom prst="rect">
                <a:avLst/>
              </a:prstGeom>
              <a:noFill/>
            </p:spPr>
            <p:txBody>
              <a:bodyPr wrap="none" rtlCol="0">
                <a:spAutoFit/>
              </a:bodyPr>
              <a:lstStyle/>
              <a:p>
                <a:r>
                  <a:rPr lang="en-US" dirty="0"/>
                  <a:t>Procedure summary for foo: Evaluate </a:t>
                </a:r>
                <a14:m>
                  <m:oMath xmlns:m="http://schemas.openxmlformats.org/officeDocument/2006/math">
                    <m:sSup>
                      <m:sSupPr>
                        <m:ctrlPr>
                          <a:rPr lang="en-US" b="0"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𝑡</m:t>
                                        </m:r>
                                      </m:sup>
                                    </m:sSup>
                                    <m:r>
                                      <a:rPr lang="en-US" b="0" i="1" smtClean="0">
                                        <a:latin typeface="Cambria Math" panose="02040503050406030204" pitchFamily="18" charset="0"/>
                                      </a:rPr>
                                      <m:t>⊗</m:t>
                                    </m:r>
                                    <m:r>
                                      <a:rPr lang="en-US" b="0" i="1" smtClean="0">
                                        <a:latin typeface="Cambria Math" panose="02040503050406030204" pitchFamily="18" charset="0"/>
                                      </a:rPr>
                                      <m:t>𝐺</m:t>
                                    </m:r>
                                  </m:e>
                                </m:d>
                              </m:e>
                              <m:sup>
                                <m:r>
                                  <a:rPr lang="en-US" i="1">
                                    <a:latin typeface="Cambria Math" panose="02040503050406030204" pitchFamily="18" charset="0"/>
                                  </a:rPr>
                                  <m:t>⊛</m:t>
                                </m:r>
                              </m:sup>
                            </m:sSup>
                          </m:e>
                        </m:d>
                      </m:e>
                      <m:sup>
                        <m:r>
                          <a:rPr lang="en-US" i="1">
                            <a:latin typeface="Cambria Math" panose="02040503050406030204" pitchFamily="18" charset="0"/>
                            <a:ea typeface="Cambria Math" panose="02040503050406030204" pitchFamily="18" charset="0"/>
                          </a:rPr>
                          <m:t>↯</m:t>
                        </m:r>
                      </m:sup>
                    </m:sSup>
                  </m:oMath>
                </a14:m>
                <a:r>
                  <a:rPr lang="en-US" dirty="0"/>
                  <a:t> using recurrence analysis</a:t>
                </a:r>
              </a:p>
              <a:p>
                <a:r>
                  <a:rPr lang="en-US" b="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𝑡</m:t>
                        </m:r>
                      </m:sup>
                    </m:sSup>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+1∧</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a14:m>
                <a:endParaRPr lang="en-US" b="0" dirty="0"/>
              </a:p>
              <a:p>
                <a:endParaRPr lang="en-US" b="0" dirty="0"/>
              </a:p>
              <a:p>
                <a:endParaRPr lang="en-US" dirty="0"/>
              </a:p>
              <a:p>
                <a:r>
                  <a:rPr lang="en-US" dirty="0"/>
                  <a:t> </a:t>
                </a: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𝑡</m:t>
                                </m:r>
                              </m:sup>
                            </m:sSup>
                            <m:r>
                              <a:rPr lang="en-US" b="0" i="1" smtClean="0">
                                <a:latin typeface="Cambria Math" panose="02040503050406030204" pitchFamily="18" charset="0"/>
                              </a:rPr>
                              <m:t>⊗</m:t>
                            </m:r>
                            <m:r>
                              <a:rPr lang="en-US" b="0" i="1" smtClean="0">
                                <a:latin typeface="Cambria Math" panose="02040503050406030204" pitchFamily="18" charset="0"/>
                              </a:rPr>
                              <m:t>𝐺</m:t>
                            </m:r>
                          </m:e>
                        </m:d>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oMath>
                </a14:m>
                <a:endParaRPr lang="en-US" dirty="0"/>
              </a:p>
              <a:p>
                <a:endParaRPr lang="en-US" dirty="0"/>
              </a:p>
              <a:p>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𝐹</m:t>
                                        </m:r>
                                      </m:e>
                                      <m:sup>
                                        <m:r>
                                          <a:rPr lang="en-US" b="0" i="1" smtClean="0">
                                            <a:latin typeface="Cambria Math" panose="02040503050406030204" pitchFamily="18" charset="0"/>
                                          </a:rPr>
                                          <m:t>𝑡</m:t>
                                        </m:r>
                                      </m:sup>
                                    </m:sSup>
                                    <m:r>
                                      <a:rPr lang="en-US" b="0" i="1" smtClean="0">
                                        <a:latin typeface="Cambria Math" panose="02040503050406030204" pitchFamily="18" charset="0"/>
                                      </a:rPr>
                                      <m:t>⊗</m:t>
                                    </m:r>
                                    <m:r>
                                      <a:rPr lang="en-US" b="0" i="1" smtClean="0">
                                        <a:latin typeface="Cambria Math" panose="02040503050406030204" pitchFamily="18" charset="0"/>
                                      </a:rPr>
                                      <m:t>𝐺</m:t>
                                    </m:r>
                                  </m:e>
                                </m:d>
                              </m:e>
                              <m:sup>
                                <m:r>
                                  <a:rPr lang="en-US" i="1">
                                    <a:latin typeface="Cambria Math" panose="02040503050406030204" pitchFamily="18" charset="0"/>
                                  </a:rPr>
                                  <m:t>⊛</m:t>
                                </m:r>
                              </m:sup>
                            </m:sSup>
                          </m:e>
                        </m:d>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𝑏</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oMath>
                </a14:m>
                <a:endParaRPr lang="en-US" dirty="0"/>
              </a:p>
              <a:p>
                <a:endParaRPr lang="en-US" dirty="0"/>
              </a:p>
            </p:txBody>
          </p:sp>
        </mc:Choice>
        <mc:Fallback xmlns="">
          <p:sp>
            <p:nvSpPr>
              <p:cNvPr id="12" name="TextBox 11">
                <a:extLst>
                  <a:ext uri="{FF2B5EF4-FFF2-40B4-BE49-F238E27FC236}">
                    <a16:creationId xmlns:a16="http://schemas.microsoft.com/office/drawing/2014/main" id="{71BA14AF-CB77-48D2-9C57-72C4292B5CF1}"/>
                  </a:ext>
                </a:extLst>
              </p:cNvPr>
              <p:cNvSpPr txBox="1">
                <a:spLocks noRot="1" noChangeAspect="1" noMove="1" noResize="1" noEditPoints="1" noAdjustHandles="1" noChangeArrowheads="1" noChangeShapeType="1" noTextEdit="1"/>
              </p:cNvSpPr>
              <p:nvPr/>
            </p:nvSpPr>
            <p:spPr>
              <a:xfrm>
                <a:off x="505081" y="3927563"/>
                <a:ext cx="8179419" cy="2744662"/>
              </a:xfrm>
              <a:prstGeom prst="rect">
                <a:avLst/>
              </a:prstGeom>
              <a:blipFill>
                <a:blip r:embed="rId6"/>
                <a:stretch>
                  <a:fillRect l="-671"/>
                </a:stretch>
              </a:blipFill>
            </p:spPr>
            <p:txBody>
              <a:bodyPr/>
              <a:lstStyle/>
              <a:p>
                <a:r>
                  <a:rPr lang="en-US">
                    <a:noFill/>
                  </a:rPr>
                  <a:t> </a:t>
                </a:r>
              </a:p>
            </p:txBody>
          </p:sp>
        </mc:Fallback>
      </mc:AlternateContent>
      <p:sp>
        <p:nvSpPr>
          <p:cNvPr id="14" name="Right Brace 13">
            <a:extLst>
              <a:ext uri="{FF2B5EF4-FFF2-40B4-BE49-F238E27FC236}">
                <a16:creationId xmlns:a16="http://schemas.microsoft.com/office/drawing/2014/main" id="{9C414887-BBD3-4400-B800-AD8027A492C8}"/>
              </a:ext>
            </a:extLst>
          </p:cNvPr>
          <p:cNvSpPr/>
          <p:nvPr/>
        </p:nvSpPr>
        <p:spPr bwMode="auto">
          <a:xfrm rot="5400000">
            <a:off x="2695078" y="3750802"/>
            <a:ext cx="223470" cy="2136963"/>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p:sp>
        <p:nvSpPr>
          <p:cNvPr id="15" name="Right Brace 14">
            <a:extLst>
              <a:ext uri="{FF2B5EF4-FFF2-40B4-BE49-F238E27FC236}">
                <a16:creationId xmlns:a16="http://schemas.microsoft.com/office/drawing/2014/main" id="{6DB261C2-64AF-48B9-8E37-3A255872A398}"/>
              </a:ext>
            </a:extLst>
          </p:cNvPr>
          <p:cNvSpPr/>
          <p:nvPr/>
        </p:nvSpPr>
        <p:spPr bwMode="auto">
          <a:xfrm rot="5400000">
            <a:off x="5068164" y="3746440"/>
            <a:ext cx="223470" cy="2136963"/>
          </a:xfrm>
          <a:prstGeom prst="rightBrace">
            <a:avLst>
              <a:gd name="adj1" fmla="val 46050"/>
              <a:gd name="adj2" fmla="val 49055"/>
            </a:avLst>
          </a:prstGeom>
          <a:noFill/>
          <a:ln w="15875" cap="flat" cmpd="sng" algn="ctr">
            <a:solidFill>
              <a:srgbClr val="C00000"/>
            </a:solidFill>
            <a:prstDash val="solid"/>
            <a:round/>
            <a:headEnd type="none" w="med" len="med"/>
            <a:tailEnd type="none" w="lg"/>
          </a:ln>
          <a:effectLst/>
        </p:spPr>
        <p:txBody>
          <a:bodyPr rtlCol="0" anchor="ctr"/>
          <a:lstStyle/>
          <a:p>
            <a:pPr algn="ctr"/>
            <a:endParaRPr lang="en-US">
              <a:solidFill>
                <a:srgbClr val="C00000"/>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92EB05B-A606-4C68-AB6B-C6A271FC3020}"/>
                  </a:ext>
                </a:extLst>
              </p:cNvPr>
              <p:cNvSpPr txBox="1"/>
              <p:nvPr/>
            </p:nvSpPr>
            <p:spPr>
              <a:xfrm>
                <a:off x="2595130" y="4876789"/>
                <a:ext cx="486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𝐹</m:t>
                          </m:r>
                        </m:e>
                        <m:sup>
                          <m:r>
                            <a:rPr lang="en-US" b="0" i="1" smtClean="0">
                              <a:solidFill>
                                <a:srgbClr val="C00000"/>
                              </a:solidFill>
                              <a:latin typeface="Cambria Math" panose="02040503050406030204" pitchFamily="18" charset="0"/>
                            </a:rPr>
                            <m:t>𝑡</m:t>
                          </m:r>
                        </m:sup>
                      </m:sSup>
                    </m:oMath>
                  </m:oMathPara>
                </a14:m>
                <a:endParaRPr lang="en-US" dirty="0">
                  <a:solidFill>
                    <a:srgbClr val="C00000"/>
                  </a:solidFill>
                </a:endParaRPr>
              </a:p>
            </p:txBody>
          </p:sp>
        </mc:Choice>
        <mc:Fallback xmlns="">
          <p:sp>
            <p:nvSpPr>
              <p:cNvPr id="16" name="TextBox 15">
                <a:extLst>
                  <a:ext uri="{FF2B5EF4-FFF2-40B4-BE49-F238E27FC236}">
                    <a16:creationId xmlns:a16="http://schemas.microsoft.com/office/drawing/2014/main" id="{892EB05B-A606-4C68-AB6B-C6A271FC3020}"/>
                  </a:ext>
                </a:extLst>
              </p:cNvPr>
              <p:cNvSpPr txBox="1">
                <a:spLocks noRot="1" noChangeAspect="1" noMove="1" noResize="1" noEditPoints="1" noAdjustHandles="1" noChangeArrowheads="1" noChangeShapeType="1" noTextEdit="1"/>
              </p:cNvSpPr>
              <p:nvPr/>
            </p:nvSpPr>
            <p:spPr>
              <a:xfrm>
                <a:off x="2595130" y="4876789"/>
                <a:ext cx="48667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8147B0A-0299-4457-9E19-E16B2A0E9A26}"/>
                  </a:ext>
                </a:extLst>
              </p:cNvPr>
              <p:cNvSpPr txBox="1"/>
              <p:nvPr/>
            </p:nvSpPr>
            <p:spPr>
              <a:xfrm>
                <a:off x="4997526" y="4875420"/>
                <a:ext cx="4047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𝐺</m:t>
                      </m:r>
                    </m:oMath>
                  </m:oMathPara>
                </a14:m>
                <a:endParaRPr lang="en-US" dirty="0">
                  <a:solidFill>
                    <a:srgbClr val="C00000"/>
                  </a:solidFill>
                </a:endParaRPr>
              </a:p>
            </p:txBody>
          </p:sp>
        </mc:Choice>
        <mc:Fallback xmlns="">
          <p:sp>
            <p:nvSpPr>
              <p:cNvPr id="17" name="TextBox 16">
                <a:extLst>
                  <a:ext uri="{FF2B5EF4-FFF2-40B4-BE49-F238E27FC236}">
                    <a16:creationId xmlns:a16="http://schemas.microsoft.com/office/drawing/2014/main" id="{88147B0A-0299-4457-9E19-E16B2A0E9A26}"/>
                  </a:ext>
                </a:extLst>
              </p:cNvPr>
              <p:cNvSpPr txBox="1">
                <a:spLocks noRot="1" noChangeAspect="1" noMove="1" noResize="1" noEditPoints="1" noAdjustHandles="1" noChangeArrowheads="1" noChangeShapeType="1" noTextEdit="1"/>
              </p:cNvSpPr>
              <p:nvPr/>
            </p:nvSpPr>
            <p:spPr>
              <a:xfrm>
                <a:off x="4997526" y="4875420"/>
                <a:ext cx="404790"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21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dissolve">
                                      <p:cBhvr>
                                        <p:cTn id="10" dur="500"/>
                                        <p:tgtEl>
                                          <p:spTgt spid="1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dissolve">
                                      <p:cBhvr>
                                        <p:cTn id="3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160"/>
            <a:ext cx="8229600" cy="868362"/>
          </a:xfrm>
        </p:spPr>
        <p:txBody>
          <a:bodyPr>
            <a:normAutofit/>
          </a:bodyPr>
          <a:lstStyle/>
          <a:p>
            <a:r>
              <a:rPr lang="en-US" sz="3200" dirty="0"/>
              <a:t>Product versus Kronecker Product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68</a:t>
            </a:fld>
            <a:endParaRPr lang="en-US"/>
          </a:p>
        </p:txBody>
      </p:sp>
      <p:grpSp>
        <p:nvGrpSpPr>
          <p:cNvPr id="7" name="Group 6"/>
          <p:cNvGrpSpPr/>
          <p:nvPr/>
        </p:nvGrpSpPr>
        <p:grpSpPr>
          <a:xfrm>
            <a:off x="7908999" y="5017531"/>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a:latin typeface="Calibri" pitchFamily="34" charset="0"/>
                </a:rPr>
                <a:t>Leopold</a:t>
              </a:r>
            </a:p>
            <a:p>
              <a:pPr algn="ctr">
                <a:lnSpc>
                  <a:spcPts val="1600"/>
                </a:lnSpc>
                <a:buFontTx/>
                <a:buNone/>
              </a:pPr>
              <a:r>
                <a:rPr lang="en-US" sz="1600" dirty="0" err="1">
                  <a:latin typeface="Calibri" pitchFamily="34" charset="0"/>
                </a:rPr>
                <a:t>Kronecker</a:t>
              </a:r>
              <a:endParaRPr lang="en-US" sz="1600" dirty="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52" name="Oval 51">
            <a:extLst>
              <a:ext uri="{FF2B5EF4-FFF2-40B4-BE49-F238E27FC236}">
                <a16:creationId xmlns:a16="http://schemas.microsoft.com/office/drawing/2014/main" id="{501C24CA-1430-4A47-87E3-0CB720711CD5}"/>
              </a:ext>
            </a:extLst>
          </p:cNvPr>
          <p:cNvSpPr/>
          <p:nvPr/>
        </p:nvSpPr>
        <p:spPr bwMode="auto">
          <a:xfrm>
            <a:off x="4980397" y="1640339"/>
            <a:ext cx="758552" cy="350386"/>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3" name="Oval 52">
            <a:extLst>
              <a:ext uri="{FF2B5EF4-FFF2-40B4-BE49-F238E27FC236}">
                <a16:creationId xmlns:a16="http://schemas.microsoft.com/office/drawing/2014/main" id="{B6F06895-4BA3-4A0B-8BA4-6DD10A15E52D}"/>
              </a:ext>
            </a:extLst>
          </p:cNvPr>
          <p:cNvSpPr/>
          <p:nvPr/>
        </p:nvSpPr>
        <p:spPr bwMode="auto">
          <a:xfrm>
            <a:off x="7663543" y="1624419"/>
            <a:ext cx="1104615" cy="382503"/>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57" name="Oval 56">
            <a:extLst>
              <a:ext uri="{FF2B5EF4-FFF2-40B4-BE49-F238E27FC236}">
                <a16:creationId xmlns:a16="http://schemas.microsoft.com/office/drawing/2014/main" id="{3F5D4440-9B8E-4518-B752-1E21F8A27ADB}"/>
              </a:ext>
            </a:extLst>
          </p:cNvPr>
          <p:cNvSpPr/>
          <p:nvPr/>
        </p:nvSpPr>
        <p:spPr bwMode="auto">
          <a:xfrm>
            <a:off x="6612132" y="1959428"/>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07E772-FC2C-4C20-A246-964CF0DFC867}"/>
                  </a:ext>
                </a:extLst>
              </p:cNvPr>
              <p:cNvSpPr txBox="1"/>
              <p:nvPr/>
            </p:nvSpPr>
            <p:spPr>
              <a:xfrm>
                <a:off x="254380" y="1062334"/>
                <a:ext cx="8798755" cy="1864869"/>
              </a:xfrm>
              <a:prstGeom prst="rect">
                <a:avLst/>
              </a:prstGeom>
              <a:noFill/>
            </p:spPr>
            <p:txBody>
              <a:bodyPr wrap="none" rtlCol="0">
                <a:spAutoFit/>
              </a:bodyPr>
              <a:lstStyle/>
              <a:p>
                <a:r>
                  <a:rPr lang="en-US" u="sng" dirty="0" err="1">
                    <a:solidFill>
                      <a:schemeClr val="tx1"/>
                    </a:solidFill>
                  </a:rPr>
                  <a:t>Tensored</a:t>
                </a:r>
                <a:r>
                  <a:rPr lang="en-US" u="sng" dirty="0">
                    <a:solidFill>
                      <a:schemeClr val="tx1"/>
                    </a:solidFill>
                  </a:rPr>
                  <a:t> transition relations</a:t>
                </a:r>
              </a:p>
              <a:p>
                <a:endParaRPr lang="en-US" dirty="0">
                  <a:solidFill>
                    <a:schemeClr val="tx1"/>
                  </a:solidFill>
                </a:endParaRPr>
              </a:p>
              <a:p>
                <a:r>
                  <a:rPr lang="en-US" dirty="0">
                    <a:solidFill>
                      <a:schemeClr val="tx1"/>
                    </a:solidFill>
                  </a:rPr>
                  <a:t>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b="0" i="1" dirty="0" smtClean="0">
                        <a:solidFill>
                          <a:schemeClr val="tx1"/>
                        </a:solidFill>
                        <a:latin typeface="Cambria Math" panose="02040503050406030204" pitchFamily="18" charset="0"/>
                      </a:rPr>
                      <m:t>𝐴</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𝑃</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𝑃</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 </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b="0" i="1" smtClean="0">
                        <a:solidFill>
                          <a:schemeClr val="tx1"/>
                        </a:solidFill>
                        <a:latin typeface="Cambria Math" panose="02040503050406030204" pitchFamily="18" charset="0"/>
                      </a:rPr>
                      <m:t>𝑄</m:t>
                    </m:r>
                    <m:r>
                      <a:rPr lang="en-US" i="1">
                        <a:solidFill>
                          <a:schemeClr val="tx1"/>
                        </a:solidFill>
                        <a:latin typeface="Cambria Math"/>
                      </a:rPr>
                      <m:t>. (</m:t>
                    </m:r>
                    <m:r>
                      <a:rPr lang="en-US" i="1" smtClean="0">
                        <a:solidFill>
                          <a:schemeClr val="tx1"/>
                        </a:solidFill>
                        <a:latin typeface="Cambria Math" panose="02040503050406030204" pitchFamily="18" charset="0"/>
                      </a:rPr>
                      <m:t>𝐴</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𝑄</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i="1">
                        <a:solidFill>
                          <a:schemeClr val="tx1"/>
                        </a:solidFill>
                        <a:latin typeface="Cambria Math"/>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b="0" i="1" smtClean="0">
                            <a:solidFill>
                              <a:schemeClr val="tx1"/>
                            </a:solidFill>
                            <a:latin typeface="Cambria Math" panose="02040503050406030204" pitchFamily="18" charset="0"/>
                          </a:rPr>
                          <m:t>𝑄</m:t>
                        </m:r>
                      </m:e>
                    </m:d>
                    <m:r>
                      <a:rPr lang="en-US" i="1">
                        <a:solidFill>
                          <a:schemeClr val="tx1"/>
                        </a:solidFill>
                        <a:latin typeface="Cambria Math"/>
                      </a:rPr>
                      <m:t>)</m:t>
                    </m:r>
                  </m:oMath>
                </a14:m>
                <a:endParaRPr lang="en-US" sz="1600" dirty="0">
                  <a:solidFill>
                    <a:schemeClr val="tx1"/>
                  </a:solidFill>
                </a:endParaRPr>
              </a:p>
              <a:p>
                <a:r>
                  <a:rPr lang="en-US" dirty="0">
                    <a:solidFill>
                      <a:schemeClr val="tx1"/>
                    </a:solidFill>
                  </a:rPr>
                  <a:t>Kronecker 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𝐴</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𝑃</m:t>
                        </m:r>
                        <m:r>
                          <a:rPr lang="en-US" i="1" dirty="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𝑃</m:t>
                            </m:r>
                          </m:e>
                          <m:sup>
                            <m:r>
                              <a:rPr lang="en-US" i="1" dirty="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𝐴</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De-tensor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b="0"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r>
                              <a:rPr lang="en-US" i="1">
                                <a:solidFill>
                                  <a:schemeClr val="tx1"/>
                                </a:solidFill>
                                <a:latin typeface="Cambria Math"/>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a:rPr>
                                      <m:t>′</m:t>
                                    </m:r>
                                  </m:sup>
                                </m:sSup>
                              </m:e>
                            </m:d>
                          </m:e>
                        </m:d>
                      </m:e>
                      <m:sup>
                        <m:r>
                          <a:rPr lang="en-US" i="1">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 (</m:t>
                    </m:r>
                    <m:r>
                      <a:rPr lang="en-US" b="0" i="1" smtClean="0">
                        <a:solidFill>
                          <a:schemeClr val="tx1"/>
                        </a:solidFill>
                        <a:latin typeface="Cambria Math" panose="02040503050406030204" pitchFamily="18" charset="0"/>
                      </a:rPr>
                      <m:t>          </m:t>
                    </m:r>
                    <m:r>
                      <a:rPr lang="en-US" i="1">
                        <a:solidFill>
                          <a:schemeClr val="tx1"/>
                        </a:solidFill>
                        <a:latin typeface="Cambria Math"/>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a:rPr>
                              <m:t>′</m:t>
                            </m:r>
                          </m:sup>
                        </m:sSup>
                      </m:e>
                    </m:d>
                    <m:r>
                      <a:rPr lang="en-US" i="1">
                        <a:solidFill>
                          <a:schemeClr val="tx1"/>
                        </a:solidFill>
                        <a:latin typeface="Cambria Math"/>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e>
                    </m:d>
                    <m:r>
                      <a:rPr lang="en-US" i="1">
                        <a:solidFill>
                          <a:schemeClr val="tx1"/>
                        </a:solidFill>
                        <a:latin typeface="Cambria Math"/>
                      </a:rPr>
                      <m:t>)</m:t>
                    </m:r>
                  </m:oMath>
                </a14:m>
                <a:endParaRPr lang="en-US" dirty="0">
                  <a:solidFill>
                    <a:schemeClr val="tx1"/>
                  </a:solidFill>
                </a:endParaRPr>
              </a:p>
              <a:p>
                <a:endParaRPr lang="en-US" dirty="0">
                  <a:solidFill>
                    <a:schemeClr val="tx1"/>
                  </a:solidFill>
                </a:endParaRPr>
              </a:p>
            </p:txBody>
          </p:sp>
        </mc:Choice>
        <mc:Fallback xmlns="">
          <p:sp>
            <p:nvSpPr>
              <p:cNvPr id="3" name="TextBox 2">
                <a:extLst>
                  <a:ext uri="{FF2B5EF4-FFF2-40B4-BE49-F238E27FC236}">
                    <a16:creationId xmlns:a16="http://schemas.microsoft.com/office/drawing/2014/main" id="{F707E772-FC2C-4C20-A246-964CF0DFC867}"/>
                  </a:ext>
                </a:extLst>
              </p:cNvPr>
              <p:cNvSpPr txBox="1">
                <a:spLocks noRot="1" noChangeAspect="1" noMove="1" noResize="1" noEditPoints="1" noAdjustHandles="1" noChangeArrowheads="1" noChangeShapeType="1" noTextEdit="1"/>
              </p:cNvSpPr>
              <p:nvPr/>
            </p:nvSpPr>
            <p:spPr>
              <a:xfrm>
                <a:off x="254380" y="1062334"/>
                <a:ext cx="8798755" cy="1864869"/>
              </a:xfrm>
              <a:prstGeom prst="rect">
                <a:avLst/>
              </a:prstGeom>
              <a:blipFill>
                <a:blip r:embed="rId4"/>
                <a:stretch>
                  <a:fillRect l="-624" t="-1634"/>
                </a:stretch>
              </a:blipFill>
            </p:spPr>
            <p:txBody>
              <a:bodyPr/>
              <a:lstStyle/>
              <a:p>
                <a:r>
                  <a:rPr lang="en-US">
                    <a:noFill/>
                  </a:rPr>
                  <a:t> </a:t>
                </a:r>
              </a:p>
            </p:txBody>
          </p:sp>
        </mc:Fallback>
      </mc:AlternateContent>
      <p:sp>
        <p:nvSpPr>
          <p:cNvPr id="58" name="Oval 57">
            <a:extLst>
              <a:ext uri="{FF2B5EF4-FFF2-40B4-BE49-F238E27FC236}">
                <a16:creationId xmlns:a16="http://schemas.microsoft.com/office/drawing/2014/main" id="{A93328CA-55E3-4506-AE18-3F3CF605F1F8}"/>
              </a:ext>
            </a:extLst>
          </p:cNvPr>
          <p:cNvSpPr/>
          <p:nvPr/>
        </p:nvSpPr>
        <p:spPr bwMode="auto">
          <a:xfrm>
            <a:off x="6612133" y="1695207"/>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61" name="Oval 60">
            <a:extLst>
              <a:ext uri="{FF2B5EF4-FFF2-40B4-BE49-F238E27FC236}">
                <a16:creationId xmlns:a16="http://schemas.microsoft.com/office/drawing/2014/main" id="{24358C20-3CAE-40F3-B74E-7E0C0607AC70}"/>
              </a:ext>
            </a:extLst>
          </p:cNvPr>
          <p:cNvSpPr/>
          <p:nvPr/>
        </p:nvSpPr>
        <p:spPr bwMode="auto">
          <a:xfrm>
            <a:off x="4980397" y="2269826"/>
            <a:ext cx="758552" cy="350386"/>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62" name="Oval 61">
            <a:extLst>
              <a:ext uri="{FF2B5EF4-FFF2-40B4-BE49-F238E27FC236}">
                <a16:creationId xmlns:a16="http://schemas.microsoft.com/office/drawing/2014/main" id="{5189528E-EB66-4FDB-9D22-4631FBC8520D}"/>
              </a:ext>
            </a:extLst>
          </p:cNvPr>
          <p:cNvSpPr/>
          <p:nvPr/>
        </p:nvSpPr>
        <p:spPr bwMode="auto">
          <a:xfrm>
            <a:off x="4919802" y="3625461"/>
            <a:ext cx="679809" cy="416788"/>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63" name="Oval 62">
            <a:extLst>
              <a:ext uri="{FF2B5EF4-FFF2-40B4-BE49-F238E27FC236}">
                <a16:creationId xmlns:a16="http://schemas.microsoft.com/office/drawing/2014/main" id="{AA9A55A1-706C-46C5-B1CB-A05667A918AF}"/>
              </a:ext>
            </a:extLst>
          </p:cNvPr>
          <p:cNvSpPr/>
          <p:nvPr/>
        </p:nvSpPr>
        <p:spPr bwMode="auto">
          <a:xfrm>
            <a:off x="7420011" y="3614059"/>
            <a:ext cx="1140516" cy="416788"/>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BE3BBCE-E724-40F9-8050-E4D901E55021}"/>
                  </a:ext>
                </a:extLst>
              </p:cNvPr>
              <p:cNvSpPr txBox="1"/>
              <p:nvPr/>
            </p:nvSpPr>
            <p:spPr>
              <a:xfrm>
                <a:off x="254380" y="3079603"/>
                <a:ext cx="8485785" cy="1925527"/>
              </a:xfrm>
              <a:prstGeom prst="rect">
                <a:avLst/>
              </a:prstGeom>
              <a:noFill/>
            </p:spPr>
            <p:txBody>
              <a:bodyPr wrap="none" rtlCol="0">
                <a:spAutoFit/>
              </a:bodyPr>
              <a:lstStyle/>
              <a:p>
                <a:r>
                  <a:rPr lang="en-US" u="sng" dirty="0">
                    <a:solidFill>
                      <a:schemeClr val="tx1"/>
                    </a:solidFill>
                  </a:rPr>
                  <a:t>Linear maps (numeric matrices)</a:t>
                </a:r>
              </a:p>
              <a:p>
                <a:endParaRPr lang="en-US" dirty="0">
                  <a:solidFill>
                    <a:schemeClr val="tx1"/>
                  </a:solidFill>
                </a:endParaRPr>
              </a:p>
              <a:p>
                <a:r>
                  <a:rPr lang="en-US" dirty="0">
                    <a:solidFill>
                      <a:schemeClr val="tx1"/>
                    </a:solidFill>
                  </a:rPr>
                  <a:t>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b="0" i="1" dirty="0" smtClean="0">
                        <a:solidFill>
                          <a:schemeClr val="tx1"/>
                        </a:solidFill>
                        <a:latin typeface="Cambria Math" panose="02040503050406030204" pitchFamily="18" charset="0"/>
                      </a:rPr>
                      <m:t>𝐴</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𝑃</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𝑃</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𝑄</m:t>
                        </m:r>
                      </m:sub>
                      <m:sup/>
                      <m:e>
                        <m:r>
                          <a:rPr lang="en-US" i="1">
                            <a:latin typeface="Cambria Math"/>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𝑄</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a:rPr>
                                  <m:t>′</m:t>
                                </m:r>
                              </m:sup>
                            </m:sSup>
                            <m:r>
                              <a:rPr lang="en-US" i="1">
                                <a:latin typeface="Cambria Math"/>
                              </a:rPr>
                              <m:t>=</m:t>
                            </m:r>
                            <m:r>
                              <a:rPr lang="en-US" i="1">
                                <a:latin typeface="Cambria Math" panose="02040503050406030204" pitchFamily="18" charset="0"/>
                              </a:rPr>
                              <m:t>𝑄</m:t>
                            </m:r>
                          </m:e>
                        </m:d>
                        <m:r>
                          <a:rPr lang="en-US" i="1">
                            <a:latin typeface="Cambria Math"/>
                          </a:rPr>
                          <m:t>)</m:t>
                        </m:r>
                      </m:e>
                    </m:nary>
                  </m:oMath>
                </a14:m>
                <a:endParaRPr lang="en-US" sz="1600" dirty="0">
                  <a:solidFill>
                    <a:schemeClr val="tx1"/>
                  </a:solidFill>
                </a:endParaRPr>
              </a:p>
              <a:p>
                <a:r>
                  <a:rPr lang="en-US" dirty="0">
                    <a:solidFill>
                      <a:schemeClr val="tx1"/>
                    </a:solidFill>
                  </a:rPr>
                  <a:t>Kronecker product (</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i="1" dirty="0" smtClean="0">
                        <a:solidFill>
                          <a:schemeClr val="tx1"/>
                        </a:solidFill>
                        <a:latin typeface="Cambria Math" panose="02040503050406030204" pitchFamily="18" charset="0"/>
                      </a:rPr>
                      <m:t>𝐴</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panose="02040503050406030204" pitchFamily="18" charset="0"/>
                          </a:rPr>
                          <m:t>𝑃</m:t>
                        </m:r>
                        <m:r>
                          <a:rPr lang="en-US" i="1" dirty="0">
                            <a:solidFill>
                              <a:schemeClr val="tx1"/>
                            </a:solidFill>
                            <a:latin typeface="Cambria Math" panose="02040503050406030204" pitchFamily="18" charset="0"/>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𝑃</m:t>
                            </m:r>
                          </m:e>
                          <m:sup>
                            <m:r>
                              <a:rPr lang="en-US" i="1" dirty="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𝐵</m:t>
                    </m:r>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𝑄</m:t>
                        </m:r>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r>
                              <a:rPr lang="en-US" b="0" i="1" dirty="0" smtClean="0">
                                <a:solidFill>
                                  <a:schemeClr val="tx1"/>
                                </a:solidFill>
                                <a:latin typeface="Cambria Math" panose="02040503050406030204" pitchFamily="18" charset="0"/>
                              </a:rPr>
                              <m:t>𝑄</m:t>
                            </m:r>
                          </m:e>
                          <m:sup>
                            <m:r>
                              <a:rPr lang="en-US" b="0" i="1" dirty="0" smtClean="0">
                                <a:solidFill>
                                  <a:schemeClr val="tx1"/>
                                </a:solidFill>
                                <a:latin typeface="Cambria Math" panose="02040503050406030204" pitchFamily="18" charset="0"/>
                              </a:rPr>
                              <m:t>′</m:t>
                            </m:r>
                          </m:sup>
                        </m:sSup>
                      </m:e>
                    </m:d>
                    <m:r>
                      <a:rPr lang="en-US" b="0" i="1" dirty="0"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𝐴</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𝑃</m:t>
                            </m:r>
                          </m:e>
                          <m:sup>
                            <m:r>
                              <a:rPr lang="en-US" b="0" i="1" smtClean="0">
                                <a:solidFill>
                                  <a:schemeClr val="tx1"/>
                                </a:solidFill>
                                <a:latin typeface="Cambria Math" panose="02040503050406030204" pitchFamily="18" charset="0"/>
                              </a:rPr>
                              <m:t>′</m:t>
                            </m:r>
                          </m:sup>
                        </m:sSup>
                      </m:e>
                    </m:d>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𝑄</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De-tensor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b="0"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r>
                              <a:rPr lang="en-US" i="1">
                                <a:solidFill>
                                  <a:schemeClr val="tx1"/>
                                </a:solidFill>
                                <a:latin typeface="Cambria Math"/>
                              </a:rPr>
                              <m:t>𝑇</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𝑃</m:t>
                                </m:r>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𝑃</m:t>
                                    </m:r>
                                  </m:e>
                                  <m:sup>
                                    <m:r>
                                      <a:rPr lang="en-US" i="1">
                                        <a:solidFill>
                                          <a:schemeClr val="tx1"/>
                                        </a:solidFill>
                                        <a:latin typeface="Cambria Math"/>
                                      </a:rPr>
                                      <m:t>′</m:t>
                                    </m:r>
                                  </m:sup>
                                </m:sSup>
                                <m:r>
                                  <a:rPr lang="en-US" i="1">
                                    <a:solidFill>
                                      <a:schemeClr val="tx1"/>
                                    </a:solidFill>
                                    <a:latin typeface="Cambria Math"/>
                                  </a:rPr>
                                  <m:t>,</m:t>
                                </m:r>
                                <m:r>
                                  <a:rPr lang="en-US" i="1">
                                    <a:solidFill>
                                      <a:schemeClr val="tx1"/>
                                    </a:solidFill>
                                    <a:latin typeface="Cambria Math" panose="02040503050406030204" pitchFamily="18" charset="0"/>
                                  </a:rPr>
                                  <m:t>𝑄</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𝑄</m:t>
                                    </m:r>
                                  </m:e>
                                  <m:sup>
                                    <m:r>
                                      <a:rPr lang="en-US" i="1">
                                        <a:solidFill>
                                          <a:schemeClr val="tx1"/>
                                        </a:solidFill>
                                        <a:latin typeface="Cambria Math"/>
                                      </a:rPr>
                                      <m:t>′</m:t>
                                    </m:r>
                                  </m:sup>
                                </m:sSup>
                              </m:e>
                            </m:d>
                          </m:e>
                        </m:d>
                      </m:e>
                      <m:sup>
                        <m:r>
                          <a:rPr lang="en-US" i="1">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𝑄</m:t>
                        </m:r>
                      </m:sub>
                      <m:sup/>
                      <m:e>
                        <m:r>
                          <a:rPr lang="en-US" i="1">
                            <a:latin typeface="Cambria Math"/>
                          </a:rPr>
                          <m:t>(</m:t>
                        </m:r>
                        <m:r>
                          <a:rPr lang="en-US" i="1">
                            <a:latin typeface="Cambria Math" panose="02040503050406030204" pitchFamily="18" charset="0"/>
                          </a:rPr>
                          <m:t>          </m:t>
                        </m:r>
                        <m:r>
                          <a:rPr lang="en-US" i="1">
                            <a:latin typeface="Cambria Math"/>
                          </a:rPr>
                          <m:t>𝑇</m:t>
                        </m:r>
                        <m:d>
                          <m:dPr>
                            <m:ctrlPr>
                              <a:rPr lang="en-US" i="1">
                                <a:latin typeface="Cambria Math" panose="02040503050406030204" pitchFamily="18" charset="0"/>
                              </a:rPr>
                            </m:ctrlPr>
                          </m:dPr>
                          <m:e>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a:rPr>
                                  <m:t>′</m:t>
                                </m:r>
                              </m:sup>
                            </m:sSup>
                            <m:r>
                              <a:rPr lang="en-US" i="1">
                                <a:latin typeface="Cambria Math"/>
                              </a:rPr>
                              <m:t>,</m:t>
                            </m:r>
                            <m:r>
                              <a:rPr lang="en-US" i="1">
                                <a:latin typeface="Cambria Math" panose="02040503050406030204" pitchFamily="18" charset="0"/>
                              </a:rPr>
                              <m:t>𝑄</m:t>
                            </m:r>
                            <m:r>
                              <a:rPr lang="en-US" i="1">
                                <a:latin typeface="Cambria Math"/>
                              </a:rPr>
                              <m:t>,</m:t>
                            </m:r>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a:rPr>
                                  <m:t>′</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a:rPr>
                                  <m:t>′</m:t>
                                </m:r>
                              </m:sup>
                            </m:sSup>
                            <m:r>
                              <a:rPr lang="en-US" i="1">
                                <a:latin typeface="Cambria Math"/>
                              </a:rPr>
                              <m:t>=</m:t>
                            </m:r>
                            <m:r>
                              <a:rPr lang="en-US" i="1">
                                <a:latin typeface="Cambria Math" panose="02040503050406030204" pitchFamily="18" charset="0"/>
                              </a:rPr>
                              <m:t>𝑄</m:t>
                            </m:r>
                          </m:e>
                        </m:d>
                        <m:r>
                          <a:rPr lang="en-US" i="1">
                            <a:latin typeface="Cambria Math"/>
                          </a:rPr>
                          <m:t>)</m:t>
                        </m:r>
                      </m:e>
                    </m:nary>
                  </m:oMath>
                </a14:m>
                <a:endParaRPr lang="en-US" dirty="0">
                  <a:solidFill>
                    <a:schemeClr val="tx1"/>
                  </a:solidFill>
                </a:endParaRPr>
              </a:p>
              <a:p>
                <a:endParaRPr lang="en-US" dirty="0">
                  <a:solidFill>
                    <a:schemeClr val="tx1"/>
                  </a:solidFill>
                </a:endParaRPr>
              </a:p>
            </p:txBody>
          </p:sp>
        </mc:Choice>
        <mc:Fallback xmlns="">
          <p:sp>
            <p:nvSpPr>
              <p:cNvPr id="65" name="TextBox 64">
                <a:extLst>
                  <a:ext uri="{FF2B5EF4-FFF2-40B4-BE49-F238E27FC236}">
                    <a16:creationId xmlns:a16="http://schemas.microsoft.com/office/drawing/2014/main" id="{CBE3BBCE-E724-40F9-8050-E4D901E55021}"/>
                  </a:ext>
                </a:extLst>
              </p:cNvPr>
              <p:cNvSpPr txBox="1">
                <a:spLocks noRot="1" noChangeAspect="1" noMove="1" noResize="1" noEditPoints="1" noAdjustHandles="1" noChangeArrowheads="1" noChangeShapeType="1" noTextEdit="1"/>
              </p:cNvSpPr>
              <p:nvPr/>
            </p:nvSpPr>
            <p:spPr>
              <a:xfrm>
                <a:off x="254380" y="3079603"/>
                <a:ext cx="8485785" cy="1925527"/>
              </a:xfrm>
              <a:prstGeom prst="rect">
                <a:avLst/>
              </a:prstGeom>
              <a:blipFill>
                <a:blip r:embed="rId5"/>
                <a:stretch>
                  <a:fillRect l="-647" t="-1582"/>
                </a:stretch>
              </a:blipFill>
            </p:spPr>
            <p:txBody>
              <a:bodyPr/>
              <a:lstStyle/>
              <a:p>
                <a:r>
                  <a:rPr lang="en-US">
                    <a:noFill/>
                  </a:rPr>
                  <a:t> </a:t>
                </a:r>
              </a:p>
            </p:txBody>
          </p:sp>
        </mc:Fallback>
      </mc:AlternateContent>
      <p:sp>
        <p:nvSpPr>
          <p:cNvPr id="70" name="Oval 69">
            <a:extLst>
              <a:ext uri="{FF2B5EF4-FFF2-40B4-BE49-F238E27FC236}">
                <a16:creationId xmlns:a16="http://schemas.microsoft.com/office/drawing/2014/main" id="{F508B1D1-6A5C-4B6C-8686-712B13911D56}"/>
              </a:ext>
            </a:extLst>
          </p:cNvPr>
          <p:cNvSpPr/>
          <p:nvPr/>
        </p:nvSpPr>
        <p:spPr bwMode="auto">
          <a:xfrm>
            <a:off x="4898030" y="4300385"/>
            <a:ext cx="679809" cy="416788"/>
          </a:xfrm>
          <a:prstGeom prst="ellipse">
            <a:avLst/>
          </a:prstGeom>
          <a:noFill/>
          <a:ln w="28575">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C448DE-E2B7-465D-8ED9-A2F39E9E3473}"/>
                  </a:ext>
                </a:extLst>
              </p:cNvPr>
              <p:cNvSpPr txBox="1"/>
              <p:nvPr/>
            </p:nvSpPr>
            <p:spPr>
              <a:xfrm>
                <a:off x="254380" y="5133812"/>
                <a:ext cx="7334700" cy="961610"/>
              </a:xfrm>
              <a:prstGeom prst="rect">
                <a:avLst/>
              </a:prstGeom>
              <a:noFill/>
            </p:spPr>
            <p:txBody>
              <a:bodyPr wrap="none" rtlCol="0">
                <a:spAutoFit/>
              </a:bodyPr>
              <a:lstStyle/>
              <a:p>
                <a:r>
                  <a:rPr lang="en-US" dirty="0"/>
                  <a:t>Kronecker product “breaks the abstraction” of product:</a:t>
                </a:r>
              </a:p>
              <a:p>
                <a:pPr marL="285750" indent="-285750">
                  <a:buFont typeface="Arial" panose="020B0604020202020204" pitchFamily="34" charset="0"/>
                  <a:buChar char="•"/>
                </a:pPr>
                <a:r>
                  <a:rPr lang="en-US" dirty="0"/>
                  <a:t>Perform just the first operation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of product’s three operations</a:t>
                </a:r>
              </a:p>
              <a:p>
                <a:pPr marL="285750" indent="-285750">
                  <a:buFont typeface="Arial" panose="020B0604020202020204" pitchFamily="34" charset="0"/>
                  <a:buChar char="•"/>
                </a:pPr>
                <a:r>
                  <a:rPr lang="en-US" dirty="0"/>
                  <a:t>Delay the other two until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𝑄</m:t>
                        </m:r>
                      </m:e>
                    </m:d>
                  </m:oMath>
                </a14:m>
                <a:r>
                  <a:rPr lang="en-US" dirty="0"/>
                  <a:t>; </a:t>
                </a:r>
                <a14:m>
                  <m:oMath xmlns:m="http://schemas.openxmlformats.org/officeDocument/2006/math">
                    <m:nary>
                      <m:naryPr>
                        <m:chr m:val="∑"/>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𝑄</m:t>
                        </m:r>
                      </m:sub>
                      <m:sup/>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𝑄</m:t>
                            </m:r>
                          </m:e>
                        </m:d>
                      </m:e>
                    </m:nary>
                  </m:oMath>
                </a14:m>
                <a:endParaRPr lang="en-US" dirty="0"/>
              </a:p>
            </p:txBody>
          </p:sp>
        </mc:Choice>
        <mc:Fallback xmlns="">
          <p:sp>
            <p:nvSpPr>
              <p:cNvPr id="14" name="TextBox 13">
                <a:extLst>
                  <a:ext uri="{FF2B5EF4-FFF2-40B4-BE49-F238E27FC236}">
                    <a16:creationId xmlns:a16="http://schemas.microsoft.com/office/drawing/2014/main" id="{34C448DE-E2B7-465D-8ED9-A2F39E9E3473}"/>
                  </a:ext>
                </a:extLst>
              </p:cNvPr>
              <p:cNvSpPr txBox="1">
                <a:spLocks noRot="1" noChangeAspect="1" noMove="1" noResize="1" noEditPoints="1" noAdjustHandles="1" noChangeArrowheads="1" noChangeShapeType="1" noTextEdit="1"/>
              </p:cNvSpPr>
              <p:nvPr/>
            </p:nvSpPr>
            <p:spPr>
              <a:xfrm>
                <a:off x="254380" y="5133812"/>
                <a:ext cx="7334700" cy="961610"/>
              </a:xfrm>
              <a:prstGeom prst="rect">
                <a:avLst/>
              </a:prstGeom>
              <a:blipFill>
                <a:blip r:embed="rId6"/>
                <a:stretch>
                  <a:fillRect l="-748" t="-3165" b="-67089"/>
                </a:stretch>
              </a:blipFill>
            </p:spPr>
            <p:txBody>
              <a:bodyPr/>
              <a:lstStyle/>
              <a:p>
                <a:r>
                  <a:rPr lang="en-US">
                    <a:noFill/>
                  </a:rPr>
                  <a:t> </a:t>
                </a:r>
              </a:p>
            </p:txBody>
          </p:sp>
        </mc:Fallback>
      </mc:AlternateContent>
      <p:sp>
        <p:nvSpPr>
          <p:cNvPr id="71" name="Oval 70">
            <a:extLst>
              <a:ext uri="{FF2B5EF4-FFF2-40B4-BE49-F238E27FC236}">
                <a16:creationId xmlns:a16="http://schemas.microsoft.com/office/drawing/2014/main" id="{1953236A-EA6F-41D8-9F06-31315715CB42}"/>
              </a:ext>
            </a:extLst>
          </p:cNvPr>
          <p:cNvSpPr/>
          <p:nvPr/>
        </p:nvSpPr>
        <p:spPr bwMode="auto">
          <a:xfrm>
            <a:off x="6383165" y="4013457"/>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72" name="Oval 71">
            <a:extLst>
              <a:ext uri="{FF2B5EF4-FFF2-40B4-BE49-F238E27FC236}">
                <a16:creationId xmlns:a16="http://schemas.microsoft.com/office/drawing/2014/main" id="{8F97485E-E734-45F9-8782-F07DC78C469E}"/>
              </a:ext>
            </a:extLst>
          </p:cNvPr>
          <p:cNvSpPr/>
          <p:nvPr/>
        </p:nvSpPr>
        <p:spPr bwMode="auto">
          <a:xfrm>
            <a:off x="6365748" y="3696982"/>
            <a:ext cx="253291" cy="240651"/>
          </a:xfrm>
          <a:prstGeom prst="ellipse">
            <a:avLst/>
          </a:prstGeom>
          <a:noFill/>
          <a:ln w="28575">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73" name="Oval 72">
            <a:extLst>
              <a:ext uri="{FF2B5EF4-FFF2-40B4-BE49-F238E27FC236}">
                <a16:creationId xmlns:a16="http://schemas.microsoft.com/office/drawing/2014/main" id="{55F5C355-D1A3-4899-8405-15533DD911EB}"/>
              </a:ext>
            </a:extLst>
          </p:cNvPr>
          <p:cNvSpPr/>
          <p:nvPr/>
        </p:nvSpPr>
        <p:spPr bwMode="auto">
          <a:xfrm>
            <a:off x="7676603" y="2273214"/>
            <a:ext cx="1104615" cy="382503"/>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
        <p:nvSpPr>
          <p:cNvPr id="74" name="Oval 73">
            <a:extLst>
              <a:ext uri="{FF2B5EF4-FFF2-40B4-BE49-F238E27FC236}">
                <a16:creationId xmlns:a16="http://schemas.microsoft.com/office/drawing/2014/main" id="{3A2AF1E4-06E7-4279-BC12-5354721DDC06}"/>
              </a:ext>
            </a:extLst>
          </p:cNvPr>
          <p:cNvSpPr/>
          <p:nvPr/>
        </p:nvSpPr>
        <p:spPr bwMode="auto">
          <a:xfrm>
            <a:off x="7433067" y="4297690"/>
            <a:ext cx="1140516" cy="416788"/>
          </a:xfrm>
          <a:prstGeom prst="ellipse">
            <a:avLst/>
          </a:prstGeom>
          <a:noFill/>
          <a:ln w="28575">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i="1">
              <a:solidFill>
                <a:srgbClr val="C00000"/>
              </a:solidFill>
              <a:latin typeface="Cambria Math" panose="02040503050406030204" pitchFamily="18" charset="0"/>
            </a:endParaRPr>
          </a:p>
        </p:txBody>
      </p:sp>
    </p:spTree>
    <p:extLst>
      <p:ext uri="{BB962C8B-B14F-4D97-AF65-F5344CB8AC3E}">
        <p14:creationId xmlns:p14="http://schemas.microsoft.com/office/powerpoint/2010/main" val="29126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dissolve">
                                      <p:cBhvr>
                                        <p:cTn id="7" dur="500"/>
                                        <p:tgtEl>
                                          <p:spTgt spid="6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5">
                                            <p:txEl>
                                              <p:pRg st="2" end="2"/>
                                            </p:txEl>
                                          </p:spTgt>
                                        </p:tgtEl>
                                        <p:attrNameLst>
                                          <p:attrName>style.visibility</p:attrName>
                                        </p:attrNameLst>
                                      </p:cBhvr>
                                      <p:to>
                                        <p:strVal val="visible"/>
                                      </p:to>
                                    </p:set>
                                    <p:animEffect transition="in" filter="dissolve">
                                      <p:cBhvr>
                                        <p:cTn id="10" dur="500"/>
                                        <p:tgtEl>
                                          <p:spTgt spid="6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dissolve">
                                      <p:cBhvr>
                                        <p:cTn id="15" dur="500"/>
                                        <p:tgtEl>
                                          <p:spTgt spid="6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dissolv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5">
                                            <p:txEl>
                                              <p:pRg st="3" end="3"/>
                                            </p:txEl>
                                          </p:spTgt>
                                        </p:tgtEl>
                                        <p:attrNameLst>
                                          <p:attrName>style.visibility</p:attrName>
                                        </p:attrNameLst>
                                      </p:cBhvr>
                                      <p:to>
                                        <p:strVal val="visible"/>
                                      </p:to>
                                    </p:set>
                                    <p:animEffect transition="in" filter="dissolve">
                                      <p:cBhvr>
                                        <p:cTn id="26" dur="500"/>
                                        <p:tgtEl>
                                          <p:spTgt spid="65">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5">
                                            <p:txEl>
                                              <p:pRg st="4" end="4"/>
                                            </p:txEl>
                                          </p:spTgt>
                                        </p:tgtEl>
                                        <p:attrNameLst>
                                          <p:attrName>style.visibility</p:attrName>
                                        </p:attrNameLst>
                                      </p:cBhvr>
                                      <p:to>
                                        <p:strVal val="visible"/>
                                      </p:to>
                                    </p:set>
                                    <p:animEffect transition="in" filter="dissolve">
                                      <p:cBhvr>
                                        <p:cTn id="29" dur="500"/>
                                        <p:tgtEl>
                                          <p:spTgt spid="65">
                                            <p:txEl>
                                              <p:pRg st="4" end="4"/>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dissolve">
                                      <p:cBhvr>
                                        <p:cTn id="38" dur="5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0" grpId="0" animBg="1"/>
      <p:bldP spid="14" grpId="0"/>
      <p:bldP spid="71" grpId="0" animBg="1"/>
      <p:bldP spid="72" grpId="0" animBg="1"/>
      <p:bldP spid="7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E73E-3D61-4B46-9966-2A707520DA21}"/>
              </a:ext>
            </a:extLst>
          </p:cNvPr>
          <p:cNvSpPr>
            <a:spLocks noGrp="1"/>
          </p:cNvSpPr>
          <p:nvPr>
            <p:ph type="title"/>
          </p:nvPr>
        </p:nvSpPr>
        <p:spPr/>
        <p:txBody>
          <a:bodyPr>
            <a:noAutofit/>
          </a:bodyPr>
          <a:lstStyle/>
          <a:p>
            <a:r>
              <a:rPr lang="en-US" dirty="0"/>
              <a:t>Instantiation of the “Recipe” for</a:t>
            </a:r>
            <a:br>
              <a:rPr lang="en-US" dirty="0"/>
            </a:br>
            <a:r>
              <a:rPr lang="en-US" dirty="0"/>
              <a:t>Algebraic Program Analysis</a:t>
            </a:r>
          </a:p>
        </p:txBody>
      </p:sp>
      <p:sp>
        <p:nvSpPr>
          <p:cNvPr id="3" name="Content Placeholder 2">
            <a:extLst>
              <a:ext uri="{FF2B5EF4-FFF2-40B4-BE49-F238E27FC236}">
                <a16:creationId xmlns:a16="http://schemas.microsoft.com/office/drawing/2014/main" id="{DD62670F-6705-4EDB-9D0F-9E9C01335853}"/>
              </a:ext>
            </a:extLst>
          </p:cNvPr>
          <p:cNvSpPr>
            <a:spLocks noGrp="1"/>
          </p:cNvSpPr>
          <p:nvPr>
            <p:ph idx="1"/>
          </p:nvPr>
        </p:nvSpPr>
        <p:spPr>
          <a:xfrm>
            <a:off x="457200" y="1521834"/>
            <a:ext cx="8229600" cy="4830763"/>
          </a:xfrm>
          <a:ln>
            <a:noFill/>
          </a:ln>
        </p:spPr>
        <p:txBody>
          <a:bodyPr/>
          <a:lstStyle/>
          <a:p>
            <a:r>
              <a:rPr lang="en-US" dirty="0">
                <a:solidFill>
                  <a:srgbClr val="C00000"/>
                </a:solidFill>
              </a:rPr>
              <a:t>Modeling</a:t>
            </a:r>
            <a:r>
              <a:rPr lang="en-US" dirty="0"/>
              <a:t>: Concrete semantics is the least solution of a system of equations interpreted in relational semantics</a:t>
            </a:r>
          </a:p>
          <a:p>
            <a:r>
              <a:rPr lang="en-US" dirty="0">
                <a:solidFill>
                  <a:srgbClr val="C00000"/>
                </a:solidFill>
              </a:rPr>
              <a:t>Closed forms</a:t>
            </a:r>
            <a:r>
              <a:rPr lang="en-US" dirty="0"/>
              <a:t>: Each variable (program summary) is expressed as the </a:t>
            </a:r>
            <a:r>
              <a:rPr lang="en-US" dirty="0" err="1"/>
              <a:t>detensor</a:t>
            </a:r>
            <a:r>
              <a:rPr lang="en-US" dirty="0"/>
              <a:t> of a </a:t>
            </a:r>
            <a:r>
              <a:rPr lang="en-US" dirty="0" err="1"/>
              <a:t>tensored</a:t>
            </a:r>
            <a:r>
              <a:rPr lang="en-US" dirty="0"/>
              <a:t> regular expression</a:t>
            </a:r>
          </a:p>
          <a:p>
            <a:r>
              <a:rPr lang="en-US" dirty="0">
                <a:solidFill>
                  <a:srgbClr val="C00000"/>
                </a:solidFill>
              </a:rPr>
              <a:t>Interpretation</a:t>
            </a:r>
            <a:r>
              <a:rPr lang="en-US" dirty="0"/>
              <a:t>: </a:t>
            </a:r>
            <a:r>
              <a:rPr lang="en-US" dirty="0" err="1"/>
              <a:t>Tensored</a:t>
            </a:r>
            <a:r>
              <a:rPr lang="en-US" dirty="0"/>
              <a:t> regular expressions can be interpreted as transition formulas over a “doubled” vocabulary</a:t>
            </a:r>
          </a:p>
        </p:txBody>
      </p:sp>
      <p:sp>
        <p:nvSpPr>
          <p:cNvPr id="4" name="Slide Number Placeholder 3">
            <a:extLst>
              <a:ext uri="{FF2B5EF4-FFF2-40B4-BE49-F238E27FC236}">
                <a16:creationId xmlns:a16="http://schemas.microsoft.com/office/drawing/2014/main" id="{917DEC4A-AB70-4E9C-AF2A-3B368BB007E6}"/>
              </a:ext>
            </a:extLst>
          </p:cNvPr>
          <p:cNvSpPr>
            <a:spLocks noGrp="1"/>
          </p:cNvSpPr>
          <p:nvPr>
            <p:ph type="sldNum" sz="quarter" idx="12"/>
          </p:nvPr>
        </p:nvSpPr>
        <p:spPr/>
        <p:txBody>
          <a:bodyPr/>
          <a:lstStyle/>
          <a:p>
            <a:fld id="{60AD1266-7CE3-2146-B859-359ABF1E0203}" type="slidenum">
              <a:rPr lang="en-US" smtClean="0"/>
              <a:t>69</a:t>
            </a:fld>
            <a:endParaRPr lang="en-US"/>
          </a:p>
        </p:txBody>
      </p:sp>
    </p:spTree>
    <p:extLst>
      <p:ext uri="{BB962C8B-B14F-4D97-AF65-F5344CB8AC3E}">
        <p14:creationId xmlns:p14="http://schemas.microsoft.com/office/powerpoint/2010/main" val="117685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BDF1E04-26CE-4A68-9B39-086408D3CF01}"/>
              </a:ext>
            </a:extLst>
          </p:cNvPr>
          <p:cNvGrpSpPr/>
          <p:nvPr/>
        </p:nvGrpSpPr>
        <p:grpSpPr>
          <a:xfrm>
            <a:off x="3472267" y="1772551"/>
            <a:ext cx="1641813" cy="2666096"/>
            <a:chOff x="2681436" y="1201051"/>
            <a:chExt cx="1641813" cy="2666096"/>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3571"/>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8CB1C2C1-A13D-4D6A-8EDA-F42DE96857F0}"/>
              </a:ext>
            </a:extLst>
          </p:cNvPr>
          <p:cNvGrpSpPr/>
          <p:nvPr/>
        </p:nvGrpSpPr>
        <p:grpSpPr>
          <a:xfrm>
            <a:off x="6424247" y="1772551"/>
            <a:ext cx="1646995" cy="2666096"/>
            <a:chOff x="4849447" y="1201051"/>
            <a:chExt cx="1646995" cy="266609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3571"/>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grpSp>
        <p:nvGrpSpPr>
          <p:cNvPr id="2" name="Group 1">
            <a:extLst>
              <a:ext uri="{FF2B5EF4-FFF2-40B4-BE49-F238E27FC236}">
                <a16:creationId xmlns:a16="http://schemas.microsoft.com/office/drawing/2014/main" id="{0712F92B-1F65-4ADD-854A-0F345252DD8D}"/>
              </a:ext>
            </a:extLst>
          </p:cNvPr>
          <p:cNvGrpSpPr/>
          <p:nvPr/>
        </p:nvGrpSpPr>
        <p:grpSpPr>
          <a:xfrm>
            <a:off x="515104" y="1772551"/>
            <a:ext cx="1646995" cy="2666096"/>
            <a:chOff x="515104" y="1201051"/>
            <a:chExt cx="1646995" cy="2666096"/>
          </a:xfrm>
        </p:grpSpPr>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6"/>
                  <a:stretch>
                    <a:fillRect b="-3571"/>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7"/>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31" name="Title 1">
            <a:extLst>
              <a:ext uri="{FF2B5EF4-FFF2-40B4-BE49-F238E27FC236}">
                <a16:creationId xmlns:a16="http://schemas.microsoft.com/office/drawing/2014/main" id="{4772CDEB-1F84-4415-B9B5-9EB158C69662}"/>
              </a:ext>
            </a:extLst>
          </p:cNvPr>
          <p:cNvSpPr>
            <a:spLocks noGrp="1"/>
          </p:cNvSpPr>
          <p:nvPr>
            <p:ph type="title"/>
          </p:nvPr>
        </p:nvSpPr>
        <p:spPr>
          <a:xfrm>
            <a:off x="304800" y="228600"/>
            <a:ext cx="8610600" cy="604720"/>
          </a:xfrm>
        </p:spPr>
        <p:txBody>
          <a:bodyPr/>
          <a:lstStyle/>
          <a:p>
            <a:r>
              <a:rPr lang="en-US" sz="2800" dirty="0"/>
              <a:t>Predicate Abstraction (Boolean Programs)</a:t>
            </a: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50BA838A-759F-4BAF-AAB9-8B9CACB8E760}"/>
                  </a:ext>
                </a:extLst>
              </p:cNvPr>
              <p:cNvSpPr txBox="1"/>
              <p:nvPr/>
            </p:nvSpPr>
            <p:spPr>
              <a:xfrm>
                <a:off x="237364" y="809073"/>
                <a:ext cx="1120820" cy="738664"/>
              </a:xfrm>
              <a:prstGeom prst="rect">
                <a:avLst/>
              </a:prstGeom>
              <a:noFill/>
            </p:spPr>
            <p:txBody>
              <a:bodyPr wrap="none" rtlCol="0">
                <a:spAutoFit/>
              </a:bodyPr>
              <a:lstStyle/>
              <a:p>
                <a:pPr algn="ctr"/>
                <a:r>
                  <a:rPr lang="en-US" sz="1400" dirty="0"/>
                  <a:t>pre-state</a:t>
                </a:r>
              </a:p>
              <a:p>
                <a:pPr algn="ctr"/>
                <a:r>
                  <a:rPr lang="en-US" sz="1400" dirty="0"/>
                  <a:t>assignment</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oMath>
                  </m:oMathPara>
                </a14:m>
                <a:endParaRPr lang="en-US" sz="1400" dirty="0"/>
              </a:p>
            </p:txBody>
          </p:sp>
        </mc:Choice>
        <mc:Fallback xmlns="">
          <p:sp>
            <p:nvSpPr>
              <p:cNvPr id="106" name="TextBox 105">
                <a:extLst>
                  <a:ext uri="{FF2B5EF4-FFF2-40B4-BE49-F238E27FC236}">
                    <a16:creationId xmlns:a16="http://schemas.microsoft.com/office/drawing/2014/main" id="{50BA838A-759F-4BAF-AAB9-8B9CACB8E760}"/>
                  </a:ext>
                </a:extLst>
              </p:cNvPr>
              <p:cNvSpPr txBox="1">
                <a:spLocks noRot="1" noChangeAspect="1" noMove="1" noResize="1" noEditPoints="1" noAdjustHandles="1" noChangeArrowheads="1" noChangeShapeType="1" noTextEdit="1"/>
              </p:cNvSpPr>
              <p:nvPr/>
            </p:nvSpPr>
            <p:spPr>
              <a:xfrm>
                <a:off x="237364" y="809073"/>
                <a:ext cx="1120820" cy="738664"/>
              </a:xfrm>
              <a:prstGeom prst="rect">
                <a:avLst/>
              </a:prstGeom>
              <a:blipFill>
                <a:blip r:embed="rId8"/>
                <a:stretch>
                  <a:fillRect l="-543" t="-1653" r="-543" b="-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A1A256A1-B9D7-413B-85FC-6D1ED31D7CA4}"/>
                  </a:ext>
                </a:extLst>
              </p:cNvPr>
              <p:cNvSpPr txBox="1"/>
              <p:nvPr/>
            </p:nvSpPr>
            <p:spPr>
              <a:xfrm>
                <a:off x="1375729" y="797564"/>
                <a:ext cx="1120820" cy="738664"/>
              </a:xfrm>
              <a:prstGeom prst="rect">
                <a:avLst/>
              </a:prstGeom>
              <a:noFill/>
            </p:spPr>
            <p:txBody>
              <a:bodyPr wrap="none" rtlCol="0">
                <a:spAutoFit/>
              </a:bodyPr>
              <a:lstStyle/>
              <a:p>
                <a:pPr algn="ctr"/>
                <a:r>
                  <a:rPr lang="en-US" sz="1400" dirty="0"/>
                  <a:t>post-state</a:t>
                </a:r>
              </a:p>
              <a:p>
                <a:pPr algn="ctr"/>
                <a:r>
                  <a:rPr lang="en-US" sz="1400" dirty="0"/>
                  <a:t>assignment</a:t>
                </a:r>
              </a:p>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𝑝</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m:t>
                          </m:r>
                        </m:sup>
                      </m:sSubSup>
                      <m:r>
                        <a:rPr lang="en-US" sz="1400" b="0" i="1" smtClean="0">
                          <a:latin typeface="Cambria Math" panose="02040503050406030204" pitchFamily="18" charset="0"/>
                        </a:rPr>
                        <m:t>,</m:t>
                      </m:r>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𝑝</m:t>
                          </m:r>
                        </m:e>
                        <m:sub>
                          <m:r>
                            <a:rPr lang="en-US" sz="1400" b="0" i="1" smtClean="0">
                              <a:latin typeface="Cambria Math" panose="02040503050406030204" pitchFamily="18" charset="0"/>
                            </a:rPr>
                            <m:t>2</m:t>
                          </m:r>
                        </m:sub>
                        <m:sup>
                          <m:r>
                            <a:rPr lang="en-US" sz="1400" b="0" i="1" smtClean="0">
                              <a:latin typeface="Cambria Math" panose="02040503050406030204" pitchFamily="18" charset="0"/>
                            </a:rPr>
                            <m:t>′</m:t>
                          </m:r>
                        </m:sup>
                      </m:sSubSup>
                      <m:r>
                        <a:rPr lang="en-US" sz="1400" b="0" i="1" smtClean="0">
                          <a:latin typeface="Cambria Math" panose="02040503050406030204" pitchFamily="18" charset="0"/>
                        </a:rPr>
                        <m:t>)</m:t>
                      </m:r>
                    </m:oMath>
                  </m:oMathPara>
                </a14:m>
                <a:endParaRPr lang="en-US" sz="1400" dirty="0"/>
              </a:p>
            </p:txBody>
          </p:sp>
        </mc:Choice>
        <mc:Fallback xmlns="">
          <p:sp>
            <p:nvSpPr>
              <p:cNvPr id="107" name="TextBox 106">
                <a:extLst>
                  <a:ext uri="{FF2B5EF4-FFF2-40B4-BE49-F238E27FC236}">
                    <a16:creationId xmlns:a16="http://schemas.microsoft.com/office/drawing/2014/main" id="{A1A256A1-B9D7-413B-85FC-6D1ED31D7CA4}"/>
                  </a:ext>
                </a:extLst>
              </p:cNvPr>
              <p:cNvSpPr txBox="1">
                <a:spLocks noRot="1" noChangeAspect="1" noMove="1" noResize="1" noEditPoints="1" noAdjustHandles="1" noChangeArrowheads="1" noChangeShapeType="1" noTextEdit="1"/>
              </p:cNvSpPr>
              <p:nvPr/>
            </p:nvSpPr>
            <p:spPr>
              <a:xfrm>
                <a:off x="1375729" y="797564"/>
                <a:ext cx="1120820" cy="738664"/>
              </a:xfrm>
              <a:prstGeom prst="rect">
                <a:avLst/>
              </a:prstGeom>
              <a:blipFill>
                <a:blip r:embed="rId9"/>
                <a:stretch>
                  <a:fillRect l="-543" t="-1653" r="-543" b="-3306"/>
                </a:stretch>
              </a:blipFill>
            </p:spPr>
            <p:txBody>
              <a:bodyPr/>
              <a:lstStyle/>
              <a:p>
                <a:r>
                  <a:rPr lang="en-US">
                    <a:noFill/>
                  </a:rPr>
                  <a:t> </a:t>
                </a:r>
              </a:p>
            </p:txBody>
          </p:sp>
        </mc:Fallback>
      </mc:AlternateContent>
      <p:cxnSp>
        <p:nvCxnSpPr>
          <p:cNvPr id="110" name="Straight Arrow Connector 109">
            <a:extLst>
              <a:ext uri="{FF2B5EF4-FFF2-40B4-BE49-F238E27FC236}">
                <a16:creationId xmlns:a16="http://schemas.microsoft.com/office/drawing/2014/main" id="{A5624619-8357-4BC9-A596-FE0126929578}"/>
              </a:ext>
            </a:extLst>
          </p:cNvPr>
          <p:cNvCxnSpPr>
            <a:cxnSpLocks/>
            <a:stCxn id="106" idx="2"/>
          </p:cNvCxnSpPr>
          <p:nvPr/>
        </p:nvCxnSpPr>
        <p:spPr bwMode="auto">
          <a:xfrm>
            <a:off x="797774" y="1547737"/>
            <a:ext cx="1999" cy="22151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1" name="Straight Arrow Connector 110">
            <a:extLst>
              <a:ext uri="{FF2B5EF4-FFF2-40B4-BE49-F238E27FC236}">
                <a16:creationId xmlns:a16="http://schemas.microsoft.com/office/drawing/2014/main" id="{3E4B1724-438F-4B8E-828B-263B11BF271E}"/>
              </a:ext>
            </a:extLst>
          </p:cNvPr>
          <p:cNvCxnSpPr>
            <a:cxnSpLocks/>
            <a:stCxn id="107" idx="2"/>
          </p:cNvCxnSpPr>
          <p:nvPr/>
        </p:nvCxnSpPr>
        <p:spPr bwMode="auto">
          <a:xfrm>
            <a:off x="1936139" y="1536228"/>
            <a:ext cx="0" cy="24118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Tree>
    <p:extLst>
      <p:ext uri="{BB962C8B-B14F-4D97-AF65-F5344CB8AC3E}">
        <p14:creationId xmlns:p14="http://schemas.microsoft.com/office/powerpoint/2010/main" val="1459044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119000E-E1A7-480E-86BB-24EDD5689084}"/>
              </a:ext>
            </a:extLst>
          </p:cNvPr>
          <p:cNvGrpSpPr/>
          <p:nvPr/>
        </p:nvGrpSpPr>
        <p:grpSpPr>
          <a:xfrm>
            <a:off x="975784" y="2421688"/>
            <a:ext cx="8057154" cy="2263580"/>
            <a:chOff x="2258145" y="882512"/>
            <a:chExt cx="8057154" cy="2263580"/>
          </a:xfrm>
        </p:grpSpPr>
        <p:sp>
          <p:nvSpPr>
            <p:cNvPr id="24" name="Rectangle 23">
              <a:extLst>
                <a:ext uri="{FF2B5EF4-FFF2-40B4-BE49-F238E27FC236}">
                  <a16:creationId xmlns:a16="http://schemas.microsoft.com/office/drawing/2014/main" id="{6AF0428B-10CB-4BE0-B854-45FAD04D1E71}"/>
                </a:ext>
              </a:extLst>
            </p:cNvPr>
            <p:cNvSpPr/>
            <p:nvPr/>
          </p:nvSpPr>
          <p:spPr bwMode="auto">
            <a:xfrm>
              <a:off x="3313250" y="897670"/>
              <a:ext cx="7002049" cy="2248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pic>
          <p:nvPicPr>
            <p:cNvPr id="15" name="Picture 14">
              <a:extLst>
                <a:ext uri="{FF2B5EF4-FFF2-40B4-BE49-F238E27FC236}">
                  <a16:creationId xmlns:a16="http://schemas.microsoft.com/office/drawing/2014/main" id="{9BEE6528-AD0A-4803-8D88-C27813B1552B}"/>
                </a:ext>
              </a:extLst>
            </p:cNvPr>
            <p:cNvPicPr>
              <a:picLocks noChangeAspect="1"/>
            </p:cNvPicPr>
            <p:nvPr/>
          </p:nvPicPr>
          <p:blipFill>
            <a:blip r:embed="rId3"/>
            <a:stretch>
              <a:fillRect/>
            </a:stretch>
          </p:blipFill>
          <p:spPr>
            <a:xfrm>
              <a:off x="6091659" y="1066592"/>
              <a:ext cx="1201150" cy="1394659"/>
            </a:xfrm>
            <a:prstGeom prst="rect">
              <a:avLst/>
            </a:prstGeom>
          </p:spPr>
        </p:pic>
        <p:sp>
          <p:nvSpPr>
            <p:cNvPr id="16" name="TextBox 15">
              <a:extLst>
                <a:ext uri="{FF2B5EF4-FFF2-40B4-BE49-F238E27FC236}">
                  <a16:creationId xmlns:a16="http://schemas.microsoft.com/office/drawing/2014/main" id="{B139A530-B12D-4072-8963-6076A54E1F85}"/>
                </a:ext>
              </a:extLst>
            </p:cNvPr>
            <p:cNvSpPr txBox="1"/>
            <p:nvPr/>
          </p:nvSpPr>
          <p:spPr>
            <a:xfrm>
              <a:off x="8240485" y="882512"/>
              <a:ext cx="2055371" cy="1323439"/>
            </a:xfrm>
            <a:prstGeom prst="rect">
              <a:avLst/>
            </a:prstGeom>
            <a:noFill/>
          </p:spPr>
          <p:txBody>
            <a:bodyPr wrap="none" rtlCol="0">
              <a:spAutoFit/>
            </a:bodyPr>
            <a:lstStyle/>
            <a:p>
              <a:pPr algn="ctr"/>
              <a:r>
                <a:rPr lang="en-US" sz="1600" dirty="0" err="1"/>
                <a:t>Tarjan’s</a:t>
              </a:r>
              <a:endParaRPr lang="en-US" sz="1600" dirty="0"/>
            </a:p>
            <a:p>
              <a:pPr algn="ctr"/>
              <a:r>
                <a:rPr lang="en-US" sz="1600" dirty="0"/>
                <a:t>path-expression</a:t>
              </a:r>
            </a:p>
            <a:p>
              <a:pPr algn="ctr"/>
              <a:r>
                <a:rPr lang="en-US" sz="1600" dirty="0"/>
                <a:t>method (a technique</a:t>
              </a:r>
            </a:p>
            <a:p>
              <a:pPr algn="ctr"/>
              <a:r>
                <a:rPr lang="en-US" sz="1600" dirty="0"/>
                <a:t>based on </a:t>
              </a:r>
              <a:r>
                <a:rPr lang="en-US" sz="1600" dirty="0">
                  <a:solidFill>
                    <a:srgbClr val="C00000"/>
                  </a:solidFill>
                </a:rPr>
                <a:t>regular</a:t>
              </a:r>
            </a:p>
            <a:p>
              <a:pPr algn="ctr"/>
              <a:r>
                <a:rPr lang="en-US" sz="1600" dirty="0"/>
                <a:t>languages)</a:t>
              </a:r>
            </a:p>
          </p:txBody>
        </p:sp>
        <p:cxnSp>
          <p:nvCxnSpPr>
            <p:cNvPr id="17" name="Straight Arrow Connector 16">
              <a:extLst>
                <a:ext uri="{FF2B5EF4-FFF2-40B4-BE49-F238E27FC236}">
                  <a16:creationId xmlns:a16="http://schemas.microsoft.com/office/drawing/2014/main" id="{D94A1147-4E29-4D87-8A66-35509CEEADEB}"/>
                </a:ext>
              </a:extLst>
            </p:cNvPr>
            <p:cNvCxnSpPr>
              <a:cxnSpLocks/>
              <a:stCxn id="16" idx="1"/>
            </p:cNvCxnSpPr>
            <p:nvPr/>
          </p:nvCxnSpPr>
          <p:spPr bwMode="auto">
            <a:xfrm flipH="1">
              <a:off x="7131025" y="1544232"/>
              <a:ext cx="1109460" cy="286817"/>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509C288-4DB1-4A28-8033-0CCF9610E5CA}"/>
                    </a:ext>
                  </a:extLst>
                </p:cNvPr>
                <p:cNvSpPr txBox="1"/>
                <p:nvPr/>
              </p:nvSpPr>
              <p:spPr>
                <a:xfrm>
                  <a:off x="2258145" y="1335599"/>
                  <a:ext cx="3708709" cy="338554"/>
                </a:xfrm>
                <a:prstGeom prst="rect">
                  <a:avLst/>
                </a:prstGeom>
                <a:noFill/>
              </p:spPr>
              <p:txBody>
                <a:bodyPr wrap="none" rtlCol="0">
                  <a:spAutoFit/>
                </a:bodyPr>
                <a:lstStyle/>
                <a:p>
                  <a:pPr algn="ctr"/>
                  <a:r>
                    <a:rPr lang="en-US" sz="1600" dirty="0"/>
                    <a:t>LCFLs from NPA </a:t>
                  </a:r>
                  <a14:m>
                    <m:oMath xmlns:m="http://schemas.openxmlformats.org/officeDocument/2006/math">
                      <m:r>
                        <a:rPr lang="en-US" sz="1600" b="0" i="1" smtClean="0">
                          <a:latin typeface="Cambria Math" panose="02040503050406030204" pitchFamily="18" charset="0"/>
                        </a:rPr>
                        <m:t>∉</m:t>
                      </m:r>
                    </m:oMath>
                  </a14:m>
                  <a:r>
                    <a:rPr lang="en-US" sz="1600" dirty="0"/>
                    <a:t> </a:t>
                  </a:r>
                  <a:r>
                    <a:rPr lang="en-US" sz="1600" dirty="0">
                      <a:solidFill>
                        <a:srgbClr val="C00000"/>
                      </a:solidFill>
                    </a:rPr>
                    <a:t>regular </a:t>
                  </a:r>
                  <a:r>
                    <a:rPr lang="en-US" sz="1600" dirty="0"/>
                    <a:t>languages</a:t>
                  </a:r>
                </a:p>
              </p:txBody>
            </p:sp>
          </mc:Choice>
          <mc:Fallback xmlns="">
            <p:sp>
              <p:nvSpPr>
                <p:cNvPr id="18" name="TextBox 17">
                  <a:extLst>
                    <a:ext uri="{FF2B5EF4-FFF2-40B4-BE49-F238E27FC236}">
                      <a16:creationId xmlns:a16="http://schemas.microsoft.com/office/drawing/2014/main" id="{A509C288-4DB1-4A28-8033-0CCF9610E5CA}"/>
                    </a:ext>
                  </a:extLst>
                </p:cNvPr>
                <p:cNvSpPr txBox="1">
                  <a:spLocks noRot="1" noChangeAspect="1" noMove="1" noResize="1" noEditPoints="1" noAdjustHandles="1" noChangeArrowheads="1" noChangeShapeType="1" noTextEdit="1"/>
                </p:cNvSpPr>
                <p:nvPr/>
              </p:nvSpPr>
              <p:spPr>
                <a:xfrm>
                  <a:off x="2258145" y="1335599"/>
                  <a:ext cx="3708709" cy="338554"/>
                </a:xfrm>
                <a:prstGeom prst="rect">
                  <a:avLst/>
                </a:prstGeom>
                <a:blipFill>
                  <a:blip r:embed="rId4"/>
                  <a:stretch>
                    <a:fillRect t="-5357" b="-21429"/>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AD3AA2A3-9EED-4E73-8BB0-CC0CF03D1C1F}"/>
                </a:ext>
              </a:extLst>
            </p:cNvPr>
            <p:cNvCxnSpPr>
              <a:cxnSpLocks/>
              <a:stCxn id="18" idx="2"/>
            </p:cNvCxnSpPr>
            <p:nvPr/>
          </p:nvCxnSpPr>
          <p:spPr bwMode="auto">
            <a:xfrm>
              <a:off x="4112500" y="1674153"/>
              <a:ext cx="2107689" cy="514283"/>
            </a:xfrm>
            <a:prstGeom prst="straightConnector1">
              <a:avLst/>
            </a:prstGeom>
            <a:solidFill>
              <a:schemeClr val="accent1"/>
            </a:solidFill>
            <a:ln w="25400" cap="flat" cmpd="sng" algn="ctr">
              <a:solidFill>
                <a:srgbClr val="C00000"/>
              </a:solidFill>
              <a:prstDash val="solid"/>
              <a:round/>
              <a:headEnd type="none" w="med" len="med"/>
              <a:tailEnd type="stealth" w="lg" len="lg"/>
            </a:ln>
            <a:effectLst/>
          </p:spPr>
        </p:cxnSp>
      </p:grpSp>
      <p:sp>
        <p:nvSpPr>
          <p:cNvPr id="2" name="Title 1"/>
          <p:cNvSpPr>
            <a:spLocks noGrp="1"/>
          </p:cNvSpPr>
          <p:nvPr>
            <p:ph type="title"/>
          </p:nvPr>
        </p:nvSpPr>
        <p:spPr>
          <a:xfrm>
            <a:off x="457200" y="274638"/>
            <a:ext cx="8229600" cy="660277"/>
          </a:xfrm>
        </p:spPr>
        <p:txBody>
          <a:bodyPr>
            <a:normAutofit/>
          </a:bodyPr>
          <a:lstStyle/>
          <a:p>
            <a:r>
              <a:rPr lang="en-US" sz="3200" dirty="0"/>
              <a:t>Take-Aways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0405" y="938863"/>
                <a:ext cx="8761859" cy="5404958"/>
              </a:xfrm>
              <a:ln>
                <a:noFill/>
              </a:ln>
            </p:spPr>
            <p:txBody>
              <a:bodyPr>
                <a:normAutofit fontScale="92500" lnSpcReduction="10000"/>
              </a:bodyPr>
              <a:lstStyle/>
              <a:p>
                <a14:m>
                  <m:oMath xmlns:m="http://schemas.openxmlformats.org/officeDocument/2006/math">
                    <m:eqArr>
                      <m:eqArrPr>
                        <m:ctrlPr>
                          <a:rPr lang="en-US" sz="2400" i="1" smtClean="0">
                            <a:latin typeface="Cambria Math" panose="02040503050406030204" pitchFamily="18" charset="0"/>
                          </a:rPr>
                        </m:ctrlPr>
                      </m:eqArrPr>
                      <m:e>
                        <m:r>
                          <a:rPr lang="en-US" sz="2400" i="1">
                            <a:latin typeface="Cambria Math" panose="02040503050406030204" pitchFamily="18" charset="0"/>
                          </a:rPr>
                          <m:t>𝐶𝐹𝐿</m:t>
                        </m:r>
                      </m:e>
                      <m:e>
                        <m:r>
                          <a:rPr lang="en-US" sz="2400" i="1">
                            <a:latin typeface="Cambria Math" panose="02040503050406030204" pitchFamily="18" charset="0"/>
                          </a:rPr>
                          <m:t>𝐸𝑞𝑛𝑠</m:t>
                        </m:r>
                        <m:r>
                          <a:rPr lang="en-US" sz="2400" i="1">
                            <a:latin typeface="Cambria Math" panose="02040503050406030204" pitchFamily="18" charset="0"/>
                          </a:rPr>
                          <m:t>.</m:t>
                        </m:r>
                      </m:e>
                    </m:eqArr>
                    <m:r>
                      <a:rPr lang="en-US" sz="2400" i="1">
                        <a:latin typeface="Cambria Math" panose="02040503050406030204" pitchFamily="18" charset="0"/>
                      </a:rPr>
                      <m:t> </m:t>
                    </m:r>
                    <m:groupChr>
                      <m:groupChrPr>
                        <m:chr m:val="→"/>
                        <m:vertJc m:val="bot"/>
                        <m:ctrlPr>
                          <a:rPr lang="en-US" sz="2400" i="1">
                            <a:latin typeface="Cambria Math" panose="02040503050406030204" pitchFamily="18" charset="0"/>
                          </a:rPr>
                        </m:ctrlPr>
                      </m:groupChrPr>
                      <m:e>
                        <m:eqArr>
                          <m:eqArrPr>
                            <m:ctrlPr>
                              <a:rPr lang="en-US" sz="2400" b="0" i="1" smtClean="0">
                                <a:latin typeface="Cambria Math" panose="02040503050406030204" pitchFamily="18" charset="0"/>
                              </a:rPr>
                            </m:ctrlPr>
                          </m:eqArrPr>
                          <m:e>
                            <m:r>
                              <a:rPr lang="en-US" sz="2400" b="0" i="1" smtClean="0">
                                <a:latin typeface="Cambria Math" panose="02040503050406030204" pitchFamily="18" charset="0"/>
                              </a:rPr>
                              <m:t>𝐿𝑖𝑛𝑒𝑎𝑟𝑖𝑧𝑎𝑡𝑖𝑜𝑛</m:t>
                            </m:r>
                          </m:e>
                          <m:e>
                            <m:r>
                              <a:rPr lang="en-US" sz="2400" b="0" i="1" smtClean="0">
                                <a:latin typeface="Cambria Math" panose="02040503050406030204" pitchFamily="18" charset="0"/>
                              </a:rPr>
                              <m:t>𝑇𝑟𝑎𝑛𝑠𝑓𝑜𝑟𝑚</m:t>
                            </m:r>
                          </m:e>
                        </m:eqArr>
                      </m:e>
                    </m:groupChr>
                    <m:eqArr>
                      <m:eqArrPr>
                        <m:ctrlPr>
                          <a:rPr lang="en-US" sz="2400" i="1" smtClean="0">
                            <a:latin typeface="Cambria Math" panose="02040503050406030204" pitchFamily="18" charset="0"/>
                          </a:rPr>
                        </m:ctrlPr>
                      </m:eqArrPr>
                      <m:e>
                        <m:r>
                          <a:rPr lang="en-US" sz="2400" b="0" i="1" smtClean="0">
                            <a:latin typeface="Cambria Math" panose="02040503050406030204" pitchFamily="18" charset="0"/>
                          </a:rPr>
                          <m:t>𝐿𝐶𝐹𝐿</m:t>
                        </m:r>
                      </m:e>
                      <m:e>
                        <m:r>
                          <a:rPr lang="en-US" sz="2400" b="0" i="1" smtClean="0">
                            <a:latin typeface="Cambria Math" panose="02040503050406030204" pitchFamily="18" charset="0"/>
                          </a:rPr>
                          <m:t>𝐸𝑞𝑛𝑠</m:t>
                        </m:r>
                        <m:r>
                          <a:rPr lang="en-US" sz="2400" b="0" i="1" smtClean="0">
                            <a:latin typeface="Cambria Math" panose="02040503050406030204" pitchFamily="18" charset="0"/>
                          </a:rPr>
                          <m:t>.</m:t>
                        </m:r>
                      </m:e>
                    </m:eqArr>
                    <m:groupChr>
                      <m:groupChrPr>
                        <m:chr m:val="→"/>
                        <m:vertJc m:val="bot"/>
                        <m:ctrlPr>
                          <a:rPr lang="en-US" sz="2400" i="1" dirty="0" smtClean="0">
                            <a:latin typeface="Cambria Math" panose="02040503050406030204" pitchFamily="18" charset="0"/>
                            <a:sym typeface="Symbol"/>
                          </a:rPr>
                        </m:ctrlPr>
                      </m:groupChrPr>
                      <m:e>
                        <m:m>
                          <m:mPr>
                            <m:mcs>
                              <m:mc>
                                <m:mcPr>
                                  <m:count m:val="1"/>
                                  <m:mcJc m:val="center"/>
                                </m:mcPr>
                              </m:mc>
                            </m:mcs>
                            <m:ctrlPr>
                              <a:rPr lang="en-US" sz="2400" i="1" dirty="0" smtClean="0">
                                <a:latin typeface="Cambria Math" panose="02040503050406030204" pitchFamily="18" charset="0"/>
                                <a:sym typeface="Symbol"/>
                              </a:rPr>
                            </m:ctrlPr>
                          </m:mPr>
                          <m:mr>
                            <m:e>
                              <m:r>
                                <m:rPr>
                                  <m:brk m:alnAt="7"/>
                                </m:rPr>
                                <a:rPr lang="en-US" sz="2400" b="0" i="1" dirty="0" smtClean="0">
                                  <a:latin typeface="Cambria Math" panose="02040503050406030204" pitchFamily="18" charset="0"/>
                                  <a:sym typeface="Symbol"/>
                                </a:rPr>
                                <m:t>𝑅</m:t>
                              </m:r>
                              <m:r>
                                <a:rPr lang="en-US" sz="2400" b="0" i="1" dirty="0" smtClean="0">
                                  <a:latin typeface="Cambria Math" panose="02040503050406030204" pitchFamily="18" charset="0"/>
                                  <a:sym typeface="Symbol"/>
                                </a:rPr>
                                <m:t>𝑒𝑔𝑢𝑙𝑎𝑟𝑖𝑧𝑎𝑡𝑖𝑜𝑛</m:t>
                              </m:r>
                            </m:e>
                          </m:mr>
                          <m:mr>
                            <m:e>
                              <m:r>
                                <a:rPr lang="en-US" sz="2400" b="0" i="1" dirty="0" smtClean="0">
                                  <a:latin typeface="Cambria Math" panose="02040503050406030204" pitchFamily="18" charset="0"/>
                                  <a:sym typeface="Symbol"/>
                                </a:rPr>
                                <m:t>𝑇𝑟𝑎𝑛𝑠𝑓𝑜𝑟𝑚𝑎𝑡𝑖𝑜𝑛</m:t>
                              </m:r>
                            </m:e>
                          </m:mr>
                        </m:m>
                      </m:e>
                    </m:groupChr>
                  </m:oMath>
                </a14:m>
                <a:r>
                  <a:rPr lang="en-US" sz="2400" dirty="0">
                    <a:sym typeface="Symbol"/>
                  </a:rPr>
                  <a:t> </a:t>
                </a:r>
                <a14:m>
                  <m:oMath xmlns:m="http://schemas.openxmlformats.org/officeDocument/2006/math">
                    <m:eqArr>
                      <m:eqArrPr>
                        <m:ctrlPr>
                          <a:rPr lang="en-US" sz="2400" i="1">
                            <a:latin typeface="Cambria Math" panose="02040503050406030204" pitchFamily="18" charset="0"/>
                          </a:rPr>
                        </m:ctrlPr>
                      </m:eqArrPr>
                      <m:e>
                        <m:r>
                          <a:rPr lang="en-US" sz="2400" b="0" i="1" smtClean="0">
                            <a:latin typeface="Cambria Math" panose="02040503050406030204" pitchFamily="18" charset="0"/>
                          </a:rPr>
                          <m:t>𝑅𝑒𝑔𝑢𝑙𝑎𝑟</m:t>
                        </m:r>
                      </m:e>
                      <m:e>
                        <m:r>
                          <a:rPr lang="en-US" sz="2400" i="1">
                            <a:latin typeface="Cambria Math" panose="02040503050406030204" pitchFamily="18" charset="0"/>
                          </a:rPr>
                          <m:t>𝐸𝑞𝑛𝑠</m:t>
                        </m:r>
                        <m:r>
                          <a:rPr lang="en-US" sz="2400" i="1">
                            <a:latin typeface="Cambria Math" panose="02040503050406030204" pitchFamily="18" charset="0"/>
                          </a:rPr>
                          <m:t>.</m:t>
                        </m:r>
                      </m:e>
                    </m:eqArr>
                    <m:r>
                      <a:rPr lang="en-US" sz="2400" i="1">
                        <a:latin typeface="Cambria Math" panose="02040503050406030204" pitchFamily="18" charset="0"/>
                      </a:rPr>
                      <m:t> </m:t>
                    </m:r>
                    <m:groupChr>
                      <m:groupChrPr>
                        <m:chr m:val="→"/>
                        <m:vertJc m:val="bot"/>
                        <m:ctrlPr>
                          <a:rPr lang="en-US" sz="2000" i="1" dirty="0">
                            <a:latin typeface="Cambria Math" panose="02040503050406030204" pitchFamily="18" charset="0"/>
                            <a:sym typeface="Symbol"/>
                          </a:rPr>
                        </m:ctrlPr>
                      </m:groupChrPr>
                      <m:e>
                        <m:eqArr>
                          <m:eqArrPr>
                            <m:ctrlPr>
                              <a:rPr lang="en-US" sz="2000" i="1" dirty="0">
                                <a:latin typeface="Cambria Math" panose="02040503050406030204" pitchFamily="18" charset="0"/>
                                <a:sym typeface="Symbol"/>
                              </a:rPr>
                            </m:ctrlPr>
                          </m:eqArrPr>
                          <m:e>
                            <m:r>
                              <a:rPr lang="en-US" sz="2000" b="0" i="1" dirty="0" smtClean="0">
                                <a:latin typeface="Cambria Math" panose="02040503050406030204" pitchFamily="18" charset="0"/>
                                <a:sym typeface="Symbol"/>
                              </a:rPr>
                              <m:t>𝐴𝑙𝑔𝑒𝑏𝑟𝑎𝑖𝑐</m:t>
                            </m:r>
                          </m:e>
                          <m:e>
                            <m:r>
                              <a:rPr lang="en-US" sz="2000" i="1" dirty="0">
                                <a:latin typeface="Cambria Math" panose="02040503050406030204" pitchFamily="18" charset="0"/>
                                <a:sym typeface="Symbol"/>
                              </a:rPr>
                              <m:t>𝑃𝑟𝑜</m:t>
                            </m:r>
                            <m:r>
                              <a:rPr lang="en-US" sz="2000" b="0" i="1" dirty="0" smtClean="0">
                                <a:latin typeface="Cambria Math" panose="02040503050406030204" pitchFamily="18" charset="0"/>
                                <a:sym typeface="Symbol"/>
                              </a:rPr>
                              <m:t>𝑔𝑟𝑎𝑚</m:t>
                            </m:r>
                          </m:e>
                          <m:e>
                            <m:r>
                              <a:rPr lang="en-US" sz="2000" b="0" i="1" dirty="0" smtClean="0">
                                <a:latin typeface="Cambria Math" panose="02040503050406030204" pitchFamily="18" charset="0"/>
                                <a:sym typeface="Symbol"/>
                              </a:rPr>
                              <m:t>𝐴𝑛𝑎𝑙𝑦𝑠𝑖𝑠</m:t>
                            </m:r>
                          </m:e>
                        </m:eqArr>
                      </m:e>
                    </m:groupChr>
                  </m:oMath>
                </a14:m>
                <a:r>
                  <a:rPr lang="en-US" sz="2000" dirty="0">
                    <a:sym typeface="Symbol"/>
                  </a:rPr>
                  <a:t> </a:t>
                </a:r>
                <a14:m>
                  <m:oMath xmlns:m="http://schemas.openxmlformats.org/officeDocument/2006/math">
                    <m:r>
                      <a:rPr lang="en-US" sz="2400" i="1" dirty="0">
                        <a:latin typeface="Cambria Math" panose="02040503050406030204" pitchFamily="18" charset="0"/>
                        <a:sym typeface="Symbol"/>
                      </a:rPr>
                      <m:t>𝑆𝑜𝑙𝑢𝑡𝑖𝑜𝑛𝑠</m:t>
                    </m:r>
                  </m:oMath>
                </a14:m>
                <a:endParaRPr lang="en-US" sz="2400" i="1" dirty="0">
                  <a:latin typeface="Cambria Math" panose="02040503050406030204" pitchFamily="18" charset="0"/>
                  <a:sym typeface="Symbol"/>
                </a:endParaRPr>
              </a:p>
              <a:p>
                <a:r>
                  <a:rPr lang="en-US" sz="2400" dirty="0">
                    <a:sym typeface="Symbol"/>
                  </a:rPr>
                  <a:t>Lessons learned (see §4.3)</a:t>
                </a:r>
              </a:p>
              <a:p>
                <a:pPr lvl="1"/>
                <a:r>
                  <a:rPr lang="en-US" sz="2000" dirty="0">
                    <a:sym typeface="Symbol"/>
                  </a:rPr>
                  <a:t>Be careful how you apply sanity checks!</a:t>
                </a:r>
              </a:p>
              <a:p>
                <a:pPr lvl="1"/>
                <a:endParaRPr lang="en-US" sz="2000" dirty="0">
                  <a:sym typeface="Symbol"/>
                </a:endParaRPr>
              </a:p>
              <a:p>
                <a:pPr lvl="1"/>
                <a:endParaRPr lang="en-US" sz="2000" dirty="0">
                  <a:sym typeface="Symbol"/>
                </a:endParaRPr>
              </a:p>
              <a:p>
                <a:pPr lvl="1"/>
                <a:endParaRPr lang="en-US" sz="2000" dirty="0">
                  <a:sym typeface="Symbol"/>
                </a:endParaRPr>
              </a:p>
              <a:p>
                <a:pPr lvl="1"/>
                <a:endParaRPr lang="en-US" sz="2000" dirty="0">
                  <a:sym typeface="Symbol"/>
                </a:endParaRPr>
              </a:p>
              <a:p>
                <a:pPr lvl="1"/>
                <a:endParaRPr lang="en-US" sz="2000" dirty="0">
                  <a:sym typeface="Symbol"/>
                </a:endParaRPr>
              </a:p>
              <a:p>
                <a:pPr lvl="1"/>
                <a:r>
                  <a:rPr lang="en-US" sz="2000" dirty="0">
                    <a:sym typeface="Symbol"/>
                  </a:rPr>
                  <a:t>Our solution involved breaking an abstraction:</a:t>
                </a:r>
              </a:p>
              <a:p>
                <a:pPr marL="914400" lvl="2"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sym typeface="Symbol"/>
                        </a:rPr>
                        <m:t>⋅ = </m:t>
                      </m:r>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 ⊗</m:t>
                      </m:r>
                    </m:oMath>
                  </m:oMathPara>
                </a14:m>
                <a:endParaRPr lang="en-US" sz="3200" dirty="0">
                  <a:sym typeface="Symbol"/>
                </a:endParaRPr>
              </a:p>
              <a:p>
                <a:pPr marL="914400" lvl="2" indent="-227013"/>
                <a:r>
                  <a:rPr lang="en-US" dirty="0">
                    <a:sym typeface="Symbol"/>
                  </a:rPr>
                  <a:t>Insight came from thinking about a specific case: transition relations for Boolean programs</a:t>
                </a:r>
              </a:p>
              <a:p>
                <a:pPr marL="914400" lvl="2" indent="-227013"/>
                <a:r>
                  <a:rPr lang="en-US" dirty="0">
                    <a:sym typeface="Symbol"/>
                  </a:rPr>
                  <a:t>Generalization: abstracted out the algebraic properties</a:t>
                </a:r>
              </a:p>
              <a:p>
                <a:pPr marL="914400" lvl="2" indent="-227013"/>
                <a:r>
                  <a:rPr lang="en-US" dirty="0">
                    <a:sym typeface="Symbol"/>
                  </a:rPr>
                  <a:t>Ideas now applicable in other contexts using other interpretations</a:t>
                </a:r>
                <a:endParaRPr lang="en-US" sz="2400" dirty="0">
                  <a:sym typeface="Symbol"/>
                </a:endParaRPr>
              </a:p>
              <a:p>
                <a:endParaRPr lang="en-US" sz="2400" dirty="0">
                  <a:sym typeface="Symbol"/>
                </a:endParaRPr>
              </a:p>
              <a:p>
                <a:endParaRPr lang="en-US" sz="2400" dirty="0">
                  <a:sym typeface="Symbol"/>
                </a:endParaRPr>
              </a:p>
              <a:p>
                <a:endParaRPr lang="en-US" sz="2400" dirty="0">
                  <a:sym typeface="Symbol"/>
                </a:endParaRPr>
              </a:p>
              <a:p>
                <a:pPr marL="914400" lvl="2" indent="0">
                  <a:buNone/>
                </a:pPr>
                <a:endParaRPr lang="en-US" sz="1600"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0405" y="938863"/>
                <a:ext cx="8761859" cy="5404958"/>
              </a:xfrm>
              <a:blipFill>
                <a:blip r:embed="rId5"/>
                <a:stretch>
                  <a:fillRect l="-765" t="-338" r="-696"/>
                </a:stretch>
              </a:blipFill>
              <a:ln>
                <a:noFill/>
              </a:ln>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70</a:t>
            </a:fld>
            <a:endParaRPr lang="en-US" dirty="0"/>
          </a:p>
        </p:txBody>
      </p:sp>
    </p:spTree>
    <p:extLst>
      <p:ext uri="{BB962C8B-B14F-4D97-AF65-F5344CB8AC3E}">
        <p14:creationId xmlns:p14="http://schemas.microsoft.com/office/powerpoint/2010/main" val="31304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dissolve">
                                      <p:cBhvr>
                                        <p:cTn id="24" dur="500"/>
                                        <p:tgtEl>
                                          <p:spTgt spid="3">
                                            <p:txEl>
                                              <p:pRg st="10" end="1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dissolve">
                                      <p:cBhvr>
                                        <p:cTn id="27" dur="500"/>
                                        <p:tgtEl>
                                          <p:spTgt spid="3">
                                            <p:txEl>
                                              <p:pRg st="11" end="11"/>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dissolv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04800" y="6420678"/>
            <a:ext cx="304800" cy="304800"/>
          </a:xfrm>
        </p:spPr>
        <p:txBody>
          <a:bodyPr/>
          <a:lstStyle/>
          <a:p>
            <a:fld id="{A65A0EED-6B89-664A-801E-D3FDD91C7C69}" type="slidenum">
              <a:rPr lang="en-US" smtClean="0"/>
              <a:pPr/>
              <a:t>71</a:t>
            </a:fld>
            <a:endParaRPr lang="en-US" dirty="0"/>
          </a:p>
        </p:txBody>
      </p:sp>
      <p:grpSp>
        <p:nvGrpSpPr>
          <p:cNvPr id="53" name="Group 52"/>
          <p:cNvGrpSpPr/>
          <p:nvPr/>
        </p:nvGrpSpPr>
        <p:grpSpPr>
          <a:xfrm>
            <a:off x="2151092" y="1935493"/>
            <a:ext cx="2815383" cy="1533318"/>
            <a:chOff x="459100" y="394540"/>
            <a:chExt cx="2815383" cy="1533318"/>
          </a:xfrm>
        </p:grpSpPr>
        <p:grpSp>
          <p:nvGrpSpPr>
            <p:cNvPr id="11" name="Group 10"/>
            <p:cNvGrpSpPr/>
            <p:nvPr/>
          </p:nvGrpSpPr>
          <p:grpSpPr>
            <a:xfrm>
              <a:off x="459100" y="394540"/>
              <a:ext cx="783717" cy="1528700"/>
              <a:chOff x="1607565" y="784250"/>
              <a:chExt cx="783717" cy="1528700"/>
            </a:xfrm>
          </p:grpSpPr>
          <p:sp>
            <p:nvSpPr>
              <p:cNvPr id="13" name="TextBox 23"/>
              <p:cNvSpPr txBox="1">
                <a:spLocks noChangeArrowheads="1"/>
              </p:cNvSpPr>
              <p:nvPr/>
            </p:nvSpPr>
            <p:spPr bwMode="auto">
              <a:xfrm>
                <a:off x="1607565" y="1810247"/>
                <a:ext cx="783717"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Javier</a:t>
                </a:r>
              </a:p>
              <a:p>
                <a:pPr algn="ctr" defTabSz="457200">
                  <a:lnSpc>
                    <a:spcPct val="70000"/>
                  </a:lnSpc>
                </a:pPr>
                <a:r>
                  <a:rPr lang="en-US" sz="1400" dirty="0">
                    <a:latin typeface="Calibri" pitchFamily="34" charset="0"/>
                  </a:rPr>
                  <a:t>Esparza</a:t>
                </a:r>
              </a:p>
            </p:txBody>
          </p:sp>
          <p:pic>
            <p:nvPicPr>
              <p:cNvPr id="1027" name="Picture 3" descr="C:\Users\reps\Documents\Papers\submissions\SpeedingUpNewton\Talk\fotojavier-tum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565" y="784250"/>
                <a:ext cx="783717"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354247" y="394541"/>
              <a:ext cx="920236" cy="1533317"/>
              <a:chOff x="7120543" y="2826711"/>
              <a:chExt cx="920236" cy="1533317"/>
            </a:xfrm>
          </p:grpSpPr>
          <p:sp>
            <p:nvSpPr>
              <p:cNvPr id="17" name="TextBox 23"/>
              <p:cNvSpPr txBox="1">
                <a:spLocks noChangeArrowheads="1"/>
              </p:cNvSpPr>
              <p:nvPr/>
            </p:nvSpPr>
            <p:spPr bwMode="auto">
              <a:xfrm>
                <a:off x="7317480" y="3857325"/>
                <a:ext cx="526363"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Stefan</a:t>
                </a:r>
              </a:p>
              <a:p>
                <a:pPr algn="ctr" defTabSz="457200">
                  <a:lnSpc>
                    <a:spcPct val="70000"/>
                  </a:lnSpc>
                  <a:buFontTx/>
                  <a:buNone/>
                </a:pPr>
                <a:r>
                  <a:rPr lang="en-US" sz="1400" dirty="0">
                    <a:latin typeface="Calibri" pitchFamily="34" charset="0"/>
                  </a:rPr>
                  <a:t>Kiefer</a:t>
                </a:r>
              </a:p>
            </p:txBody>
          </p:sp>
          <p:pic>
            <p:nvPicPr>
              <p:cNvPr id="1031" name="Picture 7" descr="C:\Users\reps\Documents\Papers\submissions\SpeedingUpNewton\Talk\Stefan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543" y="2826711"/>
                <a:ext cx="920236"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307295" y="394540"/>
              <a:ext cx="1005840" cy="1533318"/>
              <a:chOff x="1940219" y="2826711"/>
              <a:chExt cx="1005840" cy="1533318"/>
            </a:xfrm>
          </p:grpSpPr>
          <p:sp>
            <p:nvSpPr>
              <p:cNvPr id="16" name="TextBox 23"/>
              <p:cNvSpPr txBox="1">
                <a:spLocks noChangeArrowheads="1"/>
              </p:cNvSpPr>
              <p:nvPr/>
            </p:nvSpPr>
            <p:spPr bwMode="auto">
              <a:xfrm>
                <a:off x="1952214" y="3857326"/>
                <a:ext cx="981850"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Michael</a:t>
                </a:r>
              </a:p>
              <a:p>
                <a:pPr algn="ctr" defTabSz="457200">
                  <a:lnSpc>
                    <a:spcPct val="70000"/>
                  </a:lnSpc>
                </a:pPr>
                <a:r>
                  <a:rPr lang="en-US" sz="1400" dirty="0" err="1">
                    <a:latin typeface="Calibri" pitchFamily="34" charset="0"/>
                  </a:rPr>
                  <a:t>Luttenberger</a:t>
                </a:r>
                <a:endParaRPr lang="en-US" sz="1400" dirty="0">
                  <a:latin typeface="Calibri" pitchFamily="34" charset="0"/>
                </a:endParaRPr>
              </a:p>
            </p:txBody>
          </p:sp>
          <p:pic>
            <p:nvPicPr>
              <p:cNvPr id="1032" name="Picture 8" descr="C:\Users\reps\Documents\Papers\submissions\SpeedingUpNewton\Talk\michael-luttenberger-foto.1024x1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0219" y="2826711"/>
                <a:ext cx="100584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26" name="Group 25"/>
          <p:cNvGrpSpPr/>
          <p:nvPr/>
        </p:nvGrpSpPr>
        <p:grpSpPr>
          <a:xfrm>
            <a:off x="130809" y="3655249"/>
            <a:ext cx="670560" cy="1552980"/>
            <a:chOff x="2184970" y="4354481"/>
            <a:chExt cx="670560" cy="1552980"/>
          </a:xfrm>
        </p:grpSpPr>
        <p:sp>
          <p:nvSpPr>
            <p:cNvPr id="37" name="TextBox 23"/>
            <p:cNvSpPr txBox="1">
              <a:spLocks noChangeArrowheads="1"/>
            </p:cNvSpPr>
            <p:nvPr/>
          </p:nvSpPr>
          <p:spPr bwMode="auto">
            <a:xfrm>
              <a:off x="2236942" y="5404759"/>
              <a:ext cx="56661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Robert</a:t>
              </a:r>
            </a:p>
            <a:p>
              <a:pPr algn="ctr" defTabSz="457200">
                <a:lnSpc>
                  <a:spcPct val="70000"/>
                </a:lnSpc>
                <a:buFontTx/>
                <a:buNone/>
              </a:pPr>
              <a:r>
                <a:rPr lang="en-US" sz="1400" dirty="0" err="1">
                  <a:latin typeface="Calibri" pitchFamily="34" charset="0"/>
                </a:rPr>
                <a:t>Tarjan</a:t>
              </a:r>
              <a:endParaRPr lang="en-US" sz="1400" dirty="0">
                <a:latin typeface="Calibri" pitchFamily="34" charset="0"/>
              </a:endParaRPr>
            </a:p>
          </p:txBody>
        </p:sp>
        <p:pic>
          <p:nvPicPr>
            <p:cNvPr id="1035" name="Picture 11" descr="C:\Users\reps\Documents\Papers\submissions\SpeedingUpNewton\Talk\tarj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970" y="4354481"/>
              <a:ext cx="670560"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cxnSp>
        <p:nvCxnSpPr>
          <p:cNvPr id="55" name="Straight Arrow Connector 54"/>
          <p:cNvCxnSpPr>
            <a:cxnSpLocks/>
          </p:cNvCxnSpPr>
          <p:nvPr/>
        </p:nvCxnSpPr>
        <p:spPr>
          <a:xfrm>
            <a:off x="1057830" y="4170208"/>
            <a:ext cx="454821"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976390" y="3655249"/>
            <a:ext cx="1329933" cy="1533316"/>
            <a:chOff x="1243270" y="2826711"/>
            <a:chExt cx="1329933" cy="1533316"/>
          </a:xfrm>
        </p:grpSpPr>
        <p:sp>
          <p:nvSpPr>
            <p:cNvPr id="15" name="TextBox 23"/>
            <p:cNvSpPr txBox="1">
              <a:spLocks noChangeArrowheads="1"/>
            </p:cNvSpPr>
            <p:nvPr/>
          </p:nvSpPr>
          <p:spPr bwMode="auto">
            <a:xfrm>
              <a:off x="1243270" y="3857324"/>
              <a:ext cx="1329933" cy="502703"/>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Leopold</a:t>
              </a:r>
            </a:p>
            <a:p>
              <a:pPr algn="ctr" defTabSz="457200">
                <a:lnSpc>
                  <a:spcPct val="70000"/>
                </a:lnSpc>
                <a:buFontTx/>
                <a:buNone/>
              </a:pPr>
              <a:r>
                <a:rPr lang="en-US" sz="1400" dirty="0" err="1">
                  <a:latin typeface="Calibri" pitchFamily="34" charset="0"/>
                </a:rPr>
                <a:t>Kronecker</a:t>
              </a:r>
              <a:endParaRPr lang="en-US" sz="1400" dirty="0">
                <a:latin typeface="Calibri" pitchFamily="34" charset="0"/>
              </a:endParaRPr>
            </a:p>
          </p:txBody>
        </p:sp>
        <p:pic>
          <p:nvPicPr>
            <p:cNvPr id="1030" name="Picture 6" descr="C:\Users\reps\Documents\Papers\submissions\SpeedingUpNewton\Talk\kronec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6990" y="2826711"/>
              <a:ext cx="762492"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1B7CCC8C-EF14-4F9A-BE50-07FBA48153EC}"/>
              </a:ext>
            </a:extLst>
          </p:cNvPr>
          <p:cNvGrpSpPr/>
          <p:nvPr/>
        </p:nvGrpSpPr>
        <p:grpSpPr>
          <a:xfrm>
            <a:off x="770913" y="1939926"/>
            <a:ext cx="813547" cy="1496433"/>
            <a:chOff x="4124420" y="2701280"/>
            <a:chExt cx="813547" cy="1496433"/>
          </a:xfrm>
        </p:grpSpPr>
        <p:pic>
          <p:nvPicPr>
            <p:cNvPr id="86" name="Picture 85">
              <a:extLst>
                <a:ext uri="{FF2B5EF4-FFF2-40B4-BE49-F238E27FC236}">
                  <a16:creationId xmlns:a16="http://schemas.microsoft.com/office/drawing/2014/main" id="{EC7E0ACD-2205-46DD-8614-7B6F12B62DA9}"/>
                </a:ext>
              </a:extLst>
            </p:cNvPr>
            <p:cNvPicPr>
              <a:picLocks noChangeAspect="1"/>
            </p:cNvPicPr>
            <p:nvPr/>
          </p:nvPicPr>
          <p:blipFill>
            <a:blip r:embed="rId8"/>
            <a:stretch>
              <a:fillRect/>
            </a:stretch>
          </p:blipFill>
          <p:spPr>
            <a:xfrm>
              <a:off x="4124420" y="2701280"/>
              <a:ext cx="813547" cy="1005840"/>
            </a:xfrm>
            <a:prstGeom prst="rect">
              <a:avLst/>
            </a:prstGeom>
          </p:spPr>
        </p:pic>
        <p:sp>
          <p:nvSpPr>
            <p:cNvPr id="87" name="TextBox 23">
              <a:extLst>
                <a:ext uri="{FF2B5EF4-FFF2-40B4-BE49-F238E27FC236}">
                  <a16:creationId xmlns:a16="http://schemas.microsoft.com/office/drawing/2014/main" id="{070FFF9B-A39B-429D-A0CB-0A4E599A7D86}"/>
                </a:ext>
              </a:extLst>
            </p:cNvPr>
            <p:cNvSpPr txBox="1">
              <a:spLocks noChangeArrowheads="1"/>
            </p:cNvSpPr>
            <p:nvPr/>
          </p:nvSpPr>
          <p:spPr bwMode="auto">
            <a:xfrm>
              <a:off x="4124420" y="3756800"/>
              <a:ext cx="813547" cy="4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Gottfried</a:t>
              </a:r>
            </a:p>
            <a:p>
              <a:pPr algn="ctr" defTabSz="457200">
                <a:lnSpc>
                  <a:spcPct val="70000"/>
                </a:lnSpc>
                <a:buFontTx/>
                <a:buNone/>
              </a:pPr>
              <a:r>
                <a:rPr lang="en-US" sz="1400" dirty="0">
                  <a:latin typeface="Calibri" pitchFamily="34" charset="0"/>
                </a:rPr>
                <a:t>Wilhelm</a:t>
              </a:r>
            </a:p>
            <a:p>
              <a:pPr algn="ctr" defTabSz="457200">
                <a:lnSpc>
                  <a:spcPct val="70000"/>
                </a:lnSpc>
                <a:buFontTx/>
                <a:buNone/>
              </a:pPr>
              <a:r>
                <a:rPr lang="en-US" sz="1400" dirty="0">
                  <a:latin typeface="Calibri" pitchFamily="34" charset="0"/>
                </a:rPr>
                <a:t>Leibniz</a:t>
              </a:r>
            </a:p>
          </p:txBody>
        </p:sp>
      </p:grpSp>
      <p:grpSp>
        <p:nvGrpSpPr>
          <p:cNvPr id="10" name="Group 9">
            <a:extLst>
              <a:ext uri="{FF2B5EF4-FFF2-40B4-BE49-F238E27FC236}">
                <a16:creationId xmlns:a16="http://schemas.microsoft.com/office/drawing/2014/main" id="{50C5083B-EB43-4308-9A02-FE7E5C57C72A}"/>
              </a:ext>
            </a:extLst>
          </p:cNvPr>
          <p:cNvGrpSpPr/>
          <p:nvPr/>
        </p:nvGrpSpPr>
        <p:grpSpPr>
          <a:xfrm>
            <a:off x="7901490" y="108383"/>
            <a:ext cx="795830" cy="1520804"/>
            <a:chOff x="4987346" y="2724140"/>
            <a:chExt cx="795830" cy="1520804"/>
          </a:xfrm>
        </p:grpSpPr>
        <p:sp>
          <p:nvSpPr>
            <p:cNvPr id="14" name="TextBox 23"/>
            <p:cNvSpPr txBox="1">
              <a:spLocks noChangeArrowheads="1"/>
            </p:cNvSpPr>
            <p:nvPr/>
          </p:nvSpPr>
          <p:spPr bwMode="auto">
            <a:xfrm>
              <a:off x="5037249" y="3742241"/>
              <a:ext cx="696024"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Isaac</a:t>
              </a:r>
            </a:p>
            <a:p>
              <a:pPr algn="ctr" defTabSz="457200">
                <a:lnSpc>
                  <a:spcPct val="70000"/>
                </a:lnSpc>
              </a:pPr>
              <a:r>
                <a:rPr lang="en-US" sz="1400" dirty="0">
                  <a:latin typeface="Calibri" pitchFamily="34" charset="0"/>
                </a:rPr>
                <a:t>Newton</a:t>
              </a:r>
            </a:p>
          </p:txBody>
        </p:sp>
        <p:pic>
          <p:nvPicPr>
            <p:cNvPr id="1029" name="Picture 5" descr="C:\Users\reps\Documents\Papers\submissions\SpeedingUpNewton\Talk\Newt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7346" y="2724140"/>
              <a:ext cx="79583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FF3D7A83-8989-446F-8639-C7A2A508A039}"/>
              </a:ext>
            </a:extLst>
          </p:cNvPr>
          <p:cNvGrpSpPr/>
          <p:nvPr/>
        </p:nvGrpSpPr>
        <p:grpSpPr>
          <a:xfrm>
            <a:off x="5487000" y="1930802"/>
            <a:ext cx="1690141" cy="1481189"/>
            <a:chOff x="7200672" y="199552"/>
            <a:chExt cx="1690141" cy="1481189"/>
          </a:xfrm>
        </p:grpSpPr>
        <p:grpSp>
          <p:nvGrpSpPr>
            <p:cNvPr id="43" name="Group 42">
              <a:extLst>
                <a:ext uri="{FF2B5EF4-FFF2-40B4-BE49-F238E27FC236}">
                  <a16:creationId xmlns:a16="http://schemas.microsoft.com/office/drawing/2014/main" id="{44F65C5E-2853-4445-B1C9-3DC65ED75929}"/>
                </a:ext>
              </a:extLst>
            </p:cNvPr>
            <p:cNvGrpSpPr/>
            <p:nvPr/>
          </p:nvGrpSpPr>
          <p:grpSpPr>
            <a:xfrm>
              <a:off x="7958883" y="199552"/>
              <a:ext cx="931930" cy="1449692"/>
              <a:chOff x="7958883" y="199552"/>
              <a:chExt cx="931930" cy="1449692"/>
            </a:xfrm>
          </p:grpSpPr>
          <p:pic>
            <p:nvPicPr>
              <p:cNvPr id="40" name="Picture 39">
                <a:extLst>
                  <a:ext uri="{FF2B5EF4-FFF2-40B4-BE49-F238E27FC236}">
                    <a16:creationId xmlns:a16="http://schemas.microsoft.com/office/drawing/2014/main" id="{611161FB-B360-4E4D-B59E-CE31EEEC166E}"/>
                  </a:ext>
                </a:extLst>
              </p:cNvPr>
              <p:cNvPicPr>
                <a:picLocks noChangeAspect="1"/>
              </p:cNvPicPr>
              <p:nvPr/>
            </p:nvPicPr>
            <p:blipFill>
              <a:blip r:embed="rId10"/>
              <a:stretch>
                <a:fillRect/>
              </a:stretch>
            </p:blipFill>
            <p:spPr>
              <a:xfrm>
                <a:off x="8047658" y="199552"/>
                <a:ext cx="754380" cy="1005840"/>
              </a:xfrm>
              <a:prstGeom prst="rect">
                <a:avLst/>
              </a:prstGeom>
              <a:ln>
                <a:solidFill>
                  <a:schemeClr val="tx1"/>
                </a:solidFill>
              </a:ln>
            </p:spPr>
          </p:pic>
          <p:sp>
            <p:nvSpPr>
              <p:cNvPr id="95" name="TextBox 23">
                <a:extLst>
                  <a:ext uri="{FF2B5EF4-FFF2-40B4-BE49-F238E27FC236}">
                    <a16:creationId xmlns:a16="http://schemas.microsoft.com/office/drawing/2014/main" id="{3386CACD-5C65-48CB-9C7B-F80D17BEB48B}"/>
                  </a:ext>
                </a:extLst>
              </p:cNvPr>
              <p:cNvSpPr txBox="1">
                <a:spLocks noChangeArrowheads="1"/>
              </p:cNvSpPr>
              <p:nvPr/>
            </p:nvSpPr>
            <p:spPr bwMode="auto">
              <a:xfrm>
                <a:off x="7958883" y="1245607"/>
                <a:ext cx="931930" cy="4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Mihalis</a:t>
                </a:r>
                <a:endParaRPr lang="en-US" sz="1400" dirty="0">
                  <a:latin typeface="Calibri" pitchFamily="34" charset="0"/>
                </a:endParaRPr>
              </a:p>
              <a:p>
                <a:pPr algn="ctr" defTabSz="457200">
                  <a:lnSpc>
                    <a:spcPct val="70000"/>
                  </a:lnSpc>
                </a:pPr>
                <a:r>
                  <a:rPr lang="en-US" sz="1400" dirty="0" err="1">
                    <a:latin typeface="Calibri" pitchFamily="34" charset="0"/>
                  </a:rPr>
                  <a:t>Yannakakis</a:t>
                </a:r>
                <a:endParaRPr lang="en-US" sz="1400" dirty="0">
                  <a:latin typeface="Calibri" pitchFamily="34" charset="0"/>
                </a:endParaRPr>
              </a:p>
            </p:txBody>
          </p:sp>
        </p:grpSp>
        <p:grpSp>
          <p:nvGrpSpPr>
            <p:cNvPr id="44" name="Group 43">
              <a:extLst>
                <a:ext uri="{FF2B5EF4-FFF2-40B4-BE49-F238E27FC236}">
                  <a16:creationId xmlns:a16="http://schemas.microsoft.com/office/drawing/2014/main" id="{B4EB9BAC-B428-4A8B-979A-02372ACEF10E}"/>
                </a:ext>
              </a:extLst>
            </p:cNvPr>
            <p:cNvGrpSpPr/>
            <p:nvPr/>
          </p:nvGrpSpPr>
          <p:grpSpPr>
            <a:xfrm>
              <a:off x="7200672" y="199552"/>
              <a:ext cx="805909" cy="1481189"/>
              <a:chOff x="6955640" y="199552"/>
              <a:chExt cx="805909" cy="1481189"/>
            </a:xfrm>
          </p:grpSpPr>
          <p:pic>
            <p:nvPicPr>
              <p:cNvPr id="42" name="Picture 41">
                <a:extLst>
                  <a:ext uri="{FF2B5EF4-FFF2-40B4-BE49-F238E27FC236}">
                    <a16:creationId xmlns:a16="http://schemas.microsoft.com/office/drawing/2014/main" id="{00A7C500-B224-4FAD-A7F6-90DE365C172A}"/>
                  </a:ext>
                </a:extLst>
              </p:cNvPr>
              <p:cNvPicPr>
                <a:picLocks noChangeAspect="1"/>
              </p:cNvPicPr>
              <p:nvPr/>
            </p:nvPicPr>
            <p:blipFill>
              <a:blip r:embed="rId11"/>
              <a:stretch>
                <a:fillRect/>
              </a:stretch>
            </p:blipFill>
            <p:spPr>
              <a:xfrm>
                <a:off x="6981404" y="199552"/>
                <a:ext cx="754380" cy="1005840"/>
              </a:xfrm>
              <a:prstGeom prst="rect">
                <a:avLst/>
              </a:prstGeom>
              <a:ln>
                <a:solidFill>
                  <a:schemeClr val="tx1"/>
                </a:solidFill>
              </a:ln>
            </p:spPr>
          </p:pic>
          <p:sp>
            <p:nvSpPr>
              <p:cNvPr id="96" name="TextBox 23">
                <a:extLst>
                  <a:ext uri="{FF2B5EF4-FFF2-40B4-BE49-F238E27FC236}">
                    <a16:creationId xmlns:a16="http://schemas.microsoft.com/office/drawing/2014/main" id="{69488148-DE7D-4A09-B2EC-D1355AB46105}"/>
                  </a:ext>
                </a:extLst>
              </p:cNvPr>
              <p:cNvSpPr txBox="1">
                <a:spLocks noChangeArrowheads="1"/>
              </p:cNvSpPr>
              <p:nvPr/>
            </p:nvSpPr>
            <p:spPr bwMode="auto">
              <a:xfrm>
                <a:off x="6955640" y="1256339"/>
                <a:ext cx="805909" cy="42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Kousha</a:t>
                </a:r>
                <a:endParaRPr lang="en-US" sz="1400" dirty="0">
                  <a:latin typeface="Calibri" pitchFamily="34" charset="0"/>
                </a:endParaRPr>
              </a:p>
              <a:p>
                <a:pPr algn="ctr" defTabSz="457200">
                  <a:lnSpc>
                    <a:spcPct val="70000"/>
                  </a:lnSpc>
                </a:pPr>
                <a:r>
                  <a:rPr lang="en-US" sz="1400" dirty="0" err="1">
                    <a:latin typeface="Calibri" pitchFamily="34" charset="0"/>
                  </a:rPr>
                  <a:t>Etessami</a:t>
                </a:r>
                <a:endParaRPr lang="en-US" sz="1400" dirty="0">
                  <a:latin typeface="Calibri" pitchFamily="34" charset="0"/>
                </a:endParaRPr>
              </a:p>
            </p:txBody>
          </p:sp>
        </p:grpSp>
      </p:grpSp>
      <p:cxnSp>
        <p:nvCxnSpPr>
          <p:cNvPr id="93" name="Straight Arrow Connector 92">
            <a:extLst>
              <a:ext uri="{FF2B5EF4-FFF2-40B4-BE49-F238E27FC236}">
                <a16:creationId xmlns:a16="http://schemas.microsoft.com/office/drawing/2014/main" id="{46AA9E75-66C9-41FD-AD5A-7590EE9B0217}"/>
              </a:ext>
            </a:extLst>
          </p:cNvPr>
          <p:cNvCxnSpPr>
            <a:cxnSpLocks/>
          </p:cNvCxnSpPr>
          <p:nvPr/>
        </p:nvCxnSpPr>
        <p:spPr>
          <a:xfrm>
            <a:off x="5246144" y="4170208"/>
            <a:ext cx="458563"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35543BCB-16EA-4230-B21A-54C77E6B8C21}"/>
              </a:ext>
            </a:extLst>
          </p:cNvPr>
          <p:cNvCxnSpPr>
            <a:cxnSpLocks/>
          </p:cNvCxnSpPr>
          <p:nvPr/>
        </p:nvCxnSpPr>
        <p:spPr>
          <a:xfrm flipV="1">
            <a:off x="1944814" y="593583"/>
            <a:ext cx="782964" cy="1"/>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3B016F56-828D-4519-AE7A-970ABE9BED2A}"/>
              </a:ext>
            </a:extLst>
          </p:cNvPr>
          <p:cNvGrpSpPr/>
          <p:nvPr/>
        </p:nvGrpSpPr>
        <p:grpSpPr>
          <a:xfrm>
            <a:off x="156918" y="83126"/>
            <a:ext cx="1610704" cy="1420870"/>
            <a:chOff x="6979822" y="5136048"/>
            <a:chExt cx="1610704" cy="1420870"/>
          </a:xfrm>
        </p:grpSpPr>
        <p:grpSp>
          <p:nvGrpSpPr>
            <p:cNvPr id="94" name="Group 93">
              <a:extLst>
                <a:ext uri="{FF2B5EF4-FFF2-40B4-BE49-F238E27FC236}">
                  <a16:creationId xmlns:a16="http://schemas.microsoft.com/office/drawing/2014/main" id="{DA56CD0D-CEF3-4D58-B6BD-E437B31E4287}"/>
                </a:ext>
              </a:extLst>
            </p:cNvPr>
            <p:cNvGrpSpPr/>
            <p:nvPr/>
          </p:nvGrpSpPr>
          <p:grpSpPr>
            <a:xfrm>
              <a:off x="7753630" y="5143585"/>
              <a:ext cx="836896" cy="1413333"/>
              <a:chOff x="453616" y="3572911"/>
              <a:chExt cx="836896" cy="1413333"/>
            </a:xfrm>
          </p:grpSpPr>
          <p:pic>
            <p:nvPicPr>
              <p:cNvPr id="100" name="Picture 99">
                <a:extLst>
                  <a:ext uri="{FF2B5EF4-FFF2-40B4-BE49-F238E27FC236}">
                    <a16:creationId xmlns:a16="http://schemas.microsoft.com/office/drawing/2014/main" id="{BD9CB3EA-302D-4EF2-A8DF-0F8879D6C3CF}"/>
                  </a:ext>
                </a:extLst>
              </p:cNvPr>
              <p:cNvPicPr>
                <a:picLocks noChangeAspect="1"/>
              </p:cNvPicPr>
              <p:nvPr/>
            </p:nvPicPr>
            <p:blipFill>
              <a:blip r:embed="rId12"/>
              <a:stretch>
                <a:fillRect/>
              </a:stretch>
            </p:blipFill>
            <p:spPr>
              <a:xfrm>
                <a:off x="534689" y="3572911"/>
                <a:ext cx="674751" cy="1005840"/>
              </a:xfrm>
              <a:prstGeom prst="rect">
                <a:avLst/>
              </a:prstGeom>
              <a:ln>
                <a:solidFill>
                  <a:schemeClr val="tx1"/>
                </a:solidFill>
              </a:ln>
            </p:spPr>
          </p:pic>
          <p:sp>
            <p:nvSpPr>
              <p:cNvPr id="102" name="Text Box 47">
                <a:extLst>
                  <a:ext uri="{FF2B5EF4-FFF2-40B4-BE49-F238E27FC236}">
                    <a16:creationId xmlns:a16="http://schemas.microsoft.com/office/drawing/2014/main" id="{1FEFE6F0-3C41-4DA9-B34F-7D8AADE5C155}"/>
                  </a:ext>
                </a:extLst>
              </p:cNvPr>
              <p:cNvSpPr txBox="1">
                <a:spLocks noChangeArrowheads="1"/>
              </p:cNvSpPr>
              <p:nvPr/>
            </p:nvSpPr>
            <p:spPr bwMode="auto">
              <a:xfrm>
                <a:off x="453616" y="4582607"/>
                <a:ext cx="836896"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Mark</a:t>
                </a:r>
              </a:p>
              <a:p>
                <a:pPr algn="ctr">
                  <a:lnSpc>
                    <a:spcPct val="70000"/>
                  </a:lnSpc>
                  <a:buFontTx/>
                  <a:buNone/>
                </a:pPr>
                <a:r>
                  <a:rPr lang="en-US" sz="1400" dirty="0">
                    <a:latin typeface="Calibri" pitchFamily="34" charset="0"/>
                  </a:rPr>
                  <a:t>Wegman</a:t>
                </a:r>
              </a:p>
            </p:txBody>
          </p:sp>
        </p:grpSp>
        <p:grpSp>
          <p:nvGrpSpPr>
            <p:cNvPr id="97" name="Group 96">
              <a:extLst>
                <a:ext uri="{FF2B5EF4-FFF2-40B4-BE49-F238E27FC236}">
                  <a16:creationId xmlns:a16="http://schemas.microsoft.com/office/drawing/2014/main" id="{00CF7EA4-22AA-4FD0-B5C7-870FDD495662}"/>
                </a:ext>
              </a:extLst>
            </p:cNvPr>
            <p:cNvGrpSpPr/>
            <p:nvPr/>
          </p:nvGrpSpPr>
          <p:grpSpPr>
            <a:xfrm>
              <a:off x="6979822" y="5136048"/>
              <a:ext cx="776710" cy="1415684"/>
              <a:chOff x="753932" y="5145239"/>
              <a:chExt cx="776710" cy="1415684"/>
            </a:xfrm>
          </p:grpSpPr>
          <p:pic>
            <p:nvPicPr>
              <p:cNvPr id="98" name="Picture 97">
                <a:extLst>
                  <a:ext uri="{FF2B5EF4-FFF2-40B4-BE49-F238E27FC236}">
                    <a16:creationId xmlns:a16="http://schemas.microsoft.com/office/drawing/2014/main" id="{91DC7535-FB0F-40DE-AF05-B66CED7664CF}"/>
                  </a:ext>
                </a:extLst>
              </p:cNvPr>
              <p:cNvPicPr>
                <a:picLocks noChangeAspect="1"/>
              </p:cNvPicPr>
              <p:nvPr/>
            </p:nvPicPr>
            <p:blipFill>
              <a:blip r:embed="rId13"/>
              <a:stretch>
                <a:fillRect/>
              </a:stretch>
            </p:blipFill>
            <p:spPr>
              <a:xfrm>
                <a:off x="753932" y="5145239"/>
                <a:ext cx="776710" cy="1005840"/>
              </a:xfrm>
              <a:prstGeom prst="rect">
                <a:avLst/>
              </a:prstGeom>
              <a:ln>
                <a:solidFill>
                  <a:schemeClr val="tx1"/>
                </a:solidFill>
              </a:ln>
            </p:spPr>
          </p:pic>
          <p:sp>
            <p:nvSpPr>
              <p:cNvPr id="99" name="Text Box 47">
                <a:extLst>
                  <a:ext uri="{FF2B5EF4-FFF2-40B4-BE49-F238E27FC236}">
                    <a16:creationId xmlns:a16="http://schemas.microsoft.com/office/drawing/2014/main" id="{5DD4E39E-8D72-47A3-9197-BBD4CFC3152B}"/>
                  </a:ext>
                </a:extLst>
              </p:cNvPr>
              <p:cNvSpPr txBox="1">
                <a:spLocks noChangeArrowheads="1"/>
              </p:cNvSpPr>
              <p:nvPr/>
            </p:nvSpPr>
            <p:spPr bwMode="auto">
              <a:xfrm>
                <a:off x="759156" y="6157286"/>
                <a:ext cx="767710"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Susan</a:t>
                </a:r>
              </a:p>
              <a:p>
                <a:pPr algn="ctr">
                  <a:lnSpc>
                    <a:spcPct val="70000"/>
                  </a:lnSpc>
                  <a:buFontTx/>
                  <a:buNone/>
                </a:pPr>
                <a:r>
                  <a:rPr lang="en-US" sz="1400" dirty="0">
                    <a:latin typeface="Calibri" pitchFamily="34" charset="0"/>
                  </a:rPr>
                  <a:t>Graham</a:t>
                </a:r>
              </a:p>
            </p:txBody>
          </p:sp>
        </p:grpSp>
      </p:grpSp>
      <p:grpSp>
        <p:nvGrpSpPr>
          <p:cNvPr id="4" name="Group 3">
            <a:extLst>
              <a:ext uri="{FF2B5EF4-FFF2-40B4-BE49-F238E27FC236}">
                <a16:creationId xmlns:a16="http://schemas.microsoft.com/office/drawing/2014/main" id="{B314BB0C-7344-49C7-93F5-93F0A352B901}"/>
              </a:ext>
            </a:extLst>
          </p:cNvPr>
          <p:cNvGrpSpPr/>
          <p:nvPr/>
        </p:nvGrpSpPr>
        <p:grpSpPr>
          <a:xfrm>
            <a:off x="7540132" y="1937669"/>
            <a:ext cx="1575781" cy="1498690"/>
            <a:chOff x="8741045" y="1951936"/>
            <a:chExt cx="1575781" cy="1498690"/>
          </a:xfrm>
        </p:grpSpPr>
        <p:grpSp>
          <p:nvGrpSpPr>
            <p:cNvPr id="103" name="Group 102">
              <a:extLst>
                <a:ext uri="{FF2B5EF4-FFF2-40B4-BE49-F238E27FC236}">
                  <a16:creationId xmlns:a16="http://schemas.microsoft.com/office/drawing/2014/main" id="{F5763E7C-0079-48D0-B0FD-50B8A0AD947C}"/>
                </a:ext>
              </a:extLst>
            </p:cNvPr>
            <p:cNvGrpSpPr/>
            <p:nvPr/>
          </p:nvGrpSpPr>
          <p:grpSpPr>
            <a:xfrm>
              <a:off x="9510917" y="1951936"/>
              <a:ext cx="805909" cy="1498690"/>
              <a:chOff x="140669" y="5092168"/>
              <a:chExt cx="805909" cy="1498690"/>
            </a:xfrm>
          </p:grpSpPr>
          <p:pic>
            <p:nvPicPr>
              <p:cNvPr id="104" name="Picture 103">
                <a:extLst>
                  <a:ext uri="{FF2B5EF4-FFF2-40B4-BE49-F238E27FC236}">
                    <a16:creationId xmlns:a16="http://schemas.microsoft.com/office/drawing/2014/main" id="{D101AF19-B195-4F9F-8789-14610D3C35D2}"/>
                  </a:ext>
                </a:extLst>
              </p:cNvPr>
              <p:cNvPicPr>
                <a:picLocks noChangeAspect="1"/>
              </p:cNvPicPr>
              <p:nvPr/>
            </p:nvPicPr>
            <p:blipFill>
              <a:blip r:embed="rId14"/>
              <a:stretch>
                <a:fillRect/>
              </a:stretch>
            </p:blipFill>
            <p:spPr>
              <a:xfrm>
                <a:off x="171732" y="5092168"/>
                <a:ext cx="743782" cy="1005840"/>
              </a:xfrm>
              <a:prstGeom prst="rect">
                <a:avLst/>
              </a:prstGeom>
              <a:ln>
                <a:solidFill>
                  <a:schemeClr val="tx1"/>
                </a:solidFill>
              </a:ln>
            </p:spPr>
          </p:pic>
          <p:sp>
            <p:nvSpPr>
              <p:cNvPr id="105" name="TextBox 23">
                <a:extLst>
                  <a:ext uri="{FF2B5EF4-FFF2-40B4-BE49-F238E27FC236}">
                    <a16:creationId xmlns:a16="http://schemas.microsoft.com/office/drawing/2014/main" id="{13F5D3E8-98E0-41B9-BBF6-459D1FA1A06C}"/>
                  </a:ext>
                </a:extLst>
              </p:cNvPr>
              <p:cNvSpPr txBox="1">
                <a:spLocks noChangeArrowheads="1"/>
              </p:cNvSpPr>
              <p:nvPr/>
            </p:nvSpPr>
            <p:spPr bwMode="auto">
              <a:xfrm>
                <a:off x="140669" y="6166456"/>
                <a:ext cx="805909" cy="424402"/>
              </a:xfrm>
              <a:prstGeom prst="rect">
                <a:avLst/>
              </a:prstGeom>
              <a:solidFill>
                <a:schemeClr val="bg1"/>
              </a:solidFill>
              <a:ln>
                <a:noFill/>
              </a:ln>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Dexter</a:t>
                </a:r>
              </a:p>
              <a:p>
                <a:pPr algn="ctr" defTabSz="457200">
                  <a:lnSpc>
                    <a:spcPct val="70000"/>
                  </a:lnSpc>
                </a:pPr>
                <a:r>
                  <a:rPr lang="en-US" sz="1400" dirty="0">
                    <a:latin typeface="Calibri" pitchFamily="34" charset="0"/>
                  </a:rPr>
                  <a:t>Kozen</a:t>
                </a:r>
              </a:p>
            </p:txBody>
          </p:sp>
        </p:grpSp>
        <p:grpSp>
          <p:nvGrpSpPr>
            <p:cNvPr id="106" name="Group 105">
              <a:extLst>
                <a:ext uri="{FF2B5EF4-FFF2-40B4-BE49-F238E27FC236}">
                  <a16:creationId xmlns:a16="http://schemas.microsoft.com/office/drawing/2014/main" id="{1472BBE4-06F7-4FC9-8F18-B05F85F76C66}"/>
                </a:ext>
              </a:extLst>
            </p:cNvPr>
            <p:cNvGrpSpPr/>
            <p:nvPr/>
          </p:nvGrpSpPr>
          <p:grpSpPr>
            <a:xfrm>
              <a:off x="8741045" y="1959382"/>
              <a:ext cx="805909" cy="1483795"/>
              <a:chOff x="1305801" y="5087185"/>
              <a:chExt cx="805909" cy="1483795"/>
            </a:xfrm>
          </p:grpSpPr>
          <p:pic>
            <p:nvPicPr>
              <p:cNvPr id="107" name="Picture 106">
                <a:extLst>
                  <a:ext uri="{FF2B5EF4-FFF2-40B4-BE49-F238E27FC236}">
                    <a16:creationId xmlns:a16="http://schemas.microsoft.com/office/drawing/2014/main" id="{E199AC2F-0DBC-4F2D-812A-7FD1149D875E}"/>
                  </a:ext>
                </a:extLst>
              </p:cNvPr>
              <p:cNvPicPr>
                <a:picLocks noChangeAspect="1"/>
              </p:cNvPicPr>
              <p:nvPr/>
            </p:nvPicPr>
            <p:blipFill>
              <a:blip r:embed="rId15"/>
              <a:stretch>
                <a:fillRect/>
              </a:stretch>
            </p:blipFill>
            <p:spPr>
              <a:xfrm>
                <a:off x="1374313" y="5087185"/>
                <a:ext cx="668884" cy="1005840"/>
              </a:xfrm>
              <a:prstGeom prst="rect">
                <a:avLst/>
              </a:prstGeom>
              <a:ln>
                <a:solidFill>
                  <a:schemeClr val="tx1"/>
                </a:solidFill>
              </a:ln>
            </p:spPr>
          </p:pic>
          <p:sp>
            <p:nvSpPr>
              <p:cNvPr id="108" name="TextBox 23">
                <a:extLst>
                  <a:ext uri="{FF2B5EF4-FFF2-40B4-BE49-F238E27FC236}">
                    <a16:creationId xmlns:a16="http://schemas.microsoft.com/office/drawing/2014/main" id="{5AC64F95-3FD1-4627-8041-20B781AC27F2}"/>
                  </a:ext>
                </a:extLst>
              </p:cNvPr>
              <p:cNvSpPr txBox="1">
                <a:spLocks noChangeArrowheads="1"/>
              </p:cNvSpPr>
              <p:nvPr/>
            </p:nvSpPr>
            <p:spPr bwMode="auto">
              <a:xfrm>
                <a:off x="1305801" y="6146578"/>
                <a:ext cx="805909" cy="424402"/>
              </a:xfrm>
              <a:prstGeom prst="rect">
                <a:avLst/>
              </a:prstGeom>
              <a:solidFill>
                <a:schemeClr val="bg1"/>
              </a:solidFill>
              <a:ln>
                <a:noFill/>
              </a:ln>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Mark</a:t>
                </a:r>
              </a:p>
              <a:p>
                <a:pPr algn="ctr" defTabSz="457200">
                  <a:lnSpc>
                    <a:spcPct val="70000"/>
                  </a:lnSpc>
                </a:pPr>
                <a:r>
                  <a:rPr lang="en-US" sz="1400" dirty="0">
                    <a:latin typeface="Calibri" pitchFamily="34" charset="0"/>
                  </a:rPr>
                  <a:t>Hopkins</a:t>
                </a:r>
              </a:p>
            </p:txBody>
          </p:sp>
        </p:grpSp>
      </p:grpSp>
      <p:cxnSp>
        <p:nvCxnSpPr>
          <p:cNvPr id="58" name="Straight Arrow Connector 57"/>
          <p:cNvCxnSpPr>
            <a:cxnSpLocks/>
          </p:cNvCxnSpPr>
          <p:nvPr/>
        </p:nvCxnSpPr>
        <p:spPr>
          <a:xfrm>
            <a:off x="8310004" y="1511745"/>
            <a:ext cx="0" cy="324804"/>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13" name="Arrow: Bent-Up 112">
            <a:extLst>
              <a:ext uri="{FF2B5EF4-FFF2-40B4-BE49-F238E27FC236}">
                <a16:creationId xmlns:a16="http://schemas.microsoft.com/office/drawing/2014/main" id="{0E33CDD3-EA0E-4652-9124-0E1FC29ED26D}"/>
              </a:ext>
            </a:extLst>
          </p:cNvPr>
          <p:cNvSpPr/>
          <p:nvPr/>
        </p:nvSpPr>
        <p:spPr bwMode="auto">
          <a:xfrm rot="10800000">
            <a:off x="409968" y="2430495"/>
            <a:ext cx="199631" cy="1039516"/>
          </a:xfrm>
          <a:prstGeom prst="bentUpArrow">
            <a:avLst>
              <a:gd name="adj1" fmla="val 0"/>
              <a:gd name="adj2" fmla="val 6449"/>
              <a:gd name="adj3" fmla="val 16934"/>
            </a:avLst>
          </a:prstGeom>
          <a:solidFill>
            <a:srgbClr val="C00000"/>
          </a:solidFill>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65" name="Group 64">
            <a:extLst>
              <a:ext uri="{FF2B5EF4-FFF2-40B4-BE49-F238E27FC236}">
                <a16:creationId xmlns:a16="http://schemas.microsoft.com/office/drawing/2014/main" id="{E74C5B5D-7D86-4AF0-B9FE-16BD3CB7B407}"/>
              </a:ext>
            </a:extLst>
          </p:cNvPr>
          <p:cNvGrpSpPr/>
          <p:nvPr/>
        </p:nvGrpSpPr>
        <p:grpSpPr>
          <a:xfrm>
            <a:off x="5882031" y="3656335"/>
            <a:ext cx="3219720" cy="1553147"/>
            <a:chOff x="1683411" y="3656335"/>
            <a:chExt cx="3219720" cy="1553147"/>
          </a:xfrm>
        </p:grpSpPr>
        <p:grpSp>
          <p:nvGrpSpPr>
            <p:cNvPr id="49" name="Group 48"/>
            <p:cNvGrpSpPr/>
            <p:nvPr/>
          </p:nvGrpSpPr>
          <p:grpSpPr>
            <a:xfrm>
              <a:off x="1683411" y="3656335"/>
              <a:ext cx="754380" cy="1553147"/>
              <a:chOff x="6175039" y="250424"/>
              <a:chExt cx="754380" cy="1553147"/>
            </a:xfrm>
          </p:grpSpPr>
          <p:pic>
            <p:nvPicPr>
              <p:cNvPr id="1036" name="Picture 12" descr="C:\Users\reps\Documents\Papers\submissions\SpeedingUpNewton\Talk\akash.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75039" y="250424"/>
                <a:ext cx="754380"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6" name="TextBox 23"/>
              <p:cNvSpPr txBox="1">
                <a:spLocks noChangeArrowheads="1"/>
              </p:cNvSpPr>
              <p:nvPr/>
            </p:nvSpPr>
            <p:spPr bwMode="auto">
              <a:xfrm>
                <a:off x="6289320" y="1300869"/>
                <a:ext cx="52581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Akash</a:t>
                </a:r>
              </a:p>
              <a:p>
                <a:pPr algn="ctr" defTabSz="457200">
                  <a:lnSpc>
                    <a:spcPct val="70000"/>
                  </a:lnSpc>
                  <a:buFontTx/>
                  <a:buNone/>
                </a:pPr>
                <a:r>
                  <a:rPr lang="en-US" sz="1400" dirty="0">
                    <a:latin typeface="Calibri" pitchFamily="34" charset="0"/>
                  </a:rPr>
                  <a:t>Lal</a:t>
                </a:r>
              </a:p>
            </p:txBody>
          </p:sp>
        </p:grpSp>
        <p:grpSp>
          <p:nvGrpSpPr>
            <p:cNvPr id="48" name="Group 47"/>
            <p:cNvGrpSpPr/>
            <p:nvPr/>
          </p:nvGrpSpPr>
          <p:grpSpPr>
            <a:xfrm>
              <a:off x="2344618" y="3656335"/>
              <a:ext cx="1158875" cy="1530262"/>
              <a:chOff x="7604597" y="1755698"/>
              <a:chExt cx="1158875" cy="1530262"/>
            </a:xfrm>
          </p:grpSpPr>
          <p:sp>
            <p:nvSpPr>
              <p:cNvPr id="68" name="TextBox 23"/>
              <p:cNvSpPr txBox="1">
                <a:spLocks noChangeArrowheads="1"/>
              </p:cNvSpPr>
              <p:nvPr/>
            </p:nvSpPr>
            <p:spPr bwMode="auto">
              <a:xfrm>
                <a:off x="7604597" y="2783258"/>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Tayssir</a:t>
                </a:r>
                <a:endParaRPr lang="en-US" sz="1400" dirty="0">
                  <a:latin typeface="Calibri" pitchFamily="34" charset="0"/>
                </a:endParaRPr>
              </a:p>
              <a:p>
                <a:pPr algn="ctr" defTabSz="457200">
                  <a:lnSpc>
                    <a:spcPct val="70000"/>
                  </a:lnSpc>
                </a:pPr>
                <a:r>
                  <a:rPr lang="en-US" sz="1400" dirty="0" err="1">
                    <a:latin typeface="Calibri" pitchFamily="34" charset="0"/>
                  </a:rPr>
                  <a:t>Touili</a:t>
                </a:r>
                <a:endParaRPr lang="en-US" sz="1400" dirty="0">
                  <a:latin typeface="Calibri" pitchFamily="34" charset="0"/>
                </a:endParaRPr>
              </a:p>
            </p:txBody>
          </p:sp>
          <p:pic>
            <p:nvPicPr>
              <p:cNvPr id="1037" name="Picture 13" descr="C:\Users\reps\Documents\Papers\submissions\SpeedingUpNewton\Talk\tayssi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45660" y="1755698"/>
                <a:ext cx="846713"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3265668" y="3656335"/>
              <a:ext cx="1158875" cy="1543973"/>
              <a:chOff x="6364913" y="1751013"/>
              <a:chExt cx="1158875" cy="1543973"/>
            </a:xfrm>
          </p:grpSpPr>
          <p:sp>
            <p:nvSpPr>
              <p:cNvPr id="67" name="TextBox 23"/>
              <p:cNvSpPr txBox="1">
                <a:spLocks noChangeArrowheads="1"/>
              </p:cNvSpPr>
              <p:nvPr/>
            </p:nvSpPr>
            <p:spPr bwMode="auto">
              <a:xfrm>
                <a:off x="6364913" y="279228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buFontTx/>
                  <a:buNone/>
                </a:pPr>
                <a:r>
                  <a:rPr lang="en-US" sz="1400" dirty="0">
                    <a:latin typeface="Calibri" pitchFamily="34" charset="0"/>
                  </a:rPr>
                  <a:t>Nick</a:t>
                </a:r>
              </a:p>
              <a:p>
                <a:pPr algn="ctr" defTabSz="457200">
                  <a:lnSpc>
                    <a:spcPct val="70000"/>
                  </a:lnSpc>
                  <a:buFontTx/>
                  <a:buNone/>
                </a:pPr>
                <a:r>
                  <a:rPr lang="en-US" sz="1400" dirty="0">
                    <a:latin typeface="Calibri" pitchFamily="34" charset="0"/>
                  </a:rPr>
                  <a:t>Kidd</a:t>
                </a:r>
              </a:p>
            </p:txBody>
          </p:sp>
          <p:pic>
            <p:nvPicPr>
              <p:cNvPr id="1038" name="Picture 14" descr="C:\Users\reps\Documents\Papers\submissions\SpeedingUpNewton\Talk\nick-kidd.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79055" y="1751013"/>
                <a:ext cx="913507"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4B29BDB4-EE0F-414F-A856-7FC739899630}"/>
                </a:ext>
              </a:extLst>
            </p:cNvPr>
            <p:cNvSpPr txBox="1"/>
            <p:nvPr/>
          </p:nvSpPr>
          <p:spPr>
            <a:xfrm>
              <a:off x="4288860" y="3990548"/>
              <a:ext cx="614271" cy="369332"/>
            </a:xfrm>
            <a:prstGeom prst="rect">
              <a:avLst/>
            </a:prstGeom>
            <a:noFill/>
          </p:spPr>
          <p:txBody>
            <a:bodyPr wrap="none" rtlCol="0">
              <a:spAutoFit/>
            </a:bodyPr>
            <a:lstStyle/>
            <a:p>
              <a:r>
                <a:rPr lang="en-US" dirty="0"/>
                <a:t>+ R.</a:t>
              </a:r>
            </a:p>
          </p:txBody>
        </p:sp>
      </p:grpSp>
      <p:grpSp>
        <p:nvGrpSpPr>
          <p:cNvPr id="46" name="Group 45">
            <a:extLst>
              <a:ext uri="{FF2B5EF4-FFF2-40B4-BE49-F238E27FC236}">
                <a16:creationId xmlns:a16="http://schemas.microsoft.com/office/drawing/2014/main" id="{6BED1169-A4A9-4F02-A054-CD20505CE1F7}"/>
              </a:ext>
            </a:extLst>
          </p:cNvPr>
          <p:cNvGrpSpPr/>
          <p:nvPr/>
        </p:nvGrpSpPr>
        <p:grpSpPr>
          <a:xfrm>
            <a:off x="6019008" y="5387819"/>
            <a:ext cx="2628804" cy="1525760"/>
            <a:chOff x="6350497" y="5431355"/>
            <a:chExt cx="2628804" cy="1525760"/>
          </a:xfrm>
        </p:grpSpPr>
        <p:grpSp>
          <p:nvGrpSpPr>
            <p:cNvPr id="31" name="Group 30"/>
            <p:cNvGrpSpPr/>
            <p:nvPr/>
          </p:nvGrpSpPr>
          <p:grpSpPr>
            <a:xfrm>
              <a:off x="6974228" y="5431355"/>
              <a:ext cx="1051859" cy="1525759"/>
              <a:chOff x="4222761" y="3165761"/>
              <a:chExt cx="1051859" cy="1525759"/>
            </a:xfrm>
          </p:grpSpPr>
          <p:sp>
            <p:nvSpPr>
              <p:cNvPr id="8" name="Text Box 24"/>
              <p:cNvSpPr txBox="1">
                <a:spLocks noChangeArrowheads="1"/>
              </p:cNvSpPr>
              <p:nvPr/>
            </p:nvSpPr>
            <p:spPr bwMode="auto">
              <a:xfrm>
                <a:off x="4312417" y="4188818"/>
                <a:ext cx="8847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defPPr>
                  <a:defRPr lang="en-US"/>
                </a:defPPr>
                <a:lvl1pPr algn="ctr">
                  <a:lnSpc>
                    <a:spcPct val="70000"/>
                  </a:lnSpc>
                  <a:spcBef>
                    <a:spcPct val="0"/>
                  </a:spcBef>
                  <a:defRPr sz="1400">
                    <a:latin typeface="Calibri" pitchFamily="34" charset="0"/>
                  </a:defRPr>
                </a:lvl1pPr>
                <a:lvl2pPr marL="742950" indent="-285750" defTabSz="3133725">
                  <a:spcBef>
                    <a:spcPct val="0"/>
                  </a:spcBef>
                  <a:defRPr>
                    <a:latin typeface="Arial" charset="0"/>
                  </a:defRPr>
                </a:lvl2pPr>
                <a:lvl3pPr marL="1143000" indent="-228600" defTabSz="3133725">
                  <a:spcBef>
                    <a:spcPct val="0"/>
                  </a:spcBef>
                  <a:defRPr>
                    <a:latin typeface="Arial" charset="0"/>
                  </a:defRPr>
                </a:lvl3pPr>
                <a:lvl4pPr marL="1600200" indent="-228600" defTabSz="3133725">
                  <a:spcBef>
                    <a:spcPct val="0"/>
                  </a:spcBef>
                  <a:defRPr>
                    <a:latin typeface="Arial" charset="0"/>
                  </a:defRPr>
                </a:lvl4pPr>
                <a:lvl5pPr marL="2057400" indent="-228600" defTabSz="3133725">
                  <a:spcBef>
                    <a:spcPct val="0"/>
                  </a:spcBef>
                  <a:defRPr>
                    <a:latin typeface="Arial" charset="0"/>
                  </a:defRPr>
                </a:lvl5pPr>
                <a:lvl6pPr marL="2514600" indent="-228600" defTabSz="3133725" fontAlgn="base">
                  <a:spcBef>
                    <a:spcPct val="0"/>
                  </a:spcBef>
                  <a:spcAft>
                    <a:spcPct val="0"/>
                  </a:spcAft>
                  <a:defRPr>
                    <a:latin typeface="Arial" charset="0"/>
                  </a:defRPr>
                </a:lvl6pPr>
                <a:lvl7pPr marL="2971800" indent="-228600" defTabSz="3133725" fontAlgn="base">
                  <a:spcBef>
                    <a:spcPct val="0"/>
                  </a:spcBef>
                  <a:spcAft>
                    <a:spcPct val="0"/>
                  </a:spcAft>
                  <a:defRPr>
                    <a:latin typeface="Arial" charset="0"/>
                  </a:defRPr>
                </a:lvl7pPr>
                <a:lvl8pPr marL="3429000" indent="-228600" defTabSz="3133725" fontAlgn="base">
                  <a:spcBef>
                    <a:spcPct val="0"/>
                  </a:spcBef>
                  <a:spcAft>
                    <a:spcPct val="0"/>
                  </a:spcAft>
                  <a:defRPr>
                    <a:latin typeface="Arial" charset="0"/>
                  </a:defRPr>
                </a:lvl8pPr>
                <a:lvl9pPr marL="3886200" indent="-228600" defTabSz="3133725" fontAlgn="base">
                  <a:spcBef>
                    <a:spcPct val="0"/>
                  </a:spcBef>
                  <a:spcAft>
                    <a:spcPct val="0"/>
                  </a:spcAft>
                  <a:defRPr>
                    <a:latin typeface="Arial" charset="0"/>
                  </a:defRPr>
                </a:lvl9pPr>
              </a:lstStyle>
              <a:p>
                <a:r>
                  <a:rPr lang="en-US" dirty="0"/>
                  <a:t>Emma</a:t>
                </a:r>
              </a:p>
              <a:p>
                <a:r>
                  <a:rPr lang="en-US" dirty="0" err="1"/>
                  <a:t>Turetsky</a:t>
                </a:r>
                <a:endParaRPr lang="en-US" dirty="0"/>
              </a:p>
            </p:txBody>
          </p:sp>
          <p:pic>
            <p:nvPicPr>
              <p:cNvPr id="9" name="Picture 2" descr="C:\Users\reps\Documents\personal\Susan\Obituary\2014-07-15\turetsky-emma.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22761" y="3165761"/>
                <a:ext cx="1051859"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8080200" y="5431355"/>
              <a:ext cx="899101" cy="1525760"/>
              <a:chOff x="5562649" y="3165761"/>
              <a:chExt cx="899101" cy="1525760"/>
            </a:xfrm>
          </p:grpSpPr>
          <p:sp>
            <p:nvSpPr>
              <p:cNvPr id="12" name="TextBox 23"/>
              <p:cNvSpPr txBox="1">
                <a:spLocks noChangeArrowheads="1"/>
              </p:cNvSpPr>
              <p:nvPr/>
            </p:nvSpPr>
            <p:spPr bwMode="auto">
              <a:xfrm>
                <a:off x="5629391" y="4188818"/>
                <a:ext cx="765617"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err="1">
                    <a:latin typeface="Calibri" pitchFamily="34" charset="0"/>
                  </a:rPr>
                  <a:t>Prathmesh</a:t>
                </a:r>
                <a:endParaRPr lang="en-US" sz="1400" dirty="0">
                  <a:latin typeface="Calibri" pitchFamily="34" charset="0"/>
                </a:endParaRPr>
              </a:p>
              <a:p>
                <a:pPr algn="ctr" defTabSz="457200">
                  <a:lnSpc>
                    <a:spcPct val="70000"/>
                  </a:lnSpc>
                </a:pPr>
                <a:r>
                  <a:rPr lang="en-US" sz="1400" dirty="0" err="1">
                    <a:latin typeface="Calibri" pitchFamily="34" charset="0"/>
                  </a:rPr>
                  <a:t>Prabhu</a:t>
                </a:r>
                <a:endParaRPr lang="en-US" sz="1400" dirty="0">
                  <a:latin typeface="Calibri" pitchFamily="34" charset="0"/>
                </a:endParaRPr>
              </a:p>
            </p:txBody>
          </p:sp>
          <p:pic>
            <p:nvPicPr>
              <p:cNvPr id="1028" name="Picture 4" descr="C:\Users\reps\Documents\Papers\submissions\SpeedingUpNewton\Talk\prathmesh.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62649" y="3165761"/>
                <a:ext cx="899101" cy="100584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118" name="TextBox 117">
              <a:extLst>
                <a:ext uri="{FF2B5EF4-FFF2-40B4-BE49-F238E27FC236}">
                  <a16:creationId xmlns:a16="http://schemas.microsoft.com/office/drawing/2014/main" id="{1AD9D651-26C4-47C1-9581-9AA3DF2463A8}"/>
                </a:ext>
              </a:extLst>
            </p:cNvPr>
            <p:cNvSpPr txBox="1"/>
            <p:nvPr/>
          </p:nvSpPr>
          <p:spPr>
            <a:xfrm>
              <a:off x="6350497" y="5754443"/>
              <a:ext cx="614271" cy="369332"/>
            </a:xfrm>
            <a:prstGeom prst="rect">
              <a:avLst/>
            </a:prstGeom>
            <a:noFill/>
          </p:spPr>
          <p:txBody>
            <a:bodyPr wrap="none" rtlCol="0">
              <a:spAutoFit/>
            </a:bodyPr>
            <a:lstStyle/>
            <a:p>
              <a:r>
                <a:rPr lang="en-US" dirty="0"/>
                <a:t>R. +</a:t>
              </a:r>
            </a:p>
          </p:txBody>
        </p:sp>
      </p:grpSp>
      <p:cxnSp>
        <p:nvCxnSpPr>
          <p:cNvPr id="119" name="Straight Arrow Connector 118">
            <a:extLst>
              <a:ext uri="{FF2B5EF4-FFF2-40B4-BE49-F238E27FC236}">
                <a16:creationId xmlns:a16="http://schemas.microsoft.com/office/drawing/2014/main" id="{BBA12F53-2F96-4515-ADF6-758E0AFF8125}"/>
              </a:ext>
            </a:extLst>
          </p:cNvPr>
          <p:cNvCxnSpPr>
            <a:cxnSpLocks/>
          </p:cNvCxnSpPr>
          <p:nvPr/>
        </p:nvCxnSpPr>
        <p:spPr>
          <a:xfrm flipH="1" flipV="1">
            <a:off x="5069227" y="2440481"/>
            <a:ext cx="314505" cy="6533"/>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B127B77F-24AB-4F52-9D7D-7C2616B7B1C4}"/>
              </a:ext>
            </a:extLst>
          </p:cNvPr>
          <p:cNvCxnSpPr>
            <a:cxnSpLocks/>
          </p:cNvCxnSpPr>
          <p:nvPr/>
        </p:nvCxnSpPr>
        <p:spPr>
          <a:xfrm flipH="1" flipV="1">
            <a:off x="1710588" y="2422762"/>
            <a:ext cx="314505" cy="6533"/>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222DE4BA-DA09-4361-A3B9-B771E9722358}"/>
              </a:ext>
            </a:extLst>
          </p:cNvPr>
          <p:cNvCxnSpPr>
            <a:cxnSpLocks/>
          </p:cNvCxnSpPr>
          <p:nvPr/>
        </p:nvCxnSpPr>
        <p:spPr>
          <a:xfrm flipH="1" flipV="1">
            <a:off x="7192208" y="2447027"/>
            <a:ext cx="314505" cy="6533"/>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2F6BCF8C-F9AE-4853-915D-3C99CC3E9D4A}"/>
              </a:ext>
            </a:extLst>
          </p:cNvPr>
          <p:cNvCxnSpPr>
            <a:cxnSpLocks/>
          </p:cNvCxnSpPr>
          <p:nvPr/>
        </p:nvCxnSpPr>
        <p:spPr>
          <a:xfrm flipH="1">
            <a:off x="5039263" y="5902106"/>
            <a:ext cx="888340" cy="1"/>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3371F214-5136-4316-B513-1B510709169C}"/>
              </a:ext>
            </a:extLst>
          </p:cNvPr>
          <p:cNvGrpSpPr/>
          <p:nvPr/>
        </p:nvGrpSpPr>
        <p:grpSpPr>
          <a:xfrm>
            <a:off x="1673860" y="3655249"/>
            <a:ext cx="1605587" cy="1543150"/>
            <a:chOff x="256690" y="3571429"/>
            <a:chExt cx="1605587" cy="1543150"/>
          </a:xfrm>
        </p:grpSpPr>
        <p:grpSp>
          <p:nvGrpSpPr>
            <p:cNvPr id="34" name="Group 33">
              <a:extLst>
                <a:ext uri="{FF2B5EF4-FFF2-40B4-BE49-F238E27FC236}">
                  <a16:creationId xmlns:a16="http://schemas.microsoft.com/office/drawing/2014/main" id="{B6137784-C1CD-479A-9336-6682F714A714}"/>
                </a:ext>
              </a:extLst>
            </p:cNvPr>
            <p:cNvGrpSpPr/>
            <p:nvPr/>
          </p:nvGrpSpPr>
          <p:grpSpPr>
            <a:xfrm>
              <a:off x="1083317" y="3571429"/>
              <a:ext cx="778960" cy="1543150"/>
              <a:chOff x="1083317" y="3571429"/>
              <a:chExt cx="778960" cy="1543150"/>
            </a:xfrm>
          </p:grpSpPr>
          <p:sp>
            <p:nvSpPr>
              <p:cNvPr id="24" name="TextBox 23"/>
              <p:cNvSpPr txBox="1">
                <a:spLocks noChangeArrowheads="1"/>
              </p:cNvSpPr>
              <p:nvPr/>
            </p:nvSpPr>
            <p:spPr bwMode="auto">
              <a:xfrm>
                <a:off x="1154115" y="4611876"/>
                <a:ext cx="637364" cy="50270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Dana</a:t>
                </a:r>
              </a:p>
              <a:p>
                <a:pPr algn="ctr" defTabSz="457200">
                  <a:lnSpc>
                    <a:spcPct val="70000"/>
                  </a:lnSpc>
                </a:pPr>
                <a:r>
                  <a:rPr lang="en-US" sz="1400" dirty="0">
                    <a:latin typeface="Calibri" pitchFamily="34" charset="0"/>
                  </a:rPr>
                  <a:t>Scott</a:t>
                </a:r>
              </a:p>
            </p:txBody>
          </p:sp>
          <p:pic>
            <p:nvPicPr>
              <p:cNvPr id="1033" name="Picture 9" descr="C:\Users\reps\Documents\Papers\submissions\SpeedingUpNewton\Talk\scott-dana.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83317" y="3571429"/>
                <a:ext cx="778960" cy="1005840"/>
              </a:xfrm>
              <a:prstGeom prst="rect">
                <a:avLst/>
              </a:prstGeom>
              <a:solidFill>
                <a:schemeClr val="bg1"/>
              </a:solidFill>
              <a:ln>
                <a:solidFill>
                  <a:schemeClr val="tx1"/>
                </a:solidFill>
              </a:ln>
            </p:spPr>
          </p:pic>
        </p:grpSp>
        <p:grpSp>
          <p:nvGrpSpPr>
            <p:cNvPr id="29" name="Group 28">
              <a:extLst>
                <a:ext uri="{FF2B5EF4-FFF2-40B4-BE49-F238E27FC236}">
                  <a16:creationId xmlns:a16="http://schemas.microsoft.com/office/drawing/2014/main" id="{52F2EED4-1D8F-43AF-99EC-92608687EEB2}"/>
                </a:ext>
              </a:extLst>
            </p:cNvPr>
            <p:cNvGrpSpPr/>
            <p:nvPr/>
          </p:nvGrpSpPr>
          <p:grpSpPr>
            <a:xfrm>
              <a:off x="256690" y="3571429"/>
              <a:ext cx="848153" cy="1534932"/>
              <a:chOff x="256690" y="3571429"/>
              <a:chExt cx="848153" cy="1534932"/>
            </a:xfrm>
          </p:grpSpPr>
          <p:sp>
            <p:nvSpPr>
              <p:cNvPr id="32" name="TextBox 23"/>
              <p:cNvSpPr txBox="1">
                <a:spLocks noChangeArrowheads="1"/>
              </p:cNvSpPr>
              <p:nvPr/>
            </p:nvSpPr>
            <p:spPr bwMode="auto">
              <a:xfrm>
                <a:off x="256690" y="4603658"/>
                <a:ext cx="848153" cy="50270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defTabSz="457200">
                  <a:lnSpc>
                    <a:spcPct val="70000"/>
                  </a:lnSpc>
                </a:pPr>
                <a:r>
                  <a:rPr lang="en-US" sz="1400" dirty="0">
                    <a:latin typeface="Calibri" pitchFamily="34" charset="0"/>
                  </a:rPr>
                  <a:t>Michael</a:t>
                </a:r>
              </a:p>
              <a:p>
                <a:pPr algn="ctr" defTabSz="457200">
                  <a:lnSpc>
                    <a:spcPct val="70000"/>
                  </a:lnSpc>
                </a:pPr>
                <a:r>
                  <a:rPr lang="en-US" sz="1400" dirty="0">
                    <a:latin typeface="Calibri" pitchFamily="34" charset="0"/>
                  </a:rPr>
                  <a:t>Rabin</a:t>
                </a:r>
              </a:p>
            </p:txBody>
          </p:sp>
          <p:pic>
            <p:nvPicPr>
              <p:cNvPr id="27" name="Picture 26" descr="A person smiling for the camera&#10;&#10;Description automatically generated with medium confidence">
                <a:extLst>
                  <a:ext uri="{FF2B5EF4-FFF2-40B4-BE49-F238E27FC236}">
                    <a16:creationId xmlns:a16="http://schemas.microsoft.com/office/drawing/2014/main" id="{72224061-FAF5-440B-8934-7A1CCF8E120A}"/>
                  </a:ext>
                </a:extLst>
              </p:cNvPr>
              <p:cNvPicPr>
                <a:picLocks noChangeAspect="1"/>
              </p:cNvPicPr>
              <p:nvPr/>
            </p:nvPicPr>
            <p:blipFill>
              <a:blip r:embed="rId22"/>
              <a:stretch>
                <a:fillRect/>
              </a:stretch>
            </p:blipFill>
            <p:spPr>
              <a:xfrm>
                <a:off x="346358" y="3571429"/>
                <a:ext cx="680279" cy="1005840"/>
              </a:xfrm>
              <a:prstGeom prst="rect">
                <a:avLst/>
              </a:prstGeom>
              <a:ln>
                <a:solidFill>
                  <a:schemeClr val="tx1"/>
                </a:solidFill>
              </a:ln>
            </p:spPr>
          </p:pic>
        </p:grpSp>
      </p:grpSp>
      <p:cxnSp>
        <p:nvCxnSpPr>
          <p:cNvPr id="39" name="Straight Arrow Connector 38"/>
          <p:cNvCxnSpPr>
            <a:cxnSpLocks/>
          </p:cNvCxnSpPr>
          <p:nvPr/>
        </p:nvCxnSpPr>
        <p:spPr>
          <a:xfrm>
            <a:off x="7694364" y="4849032"/>
            <a:ext cx="0" cy="373116"/>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69" name="Group 68">
            <a:extLst>
              <a:ext uri="{FF2B5EF4-FFF2-40B4-BE49-F238E27FC236}">
                <a16:creationId xmlns:a16="http://schemas.microsoft.com/office/drawing/2014/main" id="{8A58C732-969A-4F5F-B90D-52227162061B}"/>
              </a:ext>
            </a:extLst>
          </p:cNvPr>
          <p:cNvGrpSpPr/>
          <p:nvPr/>
        </p:nvGrpSpPr>
        <p:grpSpPr>
          <a:xfrm>
            <a:off x="2205138" y="5383844"/>
            <a:ext cx="2804487" cy="1430348"/>
            <a:chOff x="2639478" y="5298605"/>
            <a:chExt cx="2804487" cy="1430348"/>
          </a:xfrm>
        </p:grpSpPr>
        <p:grpSp>
          <p:nvGrpSpPr>
            <p:cNvPr id="109" name="Group 48">
              <a:extLst>
                <a:ext uri="{FF2B5EF4-FFF2-40B4-BE49-F238E27FC236}">
                  <a16:creationId xmlns:a16="http://schemas.microsoft.com/office/drawing/2014/main" id="{D09CFC1D-3F38-4077-B85D-EBF31D2043AA}"/>
                </a:ext>
              </a:extLst>
            </p:cNvPr>
            <p:cNvGrpSpPr>
              <a:grpSpLocks/>
            </p:cNvGrpSpPr>
            <p:nvPr/>
          </p:nvGrpSpPr>
          <p:grpSpPr bwMode="auto">
            <a:xfrm>
              <a:off x="3231902" y="5298605"/>
              <a:ext cx="738186" cy="1430348"/>
              <a:chOff x="4024" y="887"/>
              <a:chExt cx="465" cy="901"/>
            </a:xfrm>
          </p:grpSpPr>
          <p:pic>
            <p:nvPicPr>
              <p:cNvPr id="110" name="Picture 46">
                <a:extLst>
                  <a:ext uri="{FF2B5EF4-FFF2-40B4-BE49-F238E27FC236}">
                    <a16:creationId xmlns:a16="http://schemas.microsoft.com/office/drawing/2014/main" id="{FAFF03C0-2602-4E9D-9D5F-D79DC0728D2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4024" y="887"/>
                <a:ext cx="465" cy="63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 name="Text Box 47">
                <a:extLst>
                  <a:ext uri="{FF2B5EF4-FFF2-40B4-BE49-F238E27FC236}">
                    <a16:creationId xmlns:a16="http://schemas.microsoft.com/office/drawing/2014/main" id="{8A6C6FF9-3DEA-45A6-9845-1D7B575C30F1}"/>
                  </a:ext>
                </a:extLst>
              </p:cNvPr>
              <p:cNvSpPr txBox="1">
                <a:spLocks noChangeArrowheads="1"/>
              </p:cNvSpPr>
              <p:nvPr/>
            </p:nvSpPr>
            <p:spPr bwMode="auto">
              <a:xfrm>
                <a:off x="4071" y="1534"/>
                <a:ext cx="37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spcBef>
                    <a:spcPct val="0"/>
                  </a:spcBef>
                  <a:buFontTx/>
                  <a:buNone/>
                </a:pPr>
                <a:r>
                  <a:rPr lang="en-US" sz="1400" dirty="0">
                    <a:latin typeface="Calibri" pitchFamily="34" charset="0"/>
                  </a:rPr>
                  <a:t>Jason</a:t>
                </a:r>
              </a:p>
              <a:p>
                <a:pPr algn="ctr">
                  <a:lnSpc>
                    <a:spcPct val="70000"/>
                  </a:lnSpc>
                  <a:spcBef>
                    <a:spcPct val="0"/>
                  </a:spcBef>
                  <a:buFontTx/>
                  <a:buNone/>
                </a:pPr>
                <a:r>
                  <a:rPr lang="en-US" sz="1400" dirty="0" err="1">
                    <a:latin typeface="Calibri" pitchFamily="34" charset="0"/>
                  </a:rPr>
                  <a:t>Breck</a:t>
                </a:r>
                <a:endParaRPr lang="en-US" sz="1400" dirty="0">
                  <a:latin typeface="Calibri" pitchFamily="34" charset="0"/>
                </a:endParaRPr>
              </a:p>
            </p:txBody>
          </p:sp>
        </p:grpSp>
        <p:sp>
          <p:nvSpPr>
            <p:cNvPr id="124" name="Text Box 47">
              <a:extLst>
                <a:ext uri="{FF2B5EF4-FFF2-40B4-BE49-F238E27FC236}">
                  <a16:creationId xmlns:a16="http://schemas.microsoft.com/office/drawing/2014/main" id="{E4E9A930-6411-4396-A6C0-BB063CB93FE9}"/>
                </a:ext>
              </a:extLst>
            </p:cNvPr>
            <p:cNvSpPr txBox="1">
              <a:spLocks noChangeArrowheads="1"/>
            </p:cNvSpPr>
            <p:nvPr/>
          </p:nvSpPr>
          <p:spPr bwMode="auto">
            <a:xfrm>
              <a:off x="2639478" y="5644282"/>
              <a:ext cx="5084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K. +</a:t>
              </a:r>
            </a:p>
          </p:txBody>
        </p:sp>
        <p:grpSp>
          <p:nvGrpSpPr>
            <p:cNvPr id="61" name="Group 60">
              <a:extLst>
                <a:ext uri="{FF2B5EF4-FFF2-40B4-BE49-F238E27FC236}">
                  <a16:creationId xmlns:a16="http://schemas.microsoft.com/office/drawing/2014/main" id="{04209C98-A78C-4238-8929-AD65444DB5BA}"/>
                </a:ext>
              </a:extLst>
            </p:cNvPr>
            <p:cNvGrpSpPr/>
            <p:nvPr/>
          </p:nvGrpSpPr>
          <p:grpSpPr>
            <a:xfrm>
              <a:off x="4034636" y="5298605"/>
              <a:ext cx="770034" cy="1410358"/>
              <a:chOff x="4461818" y="5357235"/>
              <a:chExt cx="770034" cy="1410358"/>
            </a:xfrm>
          </p:grpSpPr>
          <p:pic>
            <p:nvPicPr>
              <p:cNvPr id="60" name="Picture 59" descr="A person smiling for the picture&#10;&#10;Description automatically generated with medium confidence">
                <a:extLst>
                  <a:ext uri="{FF2B5EF4-FFF2-40B4-BE49-F238E27FC236}">
                    <a16:creationId xmlns:a16="http://schemas.microsoft.com/office/drawing/2014/main" id="{C2AF6371-A431-4489-91FA-4642E647931E}"/>
                  </a:ext>
                </a:extLst>
              </p:cNvPr>
              <p:cNvPicPr>
                <a:picLocks noChangeAspect="1"/>
              </p:cNvPicPr>
              <p:nvPr/>
            </p:nvPicPr>
            <p:blipFill>
              <a:blip r:embed="rId24"/>
              <a:stretch>
                <a:fillRect/>
              </a:stretch>
            </p:blipFill>
            <p:spPr>
              <a:xfrm>
                <a:off x="4461818" y="5357235"/>
                <a:ext cx="770034" cy="1005840"/>
              </a:xfrm>
              <a:prstGeom prst="rect">
                <a:avLst/>
              </a:prstGeom>
              <a:ln>
                <a:solidFill>
                  <a:schemeClr val="tx1"/>
                </a:solidFill>
              </a:ln>
            </p:spPr>
          </p:pic>
          <p:sp>
            <p:nvSpPr>
              <p:cNvPr id="130" name="Text Box 47">
                <a:extLst>
                  <a:ext uri="{FF2B5EF4-FFF2-40B4-BE49-F238E27FC236}">
                    <a16:creationId xmlns:a16="http://schemas.microsoft.com/office/drawing/2014/main" id="{BD718208-E0E5-42F3-9FE7-C64B08B6B828}"/>
                  </a:ext>
                </a:extLst>
              </p:cNvPr>
              <p:cNvSpPr txBox="1">
                <a:spLocks noChangeArrowheads="1"/>
              </p:cNvSpPr>
              <p:nvPr/>
            </p:nvSpPr>
            <p:spPr bwMode="auto">
              <a:xfrm>
                <a:off x="4464359" y="6363956"/>
                <a:ext cx="76495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spcBef>
                    <a:spcPct val="0"/>
                  </a:spcBef>
                  <a:buFontTx/>
                  <a:buNone/>
                </a:pPr>
                <a:r>
                  <a:rPr lang="en-US" sz="1400" dirty="0">
                    <a:latin typeface="Calibri" pitchFamily="34" charset="0"/>
                  </a:rPr>
                  <a:t>John</a:t>
                </a:r>
              </a:p>
              <a:p>
                <a:pPr algn="ctr">
                  <a:lnSpc>
                    <a:spcPct val="70000"/>
                  </a:lnSpc>
                  <a:spcBef>
                    <a:spcPct val="0"/>
                  </a:spcBef>
                  <a:buFontTx/>
                  <a:buNone/>
                </a:pPr>
                <a:r>
                  <a:rPr lang="en-US" sz="1400" dirty="0" err="1">
                    <a:latin typeface="Calibri" pitchFamily="34" charset="0"/>
                  </a:rPr>
                  <a:t>Cyphert</a:t>
                </a:r>
                <a:endParaRPr lang="en-US" sz="1400" dirty="0">
                  <a:latin typeface="Calibri" pitchFamily="34" charset="0"/>
                </a:endParaRPr>
              </a:p>
            </p:txBody>
          </p:sp>
        </p:grpSp>
        <p:sp>
          <p:nvSpPr>
            <p:cNvPr id="133" name="TextBox 132">
              <a:extLst>
                <a:ext uri="{FF2B5EF4-FFF2-40B4-BE49-F238E27FC236}">
                  <a16:creationId xmlns:a16="http://schemas.microsoft.com/office/drawing/2014/main" id="{6F17D712-F1A2-4A4C-80C2-B9A42ABC94ED}"/>
                </a:ext>
              </a:extLst>
            </p:cNvPr>
            <p:cNvSpPr txBox="1"/>
            <p:nvPr/>
          </p:nvSpPr>
          <p:spPr>
            <a:xfrm>
              <a:off x="4829694" y="5616859"/>
              <a:ext cx="614271" cy="369332"/>
            </a:xfrm>
            <a:prstGeom prst="rect">
              <a:avLst/>
            </a:prstGeom>
            <a:noFill/>
          </p:spPr>
          <p:txBody>
            <a:bodyPr wrap="none" rtlCol="0">
              <a:spAutoFit/>
            </a:bodyPr>
            <a:lstStyle/>
            <a:p>
              <a:r>
                <a:rPr lang="en-US" dirty="0"/>
                <a:t>+ R.</a:t>
              </a:r>
            </a:p>
          </p:txBody>
        </p:sp>
      </p:grpSp>
      <p:cxnSp>
        <p:nvCxnSpPr>
          <p:cNvPr id="138" name="Straight Arrow Connector 137">
            <a:extLst>
              <a:ext uri="{FF2B5EF4-FFF2-40B4-BE49-F238E27FC236}">
                <a16:creationId xmlns:a16="http://schemas.microsoft.com/office/drawing/2014/main" id="{6F8FC1ED-16A9-455B-B8E5-65665DBFB270}"/>
              </a:ext>
            </a:extLst>
          </p:cNvPr>
          <p:cNvCxnSpPr>
            <a:cxnSpLocks/>
          </p:cNvCxnSpPr>
          <p:nvPr/>
        </p:nvCxnSpPr>
        <p:spPr>
          <a:xfrm flipV="1">
            <a:off x="6866560" y="590743"/>
            <a:ext cx="782964" cy="1"/>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C5D8B4EA-1995-44C6-AD31-DC8B2D256B58}"/>
              </a:ext>
            </a:extLst>
          </p:cNvPr>
          <p:cNvCxnSpPr>
            <a:cxnSpLocks/>
          </p:cNvCxnSpPr>
          <p:nvPr/>
        </p:nvCxnSpPr>
        <p:spPr>
          <a:xfrm>
            <a:off x="3519993" y="4170208"/>
            <a:ext cx="454821" cy="0"/>
          </a:xfrm>
          <a:prstGeom prst="straightConnector1">
            <a:avLst/>
          </a:prstGeom>
          <a:ln>
            <a:solidFill>
              <a:srgbClr val="C0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1039" name="Group 1038">
            <a:extLst>
              <a:ext uri="{FF2B5EF4-FFF2-40B4-BE49-F238E27FC236}">
                <a16:creationId xmlns:a16="http://schemas.microsoft.com/office/drawing/2014/main" id="{716C00A8-34E0-4BB2-8E15-7ED8276127EA}"/>
              </a:ext>
            </a:extLst>
          </p:cNvPr>
          <p:cNvGrpSpPr/>
          <p:nvPr/>
        </p:nvGrpSpPr>
        <p:grpSpPr>
          <a:xfrm>
            <a:off x="2970244" y="83126"/>
            <a:ext cx="3686374" cy="1447066"/>
            <a:chOff x="2970244" y="83126"/>
            <a:chExt cx="3686374" cy="1447066"/>
          </a:xfrm>
        </p:grpSpPr>
        <p:grpSp>
          <p:nvGrpSpPr>
            <p:cNvPr id="74" name="Group 73">
              <a:extLst>
                <a:ext uri="{FF2B5EF4-FFF2-40B4-BE49-F238E27FC236}">
                  <a16:creationId xmlns:a16="http://schemas.microsoft.com/office/drawing/2014/main" id="{44A5A43F-0243-4654-8BE3-E3313B37BA6A}"/>
                </a:ext>
              </a:extLst>
            </p:cNvPr>
            <p:cNvGrpSpPr/>
            <p:nvPr/>
          </p:nvGrpSpPr>
          <p:grpSpPr>
            <a:xfrm>
              <a:off x="5821896" y="113658"/>
              <a:ext cx="834722" cy="1416534"/>
              <a:chOff x="4151313" y="3546475"/>
              <a:chExt cx="834722" cy="1416534"/>
            </a:xfrm>
          </p:grpSpPr>
          <p:pic>
            <p:nvPicPr>
              <p:cNvPr id="75" name="Picture 4" descr="C:\Users\reps\Documents\Service\Meetings\Dagstuhl SMT-meets-AbsInt-2014\Talk\RadhiaCousot.jpg">
                <a:extLst>
                  <a:ext uri="{FF2B5EF4-FFF2-40B4-BE49-F238E27FC236}">
                    <a16:creationId xmlns:a16="http://schemas.microsoft.com/office/drawing/2014/main" id="{5D9BC4C6-047C-4034-A445-3CB064C07BE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51313" y="3546475"/>
                <a:ext cx="834722" cy="1005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6" name="Text Box 47">
                <a:extLst>
                  <a:ext uri="{FF2B5EF4-FFF2-40B4-BE49-F238E27FC236}">
                    <a16:creationId xmlns:a16="http://schemas.microsoft.com/office/drawing/2014/main" id="{BF4E598B-BA02-4A43-A597-9E258FFB885B}"/>
                  </a:ext>
                </a:extLst>
              </p:cNvPr>
              <p:cNvSpPr txBox="1">
                <a:spLocks noChangeArrowheads="1"/>
              </p:cNvSpPr>
              <p:nvPr/>
            </p:nvSpPr>
            <p:spPr bwMode="auto">
              <a:xfrm>
                <a:off x="4198226" y="4559372"/>
                <a:ext cx="69602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err="1">
                    <a:latin typeface="Calibri" pitchFamily="34" charset="0"/>
                  </a:rPr>
                  <a:t>Radhia</a:t>
                </a:r>
                <a:endParaRPr lang="en-US" sz="1400" dirty="0">
                  <a:latin typeface="Calibri" pitchFamily="34" charset="0"/>
                </a:endParaRPr>
              </a:p>
              <a:p>
                <a:pPr algn="ctr">
                  <a:lnSpc>
                    <a:spcPct val="70000"/>
                  </a:lnSpc>
                  <a:buFontTx/>
                  <a:buNone/>
                </a:pPr>
                <a:r>
                  <a:rPr lang="en-US" sz="1400" dirty="0" err="1">
                    <a:latin typeface="Calibri" pitchFamily="34" charset="0"/>
                  </a:rPr>
                  <a:t>Cousot</a:t>
                </a:r>
                <a:endParaRPr lang="en-US" sz="1400" dirty="0">
                  <a:latin typeface="Calibri" pitchFamily="34" charset="0"/>
                </a:endParaRPr>
              </a:p>
            </p:txBody>
          </p:sp>
        </p:grpSp>
        <p:grpSp>
          <p:nvGrpSpPr>
            <p:cNvPr id="80" name="Group 79">
              <a:extLst>
                <a:ext uri="{FF2B5EF4-FFF2-40B4-BE49-F238E27FC236}">
                  <a16:creationId xmlns:a16="http://schemas.microsoft.com/office/drawing/2014/main" id="{69714D48-CFF3-4905-9262-8B35233C8F9A}"/>
                </a:ext>
              </a:extLst>
            </p:cNvPr>
            <p:cNvGrpSpPr/>
            <p:nvPr/>
          </p:nvGrpSpPr>
          <p:grpSpPr>
            <a:xfrm>
              <a:off x="2970244" y="106790"/>
              <a:ext cx="1005840" cy="1417842"/>
              <a:chOff x="2120396" y="5133679"/>
              <a:chExt cx="1005840" cy="1417842"/>
            </a:xfrm>
          </p:grpSpPr>
          <p:pic>
            <p:nvPicPr>
              <p:cNvPr id="81" name="Picture 80">
                <a:extLst>
                  <a:ext uri="{FF2B5EF4-FFF2-40B4-BE49-F238E27FC236}">
                    <a16:creationId xmlns:a16="http://schemas.microsoft.com/office/drawing/2014/main" id="{34208862-E8E2-4DF3-81E0-BE823E325330}"/>
                  </a:ext>
                </a:extLst>
              </p:cNvPr>
              <p:cNvPicPr>
                <a:picLocks noChangeAspect="1"/>
              </p:cNvPicPr>
              <p:nvPr/>
            </p:nvPicPr>
            <p:blipFill>
              <a:blip r:embed="rId26"/>
              <a:stretch>
                <a:fillRect/>
              </a:stretch>
            </p:blipFill>
            <p:spPr>
              <a:xfrm>
                <a:off x="2120396" y="5133679"/>
                <a:ext cx="1005840" cy="1005840"/>
              </a:xfrm>
              <a:prstGeom prst="rect">
                <a:avLst/>
              </a:prstGeom>
              <a:ln>
                <a:solidFill>
                  <a:schemeClr val="tx1"/>
                </a:solidFill>
              </a:ln>
            </p:spPr>
          </p:pic>
          <p:sp>
            <p:nvSpPr>
              <p:cNvPr id="82" name="Text Box 47">
                <a:extLst>
                  <a:ext uri="{FF2B5EF4-FFF2-40B4-BE49-F238E27FC236}">
                    <a16:creationId xmlns:a16="http://schemas.microsoft.com/office/drawing/2014/main" id="{11ED0ADD-FD05-48B0-8DD2-A3D7F0473ED7}"/>
                  </a:ext>
                </a:extLst>
              </p:cNvPr>
              <p:cNvSpPr txBox="1">
                <a:spLocks noChangeArrowheads="1"/>
              </p:cNvSpPr>
              <p:nvPr/>
            </p:nvSpPr>
            <p:spPr bwMode="auto">
              <a:xfrm>
                <a:off x="2307911" y="6147884"/>
                <a:ext cx="636713"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Micha</a:t>
                </a:r>
              </a:p>
              <a:p>
                <a:pPr algn="ctr">
                  <a:lnSpc>
                    <a:spcPct val="70000"/>
                  </a:lnSpc>
                  <a:buFontTx/>
                  <a:buNone/>
                </a:pPr>
                <a:r>
                  <a:rPr lang="en-US" sz="1400" dirty="0" err="1">
                    <a:latin typeface="Calibri" pitchFamily="34" charset="0"/>
                  </a:rPr>
                  <a:t>Sharir</a:t>
                </a:r>
                <a:endParaRPr lang="en-US" sz="1400" dirty="0">
                  <a:latin typeface="Calibri" pitchFamily="34" charset="0"/>
                </a:endParaRPr>
              </a:p>
            </p:txBody>
          </p:sp>
        </p:grpSp>
        <p:grpSp>
          <p:nvGrpSpPr>
            <p:cNvPr id="83" name="Group 82">
              <a:extLst>
                <a:ext uri="{FF2B5EF4-FFF2-40B4-BE49-F238E27FC236}">
                  <a16:creationId xmlns:a16="http://schemas.microsoft.com/office/drawing/2014/main" id="{F851FE88-5C27-4E6D-B5D6-9E9FF5A9A408}"/>
                </a:ext>
              </a:extLst>
            </p:cNvPr>
            <p:cNvGrpSpPr/>
            <p:nvPr/>
          </p:nvGrpSpPr>
          <p:grpSpPr>
            <a:xfrm>
              <a:off x="4031351" y="106790"/>
              <a:ext cx="883176" cy="1417842"/>
              <a:chOff x="651760" y="5133679"/>
              <a:chExt cx="883176" cy="1417842"/>
            </a:xfrm>
          </p:grpSpPr>
          <p:pic>
            <p:nvPicPr>
              <p:cNvPr id="84" name="Picture 83">
                <a:extLst>
                  <a:ext uri="{FF2B5EF4-FFF2-40B4-BE49-F238E27FC236}">
                    <a16:creationId xmlns:a16="http://schemas.microsoft.com/office/drawing/2014/main" id="{A6AF19B7-CB30-48DD-9609-F194666B8447}"/>
                  </a:ext>
                </a:extLst>
              </p:cNvPr>
              <p:cNvPicPr>
                <a:picLocks noChangeAspect="1"/>
              </p:cNvPicPr>
              <p:nvPr/>
            </p:nvPicPr>
            <p:blipFill>
              <a:blip r:embed="rId27"/>
              <a:stretch>
                <a:fillRect/>
              </a:stretch>
            </p:blipFill>
            <p:spPr>
              <a:xfrm>
                <a:off x="651760" y="5133679"/>
                <a:ext cx="883176" cy="1005840"/>
              </a:xfrm>
              <a:prstGeom prst="rect">
                <a:avLst/>
              </a:prstGeom>
              <a:ln w="9525">
                <a:solidFill>
                  <a:schemeClr val="tx1"/>
                </a:solidFill>
              </a:ln>
            </p:spPr>
          </p:pic>
          <p:sp>
            <p:nvSpPr>
              <p:cNvPr id="85" name="Text Box 47">
                <a:extLst>
                  <a:ext uri="{FF2B5EF4-FFF2-40B4-BE49-F238E27FC236}">
                    <a16:creationId xmlns:a16="http://schemas.microsoft.com/office/drawing/2014/main" id="{0D99E220-CC3B-45F6-A893-ACEB647D95A0}"/>
                  </a:ext>
                </a:extLst>
              </p:cNvPr>
              <p:cNvSpPr txBox="1">
                <a:spLocks noChangeArrowheads="1"/>
              </p:cNvSpPr>
              <p:nvPr/>
            </p:nvSpPr>
            <p:spPr bwMode="auto">
              <a:xfrm>
                <a:off x="765189" y="6147884"/>
                <a:ext cx="639919"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Amir</a:t>
                </a:r>
              </a:p>
              <a:p>
                <a:pPr algn="ctr">
                  <a:lnSpc>
                    <a:spcPct val="70000"/>
                  </a:lnSpc>
                  <a:buFontTx/>
                  <a:buNone/>
                </a:pPr>
                <a:r>
                  <a:rPr lang="en-US" sz="1400" dirty="0" err="1">
                    <a:latin typeface="Calibri" pitchFamily="34" charset="0"/>
                  </a:rPr>
                  <a:t>Pnueli</a:t>
                </a:r>
                <a:endParaRPr lang="en-US" sz="1400" dirty="0">
                  <a:latin typeface="Calibri" pitchFamily="34" charset="0"/>
                </a:endParaRPr>
              </a:p>
            </p:txBody>
          </p:sp>
        </p:grpSp>
        <p:grpSp>
          <p:nvGrpSpPr>
            <p:cNvPr id="1025" name="Group 1024">
              <a:extLst>
                <a:ext uri="{FF2B5EF4-FFF2-40B4-BE49-F238E27FC236}">
                  <a16:creationId xmlns:a16="http://schemas.microsoft.com/office/drawing/2014/main" id="{E7BB7778-2B3E-4D4D-9014-B8197A4C20BD}"/>
                </a:ext>
              </a:extLst>
            </p:cNvPr>
            <p:cNvGrpSpPr/>
            <p:nvPr/>
          </p:nvGrpSpPr>
          <p:grpSpPr>
            <a:xfrm>
              <a:off x="4940338" y="83126"/>
              <a:ext cx="865140" cy="1438887"/>
              <a:chOff x="4940338" y="83126"/>
              <a:chExt cx="865140" cy="1438887"/>
            </a:xfrm>
          </p:grpSpPr>
          <p:sp>
            <p:nvSpPr>
              <p:cNvPr id="79" name="Text Box 47">
                <a:extLst>
                  <a:ext uri="{FF2B5EF4-FFF2-40B4-BE49-F238E27FC236}">
                    <a16:creationId xmlns:a16="http://schemas.microsoft.com/office/drawing/2014/main" id="{03A2432D-F956-4D69-885A-28E7FF2E95BD}"/>
                  </a:ext>
                </a:extLst>
              </p:cNvPr>
              <p:cNvSpPr txBox="1">
                <a:spLocks noChangeArrowheads="1"/>
              </p:cNvSpPr>
              <p:nvPr/>
            </p:nvSpPr>
            <p:spPr bwMode="auto">
              <a:xfrm>
                <a:off x="5022766" y="1118376"/>
                <a:ext cx="696024" cy="4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1"/>
                    </a:solidFill>
                    <a:miter lim="800000"/>
                    <a:headEnd type="none" w="sm" len="sm"/>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70000"/>
                  </a:lnSpc>
                  <a:buFontTx/>
                  <a:buNone/>
                </a:pPr>
                <a:r>
                  <a:rPr lang="en-US" sz="1400" dirty="0">
                    <a:latin typeface="Calibri" pitchFamily="34" charset="0"/>
                  </a:rPr>
                  <a:t>Patrick</a:t>
                </a:r>
              </a:p>
              <a:p>
                <a:pPr algn="ctr">
                  <a:lnSpc>
                    <a:spcPct val="70000"/>
                  </a:lnSpc>
                  <a:buFontTx/>
                  <a:buNone/>
                </a:pPr>
                <a:r>
                  <a:rPr lang="en-US" sz="1400" dirty="0" err="1">
                    <a:latin typeface="Calibri" pitchFamily="34" charset="0"/>
                  </a:rPr>
                  <a:t>Cousot</a:t>
                </a:r>
                <a:endParaRPr lang="en-US" sz="1400" dirty="0">
                  <a:latin typeface="Calibri" pitchFamily="34" charset="0"/>
                </a:endParaRPr>
              </a:p>
            </p:txBody>
          </p:sp>
          <p:grpSp>
            <p:nvGrpSpPr>
              <p:cNvPr id="1024" name="Group 1023">
                <a:extLst>
                  <a:ext uri="{FF2B5EF4-FFF2-40B4-BE49-F238E27FC236}">
                    <a16:creationId xmlns:a16="http://schemas.microsoft.com/office/drawing/2014/main" id="{62D0A743-5DBD-41E8-9B00-E677351038B1}"/>
                  </a:ext>
                </a:extLst>
              </p:cNvPr>
              <p:cNvGrpSpPr/>
              <p:nvPr/>
            </p:nvGrpSpPr>
            <p:grpSpPr>
              <a:xfrm>
                <a:off x="4940338" y="83126"/>
                <a:ext cx="865140" cy="1062886"/>
                <a:chOff x="4940338" y="83126"/>
                <a:chExt cx="865140" cy="1062886"/>
              </a:xfrm>
            </p:grpSpPr>
            <p:pic>
              <p:nvPicPr>
                <p:cNvPr id="78" name="Picture 2" descr="C:\Users\reps\Documents\Service\Meetings\Dagstuhl SMT-meets-AbsInt-2014\Talk\PatrickCousot.jpg">
                  <a:extLst>
                    <a:ext uri="{FF2B5EF4-FFF2-40B4-BE49-F238E27FC236}">
                      <a16:creationId xmlns:a16="http://schemas.microsoft.com/office/drawing/2014/main" id="{D82C44C7-2446-4339-ADC4-C8ABB1ABB00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40338" y="83126"/>
                  <a:ext cx="865140" cy="1062886"/>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a:extLst>
                    <a:ext uri="{FF2B5EF4-FFF2-40B4-BE49-F238E27FC236}">
                      <a16:creationId xmlns:a16="http://schemas.microsoft.com/office/drawing/2014/main" id="{8D8E9ED9-C18A-4FC6-9D23-40069A65817C}"/>
                    </a:ext>
                  </a:extLst>
                </p:cNvPr>
                <p:cNvSpPr/>
                <p:nvPr/>
              </p:nvSpPr>
              <p:spPr bwMode="auto">
                <a:xfrm>
                  <a:off x="4968582" y="109109"/>
                  <a:ext cx="805750" cy="10058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a:ln>
                      <a:noFill/>
                    </a:ln>
                    <a:solidFill>
                      <a:schemeClr val="bg2"/>
                    </a:solidFill>
                    <a:effectLst/>
                    <a:latin typeface="Arial" charset="0"/>
                  </a:endParaRPr>
                </a:p>
              </p:txBody>
            </p:sp>
          </p:grpSp>
        </p:grpSp>
      </p:grpSp>
    </p:spTree>
    <p:extLst>
      <p:ext uri="{BB962C8B-B14F-4D97-AF65-F5344CB8AC3E}">
        <p14:creationId xmlns:p14="http://schemas.microsoft.com/office/powerpoint/2010/main" val="3126872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F47907-CAAE-4E09-9A45-930082DA63A7}"/>
              </a:ext>
            </a:extLst>
          </p:cNvPr>
          <p:cNvSpPr/>
          <p:nvPr/>
        </p:nvSpPr>
        <p:spPr bwMode="auto">
          <a:xfrm>
            <a:off x="483650" y="5713111"/>
            <a:ext cx="989970" cy="107309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3602977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139F-9D64-4FD3-9917-C702943EA734}"/>
              </a:ext>
            </a:extLst>
          </p:cNvPr>
          <p:cNvSpPr>
            <a:spLocks noGrp="1"/>
          </p:cNvSpPr>
          <p:nvPr>
            <p:ph type="title"/>
          </p:nvPr>
        </p:nvSpPr>
        <p:spPr/>
        <p:txBody>
          <a:bodyPr/>
          <a:lstStyle/>
          <a:p>
            <a:r>
              <a:rPr lang="en-US" dirty="0"/>
              <a:t>What To Do Next?</a:t>
            </a:r>
          </a:p>
        </p:txBody>
      </p:sp>
      <p:sp>
        <p:nvSpPr>
          <p:cNvPr id="3" name="Slide Number Placeholder 2">
            <a:extLst>
              <a:ext uri="{FF2B5EF4-FFF2-40B4-BE49-F238E27FC236}">
                <a16:creationId xmlns:a16="http://schemas.microsoft.com/office/drawing/2014/main" id="{380C0DCF-BC59-4013-9C17-306263C06F6B}"/>
              </a:ext>
            </a:extLst>
          </p:cNvPr>
          <p:cNvSpPr>
            <a:spLocks noGrp="1"/>
          </p:cNvSpPr>
          <p:nvPr>
            <p:ph type="sldNum" sz="quarter" idx="12"/>
          </p:nvPr>
        </p:nvSpPr>
        <p:spPr/>
        <p:txBody>
          <a:bodyPr/>
          <a:lstStyle/>
          <a:p>
            <a:fld id="{60AD1266-7CE3-2146-B859-359ABF1E0203}" type="slidenum">
              <a:rPr lang="en-US" smtClean="0"/>
              <a:t>73</a:t>
            </a:fld>
            <a:endParaRPr lang="en-US"/>
          </a:p>
        </p:txBody>
      </p:sp>
      <p:pic>
        <p:nvPicPr>
          <p:cNvPr id="5" name="Picture 4">
            <a:extLst>
              <a:ext uri="{FF2B5EF4-FFF2-40B4-BE49-F238E27FC236}">
                <a16:creationId xmlns:a16="http://schemas.microsoft.com/office/drawing/2014/main" id="{95129C42-1F3C-4F6A-B590-3E23E182FE7F}"/>
              </a:ext>
            </a:extLst>
          </p:cNvPr>
          <p:cNvPicPr>
            <a:picLocks noChangeAspect="1"/>
          </p:cNvPicPr>
          <p:nvPr/>
        </p:nvPicPr>
        <p:blipFill>
          <a:blip r:embed="rId3"/>
          <a:stretch>
            <a:fillRect/>
          </a:stretch>
        </p:blipFill>
        <p:spPr>
          <a:xfrm>
            <a:off x="849766" y="1803633"/>
            <a:ext cx="7191633" cy="3657600"/>
          </a:xfrm>
          <a:prstGeom prst="rect">
            <a:avLst/>
          </a:prstGeom>
          <a:ln w="25400">
            <a:solidFill>
              <a:schemeClr val="tx1"/>
            </a:solidFill>
          </a:ln>
        </p:spPr>
      </p:pic>
      <p:sp>
        <p:nvSpPr>
          <p:cNvPr id="6" name="Rounded Rectangular Callout 69">
            <a:extLst>
              <a:ext uri="{FF2B5EF4-FFF2-40B4-BE49-F238E27FC236}">
                <a16:creationId xmlns:a16="http://schemas.microsoft.com/office/drawing/2014/main" id="{CDA8D273-4E27-4738-B855-5FF19B988FDD}"/>
              </a:ext>
            </a:extLst>
          </p:cNvPr>
          <p:cNvSpPr/>
          <p:nvPr/>
        </p:nvSpPr>
        <p:spPr>
          <a:xfrm>
            <a:off x="3797086" y="1074548"/>
            <a:ext cx="5237858" cy="2039889"/>
          </a:xfrm>
          <a:prstGeom prst="wedgeRoundRectCallout">
            <a:avLst>
              <a:gd name="adj1" fmla="val -58527"/>
              <a:gd name="adj2" fmla="val 7962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344488" indent="-344488"/>
            <a:r>
              <a:rPr lang="en-US" sz="1600" dirty="0">
                <a:solidFill>
                  <a:srgbClr val="C00000"/>
                </a:solidFill>
              </a:rPr>
              <a:t>Compositional Recurrence Analysis (CRA)</a:t>
            </a:r>
          </a:p>
          <a:p>
            <a:pPr marL="168275" indent="-168275">
              <a:buFont typeface="Arial" panose="020B0604020202020204" pitchFamily="34" charset="0"/>
              <a:buChar char="•"/>
            </a:pPr>
            <a:r>
              <a:rPr lang="en-US" sz="1600" dirty="0">
                <a:solidFill>
                  <a:srgbClr val="C00000"/>
                </a:solidFill>
              </a:rPr>
              <a:t>Finds numeric invariants</a:t>
            </a:r>
          </a:p>
          <a:p>
            <a:pPr marL="168275" indent="-168275">
              <a:buFont typeface="Arial" panose="020B0604020202020204" pitchFamily="34" charset="0"/>
              <a:buChar char="•"/>
            </a:pPr>
            <a:r>
              <a:rPr lang="en-US" sz="1600" dirty="0">
                <a:solidFill>
                  <a:srgbClr val="C00000"/>
                </a:solidFill>
              </a:rPr>
              <a:t>Intraprocedural analysis – i.e</a:t>
            </a:r>
            <a:r>
              <a:rPr lang="en-US" sz="1600" b="1" dirty="0">
                <a:solidFill>
                  <a:srgbClr val="C00000"/>
                </a:solidFill>
              </a:rPr>
              <a:t>., left-linear equations</a:t>
            </a:r>
            <a:r>
              <a:rPr lang="en-US" sz="1600" dirty="0">
                <a:solidFill>
                  <a:srgbClr val="C00000"/>
                </a:solidFill>
              </a:rPr>
              <a:t> – via </a:t>
            </a:r>
            <a:r>
              <a:rPr lang="en-US" sz="1600" dirty="0" err="1">
                <a:solidFill>
                  <a:srgbClr val="C00000"/>
                </a:solidFill>
              </a:rPr>
              <a:t>Tarjan’s</a:t>
            </a:r>
            <a:r>
              <a:rPr lang="en-US" sz="1600" dirty="0">
                <a:solidFill>
                  <a:srgbClr val="C00000"/>
                </a:solidFill>
              </a:rPr>
              <a:t> method</a:t>
            </a:r>
          </a:p>
          <a:p>
            <a:pPr marL="168275" indent="-168275">
              <a:buFont typeface="Arial" panose="020B0604020202020204" pitchFamily="34" charset="0"/>
              <a:buChar char="•"/>
            </a:pPr>
            <a:endParaRPr lang="en-US" sz="1600" dirty="0">
              <a:solidFill>
                <a:srgbClr val="C00000"/>
              </a:solidFill>
            </a:endParaRPr>
          </a:p>
          <a:p>
            <a:pPr marL="168275" indent="-168275">
              <a:buFont typeface="Arial" panose="020B0604020202020204" pitchFamily="34" charset="0"/>
              <a:buChar char="•"/>
            </a:pPr>
            <a:r>
              <a:rPr lang="en-US" sz="1600" dirty="0">
                <a:solidFill>
                  <a:srgbClr val="C00000"/>
                </a:solidFill>
              </a:rPr>
              <a:t>NPA-TP: solve </a:t>
            </a:r>
            <a:r>
              <a:rPr lang="en-US" sz="1600" dirty="0" err="1">
                <a:solidFill>
                  <a:srgbClr val="C00000"/>
                </a:solidFill>
              </a:rPr>
              <a:t>interprocedural</a:t>
            </a:r>
            <a:r>
              <a:rPr lang="en-US" sz="1600" dirty="0">
                <a:solidFill>
                  <a:srgbClr val="C00000"/>
                </a:solidFill>
              </a:rPr>
              <a:t>-analysis problems to a sequence of </a:t>
            </a:r>
            <a:r>
              <a:rPr lang="en-US" sz="1600" b="1" dirty="0">
                <a:solidFill>
                  <a:srgbClr val="C00000"/>
                </a:solidFill>
              </a:rPr>
              <a:t>left-linear equations</a:t>
            </a:r>
            <a:r>
              <a:rPr lang="en-US" sz="1600" dirty="0">
                <a:solidFill>
                  <a:srgbClr val="C00000"/>
                </a:solidFill>
              </a:rPr>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0444A7-C4EC-4790-802C-29173B515A48}"/>
                  </a:ext>
                </a:extLst>
              </p:cNvPr>
              <p:cNvSpPr txBox="1"/>
              <p:nvPr/>
            </p:nvSpPr>
            <p:spPr>
              <a:xfrm>
                <a:off x="978776" y="4889713"/>
                <a:ext cx="6938798" cy="1779722"/>
              </a:xfrm>
              <a:prstGeom prst="rect">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91440" tIns="0" rIns="0" bIns="0" rtlCol="0" anchor="ctr"/>
              <a:lstStyle>
                <a:defPPr>
                  <a:defRPr lang="en-US"/>
                </a:defPPr>
                <a:lvl1pPr marL="344488" indent="-344488">
                  <a:defRPr sz="1600">
                    <a:solidFill>
                      <a:srgbClr val="C00000"/>
                    </a:solidFill>
                  </a:defRPr>
                </a:lvl1pPr>
                <a:lvl2pPr marL="403225" lvl="1" indent="-234950">
                  <a:buFont typeface="+mj-lt"/>
                  <a:buAutoNum type="arabicPeriod"/>
                  <a:defRPr sz="1600">
                    <a:solidFill>
                      <a:srgbClr val="C00000"/>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9/2015-present: Combined CRA and NPA-TP: </a:t>
                </a:r>
                <a:r>
                  <a:rPr lang="en-US" dirty="0" err="1"/>
                  <a:t>Interprocedural</a:t>
                </a:r>
                <a:r>
                  <a:rPr lang="en-US" dirty="0"/>
                  <a:t> CRA (ICRA)</a:t>
                </a:r>
              </a:p>
              <a:p>
                <a:r>
                  <a:rPr lang="en-US" dirty="0" err="1"/>
                  <a:t>Interprocedural</a:t>
                </a:r>
                <a:r>
                  <a:rPr lang="en-US" dirty="0"/>
                  <a:t> analyzer for numeric invariants</a:t>
                </a:r>
              </a:p>
              <a:p>
                <a:pPr lvl="1"/>
                <a:r>
                  <a:rPr lang="en-US" dirty="0"/>
                  <a:t>Infinite ascending chains (convergence is not guaranteed) [PLDI17]</a:t>
                </a:r>
              </a:p>
              <a:p>
                <a:pPr lvl="1"/>
                <a:r>
                  <a:rPr lang="en-US" dirty="0"/>
                  <a:t>Entailment is undecidable (convergence cannot be detected) [PLDI17]</a:t>
                </a:r>
              </a:p>
              <a:p>
                <a:pPr lvl="1"/>
                <a:r>
                  <a:rPr lang="en-US" dirty="0"/>
                  <a:t>Non-linear arithmetic [POPL18]</a:t>
                </a:r>
              </a:p>
              <a:p>
                <a:pPr lvl="1"/>
                <a:r>
                  <a:rPr lang="en-US" dirty="0"/>
                  <a:t>Theoretical and practical issues related to </a:t>
                </a:r>
                <a14:m>
                  <m:oMath xmlns:m="http://schemas.openxmlformats.org/officeDocument/2006/math">
                    <m:r>
                      <a:rPr lang="en-US" i="1">
                        <a:latin typeface="Cambria Math" panose="02040503050406030204" pitchFamily="18" charset="0"/>
                        <a:sym typeface="Symbol"/>
                      </a:rPr>
                      <m:t>𝜑</m:t>
                    </m:r>
                  </m:oMath>
                </a14:m>
                <a:r>
                  <a:rPr lang="en-US" baseline="30000" dirty="0">
                    <a:sym typeface="Symbol"/>
                  </a:rPr>
                  <a:t>⊛</a:t>
                </a:r>
                <a:r>
                  <a:rPr lang="en-US" dirty="0">
                    <a:sym typeface="Symbol"/>
                  </a:rPr>
                  <a:t> </a:t>
                </a:r>
                <a:r>
                  <a:rPr lang="en-US" dirty="0"/>
                  <a:t>[POPL19a, POPL19b]</a:t>
                </a:r>
              </a:p>
              <a:p>
                <a:pPr lvl="1"/>
                <a:r>
                  <a:rPr lang="en-US" dirty="0"/>
                  <a:t>Template-based methods for divide-and-conquer programs [POPL20]</a:t>
                </a:r>
              </a:p>
            </p:txBody>
          </p:sp>
        </mc:Choice>
        <mc:Fallback xmlns="">
          <p:sp>
            <p:nvSpPr>
              <p:cNvPr id="9" name="TextBox 8">
                <a:extLst>
                  <a:ext uri="{FF2B5EF4-FFF2-40B4-BE49-F238E27FC236}">
                    <a16:creationId xmlns:a16="http://schemas.microsoft.com/office/drawing/2014/main" id="{1A0444A7-C4EC-4790-802C-29173B515A48}"/>
                  </a:ext>
                </a:extLst>
              </p:cNvPr>
              <p:cNvSpPr txBox="1">
                <a:spLocks noRot="1" noChangeAspect="1" noMove="1" noResize="1" noEditPoints="1" noAdjustHandles="1" noChangeArrowheads="1" noChangeShapeType="1" noTextEdit="1"/>
              </p:cNvSpPr>
              <p:nvPr/>
            </p:nvSpPr>
            <p:spPr>
              <a:xfrm>
                <a:off x="978776" y="4889713"/>
                <a:ext cx="6938798" cy="1779722"/>
              </a:xfrm>
              <a:prstGeom prst="rect">
                <a:avLst/>
              </a:prstGeom>
              <a:blipFill>
                <a:blip r:embed="rId4"/>
                <a:stretch>
                  <a:fillRect l="-350" t="-673" b="-4040"/>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0817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96B440-4EC4-4B00-97F9-D26EA9847AB8}"/>
                  </a:ext>
                </a:extLst>
              </p:cNvPr>
              <p:cNvSpPr>
                <a:spLocks noGrp="1"/>
              </p:cNvSpPr>
              <p:nvPr>
                <p:ph idx="1"/>
              </p:nvPr>
            </p:nvSpPr>
            <p:spPr>
              <a:xfrm>
                <a:off x="304800" y="920375"/>
                <a:ext cx="8839200" cy="5376516"/>
              </a:xfrm>
              <a:ln>
                <a:noFill/>
              </a:ln>
            </p:spPr>
            <p:txBody>
              <a:bodyPr>
                <a:normAutofit/>
              </a:bodyPr>
              <a:lstStyle/>
              <a:p>
                <a:pPr>
                  <a:lnSpc>
                    <a:spcPts val="2400"/>
                  </a:lnSpc>
                </a:pPr>
                <a:r>
                  <a:rPr lang="en-US" sz="2400" dirty="0"/>
                  <a:t>As a logical formula</a:t>
                </a:r>
              </a:p>
              <a:p>
                <a:pPr>
                  <a:lnSpc>
                    <a:spcPts val="2400"/>
                  </a:lnSpc>
                </a:pPr>
                <a:endParaRPr lang="en-US" sz="2400" dirty="0"/>
              </a:p>
              <a:p>
                <a:pPr marL="0" indent="0">
                  <a:lnSpc>
                    <a:spcPts val="2400"/>
                  </a:lnSpc>
                  <a:buNone/>
                </a:pPr>
                <a:r>
                  <a:rPr lang="en-US" sz="2400" dirty="0">
                    <a:solidFill>
                      <a:schemeClr val="tx1"/>
                    </a:solidFill>
                  </a:rPr>
                  <a:t>    </a:t>
                </a:r>
                <a14:m>
                  <m:oMath xmlns:m="http://schemas.openxmlformats.org/officeDocument/2006/math">
                    <m:r>
                      <a:rPr lang="en-US" sz="2400" i="1" dirty="0" smtClean="0">
                        <a:solidFill>
                          <a:schemeClr val="tx1"/>
                        </a:solidFill>
                        <a:latin typeface="Cambria Math" panose="02040503050406030204" pitchFamily="18" charset="0"/>
                      </a:rPr>
                      <m:t>𝐴</m:t>
                    </m:r>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𝑃</m:t>
                        </m:r>
                        <m:r>
                          <a:rPr lang="en-US" sz="2400" i="1" dirty="0">
                            <a:solidFill>
                              <a:schemeClr val="tx1"/>
                            </a:solidFill>
                            <a:latin typeface="Cambria Math" panose="02040503050406030204" pitchFamily="18" charset="0"/>
                          </a:rPr>
                          <m:t>,</m:t>
                        </m:r>
                        <m:sSup>
                          <m:sSupPr>
                            <m:ctrlPr>
                              <a:rPr lang="en-US" sz="2400" i="1" dirty="0">
                                <a:solidFill>
                                  <a:schemeClr val="tx1"/>
                                </a:solidFill>
                                <a:latin typeface="Cambria Math" panose="02040503050406030204" pitchFamily="18" charset="0"/>
                              </a:rPr>
                            </m:ctrlPr>
                          </m:sSupPr>
                          <m:e>
                            <m:r>
                              <a:rPr lang="en-US" sz="2400" i="1" dirty="0">
                                <a:solidFill>
                                  <a:schemeClr val="tx1"/>
                                </a:solidFill>
                                <a:latin typeface="Cambria Math" panose="02040503050406030204" pitchFamily="18" charset="0"/>
                              </a:rPr>
                              <m:t>𝑃</m:t>
                            </m:r>
                          </m:e>
                          <m:sup>
                            <m:r>
                              <a:rPr lang="en-US" sz="2400" i="1" dirty="0">
                                <a:solidFill>
                                  <a:schemeClr val="tx1"/>
                                </a:solidFill>
                                <a:latin typeface="Cambria Math" panose="02040503050406030204" pitchFamily="18" charset="0"/>
                              </a:rPr>
                              <m:t>′</m:t>
                            </m:r>
                          </m:sup>
                        </m:sSup>
                      </m:e>
                    </m:d>
                    <m:r>
                      <a:rPr lang="en-US" sz="2400" b="0" i="1" dirty="0" smtClean="0">
                        <a:solidFill>
                          <a:schemeClr val="tx1"/>
                        </a:solidFill>
                        <a:latin typeface="Cambria Math" panose="02040503050406030204" pitchFamily="18" charset="0"/>
                      </a:rPr>
                      <m:t>⋅</m:t>
                    </m:r>
                    <m:r>
                      <a:rPr lang="en-US" sz="2400" i="1" dirty="0">
                        <a:solidFill>
                          <a:schemeClr val="tx1"/>
                        </a:solidFill>
                        <a:latin typeface="Cambria Math" panose="02040503050406030204" pitchFamily="18" charset="0"/>
                      </a:rPr>
                      <m:t>𝐵</m:t>
                    </m:r>
                    <m:d>
                      <m:dPr>
                        <m:ctrlPr>
                          <a:rPr lang="en-US" sz="2400" i="1" dirty="0">
                            <a:solidFill>
                              <a:schemeClr val="tx1"/>
                            </a:solidFill>
                            <a:latin typeface="Cambria Math" panose="02040503050406030204" pitchFamily="18" charset="0"/>
                          </a:rPr>
                        </m:ctrlPr>
                      </m:dPr>
                      <m:e>
                        <m:r>
                          <a:rPr lang="en-US" sz="2400" i="1" dirty="0">
                            <a:solidFill>
                              <a:schemeClr val="tx1"/>
                            </a:solidFill>
                            <a:latin typeface="Cambria Math" panose="02040503050406030204" pitchFamily="18" charset="0"/>
                          </a:rPr>
                          <m:t>𝑄</m:t>
                        </m:r>
                        <m:r>
                          <a:rPr lang="en-US" sz="2400" i="1" dirty="0">
                            <a:solidFill>
                              <a:schemeClr val="tx1"/>
                            </a:solidFill>
                            <a:latin typeface="Cambria Math" panose="02040503050406030204" pitchFamily="18" charset="0"/>
                          </a:rPr>
                          <m:t>,</m:t>
                        </m:r>
                        <m:sSup>
                          <m:sSupPr>
                            <m:ctrlPr>
                              <a:rPr lang="en-US" sz="2400" i="1" dirty="0">
                                <a:solidFill>
                                  <a:schemeClr val="tx1"/>
                                </a:solidFill>
                                <a:latin typeface="Cambria Math" panose="02040503050406030204" pitchFamily="18" charset="0"/>
                              </a:rPr>
                            </m:ctrlPr>
                          </m:sSupPr>
                          <m:e>
                            <m:r>
                              <a:rPr lang="en-US" sz="2400" i="1" dirty="0">
                                <a:solidFill>
                                  <a:schemeClr val="tx1"/>
                                </a:solidFill>
                                <a:latin typeface="Cambria Math" panose="02040503050406030204" pitchFamily="18" charset="0"/>
                              </a:rPr>
                              <m:t>𝑄</m:t>
                            </m:r>
                          </m:e>
                          <m:sup>
                            <m:r>
                              <a:rPr lang="en-US" sz="2400" i="1" dirty="0">
                                <a:solidFill>
                                  <a:schemeClr val="tx1"/>
                                </a:solidFill>
                                <a:latin typeface="Cambria Math" panose="02040503050406030204" pitchFamily="18" charset="0"/>
                              </a:rPr>
                              <m:t>′</m:t>
                            </m:r>
                          </m:sup>
                        </m:sSup>
                      </m:e>
                    </m:d>
                    <m:r>
                      <a:rPr lang="en-US" sz="2400" i="1" dirty="0">
                        <a:solidFill>
                          <a:schemeClr val="tx1"/>
                        </a:solidFill>
                        <a:latin typeface="Cambria Math" panose="02040503050406030204" pitchFamily="18" charset="0"/>
                      </a:rPr>
                      <m:t>= </m:t>
                    </m:r>
                    <m:r>
                      <a:rPr lang="en-US" sz="2400" i="1">
                        <a:solidFill>
                          <a:schemeClr val="tx1"/>
                        </a:solidFill>
                        <a:latin typeface="Cambria Math"/>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𝑃</m:t>
                        </m:r>
                      </m:e>
                      <m:sup>
                        <m:r>
                          <a:rPr lang="en-US" sz="2400" i="1">
                            <a:solidFill>
                              <a:schemeClr val="tx1"/>
                            </a:solidFill>
                            <a:latin typeface="Cambria Math"/>
                          </a:rPr>
                          <m:t>′</m:t>
                        </m:r>
                      </m:sup>
                    </m:sSup>
                    <m:r>
                      <a:rPr lang="en-US" sz="2400" i="1">
                        <a:solidFill>
                          <a:schemeClr val="tx1"/>
                        </a:solidFill>
                        <a:latin typeface="Cambria Math"/>
                      </a:rPr>
                      <m:t>,</m:t>
                    </m:r>
                    <m:r>
                      <a:rPr lang="en-US" sz="2400" i="1">
                        <a:solidFill>
                          <a:schemeClr val="tx1"/>
                        </a:solidFill>
                        <a:latin typeface="Cambria Math" panose="02040503050406030204" pitchFamily="18" charset="0"/>
                      </a:rPr>
                      <m:t>𝑄</m:t>
                    </m:r>
                    <m:r>
                      <a:rPr lang="en-US" sz="2400" i="1">
                        <a:solidFill>
                          <a:schemeClr val="tx1"/>
                        </a:solidFill>
                        <a:latin typeface="Cambria Math"/>
                      </a:rPr>
                      <m:t>. (</m:t>
                    </m:r>
                    <m:r>
                      <a:rPr lang="en-US" sz="2400" i="1">
                        <a:solidFill>
                          <a:schemeClr val="tx1"/>
                        </a:solidFill>
                        <a:latin typeface="Cambria Math" panose="02040503050406030204" pitchFamily="18" charset="0"/>
                      </a:rPr>
                      <m:t>𝐴</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𝑃</m:t>
                        </m:r>
                        <m:r>
                          <a:rPr lang="en-US" sz="2400" i="1">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𝑃</m:t>
                            </m:r>
                          </m:e>
                          <m:sup>
                            <m:r>
                              <a:rPr lang="en-US" sz="2400" i="1">
                                <a:solidFill>
                                  <a:schemeClr val="tx1"/>
                                </a:solidFill>
                                <a:latin typeface="Cambria Math" panose="02040503050406030204" pitchFamily="18" charset="0"/>
                              </a:rPr>
                              <m:t>′</m:t>
                            </m:r>
                          </m:sup>
                        </m:sSup>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𝑄</m:t>
                    </m:r>
                    <m:r>
                      <a:rPr lang="en-US" sz="2400" i="1">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𝑄</m:t>
                        </m:r>
                      </m:e>
                      <m:sup>
                        <m:r>
                          <a:rPr lang="en-US" sz="2400" i="1">
                            <a:solidFill>
                              <a:schemeClr val="tx1"/>
                            </a:solidFill>
                            <a:latin typeface="Cambria Math" panose="02040503050406030204" pitchFamily="18" charset="0"/>
                          </a:rPr>
                          <m:t>′</m:t>
                        </m:r>
                      </m:sup>
                    </m:sSup>
                    <m:r>
                      <a:rPr lang="en-US" sz="2400" i="1">
                        <a:solidFill>
                          <a:schemeClr val="tx1"/>
                        </a:solidFill>
                        <a:latin typeface="Cambria Math" panose="02040503050406030204" pitchFamily="18" charset="0"/>
                      </a:rPr>
                      <m:t>)</m:t>
                    </m:r>
                    <m:r>
                      <a:rPr lang="en-US" sz="2400" i="1">
                        <a:solidFill>
                          <a:schemeClr val="tx1"/>
                        </a:solidFill>
                        <a:latin typeface="Cambria Math"/>
                      </a:rPr>
                      <m:t>∧</m:t>
                    </m:r>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𝑃</m:t>
                            </m:r>
                          </m:e>
                          <m:sup>
                            <m:r>
                              <a:rPr lang="en-US" sz="2400" i="1">
                                <a:solidFill>
                                  <a:schemeClr val="tx1"/>
                                </a:solidFill>
                                <a:latin typeface="Cambria Math"/>
                              </a:rPr>
                              <m:t>′</m:t>
                            </m:r>
                          </m:sup>
                        </m:sSup>
                        <m:r>
                          <a:rPr lang="en-US" sz="2400" i="1">
                            <a:solidFill>
                              <a:schemeClr val="tx1"/>
                            </a:solidFill>
                            <a:latin typeface="Cambria Math"/>
                          </a:rPr>
                          <m:t>=</m:t>
                        </m:r>
                        <m:r>
                          <a:rPr lang="en-US" sz="2400" i="1">
                            <a:solidFill>
                              <a:schemeClr val="tx1"/>
                            </a:solidFill>
                            <a:latin typeface="Cambria Math" panose="02040503050406030204" pitchFamily="18" charset="0"/>
                          </a:rPr>
                          <m:t>𝑄</m:t>
                        </m:r>
                      </m:e>
                    </m:d>
                    <m:r>
                      <a:rPr lang="en-US" sz="2400" i="1">
                        <a:solidFill>
                          <a:schemeClr val="tx1"/>
                        </a:solidFill>
                        <a:latin typeface="Cambria Math"/>
                      </a:rPr>
                      <m:t>)</m:t>
                    </m:r>
                  </m:oMath>
                </a14:m>
                <a:endParaRPr lang="en-US" sz="1600" dirty="0">
                  <a:solidFill>
                    <a:schemeClr val="tx1"/>
                  </a:solidFill>
                </a:endParaRPr>
              </a:p>
              <a:p>
                <a:pPr>
                  <a:lnSpc>
                    <a:spcPts val="2400"/>
                  </a:lnSpc>
                </a:pPr>
                <a:endParaRPr lang="en-US" sz="2400" dirty="0"/>
              </a:p>
              <a:p>
                <a:pPr>
                  <a:lnSpc>
                    <a:spcPts val="2400"/>
                  </a:lnSpc>
                </a:pPr>
                <a:r>
                  <a:rPr lang="en-US" sz="2400" dirty="0"/>
                  <a:t>Two-step reachability in </a:t>
                </a:r>
                <a:r>
                  <a:rPr lang="en-US" sz="2400"/>
                  <a:t>a directed </a:t>
                </a:r>
                <a:r>
                  <a:rPr lang="en-US" sz="2400" dirty="0"/>
                  <a:t>graph</a:t>
                </a:r>
              </a:p>
              <a:p>
                <a:pPr>
                  <a:lnSpc>
                    <a:spcPts val="2400"/>
                  </a:lnSpc>
                </a:pPr>
                <a:endParaRPr lang="en-US" sz="2400" dirty="0"/>
              </a:p>
              <a:p>
                <a:pPr>
                  <a:lnSpc>
                    <a:spcPts val="2400"/>
                  </a:lnSpc>
                </a:pPr>
                <a:endParaRPr lang="en-US" sz="2400" dirty="0"/>
              </a:p>
              <a:p>
                <a:pPr>
                  <a:lnSpc>
                    <a:spcPts val="2400"/>
                  </a:lnSpc>
                </a:pPr>
                <a:endParaRPr lang="en-US" sz="2400" dirty="0"/>
              </a:p>
              <a:p>
                <a:pPr>
                  <a:lnSpc>
                    <a:spcPts val="2400"/>
                  </a:lnSpc>
                </a:pPr>
                <a:endParaRPr lang="en-US" sz="2400" dirty="0"/>
              </a:p>
              <a:p>
                <a:pPr>
                  <a:lnSpc>
                    <a:spcPts val="2400"/>
                  </a:lnSpc>
                </a:pPr>
                <a:r>
                  <a:rPr lang="en-US" sz="2400" dirty="0"/>
                  <a:t>Multiplication of Boolean adjacency matrices</a:t>
                </a:r>
              </a:p>
              <a:p>
                <a:pPr lvl="1">
                  <a:lnSpc>
                    <a:spcPts val="2400"/>
                  </a:lnSpc>
                </a:pPr>
                <a:endParaRPr lang="en-US" dirty="0"/>
              </a:p>
              <a:p>
                <a:endParaRPr lang="en-US" sz="2400" dirty="0"/>
              </a:p>
              <a:p>
                <a:endParaRPr lang="en-US" sz="2400" dirty="0"/>
              </a:p>
              <a:p>
                <a:endParaRPr lang="en-US" sz="2400" dirty="0"/>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C596B440-4EC4-4B00-97F9-D26EA9847AB8}"/>
                  </a:ext>
                </a:extLst>
              </p:cNvPr>
              <p:cNvSpPr>
                <a:spLocks noGrp="1" noRot="1" noChangeAspect="1" noMove="1" noResize="1" noEditPoints="1" noAdjustHandles="1" noChangeArrowheads="1" noChangeShapeType="1" noTextEdit="1"/>
              </p:cNvSpPr>
              <p:nvPr>
                <p:ph idx="1"/>
              </p:nvPr>
            </p:nvSpPr>
            <p:spPr>
              <a:xfrm>
                <a:off x="304800" y="920375"/>
                <a:ext cx="8839200" cy="5376516"/>
              </a:xfrm>
              <a:blipFill>
                <a:blip r:embed="rId3"/>
                <a:stretch>
                  <a:fillRect l="-897" t="-1927"/>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A0F731-D1C5-4617-B288-703D671502D3}"/>
              </a:ext>
            </a:extLst>
          </p:cNvPr>
          <p:cNvSpPr>
            <a:spLocks noGrp="1"/>
          </p:cNvSpPr>
          <p:nvPr>
            <p:ph type="sldNum" sz="quarter" idx="12"/>
          </p:nvPr>
        </p:nvSpPr>
        <p:spPr/>
        <p:txBody>
          <a:bodyPr/>
          <a:lstStyle/>
          <a:p>
            <a:fld id="{60AD1266-7CE3-2146-B859-359ABF1E0203}" type="slidenum">
              <a:rPr lang="en-US" smtClean="0"/>
              <a:t>8</a:t>
            </a:fld>
            <a:endParaRPr lang="en-US"/>
          </a:p>
        </p:txBody>
      </p:sp>
      <p:grpSp>
        <p:nvGrpSpPr>
          <p:cNvPr id="5" name="Group 4">
            <a:extLst>
              <a:ext uri="{FF2B5EF4-FFF2-40B4-BE49-F238E27FC236}">
                <a16:creationId xmlns:a16="http://schemas.microsoft.com/office/drawing/2014/main" id="{87587D9A-B62F-401D-98FC-2271396B1BB5}"/>
              </a:ext>
            </a:extLst>
          </p:cNvPr>
          <p:cNvGrpSpPr/>
          <p:nvPr/>
        </p:nvGrpSpPr>
        <p:grpSpPr>
          <a:xfrm>
            <a:off x="1477647" y="5075034"/>
            <a:ext cx="6053834" cy="999441"/>
            <a:chOff x="1716640" y="5833567"/>
            <a:chExt cx="6053834" cy="999441"/>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9414710-6F4B-4358-BFE9-B28E9B753A98}"/>
                    </a:ext>
                  </a:extLst>
                </p:cNvPr>
                <p:cNvSpPr txBox="1"/>
                <p:nvPr/>
              </p:nvSpPr>
              <p:spPr>
                <a:xfrm>
                  <a:off x="6284426" y="58335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3" name="TextBox 42">
                  <a:extLst>
                    <a:ext uri="{FF2B5EF4-FFF2-40B4-BE49-F238E27FC236}">
                      <a16:creationId xmlns:a16="http://schemas.microsoft.com/office/drawing/2014/main" id="{59414710-6F4B-4358-BFE9-B28E9B753A98}"/>
                    </a:ext>
                  </a:extLst>
                </p:cNvPr>
                <p:cNvSpPr txBox="1">
                  <a:spLocks noRot="1" noChangeAspect="1" noMove="1" noResize="1" noEditPoints="1" noAdjustHandles="1" noChangeArrowheads="1" noChangeShapeType="1" noTextEdit="1"/>
                </p:cNvSpPr>
                <p:nvPr/>
              </p:nvSpPr>
              <p:spPr>
                <a:xfrm>
                  <a:off x="6284426" y="5833567"/>
                  <a:ext cx="1486048" cy="999441"/>
                </a:xfrm>
                <a:prstGeom prst="rect">
                  <a:avLst/>
                </a:prstGeom>
                <a:blipFill>
                  <a:blip r:embed="rId4"/>
                  <a:stretch>
                    <a:fillRect/>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69A33EC5-09F7-445F-B21A-C8165F81884F}"/>
                </a:ext>
              </a:extLst>
            </p:cNvPr>
            <p:cNvGrpSpPr/>
            <p:nvPr/>
          </p:nvGrpSpPr>
          <p:grpSpPr>
            <a:xfrm>
              <a:off x="1716640" y="5833567"/>
              <a:ext cx="3375206" cy="999441"/>
              <a:chOff x="892384" y="2867706"/>
              <a:chExt cx="3375206" cy="999441"/>
            </a:xfrm>
          </p:grpSpPr>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F51F870-FCC7-4116-80FC-1BB3273F29CF}"/>
                      </a:ext>
                    </a:extLst>
                  </p:cNvPr>
                  <p:cNvSpPr txBox="1"/>
                  <p:nvPr/>
                </p:nvSpPr>
                <p:spPr>
                  <a:xfrm>
                    <a:off x="278154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7" name="TextBox 46">
                    <a:extLst>
                      <a:ext uri="{FF2B5EF4-FFF2-40B4-BE49-F238E27FC236}">
                        <a16:creationId xmlns:a16="http://schemas.microsoft.com/office/drawing/2014/main" id="{1F51F870-FCC7-4116-80FC-1BB3273F29CF}"/>
                      </a:ext>
                    </a:extLst>
                  </p:cNvPr>
                  <p:cNvSpPr txBox="1">
                    <a:spLocks noRot="1" noChangeAspect="1" noMove="1" noResize="1" noEditPoints="1" noAdjustHandles="1" noChangeArrowheads="1" noChangeShapeType="1" noTextEdit="1"/>
                  </p:cNvSpPr>
                  <p:nvPr/>
                </p:nvSpPr>
                <p:spPr>
                  <a:xfrm>
                    <a:off x="2781542" y="2867706"/>
                    <a:ext cx="1486048" cy="99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D3CF97B-71B1-4926-A539-A5C4484455B3}"/>
                      </a:ext>
                    </a:extLst>
                  </p:cNvPr>
                  <p:cNvSpPr txBox="1"/>
                  <p:nvPr/>
                </p:nvSpPr>
                <p:spPr>
                  <a:xfrm>
                    <a:off x="89238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48" name="TextBox 47">
                    <a:extLst>
                      <a:ext uri="{FF2B5EF4-FFF2-40B4-BE49-F238E27FC236}">
                        <a16:creationId xmlns:a16="http://schemas.microsoft.com/office/drawing/2014/main" id="{7D3CF97B-71B1-4926-A539-A5C4484455B3}"/>
                      </a:ext>
                    </a:extLst>
                  </p:cNvPr>
                  <p:cNvSpPr txBox="1">
                    <a:spLocks noRot="1" noChangeAspect="1" noMove="1" noResize="1" noEditPoints="1" noAdjustHandles="1" noChangeArrowheads="1" noChangeShapeType="1" noTextEdit="1"/>
                  </p:cNvSpPr>
                  <p:nvPr/>
                </p:nvSpPr>
                <p:spPr>
                  <a:xfrm>
                    <a:off x="892384" y="2867706"/>
                    <a:ext cx="1486048" cy="99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129EBF-AEF9-441B-BC42-86F3E073F399}"/>
                      </a:ext>
                    </a:extLst>
                  </p:cNvPr>
                  <p:cNvSpPr txBox="1"/>
                  <p:nvPr/>
                </p:nvSpPr>
                <p:spPr>
                  <a:xfrm>
                    <a:off x="2368113" y="3160340"/>
                    <a:ext cx="4138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49" name="TextBox 48">
                    <a:extLst>
                      <a:ext uri="{FF2B5EF4-FFF2-40B4-BE49-F238E27FC236}">
                        <a16:creationId xmlns:a16="http://schemas.microsoft.com/office/drawing/2014/main" id="{63129EBF-AEF9-441B-BC42-86F3E073F399}"/>
                      </a:ext>
                    </a:extLst>
                  </p:cNvPr>
                  <p:cNvSpPr txBox="1">
                    <a:spLocks noRot="1" noChangeAspect="1" noMove="1" noResize="1" noEditPoints="1" noAdjustHandles="1" noChangeArrowheads="1" noChangeShapeType="1" noTextEdit="1"/>
                  </p:cNvSpPr>
                  <p:nvPr/>
                </p:nvSpPr>
                <p:spPr>
                  <a:xfrm>
                    <a:off x="2368113" y="3160340"/>
                    <a:ext cx="413896" cy="369332"/>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FCA3C29-F2D0-406C-9599-3DEEE01E4376}"/>
                    </a:ext>
                  </a:extLst>
                </p:cNvPr>
                <p:cNvSpPr txBox="1"/>
                <p:nvPr/>
              </p:nvSpPr>
              <p:spPr>
                <a:xfrm>
                  <a:off x="5554750" y="6126201"/>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0" name="TextBox 49">
                  <a:extLst>
                    <a:ext uri="{FF2B5EF4-FFF2-40B4-BE49-F238E27FC236}">
                      <a16:creationId xmlns:a16="http://schemas.microsoft.com/office/drawing/2014/main" id="{AFCA3C29-F2D0-406C-9599-3DEEE01E4376}"/>
                    </a:ext>
                  </a:extLst>
                </p:cNvPr>
                <p:cNvSpPr txBox="1">
                  <a:spLocks noRot="1" noChangeAspect="1" noMove="1" noResize="1" noEditPoints="1" noAdjustHandles="1" noChangeArrowheads="1" noChangeShapeType="1" noTextEdit="1"/>
                </p:cNvSpPr>
                <p:nvPr/>
              </p:nvSpPr>
              <p:spPr>
                <a:xfrm>
                  <a:off x="5554750" y="6126201"/>
                  <a:ext cx="421910" cy="369332"/>
                </a:xfrm>
                <a:prstGeom prst="rect">
                  <a:avLst/>
                </a:prstGeom>
                <a:blipFill>
                  <a:blip r:embed="rId8"/>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F718DD0D-BAEB-432D-8994-22E06F45D42C}"/>
              </a:ext>
            </a:extLst>
          </p:cNvPr>
          <p:cNvGrpSpPr/>
          <p:nvPr/>
        </p:nvGrpSpPr>
        <p:grpSpPr>
          <a:xfrm>
            <a:off x="1325634" y="3168240"/>
            <a:ext cx="6223721" cy="913932"/>
            <a:chOff x="1564627" y="4830780"/>
            <a:chExt cx="6223721" cy="913932"/>
          </a:xfrm>
        </p:grpSpPr>
        <p:sp>
          <p:nvSpPr>
            <p:cNvPr id="8" name="Oval 7">
              <a:extLst>
                <a:ext uri="{FF2B5EF4-FFF2-40B4-BE49-F238E27FC236}">
                  <a16:creationId xmlns:a16="http://schemas.microsoft.com/office/drawing/2014/main" id="{9C2B4235-1BF0-449B-BD37-0A0A372E2D3F}"/>
                </a:ext>
              </a:extLst>
            </p:cNvPr>
            <p:cNvSpPr/>
            <p:nvPr/>
          </p:nvSpPr>
          <p:spPr>
            <a:xfrm>
              <a:off x="3464542"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5DD372F-69DE-48DA-AE60-725B522B4E45}"/>
                </a:ext>
              </a:extLst>
            </p:cNvPr>
            <p:cNvSpPr/>
            <p:nvPr/>
          </p:nvSpPr>
          <p:spPr>
            <a:xfrm>
              <a:off x="3464542"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A92943A-2398-4967-8918-E8ADBF388F43}"/>
                </a:ext>
              </a:extLst>
            </p:cNvPr>
            <p:cNvSpPr/>
            <p:nvPr/>
          </p:nvSpPr>
          <p:spPr>
            <a:xfrm>
              <a:off x="3462013"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E45200-A7D9-4BA8-B4AC-0D09DCF90760}"/>
                </a:ext>
              </a:extLst>
            </p:cNvPr>
            <p:cNvSpPr/>
            <p:nvPr/>
          </p:nvSpPr>
          <p:spPr>
            <a:xfrm>
              <a:off x="3462013"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6B3EF7D-9A10-454D-9B16-3E203AB8FAE4}"/>
                </a:ext>
              </a:extLst>
            </p:cNvPr>
            <p:cNvSpPr/>
            <p:nvPr/>
          </p:nvSpPr>
          <p:spPr>
            <a:xfrm>
              <a:off x="5218783"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A3FBB60-EB5B-4497-882A-5452A82A2FF1}"/>
                </a:ext>
              </a:extLst>
            </p:cNvPr>
            <p:cNvSpPr/>
            <p:nvPr/>
          </p:nvSpPr>
          <p:spPr>
            <a:xfrm>
              <a:off x="5218783"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E3BBEF-D1C2-4D6E-9C8C-CF5FEEA700F3}"/>
                </a:ext>
              </a:extLst>
            </p:cNvPr>
            <p:cNvSpPr/>
            <p:nvPr/>
          </p:nvSpPr>
          <p:spPr>
            <a:xfrm>
              <a:off x="5216254"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F4CDFA2-1F91-4C9C-ACA6-78A170BD64AE}"/>
                </a:ext>
              </a:extLst>
            </p:cNvPr>
            <p:cNvSpPr/>
            <p:nvPr/>
          </p:nvSpPr>
          <p:spPr>
            <a:xfrm>
              <a:off x="5216254"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B5EE934-C27E-4218-9C34-FF3D4E00F55D}"/>
                </a:ext>
              </a:extLst>
            </p:cNvPr>
            <p:cNvCxnSpPr>
              <a:cxnSpLocks/>
              <a:stCxn id="8" idx="6"/>
              <a:endCxn id="13" idx="2"/>
            </p:cNvCxnSpPr>
            <p:nvPr/>
          </p:nvCxnSpPr>
          <p:spPr bwMode="auto">
            <a:xfrm>
              <a:off x="3517977" y="4855334"/>
              <a:ext cx="170080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8" name="Straight Arrow Connector 17">
              <a:extLst>
                <a:ext uri="{FF2B5EF4-FFF2-40B4-BE49-F238E27FC236}">
                  <a16:creationId xmlns:a16="http://schemas.microsoft.com/office/drawing/2014/main" id="{80CA506F-9A95-41B0-8FC8-E06FD6B90FEF}"/>
                </a:ext>
              </a:extLst>
            </p:cNvPr>
            <p:cNvCxnSpPr>
              <a:cxnSpLocks/>
              <a:stCxn id="12" idx="7"/>
              <a:endCxn id="15" idx="2"/>
            </p:cNvCxnSpPr>
            <p:nvPr/>
          </p:nvCxnSpPr>
          <p:spPr bwMode="auto">
            <a:xfrm flipV="1">
              <a:off x="3507623" y="5352203"/>
              <a:ext cx="1708631" cy="35059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9" name="Straight Arrow Connector 18">
              <a:extLst>
                <a:ext uri="{FF2B5EF4-FFF2-40B4-BE49-F238E27FC236}">
                  <a16:creationId xmlns:a16="http://schemas.microsoft.com/office/drawing/2014/main" id="{FC66F153-40DC-49F5-A030-84F354861631}"/>
                </a:ext>
              </a:extLst>
            </p:cNvPr>
            <p:cNvCxnSpPr>
              <a:cxnSpLocks/>
              <a:stCxn id="10" idx="6"/>
              <a:endCxn id="14" idx="2"/>
            </p:cNvCxnSpPr>
            <p:nvPr/>
          </p:nvCxnSpPr>
          <p:spPr bwMode="auto">
            <a:xfrm>
              <a:off x="3517977" y="5103769"/>
              <a:ext cx="170080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 name="Straight Arrow Connector 19">
              <a:extLst>
                <a:ext uri="{FF2B5EF4-FFF2-40B4-BE49-F238E27FC236}">
                  <a16:creationId xmlns:a16="http://schemas.microsoft.com/office/drawing/2014/main" id="{57A8A90A-9A76-4B02-9436-1123E0EE619D}"/>
                </a:ext>
              </a:extLst>
            </p:cNvPr>
            <p:cNvCxnSpPr>
              <a:cxnSpLocks/>
              <a:stCxn id="11" idx="5"/>
              <a:endCxn id="16" idx="1"/>
            </p:cNvCxnSpPr>
            <p:nvPr/>
          </p:nvCxnSpPr>
          <p:spPr bwMode="auto">
            <a:xfrm>
              <a:off x="3507623" y="5369565"/>
              <a:ext cx="1716456" cy="333231"/>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21" name="Oval 20">
              <a:extLst>
                <a:ext uri="{FF2B5EF4-FFF2-40B4-BE49-F238E27FC236}">
                  <a16:creationId xmlns:a16="http://schemas.microsoft.com/office/drawing/2014/main" id="{7516F14C-1BDF-4E3F-B239-559471D3C7A5}"/>
                </a:ext>
              </a:extLst>
            </p:cNvPr>
            <p:cNvSpPr/>
            <p:nvPr/>
          </p:nvSpPr>
          <p:spPr>
            <a:xfrm>
              <a:off x="1567156"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04058D2-49BA-40EA-A673-4753D9351F3D}"/>
                </a:ext>
              </a:extLst>
            </p:cNvPr>
            <p:cNvSpPr/>
            <p:nvPr/>
          </p:nvSpPr>
          <p:spPr>
            <a:xfrm>
              <a:off x="1567156"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E3AAE02-2B9E-4CE4-ACD7-9E20B5686BE4}"/>
                </a:ext>
              </a:extLst>
            </p:cNvPr>
            <p:cNvSpPr/>
            <p:nvPr/>
          </p:nvSpPr>
          <p:spPr>
            <a:xfrm>
              <a:off x="1564627"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902383-7CF3-4776-A659-067EDB0DA64D}"/>
                </a:ext>
              </a:extLst>
            </p:cNvPr>
            <p:cNvSpPr/>
            <p:nvPr/>
          </p:nvSpPr>
          <p:spPr>
            <a:xfrm>
              <a:off x="1564627"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9CE7DEE-4286-4259-B4DA-A2FA890327DF}"/>
                </a:ext>
              </a:extLst>
            </p:cNvPr>
            <p:cNvSpPr/>
            <p:nvPr/>
          </p:nvSpPr>
          <p:spPr>
            <a:xfrm>
              <a:off x="3321405"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2495C11-E43A-43D4-8692-D881B7F4BCA5}"/>
                </a:ext>
              </a:extLst>
            </p:cNvPr>
            <p:cNvSpPr/>
            <p:nvPr/>
          </p:nvSpPr>
          <p:spPr>
            <a:xfrm>
              <a:off x="3321405"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981293-EAB1-406A-8CA1-23AA947D707F}"/>
                </a:ext>
              </a:extLst>
            </p:cNvPr>
            <p:cNvSpPr/>
            <p:nvPr/>
          </p:nvSpPr>
          <p:spPr>
            <a:xfrm>
              <a:off x="3318876"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EBE5B0A-3063-44FB-B749-2CE47AD3E334}"/>
                </a:ext>
              </a:extLst>
            </p:cNvPr>
            <p:cNvSpPr/>
            <p:nvPr/>
          </p:nvSpPr>
          <p:spPr>
            <a:xfrm>
              <a:off x="3318876"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AE25A82E-15B3-4F8D-B0C7-B6653CC44FE5}"/>
                </a:ext>
              </a:extLst>
            </p:cNvPr>
            <p:cNvCxnSpPr>
              <a:cxnSpLocks/>
              <a:stCxn id="21" idx="6"/>
              <a:endCxn id="25" idx="2"/>
            </p:cNvCxnSpPr>
            <p:nvPr/>
          </p:nvCxnSpPr>
          <p:spPr bwMode="auto">
            <a:xfrm>
              <a:off x="1620591" y="4855334"/>
              <a:ext cx="1700814"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0" name="Straight Arrow Connector 29">
              <a:extLst>
                <a:ext uri="{FF2B5EF4-FFF2-40B4-BE49-F238E27FC236}">
                  <a16:creationId xmlns:a16="http://schemas.microsoft.com/office/drawing/2014/main" id="{6AA4D08E-7123-4905-94D7-78B70DBE8A25}"/>
                </a:ext>
              </a:extLst>
            </p:cNvPr>
            <p:cNvCxnSpPr>
              <a:cxnSpLocks/>
              <a:stCxn id="22" idx="5"/>
              <a:endCxn id="28" idx="1"/>
            </p:cNvCxnSpPr>
            <p:nvPr/>
          </p:nvCxnSpPr>
          <p:spPr bwMode="auto">
            <a:xfrm>
              <a:off x="1612766" y="5121131"/>
              <a:ext cx="1713935"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1" name="Straight Arrow Connector 30">
              <a:extLst>
                <a:ext uri="{FF2B5EF4-FFF2-40B4-BE49-F238E27FC236}">
                  <a16:creationId xmlns:a16="http://schemas.microsoft.com/office/drawing/2014/main" id="{7C8615F9-6734-4290-B37E-FE6645D866F8}"/>
                </a:ext>
              </a:extLst>
            </p:cNvPr>
            <p:cNvCxnSpPr>
              <a:cxnSpLocks/>
              <a:stCxn id="23" idx="6"/>
              <a:endCxn id="27" idx="2"/>
            </p:cNvCxnSpPr>
            <p:nvPr/>
          </p:nvCxnSpPr>
          <p:spPr bwMode="auto">
            <a:xfrm>
              <a:off x="1618062" y="5352203"/>
              <a:ext cx="1700814"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32" name="Straight Arrow Connector 31">
              <a:extLst>
                <a:ext uri="{FF2B5EF4-FFF2-40B4-BE49-F238E27FC236}">
                  <a16:creationId xmlns:a16="http://schemas.microsoft.com/office/drawing/2014/main" id="{A3B66FD1-16FE-4C63-8F76-356562C52B73}"/>
                </a:ext>
              </a:extLst>
            </p:cNvPr>
            <p:cNvCxnSpPr>
              <a:cxnSpLocks/>
              <a:stCxn id="24" idx="7"/>
              <a:endCxn id="26" idx="3"/>
            </p:cNvCxnSpPr>
            <p:nvPr/>
          </p:nvCxnSpPr>
          <p:spPr bwMode="auto">
            <a:xfrm flipV="1">
              <a:off x="1610237" y="5121131"/>
              <a:ext cx="1718993"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sp>
          <p:nvSpPr>
            <p:cNvPr id="33" name="Oval 32">
              <a:extLst>
                <a:ext uri="{FF2B5EF4-FFF2-40B4-BE49-F238E27FC236}">
                  <a16:creationId xmlns:a16="http://schemas.microsoft.com/office/drawing/2014/main" id="{B8E20FE6-4753-4F5B-86B4-CB7BCDD455D6}"/>
                </a:ext>
              </a:extLst>
            </p:cNvPr>
            <p:cNvSpPr/>
            <p:nvPr/>
          </p:nvSpPr>
          <p:spPr>
            <a:xfrm>
              <a:off x="6259369"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6E4F36E-D09F-47D8-8B75-EF2E9CDDC903}"/>
                </a:ext>
              </a:extLst>
            </p:cNvPr>
            <p:cNvSpPr/>
            <p:nvPr/>
          </p:nvSpPr>
          <p:spPr>
            <a:xfrm>
              <a:off x="6259369"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D97DA6-C622-4611-A02D-BA9F7617E4AC}"/>
                </a:ext>
              </a:extLst>
            </p:cNvPr>
            <p:cNvSpPr/>
            <p:nvPr/>
          </p:nvSpPr>
          <p:spPr>
            <a:xfrm>
              <a:off x="6256840"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259EC0-1CB0-46D8-ADAF-825E8D73892D}"/>
                </a:ext>
              </a:extLst>
            </p:cNvPr>
            <p:cNvSpPr/>
            <p:nvPr/>
          </p:nvSpPr>
          <p:spPr>
            <a:xfrm>
              <a:off x="6256840"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82BEC8E-3640-4974-9EF4-CEF63EB50DBD}"/>
                </a:ext>
              </a:extLst>
            </p:cNvPr>
            <p:cNvSpPr/>
            <p:nvPr/>
          </p:nvSpPr>
          <p:spPr>
            <a:xfrm>
              <a:off x="7734913" y="4830780"/>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D389B6B-7EE8-40ED-B31F-4C437CA3EDAA}"/>
                </a:ext>
              </a:extLst>
            </p:cNvPr>
            <p:cNvSpPr/>
            <p:nvPr/>
          </p:nvSpPr>
          <p:spPr>
            <a:xfrm>
              <a:off x="7734913" y="5079215"/>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00CDDB5-2DFF-4118-9E91-5E56B482AFFD}"/>
                </a:ext>
              </a:extLst>
            </p:cNvPr>
            <p:cNvSpPr/>
            <p:nvPr/>
          </p:nvSpPr>
          <p:spPr>
            <a:xfrm>
              <a:off x="7732384" y="532764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1F563E2-C06F-45E1-B535-359D02E0EEA3}"/>
                </a:ext>
              </a:extLst>
            </p:cNvPr>
            <p:cNvSpPr/>
            <p:nvPr/>
          </p:nvSpPr>
          <p:spPr>
            <a:xfrm>
              <a:off x="7732384" y="5695604"/>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37D3C83C-2679-4F25-96E2-4BD00A0B3625}"/>
                </a:ext>
              </a:extLst>
            </p:cNvPr>
            <p:cNvCxnSpPr>
              <a:cxnSpLocks/>
              <a:stCxn id="33" idx="6"/>
              <a:endCxn id="37" idx="2"/>
            </p:cNvCxnSpPr>
            <p:nvPr/>
          </p:nvCxnSpPr>
          <p:spPr bwMode="auto">
            <a:xfrm>
              <a:off x="6312804" y="4855334"/>
              <a:ext cx="1422109"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2" name="Straight Arrow Connector 41">
              <a:extLst>
                <a:ext uri="{FF2B5EF4-FFF2-40B4-BE49-F238E27FC236}">
                  <a16:creationId xmlns:a16="http://schemas.microsoft.com/office/drawing/2014/main" id="{11FBD841-7091-44B0-A825-5D0FBECF6207}"/>
                </a:ext>
              </a:extLst>
            </p:cNvPr>
            <p:cNvCxnSpPr>
              <a:cxnSpLocks/>
              <a:stCxn id="34" idx="5"/>
              <a:endCxn id="39" idx="1"/>
            </p:cNvCxnSpPr>
            <p:nvPr/>
          </p:nvCxnSpPr>
          <p:spPr bwMode="auto">
            <a:xfrm>
              <a:off x="6304979" y="5121131"/>
              <a:ext cx="1435230" cy="21371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4" name="Straight Arrow Connector 43">
              <a:extLst>
                <a:ext uri="{FF2B5EF4-FFF2-40B4-BE49-F238E27FC236}">
                  <a16:creationId xmlns:a16="http://schemas.microsoft.com/office/drawing/2014/main" id="{A05CBA15-8F29-42AE-A66F-926EB34559A7}"/>
                </a:ext>
              </a:extLst>
            </p:cNvPr>
            <p:cNvCxnSpPr>
              <a:cxnSpLocks/>
              <a:stCxn id="35" idx="6"/>
              <a:endCxn id="40" idx="1"/>
            </p:cNvCxnSpPr>
            <p:nvPr/>
          </p:nvCxnSpPr>
          <p:spPr bwMode="auto">
            <a:xfrm>
              <a:off x="6310275" y="5352203"/>
              <a:ext cx="1429934" cy="350593"/>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45" name="Straight Arrow Connector 44">
              <a:extLst>
                <a:ext uri="{FF2B5EF4-FFF2-40B4-BE49-F238E27FC236}">
                  <a16:creationId xmlns:a16="http://schemas.microsoft.com/office/drawing/2014/main" id="{5595206E-FDC6-42F8-B538-BA4F4F1A9A58}"/>
                </a:ext>
              </a:extLst>
            </p:cNvPr>
            <p:cNvCxnSpPr>
              <a:cxnSpLocks/>
              <a:stCxn id="36" idx="7"/>
              <a:endCxn id="38" idx="3"/>
            </p:cNvCxnSpPr>
            <p:nvPr/>
          </p:nvCxnSpPr>
          <p:spPr bwMode="auto">
            <a:xfrm flipV="1">
              <a:off x="6302450" y="5121131"/>
              <a:ext cx="1440288" cy="581665"/>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4AC0CCC-03BA-436C-B4AE-8BE1C91F9921}"/>
                    </a:ext>
                  </a:extLst>
                </p:cNvPr>
                <p:cNvSpPr txBox="1"/>
                <p:nvPr/>
              </p:nvSpPr>
              <p:spPr>
                <a:xfrm>
                  <a:off x="5516278" y="4964285"/>
                  <a:ext cx="4988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64AC0CCC-03BA-436C-B4AE-8BE1C91F9921}"/>
                    </a:ext>
                  </a:extLst>
                </p:cNvPr>
                <p:cNvSpPr txBox="1">
                  <a:spLocks noRot="1" noChangeAspect="1" noMove="1" noResize="1" noEditPoints="1" noAdjustHandles="1" noChangeArrowheads="1" noChangeShapeType="1" noTextEdit="1"/>
                </p:cNvSpPr>
                <p:nvPr/>
              </p:nvSpPr>
              <p:spPr>
                <a:xfrm>
                  <a:off x="5516278" y="4964285"/>
                  <a:ext cx="498855" cy="461665"/>
                </a:xfrm>
                <a:prstGeom prst="rect">
                  <a:avLst/>
                </a:prstGeom>
                <a:blipFill>
                  <a:blip r:embed="rId9"/>
                  <a:stretch>
                    <a:fillRect/>
                  </a:stretch>
                </a:blipFill>
              </p:spPr>
              <p:txBody>
                <a:bodyPr/>
                <a:lstStyle/>
                <a:p>
                  <a:r>
                    <a:rPr lang="en-US">
                      <a:noFill/>
                    </a:rPr>
                    <a:t> </a:t>
                  </a:r>
                </a:p>
              </p:txBody>
            </p:sp>
          </mc:Fallback>
        </mc:AlternateContent>
      </p:grpSp>
      <p:sp>
        <p:nvSpPr>
          <p:cNvPr id="53" name="Title 1">
            <a:extLst>
              <a:ext uri="{FF2B5EF4-FFF2-40B4-BE49-F238E27FC236}">
                <a16:creationId xmlns:a16="http://schemas.microsoft.com/office/drawing/2014/main" id="{C6769914-8850-4674-922D-5146A0A1D9E1}"/>
              </a:ext>
            </a:extLst>
          </p:cNvPr>
          <p:cNvSpPr>
            <a:spLocks noGrp="1"/>
          </p:cNvSpPr>
          <p:nvPr>
            <p:ph type="title"/>
          </p:nvPr>
        </p:nvSpPr>
        <p:spPr>
          <a:xfrm>
            <a:off x="457200" y="131055"/>
            <a:ext cx="8229600" cy="868362"/>
          </a:xfrm>
        </p:spPr>
        <p:txBody>
          <a:bodyPr>
            <a:normAutofit/>
          </a:bodyPr>
          <a:lstStyle/>
          <a:p>
            <a:r>
              <a:rPr lang="en-US" sz="2400" dirty="0"/>
              <a:t>Three ways to Express Relational Composition</a:t>
            </a:r>
          </a:p>
        </p:txBody>
      </p:sp>
    </p:spTree>
    <p:extLst>
      <p:ext uri="{BB962C8B-B14F-4D97-AF65-F5344CB8AC3E}">
        <p14:creationId xmlns:p14="http://schemas.microsoft.com/office/powerpoint/2010/main" val="44987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C3BFC-9634-4E41-9E33-1E4AC7873AAA}"/>
              </a:ext>
            </a:extLst>
          </p:cNvPr>
          <p:cNvSpPr>
            <a:spLocks noGrp="1"/>
          </p:cNvSpPr>
          <p:nvPr>
            <p:ph type="sldNum" sz="quarter" idx="12"/>
          </p:nvPr>
        </p:nvSpPr>
        <p:spPr/>
        <p:txBody>
          <a:bodyPr/>
          <a:lstStyle/>
          <a:p>
            <a:fld id="{60AD1266-7CE3-2146-B859-359ABF1E0203}" type="slidenum">
              <a:rPr lang="en-US" smtClean="0"/>
              <a:t>9</a:t>
            </a:fld>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FA4C91D-8608-4CFC-96CB-F4DE764F80AA}"/>
                  </a:ext>
                </a:extLst>
              </p:cNvPr>
              <p:cNvSpPr txBox="1"/>
              <p:nvPr/>
            </p:nvSpPr>
            <p:spPr>
              <a:xfrm>
                <a:off x="2750995" y="2476468"/>
                <a:ext cx="15499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𝑝</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30" name="TextBox 29">
                <a:extLst>
                  <a:ext uri="{FF2B5EF4-FFF2-40B4-BE49-F238E27FC236}">
                    <a16:creationId xmlns:a16="http://schemas.microsoft.com/office/drawing/2014/main" id="{DFA4C91D-8608-4CFC-96CB-F4DE764F80AA}"/>
                  </a:ext>
                </a:extLst>
              </p:cNvPr>
              <p:cNvSpPr txBox="1">
                <a:spLocks noRot="1" noChangeAspect="1" noMove="1" noResize="1" noEditPoints="1" noAdjustHandles="1" noChangeArrowheads="1" noChangeShapeType="1" noTextEdit="1"/>
              </p:cNvSpPr>
              <p:nvPr/>
            </p:nvSpPr>
            <p:spPr>
              <a:xfrm>
                <a:off x="2750995" y="2476468"/>
                <a:ext cx="1549911" cy="338554"/>
              </a:xfrm>
              <a:prstGeom prst="rect">
                <a:avLst/>
              </a:prstGeom>
              <a:blipFill>
                <a:blip r:embed="rId2"/>
                <a:stretch>
                  <a:fillRect b="-5357"/>
                </a:stretch>
              </a:blipFill>
            </p:spPr>
            <p:txBody>
              <a:bodyPr/>
              <a:lstStyle/>
              <a:p>
                <a:r>
                  <a:rPr lang="en-US">
                    <a:noFill/>
                  </a:rPr>
                  <a:t> </a:t>
                </a:r>
              </a:p>
            </p:txBody>
          </p:sp>
        </mc:Fallback>
      </mc:AlternateContent>
      <p:grpSp>
        <p:nvGrpSpPr>
          <p:cNvPr id="109" name="Group 108">
            <a:extLst>
              <a:ext uri="{FF2B5EF4-FFF2-40B4-BE49-F238E27FC236}">
                <a16:creationId xmlns:a16="http://schemas.microsoft.com/office/drawing/2014/main" id="{CF3C6678-0B2A-49CB-9B57-C61FC7473183}"/>
              </a:ext>
            </a:extLst>
          </p:cNvPr>
          <p:cNvGrpSpPr/>
          <p:nvPr/>
        </p:nvGrpSpPr>
        <p:grpSpPr>
          <a:xfrm>
            <a:off x="2681436" y="1201051"/>
            <a:ext cx="1641813" cy="1288153"/>
            <a:chOff x="3779049" y="1085380"/>
            <a:chExt cx="1641813" cy="1288153"/>
          </a:xfrm>
        </p:grpSpPr>
        <p:grpSp>
          <p:nvGrpSpPr>
            <p:cNvPr id="50" name="Group 49">
              <a:extLst>
                <a:ext uri="{FF2B5EF4-FFF2-40B4-BE49-F238E27FC236}">
                  <a16:creationId xmlns:a16="http://schemas.microsoft.com/office/drawing/2014/main" id="{4EEF15D6-79B5-4C5C-95F6-339C3E7EC675}"/>
                </a:ext>
              </a:extLst>
            </p:cNvPr>
            <p:cNvGrpSpPr/>
            <p:nvPr/>
          </p:nvGrpSpPr>
          <p:grpSpPr>
            <a:xfrm>
              <a:off x="3779049" y="1085380"/>
              <a:ext cx="1508107" cy="1160695"/>
              <a:chOff x="498372" y="1066801"/>
              <a:chExt cx="1508107" cy="1160695"/>
            </a:xfrm>
          </p:grpSpPr>
          <p:sp>
            <p:nvSpPr>
              <p:cNvPr id="51" name="Oval 50">
                <a:extLst>
                  <a:ext uri="{FF2B5EF4-FFF2-40B4-BE49-F238E27FC236}">
                    <a16:creationId xmlns:a16="http://schemas.microsoft.com/office/drawing/2014/main" id="{085A6A53-06FA-4782-AEBA-57C250AC3E87}"/>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224E7DC-040E-4E94-9776-D67BCEB7F02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AA43A9-336C-4F82-B9DB-60B35BC0B35A}"/>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40D67B2-6EC6-414E-84BA-79C1D39DDA0C}"/>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6C400E4-86DA-4F10-8777-1690CF8E648C}"/>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6102B2A-CC8A-4D5A-BD3E-B31D1DF00E6D}"/>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9052407-866F-4584-8318-F04428693A01}"/>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3831C0E-411F-4AB9-9950-2C8A4BA8CF89}"/>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C581303-852F-4435-B0EA-C6702C5652ED}"/>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60" name="TextBox 59">
                <a:extLst>
                  <a:ext uri="{FF2B5EF4-FFF2-40B4-BE49-F238E27FC236}">
                    <a16:creationId xmlns:a16="http://schemas.microsoft.com/office/drawing/2014/main" id="{94059D53-A408-4AA8-AEC6-C5F204737177}"/>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61" name="TextBox 60">
                <a:extLst>
                  <a:ext uri="{FF2B5EF4-FFF2-40B4-BE49-F238E27FC236}">
                    <a16:creationId xmlns:a16="http://schemas.microsoft.com/office/drawing/2014/main" id="{F4D4E75A-E5F1-4119-BD3A-D1F89310BB27}"/>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62" name="TextBox 61">
                <a:extLst>
                  <a:ext uri="{FF2B5EF4-FFF2-40B4-BE49-F238E27FC236}">
                    <a16:creationId xmlns:a16="http://schemas.microsoft.com/office/drawing/2014/main" id="{5FFA2942-1B98-4754-8F57-93886DFE2157}"/>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63" name="TextBox 62">
                <a:extLst>
                  <a:ext uri="{FF2B5EF4-FFF2-40B4-BE49-F238E27FC236}">
                    <a16:creationId xmlns:a16="http://schemas.microsoft.com/office/drawing/2014/main" id="{B6FD10F5-20C7-4D27-BE15-840284F17CA0}"/>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64" name="TextBox 63">
                <a:extLst>
                  <a:ext uri="{FF2B5EF4-FFF2-40B4-BE49-F238E27FC236}">
                    <a16:creationId xmlns:a16="http://schemas.microsoft.com/office/drawing/2014/main" id="{A43E637D-FD83-48A9-A9D2-EA28A638F7DB}"/>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65" name="TextBox 64">
                <a:extLst>
                  <a:ext uri="{FF2B5EF4-FFF2-40B4-BE49-F238E27FC236}">
                    <a16:creationId xmlns:a16="http://schemas.microsoft.com/office/drawing/2014/main" id="{B8FA7336-20AD-46DF-B1A8-DB71F848F75A}"/>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66" name="TextBox 65">
                <a:extLst>
                  <a:ext uri="{FF2B5EF4-FFF2-40B4-BE49-F238E27FC236}">
                    <a16:creationId xmlns:a16="http://schemas.microsoft.com/office/drawing/2014/main" id="{20E275B1-DAF4-4227-82F2-896B8052F85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3" name="Rectangle 102">
              <a:extLst>
                <a:ext uri="{FF2B5EF4-FFF2-40B4-BE49-F238E27FC236}">
                  <a16:creationId xmlns:a16="http://schemas.microsoft.com/office/drawing/2014/main" id="{B3A4494E-B85B-486F-BE4C-79A5A39C6EE9}"/>
                </a:ext>
              </a:extLst>
            </p:cNvPr>
            <p:cNvSpPr/>
            <p:nvPr/>
          </p:nvSpPr>
          <p:spPr bwMode="auto">
            <a:xfrm>
              <a:off x="3828184"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15" name="Straight Arrow Connector 114">
            <a:extLst>
              <a:ext uri="{FF2B5EF4-FFF2-40B4-BE49-F238E27FC236}">
                <a16:creationId xmlns:a16="http://schemas.microsoft.com/office/drawing/2014/main" id="{D0B28F7A-857E-4E61-8E93-0AC895F6AFCF}"/>
              </a:ext>
            </a:extLst>
          </p:cNvPr>
          <p:cNvCxnSpPr>
            <a:cxnSpLocks/>
            <a:stCxn id="51" idx="6"/>
            <a:endCxn id="55" idx="2"/>
          </p:cNvCxnSpPr>
          <p:nvPr/>
        </p:nvCxnSpPr>
        <p:spPr bwMode="auto">
          <a:xfrm>
            <a:off x="3237079"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8" name="Straight Arrow Connector 117">
            <a:extLst>
              <a:ext uri="{FF2B5EF4-FFF2-40B4-BE49-F238E27FC236}">
                <a16:creationId xmlns:a16="http://schemas.microsoft.com/office/drawing/2014/main" id="{0541C17A-109B-45A6-9F9A-81C43ED95D20}"/>
              </a:ext>
            </a:extLst>
          </p:cNvPr>
          <p:cNvCxnSpPr>
            <a:cxnSpLocks/>
            <a:stCxn id="54" idx="7"/>
            <a:endCxn id="57" idx="2"/>
          </p:cNvCxnSpPr>
          <p:nvPr/>
        </p:nvCxnSpPr>
        <p:spPr bwMode="auto">
          <a:xfrm flipV="1">
            <a:off x="3226725" y="2014411"/>
            <a:ext cx="555201"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19" name="Straight Arrow Connector 118">
            <a:extLst>
              <a:ext uri="{FF2B5EF4-FFF2-40B4-BE49-F238E27FC236}">
                <a16:creationId xmlns:a16="http://schemas.microsoft.com/office/drawing/2014/main" id="{20522F9A-5AFC-4178-A2A0-7FF9B92E22C5}"/>
              </a:ext>
            </a:extLst>
          </p:cNvPr>
          <p:cNvCxnSpPr>
            <a:cxnSpLocks/>
            <a:stCxn id="52" idx="6"/>
            <a:endCxn id="56" idx="2"/>
          </p:cNvCxnSpPr>
          <p:nvPr/>
        </p:nvCxnSpPr>
        <p:spPr bwMode="auto">
          <a:xfrm>
            <a:off x="3237079" y="170024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21" name="Straight Arrow Connector 120">
            <a:extLst>
              <a:ext uri="{FF2B5EF4-FFF2-40B4-BE49-F238E27FC236}">
                <a16:creationId xmlns:a16="http://schemas.microsoft.com/office/drawing/2014/main" id="{8810368C-D108-4F86-B502-3DFFF9614BC6}"/>
              </a:ext>
            </a:extLst>
          </p:cNvPr>
          <p:cNvCxnSpPr>
            <a:cxnSpLocks/>
            <a:stCxn id="53" idx="5"/>
            <a:endCxn id="58" idx="1"/>
          </p:cNvCxnSpPr>
          <p:nvPr/>
        </p:nvCxnSpPr>
        <p:spPr bwMode="auto">
          <a:xfrm>
            <a:off x="3226725" y="2031773"/>
            <a:ext cx="563026" cy="27944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28652DF2-8B66-4884-9425-52A0FF2C2489}"/>
                  </a:ext>
                </a:extLst>
              </p:cNvPr>
              <p:cNvSpPr txBox="1"/>
              <p:nvPr/>
            </p:nvSpPr>
            <p:spPr>
              <a:xfrm>
                <a:off x="2808437"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8" name="TextBox 177">
                <a:extLst>
                  <a:ext uri="{FF2B5EF4-FFF2-40B4-BE49-F238E27FC236}">
                    <a16:creationId xmlns:a16="http://schemas.microsoft.com/office/drawing/2014/main" id="{28652DF2-8B66-4884-9425-52A0FF2C2489}"/>
                  </a:ext>
                </a:extLst>
              </p:cNvPr>
              <p:cNvSpPr txBox="1">
                <a:spLocks noRot="1" noChangeAspect="1" noMove="1" noResize="1" noEditPoints="1" noAdjustHandles="1" noChangeArrowheads="1" noChangeShapeType="1" noTextEdit="1"/>
              </p:cNvSpPr>
              <p:nvPr/>
            </p:nvSpPr>
            <p:spPr>
              <a:xfrm>
                <a:off x="2808437" y="2867706"/>
                <a:ext cx="1486048" cy="99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891632-A8C2-462E-AD2F-D75636D1E445}"/>
                  </a:ext>
                </a:extLst>
              </p:cNvPr>
              <p:cNvSpPr txBox="1"/>
              <p:nvPr/>
            </p:nvSpPr>
            <p:spPr>
              <a:xfrm>
                <a:off x="4934921"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29" name="TextBox 28">
                <a:extLst>
                  <a:ext uri="{FF2B5EF4-FFF2-40B4-BE49-F238E27FC236}">
                    <a16:creationId xmlns:a16="http://schemas.microsoft.com/office/drawing/2014/main" id="{5F891632-A8C2-462E-AD2F-D75636D1E445}"/>
                  </a:ext>
                </a:extLst>
              </p:cNvPr>
              <p:cNvSpPr txBox="1">
                <a:spLocks noRot="1" noChangeAspect="1" noMove="1" noResize="1" noEditPoints="1" noAdjustHandles="1" noChangeArrowheads="1" noChangeShapeType="1" noTextEdit="1"/>
              </p:cNvSpPr>
              <p:nvPr/>
            </p:nvSpPr>
            <p:spPr>
              <a:xfrm>
                <a:off x="4934921" y="2476468"/>
                <a:ext cx="1545167" cy="338554"/>
              </a:xfrm>
              <a:prstGeom prst="rect">
                <a:avLst/>
              </a:prstGeom>
              <a:blipFill>
                <a:blip r:embed="rId4"/>
                <a:stretch>
                  <a:fillRect b="-5357"/>
                </a:stretch>
              </a:blipFill>
            </p:spPr>
            <p:txBody>
              <a:bodyPr/>
              <a:lstStyle/>
              <a:p>
                <a:r>
                  <a:rPr lang="en-US">
                    <a:noFill/>
                  </a:rPr>
                  <a:t> </a:t>
                </a:r>
              </a:p>
            </p:txBody>
          </p:sp>
        </mc:Fallback>
      </mc:AlternateContent>
      <p:grpSp>
        <p:nvGrpSpPr>
          <p:cNvPr id="108" name="Group 107">
            <a:extLst>
              <a:ext uri="{FF2B5EF4-FFF2-40B4-BE49-F238E27FC236}">
                <a16:creationId xmlns:a16="http://schemas.microsoft.com/office/drawing/2014/main" id="{A056311B-446F-4E33-87FD-ED6A785B5258}"/>
              </a:ext>
            </a:extLst>
          </p:cNvPr>
          <p:cNvGrpSpPr/>
          <p:nvPr/>
        </p:nvGrpSpPr>
        <p:grpSpPr>
          <a:xfrm>
            <a:off x="4849447" y="1201051"/>
            <a:ext cx="1646995" cy="1288153"/>
            <a:chOff x="1904565" y="1085380"/>
            <a:chExt cx="1646995" cy="1288153"/>
          </a:xfrm>
        </p:grpSpPr>
        <p:grpSp>
          <p:nvGrpSpPr>
            <p:cNvPr id="33" name="Group 32">
              <a:extLst>
                <a:ext uri="{FF2B5EF4-FFF2-40B4-BE49-F238E27FC236}">
                  <a16:creationId xmlns:a16="http://schemas.microsoft.com/office/drawing/2014/main" id="{04DD30AD-C2CD-4462-B2F8-6F893849A63B}"/>
                </a:ext>
              </a:extLst>
            </p:cNvPr>
            <p:cNvGrpSpPr/>
            <p:nvPr/>
          </p:nvGrpSpPr>
          <p:grpSpPr>
            <a:xfrm>
              <a:off x="1904565" y="1085380"/>
              <a:ext cx="1508107" cy="1160695"/>
              <a:chOff x="498372" y="1066801"/>
              <a:chExt cx="1508107" cy="1160695"/>
            </a:xfrm>
          </p:grpSpPr>
          <p:sp>
            <p:nvSpPr>
              <p:cNvPr id="34" name="Oval 33">
                <a:extLst>
                  <a:ext uri="{FF2B5EF4-FFF2-40B4-BE49-F238E27FC236}">
                    <a16:creationId xmlns:a16="http://schemas.microsoft.com/office/drawing/2014/main" id="{7D5818F3-96D0-4B7B-ADB3-DABE9C4118C8}"/>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A3D6A1-A35A-4EC3-B39D-DE7B130CA605}"/>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4B76733-5D97-460B-A3AC-899D829838F1}"/>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1DA89F7-18ED-451B-88EE-0E674964B8AA}"/>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F43BBCC-9A50-459C-881D-B36A2B29E1F6}"/>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9B6E9E3-56ED-4067-8AAA-DE84A3D98A6F}"/>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9A2F561-6C84-4EAA-A3FD-08E0A1670886}"/>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8AC822-FF67-4175-A5DF-67B3C19183A1}"/>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1DF871-2DCD-4613-8EBE-F8788764E97B}"/>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43" name="TextBox 42">
                <a:extLst>
                  <a:ext uri="{FF2B5EF4-FFF2-40B4-BE49-F238E27FC236}">
                    <a16:creationId xmlns:a16="http://schemas.microsoft.com/office/drawing/2014/main" id="{6D2702C9-9691-47C7-A918-1D391AF194FA}"/>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44" name="TextBox 43">
                <a:extLst>
                  <a:ext uri="{FF2B5EF4-FFF2-40B4-BE49-F238E27FC236}">
                    <a16:creationId xmlns:a16="http://schemas.microsoft.com/office/drawing/2014/main" id="{F9F146DB-75E2-4CA2-BDF9-B49E7CD33611}"/>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45" name="TextBox 44">
                <a:extLst>
                  <a:ext uri="{FF2B5EF4-FFF2-40B4-BE49-F238E27FC236}">
                    <a16:creationId xmlns:a16="http://schemas.microsoft.com/office/drawing/2014/main" id="{C7B9BCEB-68E8-40B7-8A9C-FD0507CAB366}"/>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46" name="TextBox 45">
                <a:extLst>
                  <a:ext uri="{FF2B5EF4-FFF2-40B4-BE49-F238E27FC236}">
                    <a16:creationId xmlns:a16="http://schemas.microsoft.com/office/drawing/2014/main" id="{2224FC1F-733E-4ED9-9138-49BB04B1C99F}"/>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47" name="TextBox 46">
                <a:extLst>
                  <a:ext uri="{FF2B5EF4-FFF2-40B4-BE49-F238E27FC236}">
                    <a16:creationId xmlns:a16="http://schemas.microsoft.com/office/drawing/2014/main" id="{B22D300F-E667-4EBD-9D3C-457526EE5422}"/>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48" name="TextBox 47">
                <a:extLst>
                  <a:ext uri="{FF2B5EF4-FFF2-40B4-BE49-F238E27FC236}">
                    <a16:creationId xmlns:a16="http://schemas.microsoft.com/office/drawing/2014/main" id="{8CFC7ADF-6093-4D05-8774-5E91D06F1CF6}"/>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49" name="TextBox 48">
                <a:extLst>
                  <a:ext uri="{FF2B5EF4-FFF2-40B4-BE49-F238E27FC236}">
                    <a16:creationId xmlns:a16="http://schemas.microsoft.com/office/drawing/2014/main" id="{961BA99C-A55D-4B53-AA6C-61B9A895C314}"/>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101" name="Rectangle 100">
              <a:extLst>
                <a:ext uri="{FF2B5EF4-FFF2-40B4-BE49-F238E27FC236}">
                  <a16:creationId xmlns:a16="http://schemas.microsoft.com/office/drawing/2014/main" id="{9C458D6F-F250-40CB-8AEB-698F0F6A4761}"/>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138" name="Straight Arrow Connector 137">
            <a:extLst>
              <a:ext uri="{FF2B5EF4-FFF2-40B4-BE49-F238E27FC236}">
                <a16:creationId xmlns:a16="http://schemas.microsoft.com/office/drawing/2014/main" id="{0246A1E0-8497-4687-A7D7-843567F96FC8}"/>
              </a:ext>
            </a:extLst>
          </p:cNvPr>
          <p:cNvCxnSpPr>
            <a:cxnSpLocks/>
            <a:stCxn id="34" idx="6"/>
            <a:endCxn id="38" idx="2"/>
          </p:cNvCxnSpPr>
          <p:nvPr/>
        </p:nvCxnSpPr>
        <p:spPr bwMode="auto">
          <a:xfrm>
            <a:off x="5405090"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39" name="Straight Arrow Connector 138">
            <a:extLst>
              <a:ext uri="{FF2B5EF4-FFF2-40B4-BE49-F238E27FC236}">
                <a16:creationId xmlns:a16="http://schemas.microsoft.com/office/drawing/2014/main" id="{7ABBA1DB-6270-493E-9AA0-947897BD12D2}"/>
              </a:ext>
            </a:extLst>
          </p:cNvPr>
          <p:cNvCxnSpPr>
            <a:cxnSpLocks/>
            <a:stCxn id="35" idx="5"/>
            <a:endCxn id="41" idx="1"/>
          </p:cNvCxnSpPr>
          <p:nvPr/>
        </p:nvCxnSpPr>
        <p:spPr bwMode="auto">
          <a:xfrm>
            <a:off x="5397265"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9CDA336-9C66-4277-A7B5-3C539A499C7A}"/>
                  </a:ext>
                </a:extLst>
              </p:cNvPr>
              <p:cNvSpPr txBox="1"/>
              <p:nvPr/>
            </p:nvSpPr>
            <p:spPr>
              <a:xfrm>
                <a:off x="4990012"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177" name="TextBox 176">
                <a:extLst>
                  <a:ext uri="{FF2B5EF4-FFF2-40B4-BE49-F238E27FC236}">
                    <a16:creationId xmlns:a16="http://schemas.microsoft.com/office/drawing/2014/main" id="{B9CDA336-9C66-4277-A7B5-3C539A499C7A}"/>
                  </a:ext>
                </a:extLst>
              </p:cNvPr>
              <p:cNvSpPr txBox="1">
                <a:spLocks noRot="1" noChangeAspect="1" noMove="1" noResize="1" noEditPoints="1" noAdjustHandles="1" noChangeArrowheads="1" noChangeShapeType="1" noTextEdit="1"/>
              </p:cNvSpPr>
              <p:nvPr/>
            </p:nvSpPr>
            <p:spPr>
              <a:xfrm>
                <a:off x="4990012" y="2867706"/>
                <a:ext cx="1486048" cy="999441"/>
              </a:xfrm>
              <a:prstGeom prst="rect">
                <a:avLst/>
              </a:prstGeom>
              <a:blipFill>
                <a:blip r:embed="rId5"/>
                <a:stretch>
                  <a:fillRect/>
                </a:stretch>
              </a:blipFill>
            </p:spPr>
            <p:txBody>
              <a:bodyPr/>
              <a:lstStyle/>
              <a:p>
                <a:r>
                  <a:rPr lang="en-US">
                    <a:noFill/>
                  </a:rPr>
                  <a:t> </a:t>
                </a:r>
              </a:p>
            </p:txBody>
          </p:sp>
        </mc:Fallback>
      </mc:AlternateContent>
      <p:cxnSp>
        <p:nvCxnSpPr>
          <p:cNvPr id="146" name="Straight Arrow Connector 145">
            <a:extLst>
              <a:ext uri="{FF2B5EF4-FFF2-40B4-BE49-F238E27FC236}">
                <a16:creationId xmlns:a16="http://schemas.microsoft.com/office/drawing/2014/main" id="{3A6918E2-6B38-42D5-865F-6C36182F621B}"/>
              </a:ext>
            </a:extLst>
          </p:cNvPr>
          <p:cNvCxnSpPr>
            <a:cxnSpLocks/>
            <a:stCxn id="36" idx="6"/>
            <a:endCxn id="40" idx="2"/>
          </p:cNvCxnSpPr>
          <p:nvPr/>
        </p:nvCxnSpPr>
        <p:spPr bwMode="auto">
          <a:xfrm>
            <a:off x="5402561"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147" name="Straight Arrow Connector 146">
            <a:extLst>
              <a:ext uri="{FF2B5EF4-FFF2-40B4-BE49-F238E27FC236}">
                <a16:creationId xmlns:a16="http://schemas.microsoft.com/office/drawing/2014/main" id="{1887985E-21CE-4831-AFB2-CC5A27C29931}"/>
              </a:ext>
            </a:extLst>
          </p:cNvPr>
          <p:cNvCxnSpPr>
            <a:cxnSpLocks/>
            <a:stCxn id="37" idx="7"/>
            <a:endCxn id="39" idx="3"/>
          </p:cNvCxnSpPr>
          <p:nvPr/>
        </p:nvCxnSpPr>
        <p:spPr bwMode="auto">
          <a:xfrm flipV="1">
            <a:off x="5394736"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A50C28DB-9FDA-45D0-9061-998F8D5CD2AF}"/>
                  </a:ext>
                </a:extLst>
              </p:cNvPr>
              <p:cNvSpPr txBox="1"/>
              <p:nvPr/>
            </p:nvSpPr>
            <p:spPr>
              <a:xfrm>
                <a:off x="600578" y="2476468"/>
                <a:ext cx="1545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oMath>
                  </m:oMathPara>
                </a14:m>
                <a:endParaRPr lang="en-US" sz="1600" dirty="0"/>
              </a:p>
            </p:txBody>
          </p:sp>
        </mc:Choice>
        <mc:Fallback xmlns="">
          <p:sp>
            <p:nvSpPr>
              <p:cNvPr id="198" name="TextBox 197">
                <a:extLst>
                  <a:ext uri="{FF2B5EF4-FFF2-40B4-BE49-F238E27FC236}">
                    <a16:creationId xmlns:a16="http://schemas.microsoft.com/office/drawing/2014/main" id="{A50C28DB-9FDA-45D0-9061-998F8D5CD2AF}"/>
                  </a:ext>
                </a:extLst>
              </p:cNvPr>
              <p:cNvSpPr txBox="1">
                <a:spLocks noRot="1" noChangeAspect="1" noMove="1" noResize="1" noEditPoints="1" noAdjustHandles="1" noChangeArrowheads="1" noChangeShapeType="1" noTextEdit="1"/>
              </p:cNvSpPr>
              <p:nvPr/>
            </p:nvSpPr>
            <p:spPr>
              <a:xfrm>
                <a:off x="600578" y="2476468"/>
                <a:ext cx="1545167" cy="338554"/>
              </a:xfrm>
              <a:prstGeom prst="rect">
                <a:avLst/>
              </a:prstGeom>
              <a:blipFill>
                <a:blip r:embed="rId8"/>
                <a:stretch>
                  <a:fillRect b="-5357"/>
                </a:stretch>
              </a:blipFill>
            </p:spPr>
            <p:txBody>
              <a:bodyPr/>
              <a:lstStyle/>
              <a:p>
                <a:r>
                  <a:rPr lang="en-US">
                    <a:noFill/>
                  </a:rPr>
                  <a:t> </a:t>
                </a:r>
              </a:p>
            </p:txBody>
          </p:sp>
        </mc:Fallback>
      </mc:AlternateContent>
      <p:grpSp>
        <p:nvGrpSpPr>
          <p:cNvPr id="199" name="Group 198">
            <a:extLst>
              <a:ext uri="{FF2B5EF4-FFF2-40B4-BE49-F238E27FC236}">
                <a16:creationId xmlns:a16="http://schemas.microsoft.com/office/drawing/2014/main" id="{8627454D-62C7-43A8-9CE2-0964E8BFF7D1}"/>
              </a:ext>
            </a:extLst>
          </p:cNvPr>
          <p:cNvGrpSpPr/>
          <p:nvPr/>
        </p:nvGrpSpPr>
        <p:grpSpPr>
          <a:xfrm>
            <a:off x="515104" y="1201051"/>
            <a:ext cx="1646995" cy="1288153"/>
            <a:chOff x="1904565" y="1085380"/>
            <a:chExt cx="1646995" cy="1288153"/>
          </a:xfrm>
        </p:grpSpPr>
        <p:grpSp>
          <p:nvGrpSpPr>
            <p:cNvPr id="206" name="Group 205">
              <a:extLst>
                <a:ext uri="{FF2B5EF4-FFF2-40B4-BE49-F238E27FC236}">
                  <a16:creationId xmlns:a16="http://schemas.microsoft.com/office/drawing/2014/main" id="{587F55DA-69A7-41A9-BFFB-702F8D8D785C}"/>
                </a:ext>
              </a:extLst>
            </p:cNvPr>
            <p:cNvGrpSpPr/>
            <p:nvPr/>
          </p:nvGrpSpPr>
          <p:grpSpPr>
            <a:xfrm>
              <a:off x="1904565" y="1085380"/>
              <a:ext cx="1508107" cy="1160695"/>
              <a:chOff x="498372" y="1066801"/>
              <a:chExt cx="1508107" cy="1160695"/>
            </a:xfrm>
          </p:grpSpPr>
          <p:sp>
            <p:nvSpPr>
              <p:cNvPr id="208" name="Oval 207">
                <a:extLst>
                  <a:ext uri="{FF2B5EF4-FFF2-40B4-BE49-F238E27FC236}">
                    <a16:creationId xmlns:a16="http://schemas.microsoft.com/office/drawing/2014/main" id="{62BF4A96-7C6C-45AA-A4C3-CEB96690D9BA}"/>
                  </a:ext>
                </a:extLst>
              </p:cNvPr>
              <p:cNvSpPr/>
              <p:nvPr/>
            </p:nvSpPr>
            <p:spPr>
              <a:xfrm>
                <a:off x="1000580"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066940A5-D809-4182-ACF7-A4F5139D5919}"/>
                  </a:ext>
                </a:extLst>
              </p:cNvPr>
              <p:cNvSpPr/>
              <p:nvPr/>
            </p:nvSpPr>
            <p:spPr>
              <a:xfrm>
                <a:off x="1000580"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F392433-2ACE-4A05-BD80-57E2E1F3CA55}"/>
                  </a:ext>
                </a:extLst>
              </p:cNvPr>
              <p:cNvSpPr/>
              <p:nvPr/>
            </p:nvSpPr>
            <p:spPr>
              <a:xfrm>
                <a:off x="998051"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3AFF981A-87E9-4684-895D-7F07D454557D}"/>
                  </a:ext>
                </a:extLst>
              </p:cNvPr>
              <p:cNvSpPr/>
              <p:nvPr/>
            </p:nvSpPr>
            <p:spPr>
              <a:xfrm>
                <a:off x="998051"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133FE68-E1E3-4D77-9D11-75D857AF7C87}"/>
                  </a:ext>
                </a:extLst>
              </p:cNvPr>
              <p:cNvSpPr/>
              <p:nvPr/>
            </p:nvSpPr>
            <p:spPr>
              <a:xfrm>
                <a:off x="1601391" y="1227266"/>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719612D-53A1-462F-9585-786A76441EB3}"/>
                  </a:ext>
                </a:extLst>
              </p:cNvPr>
              <p:cNvSpPr/>
              <p:nvPr/>
            </p:nvSpPr>
            <p:spPr>
              <a:xfrm>
                <a:off x="1601391" y="154143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F4E45FD3-714C-4361-BA18-A171521A7610}"/>
                  </a:ext>
                </a:extLst>
              </p:cNvPr>
              <p:cNvSpPr/>
              <p:nvPr/>
            </p:nvSpPr>
            <p:spPr>
              <a:xfrm>
                <a:off x="1598862" y="185560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8B1C597-7507-4AA5-81DA-270B95D7218E}"/>
                  </a:ext>
                </a:extLst>
              </p:cNvPr>
              <p:cNvSpPr/>
              <p:nvPr/>
            </p:nvSpPr>
            <p:spPr>
              <a:xfrm>
                <a:off x="1598862" y="216977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a:extLst>
                  <a:ext uri="{FF2B5EF4-FFF2-40B4-BE49-F238E27FC236}">
                    <a16:creationId xmlns:a16="http://schemas.microsoft.com/office/drawing/2014/main" id="{2ABAF341-7A1E-4C0E-B4AD-B66570E7B8A5}"/>
                  </a:ext>
                </a:extLst>
              </p:cNvPr>
              <p:cNvSpPr txBox="1"/>
              <p:nvPr/>
            </p:nvSpPr>
            <p:spPr>
              <a:xfrm>
                <a:off x="509349" y="1066801"/>
                <a:ext cx="363311" cy="218182"/>
              </a:xfrm>
              <a:prstGeom prst="rect">
                <a:avLst/>
              </a:prstGeom>
              <a:noFill/>
            </p:spPr>
            <p:txBody>
              <a:bodyPr wrap="none" rtlCol="0">
                <a:spAutoFit/>
              </a:bodyPr>
              <a:lstStyle/>
              <a:p>
                <a:pPr algn="just"/>
                <a:r>
                  <a:rPr lang="en-US" sz="1600" dirty="0">
                    <a:sym typeface="Webdings"/>
                  </a:rPr>
                  <a:t>(00)</a:t>
                </a:r>
              </a:p>
            </p:txBody>
          </p:sp>
          <p:sp>
            <p:nvSpPr>
              <p:cNvPr id="217" name="TextBox 216">
                <a:extLst>
                  <a:ext uri="{FF2B5EF4-FFF2-40B4-BE49-F238E27FC236}">
                    <a16:creationId xmlns:a16="http://schemas.microsoft.com/office/drawing/2014/main" id="{7B319645-9051-4DDF-BA29-C1CE3015FBAD}"/>
                  </a:ext>
                </a:extLst>
              </p:cNvPr>
              <p:cNvSpPr txBox="1"/>
              <p:nvPr/>
            </p:nvSpPr>
            <p:spPr>
              <a:xfrm>
                <a:off x="498372" y="1380972"/>
                <a:ext cx="363311" cy="218182"/>
              </a:xfrm>
              <a:prstGeom prst="rect">
                <a:avLst/>
              </a:prstGeom>
              <a:noFill/>
            </p:spPr>
            <p:txBody>
              <a:bodyPr wrap="none" rtlCol="0">
                <a:spAutoFit/>
              </a:bodyPr>
              <a:lstStyle/>
              <a:p>
                <a:pPr algn="just"/>
                <a:r>
                  <a:rPr lang="en-US" sz="1600" dirty="0">
                    <a:sym typeface="Webdings"/>
                  </a:rPr>
                  <a:t>(01)</a:t>
                </a:r>
              </a:p>
            </p:txBody>
          </p:sp>
          <p:sp>
            <p:nvSpPr>
              <p:cNvPr id="218" name="TextBox 217">
                <a:extLst>
                  <a:ext uri="{FF2B5EF4-FFF2-40B4-BE49-F238E27FC236}">
                    <a16:creationId xmlns:a16="http://schemas.microsoft.com/office/drawing/2014/main" id="{C3263E0B-83B0-474B-86F6-AB57BF4ACC05}"/>
                  </a:ext>
                </a:extLst>
              </p:cNvPr>
              <p:cNvSpPr txBox="1"/>
              <p:nvPr/>
            </p:nvSpPr>
            <p:spPr>
              <a:xfrm>
                <a:off x="498372" y="1692917"/>
                <a:ext cx="363311" cy="218182"/>
              </a:xfrm>
              <a:prstGeom prst="rect">
                <a:avLst/>
              </a:prstGeom>
              <a:noFill/>
            </p:spPr>
            <p:txBody>
              <a:bodyPr wrap="none" rtlCol="0">
                <a:spAutoFit/>
              </a:bodyPr>
              <a:lstStyle/>
              <a:p>
                <a:pPr algn="just"/>
                <a:r>
                  <a:rPr lang="en-US" sz="1600" dirty="0">
                    <a:sym typeface="Webdings"/>
                  </a:rPr>
                  <a:t>(10)</a:t>
                </a:r>
              </a:p>
            </p:txBody>
          </p:sp>
          <p:sp>
            <p:nvSpPr>
              <p:cNvPr id="219" name="TextBox 218">
                <a:extLst>
                  <a:ext uri="{FF2B5EF4-FFF2-40B4-BE49-F238E27FC236}">
                    <a16:creationId xmlns:a16="http://schemas.microsoft.com/office/drawing/2014/main" id="{E5CCBEF0-62AF-4004-B0EE-79EE61A3C9EE}"/>
                  </a:ext>
                </a:extLst>
              </p:cNvPr>
              <p:cNvSpPr txBox="1"/>
              <p:nvPr/>
            </p:nvSpPr>
            <p:spPr>
              <a:xfrm>
                <a:off x="498372" y="2009314"/>
                <a:ext cx="363311" cy="218182"/>
              </a:xfrm>
              <a:prstGeom prst="rect">
                <a:avLst/>
              </a:prstGeom>
              <a:noFill/>
            </p:spPr>
            <p:txBody>
              <a:bodyPr wrap="none" rtlCol="0">
                <a:spAutoFit/>
              </a:bodyPr>
              <a:lstStyle/>
              <a:p>
                <a:pPr algn="just"/>
                <a:r>
                  <a:rPr lang="en-US" sz="1600" dirty="0">
                    <a:sym typeface="Webdings"/>
                  </a:rPr>
                  <a:t>(11)</a:t>
                </a:r>
              </a:p>
            </p:txBody>
          </p:sp>
          <p:sp>
            <p:nvSpPr>
              <p:cNvPr id="220" name="TextBox 219">
                <a:extLst>
                  <a:ext uri="{FF2B5EF4-FFF2-40B4-BE49-F238E27FC236}">
                    <a16:creationId xmlns:a16="http://schemas.microsoft.com/office/drawing/2014/main" id="{C8DA119F-1D2E-4B6A-A05F-D3F06C022D81}"/>
                  </a:ext>
                </a:extLst>
              </p:cNvPr>
              <p:cNvSpPr txBox="1"/>
              <p:nvPr/>
            </p:nvSpPr>
            <p:spPr>
              <a:xfrm>
                <a:off x="1643168" y="1066801"/>
                <a:ext cx="363311" cy="218182"/>
              </a:xfrm>
              <a:prstGeom prst="rect">
                <a:avLst/>
              </a:prstGeom>
              <a:noFill/>
            </p:spPr>
            <p:txBody>
              <a:bodyPr wrap="none" rtlCol="0">
                <a:spAutoFit/>
              </a:bodyPr>
              <a:lstStyle/>
              <a:p>
                <a:pPr algn="just"/>
                <a:r>
                  <a:rPr lang="en-US" sz="1600" dirty="0">
                    <a:sym typeface="Webdings"/>
                  </a:rPr>
                  <a:t>(00)</a:t>
                </a:r>
              </a:p>
            </p:txBody>
          </p:sp>
          <p:sp>
            <p:nvSpPr>
              <p:cNvPr id="221" name="TextBox 220">
                <a:extLst>
                  <a:ext uri="{FF2B5EF4-FFF2-40B4-BE49-F238E27FC236}">
                    <a16:creationId xmlns:a16="http://schemas.microsoft.com/office/drawing/2014/main" id="{E6DBD7E5-51AF-4FBE-BF78-5A43C6365A10}"/>
                  </a:ext>
                </a:extLst>
              </p:cNvPr>
              <p:cNvSpPr txBox="1"/>
              <p:nvPr/>
            </p:nvSpPr>
            <p:spPr>
              <a:xfrm>
                <a:off x="1643168" y="1380972"/>
                <a:ext cx="363311" cy="218182"/>
              </a:xfrm>
              <a:prstGeom prst="rect">
                <a:avLst/>
              </a:prstGeom>
              <a:noFill/>
            </p:spPr>
            <p:txBody>
              <a:bodyPr wrap="none" rtlCol="0">
                <a:spAutoFit/>
              </a:bodyPr>
              <a:lstStyle/>
              <a:p>
                <a:pPr algn="just"/>
                <a:r>
                  <a:rPr lang="en-US" sz="1600" dirty="0">
                    <a:sym typeface="Webdings"/>
                  </a:rPr>
                  <a:t>(01)</a:t>
                </a:r>
              </a:p>
            </p:txBody>
          </p:sp>
          <p:sp>
            <p:nvSpPr>
              <p:cNvPr id="222" name="TextBox 221">
                <a:extLst>
                  <a:ext uri="{FF2B5EF4-FFF2-40B4-BE49-F238E27FC236}">
                    <a16:creationId xmlns:a16="http://schemas.microsoft.com/office/drawing/2014/main" id="{CFC09B9C-60B0-4DF2-80A8-B06813F454C2}"/>
                  </a:ext>
                </a:extLst>
              </p:cNvPr>
              <p:cNvSpPr txBox="1"/>
              <p:nvPr/>
            </p:nvSpPr>
            <p:spPr>
              <a:xfrm>
                <a:off x="1643168" y="1692917"/>
                <a:ext cx="363311" cy="218182"/>
              </a:xfrm>
              <a:prstGeom prst="rect">
                <a:avLst/>
              </a:prstGeom>
              <a:noFill/>
            </p:spPr>
            <p:txBody>
              <a:bodyPr wrap="none" rtlCol="0">
                <a:spAutoFit/>
              </a:bodyPr>
              <a:lstStyle/>
              <a:p>
                <a:pPr algn="just"/>
                <a:r>
                  <a:rPr lang="en-US" sz="1600" dirty="0">
                    <a:sym typeface="Webdings"/>
                  </a:rPr>
                  <a:t>(10)</a:t>
                </a:r>
              </a:p>
            </p:txBody>
          </p:sp>
          <p:sp>
            <p:nvSpPr>
              <p:cNvPr id="223" name="TextBox 222">
                <a:extLst>
                  <a:ext uri="{FF2B5EF4-FFF2-40B4-BE49-F238E27FC236}">
                    <a16:creationId xmlns:a16="http://schemas.microsoft.com/office/drawing/2014/main" id="{896C5BFE-1936-4D96-8299-1C736CD26BBC}"/>
                  </a:ext>
                </a:extLst>
              </p:cNvPr>
              <p:cNvSpPr txBox="1"/>
              <p:nvPr/>
            </p:nvSpPr>
            <p:spPr>
              <a:xfrm>
                <a:off x="1643168" y="2009314"/>
                <a:ext cx="363311" cy="218182"/>
              </a:xfrm>
              <a:prstGeom prst="rect">
                <a:avLst/>
              </a:prstGeom>
              <a:noFill/>
            </p:spPr>
            <p:txBody>
              <a:bodyPr wrap="none" rtlCol="0">
                <a:spAutoFit/>
              </a:bodyPr>
              <a:lstStyle/>
              <a:p>
                <a:pPr algn="just"/>
                <a:r>
                  <a:rPr lang="en-US" sz="1600" dirty="0">
                    <a:sym typeface="Webdings"/>
                  </a:rPr>
                  <a:t>(11)</a:t>
                </a:r>
              </a:p>
            </p:txBody>
          </p:sp>
        </p:grpSp>
        <p:sp>
          <p:nvSpPr>
            <p:cNvPr id="207" name="Rectangle 206">
              <a:extLst>
                <a:ext uri="{FF2B5EF4-FFF2-40B4-BE49-F238E27FC236}">
                  <a16:creationId xmlns:a16="http://schemas.microsoft.com/office/drawing/2014/main" id="{D679DB86-ACB8-4B36-8FC7-DC125CC79169}"/>
                </a:ext>
              </a:extLst>
            </p:cNvPr>
            <p:cNvSpPr/>
            <p:nvPr/>
          </p:nvSpPr>
          <p:spPr bwMode="auto">
            <a:xfrm>
              <a:off x="1958882" y="1101751"/>
              <a:ext cx="1592678"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cxnSp>
        <p:nvCxnSpPr>
          <p:cNvPr id="200" name="Straight Arrow Connector 199">
            <a:extLst>
              <a:ext uri="{FF2B5EF4-FFF2-40B4-BE49-F238E27FC236}">
                <a16:creationId xmlns:a16="http://schemas.microsoft.com/office/drawing/2014/main" id="{85FCB385-058D-46AB-921B-9DA8C982306A}"/>
              </a:ext>
            </a:extLst>
          </p:cNvPr>
          <p:cNvCxnSpPr>
            <a:cxnSpLocks/>
            <a:stCxn id="208" idx="6"/>
            <a:endCxn id="212" idx="2"/>
          </p:cNvCxnSpPr>
          <p:nvPr/>
        </p:nvCxnSpPr>
        <p:spPr bwMode="auto">
          <a:xfrm>
            <a:off x="1070747" y="1386070"/>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1" name="Straight Arrow Connector 200">
            <a:extLst>
              <a:ext uri="{FF2B5EF4-FFF2-40B4-BE49-F238E27FC236}">
                <a16:creationId xmlns:a16="http://schemas.microsoft.com/office/drawing/2014/main" id="{DDCD96F9-BFFE-40AC-88E8-29E8AEBA3EEB}"/>
              </a:ext>
            </a:extLst>
          </p:cNvPr>
          <p:cNvCxnSpPr>
            <a:cxnSpLocks/>
            <a:stCxn id="209" idx="5"/>
            <a:endCxn id="215" idx="1"/>
          </p:cNvCxnSpPr>
          <p:nvPr/>
        </p:nvCxnSpPr>
        <p:spPr bwMode="auto">
          <a:xfrm>
            <a:off x="1062922" y="1717603"/>
            <a:ext cx="560497"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3BF4D193-99B0-47AB-8F5B-A7A636EFE047}"/>
                  </a:ext>
                </a:extLst>
              </p:cNvPr>
              <p:cNvSpPr txBox="1"/>
              <p:nvPr/>
            </p:nvSpPr>
            <p:spPr>
              <a:xfrm>
                <a:off x="623434" y="2867706"/>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02" name="TextBox 201">
                <a:extLst>
                  <a:ext uri="{FF2B5EF4-FFF2-40B4-BE49-F238E27FC236}">
                    <a16:creationId xmlns:a16="http://schemas.microsoft.com/office/drawing/2014/main" id="{3BF4D193-99B0-47AB-8F5B-A7A636EFE047}"/>
                  </a:ext>
                </a:extLst>
              </p:cNvPr>
              <p:cNvSpPr txBox="1">
                <a:spLocks noRot="1" noChangeAspect="1" noMove="1" noResize="1" noEditPoints="1" noAdjustHandles="1" noChangeArrowheads="1" noChangeShapeType="1" noTextEdit="1"/>
              </p:cNvSpPr>
              <p:nvPr/>
            </p:nvSpPr>
            <p:spPr>
              <a:xfrm>
                <a:off x="623434" y="2867706"/>
                <a:ext cx="1486048" cy="999441"/>
              </a:xfrm>
              <a:prstGeom prst="rect">
                <a:avLst/>
              </a:prstGeom>
              <a:blipFill>
                <a:blip r:embed="rId9"/>
                <a:stretch>
                  <a:fillRect/>
                </a:stretch>
              </a:blipFill>
            </p:spPr>
            <p:txBody>
              <a:bodyPr/>
              <a:lstStyle/>
              <a:p>
                <a:r>
                  <a:rPr lang="en-US">
                    <a:noFill/>
                  </a:rPr>
                  <a:t> </a:t>
                </a:r>
              </a:p>
            </p:txBody>
          </p:sp>
        </mc:Fallback>
      </mc:AlternateContent>
      <p:cxnSp>
        <p:nvCxnSpPr>
          <p:cNvPr id="204" name="Straight Arrow Connector 203">
            <a:extLst>
              <a:ext uri="{FF2B5EF4-FFF2-40B4-BE49-F238E27FC236}">
                <a16:creationId xmlns:a16="http://schemas.microsoft.com/office/drawing/2014/main" id="{F30600E8-E505-4114-B6DA-1A73507028FE}"/>
              </a:ext>
            </a:extLst>
          </p:cNvPr>
          <p:cNvCxnSpPr>
            <a:cxnSpLocks/>
            <a:stCxn id="210" idx="6"/>
            <a:endCxn id="214" idx="2"/>
          </p:cNvCxnSpPr>
          <p:nvPr/>
        </p:nvCxnSpPr>
        <p:spPr bwMode="auto">
          <a:xfrm>
            <a:off x="1068218" y="2014411"/>
            <a:ext cx="547376"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05" name="Straight Arrow Connector 204">
            <a:extLst>
              <a:ext uri="{FF2B5EF4-FFF2-40B4-BE49-F238E27FC236}">
                <a16:creationId xmlns:a16="http://schemas.microsoft.com/office/drawing/2014/main" id="{EBBBC14D-8EB3-4D5E-BEB5-B31DDE346BA9}"/>
              </a:ext>
            </a:extLst>
          </p:cNvPr>
          <p:cNvCxnSpPr>
            <a:cxnSpLocks/>
            <a:stCxn id="211" idx="7"/>
            <a:endCxn id="213" idx="3"/>
          </p:cNvCxnSpPr>
          <p:nvPr/>
        </p:nvCxnSpPr>
        <p:spPr bwMode="auto">
          <a:xfrm flipV="1">
            <a:off x="1060393" y="1717603"/>
            <a:ext cx="565555"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nvGrpSpPr>
          <p:cNvPr id="4" name="Group 3">
            <a:extLst>
              <a:ext uri="{FF2B5EF4-FFF2-40B4-BE49-F238E27FC236}">
                <a16:creationId xmlns:a16="http://schemas.microsoft.com/office/drawing/2014/main" id="{8196E9AA-E75D-481C-909D-3E80BAF10796}"/>
              </a:ext>
            </a:extLst>
          </p:cNvPr>
          <p:cNvGrpSpPr/>
          <p:nvPr/>
        </p:nvGrpSpPr>
        <p:grpSpPr>
          <a:xfrm>
            <a:off x="557918" y="4102512"/>
            <a:ext cx="3811859" cy="2666096"/>
            <a:chOff x="557918" y="4102512"/>
            <a:chExt cx="3811859" cy="2666096"/>
          </a:xfrm>
        </p:grpSpPr>
        <p:sp>
          <p:nvSpPr>
            <p:cNvPr id="256" name="Oval 255">
              <a:extLst>
                <a:ext uri="{FF2B5EF4-FFF2-40B4-BE49-F238E27FC236}">
                  <a16:creationId xmlns:a16="http://schemas.microsoft.com/office/drawing/2014/main" id="{BCBAFA21-0192-4AAC-ACFF-E40705BF29E5}"/>
                </a:ext>
              </a:extLst>
            </p:cNvPr>
            <p:cNvSpPr/>
            <p:nvPr/>
          </p:nvSpPr>
          <p:spPr>
            <a:xfrm>
              <a:off x="1060126"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FF86D6BF-521A-4400-8B1F-50DBBED01A5E}"/>
                </a:ext>
              </a:extLst>
            </p:cNvPr>
            <p:cNvSpPr/>
            <p:nvPr/>
          </p:nvSpPr>
          <p:spPr>
            <a:xfrm>
              <a:off x="1060126"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7B347581-6E5A-4097-8FC2-321A328A32B3}"/>
                </a:ext>
              </a:extLst>
            </p:cNvPr>
            <p:cNvSpPr/>
            <p:nvPr/>
          </p:nvSpPr>
          <p:spPr>
            <a:xfrm>
              <a:off x="1057597"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80EECAF2-DFFD-44BC-A0B5-796DB59F2F2F}"/>
                </a:ext>
              </a:extLst>
            </p:cNvPr>
            <p:cNvSpPr/>
            <p:nvPr/>
          </p:nvSpPr>
          <p:spPr>
            <a:xfrm>
              <a:off x="1057597"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61E6FF3F-D455-4459-93AA-1A4A808AF7D3}"/>
                </a:ext>
              </a:extLst>
            </p:cNvPr>
            <p:cNvSpPr/>
            <p:nvPr/>
          </p:nvSpPr>
          <p:spPr>
            <a:xfrm>
              <a:off x="3838528" y="4262977"/>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57FC5A70-5D48-4537-B3BF-3C42C8621AEF}"/>
                </a:ext>
              </a:extLst>
            </p:cNvPr>
            <p:cNvSpPr/>
            <p:nvPr/>
          </p:nvSpPr>
          <p:spPr>
            <a:xfrm>
              <a:off x="3838528" y="457714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926B6277-FFF9-468B-961F-4D1D060D18C5}"/>
                </a:ext>
              </a:extLst>
            </p:cNvPr>
            <p:cNvSpPr/>
            <p:nvPr/>
          </p:nvSpPr>
          <p:spPr>
            <a:xfrm>
              <a:off x="3835999" y="4891318"/>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F5A9288-7BEC-4821-A1B4-687851DE9F4A}"/>
                </a:ext>
              </a:extLst>
            </p:cNvPr>
            <p:cNvSpPr/>
            <p:nvPr/>
          </p:nvSpPr>
          <p:spPr>
            <a:xfrm>
              <a:off x="3835999" y="5205489"/>
              <a:ext cx="53435" cy="491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064E35ED-3548-4C58-87BE-E134E8E90A71}"/>
                </a:ext>
              </a:extLst>
            </p:cNvPr>
            <p:cNvSpPr txBox="1"/>
            <p:nvPr/>
          </p:nvSpPr>
          <p:spPr>
            <a:xfrm>
              <a:off x="568895" y="4102512"/>
              <a:ext cx="363311" cy="218182"/>
            </a:xfrm>
            <a:prstGeom prst="rect">
              <a:avLst/>
            </a:prstGeom>
            <a:noFill/>
          </p:spPr>
          <p:txBody>
            <a:bodyPr wrap="none" rtlCol="0">
              <a:spAutoFit/>
            </a:bodyPr>
            <a:lstStyle/>
            <a:p>
              <a:pPr algn="just"/>
              <a:r>
                <a:rPr lang="en-US" sz="1600" dirty="0">
                  <a:sym typeface="Webdings"/>
                </a:rPr>
                <a:t>(00)</a:t>
              </a:r>
            </a:p>
          </p:txBody>
        </p:sp>
        <p:sp>
          <p:nvSpPr>
            <p:cNvPr id="265" name="TextBox 264">
              <a:extLst>
                <a:ext uri="{FF2B5EF4-FFF2-40B4-BE49-F238E27FC236}">
                  <a16:creationId xmlns:a16="http://schemas.microsoft.com/office/drawing/2014/main" id="{5B93BC0A-13B5-4112-8883-29F8D70E28A8}"/>
                </a:ext>
              </a:extLst>
            </p:cNvPr>
            <p:cNvSpPr txBox="1"/>
            <p:nvPr/>
          </p:nvSpPr>
          <p:spPr>
            <a:xfrm>
              <a:off x="557918" y="4416683"/>
              <a:ext cx="363311" cy="218182"/>
            </a:xfrm>
            <a:prstGeom prst="rect">
              <a:avLst/>
            </a:prstGeom>
            <a:noFill/>
          </p:spPr>
          <p:txBody>
            <a:bodyPr wrap="none" rtlCol="0">
              <a:spAutoFit/>
            </a:bodyPr>
            <a:lstStyle/>
            <a:p>
              <a:pPr algn="just"/>
              <a:r>
                <a:rPr lang="en-US" sz="1600" dirty="0">
                  <a:sym typeface="Webdings"/>
                </a:rPr>
                <a:t>(01)</a:t>
              </a:r>
            </a:p>
          </p:txBody>
        </p:sp>
        <p:sp>
          <p:nvSpPr>
            <p:cNvPr id="266" name="TextBox 265">
              <a:extLst>
                <a:ext uri="{FF2B5EF4-FFF2-40B4-BE49-F238E27FC236}">
                  <a16:creationId xmlns:a16="http://schemas.microsoft.com/office/drawing/2014/main" id="{1F401461-5A45-4B59-92CE-F8AF20C1F671}"/>
                </a:ext>
              </a:extLst>
            </p:cNvPr>
            <p:cNvSpPr txBox="1"/>
            <p:nvPr/>
          </p:nvSpPr>
          <p:spPr>
            <a:xfrm>
              <a:off x="557918" y="4728628"/>
              <a:ext cx="363311" cy="218182"/>
            </a:xfrm>
            <a:prstGeom prst="rect">
              <a:avLst/>
            </a:prstGeom>
            <a:noFill/>
          </p:spPr>
          <p:txBody>
            <a:bodyPr wrap="none" rtlCol="0">
              <a:spAutoFit/>
            </a:bodyPr>
            <a:lstStyle/>
            <a:p>
              <a:pPr algn="just"/>
              <a:r>
                <a:rPr lang="en-US" sz="1600" dirty="0">
                  <a:sym typeface="Webdings"/>
                </a:rPr>
                <a:t>(10)</a:t>
              </a:r>
            </a:p>
          </p:txBody>
        </p:sp>
        <p:sp>
          <p:nvSpPr>
            <p:cNvPr id="267" name="TextBox 266">
              <a:extLst>
                <a:ext uri="{FF2B5EF4-FFF2-40B4-BE49-F238E27FC236}">
                  <a16:creationId xmlns:a16="http://schemas.microsoft.com/office/drawing/2014/main" id="{721AEA8B-B5B2-4E1E-9F65-71F5753A5DD8}"/>
                </a:ext>
              </a:extLst>
            </p:cNvPr>
            <p:cNvSpPr txBox="1"/>
            <p:nvPr/>
          </p:nvSpPr>
          <p:spPr>
            <a:xfrm>
              <a:off x="557918" y="5045025"/>
              <a:ext cx="363311" cy="218182"/>
            </a:xfrm>
            <a:prstGeom prst="rect">
              <a:avLst/>
            </a:prstGeom>
            <a:noFill/>
          </p:spPr>
          <p:txBody>
            <a:bodyPr wrap="none" rtlCol="0">
              <a:spAutoFit/>
            </a:bodyPr>
            <a:lstStyle/>
            <a:p>
              <a:pPr algn="just"/>
              <a:r>
                <a:rPr lang="en-US" sz="1600" dirty="0">
                  <a:sym typeface="Webdings"/>
                </a:rPr>
                <a:t>(11)</a:t>
              </a:r>
            </a:p>
          </p:txBody>
        </p:sp>
        <p:sp>
          <p:nvSpPr>
            <p:cNvPr id="268" name="TextBox 267">
              <a:extLst>
                <a:ext uri="{FF2B5EF4-FFF2-40B4-BE49-F238E27FC236}">
                  <a16:creationId xmlns:a16="http://schemas.microsoft.com/office/drawing/2014/main" id="{82596743-8173-4060-9B03-B8749A2F1FD3}"/>
                </a:ext>
              </a:extLst>
            </p:cNvPr>
            <p:cNvSpPr txBox="1"/>
            <p:nvPr/>
          </p:nvSpPr>
          <p:spPr>
            <a:xfrm>
              <a:off x="3880305" y="4102512"/>
              <a:ext cx="363311" cy="218182"/>
            </a:xfrm>
            <a:prstGeom prst="rect">
              <a:avLst/>
            </a:prstGeom>
            <a:noFill/>
          </p:spPr>
          <p:txBody>
            <a:bodyPr wrap="none" rtlCol="0">
              <a:spAutoFit/>
            </a:bodyPr>
            <a:lstStyle/>
            <a:p>
              <a:pPr algn="just"/>
              <a:r>
                <a:rPr lang="en-US" sz="1600" dirty="0">
                  <a:sym typeface="Webdings"/>
                </a:rPr>
                <a:t>(00)</a:t>
              </a:r>
            </a:p>
          </p:txBody>
        </p:sp>
        <p:sp>
          <p:nvSpPr>
            <p:cNvPr id="269" name="TextBox 268">
              <a:extLst>
                <a:ext uri="{FF2B5EF4-FFF2-40B4-BE49-F238E27FC236}">
                  <a16:creationId xmlns:a16="http://schemas.microsoft.com/office/drawing/2014/main" id="{6EF742CF-3046-414A-85F0-468D972F8409}"/>
                </a:ext>
              </a:extLst>
            </p:cNvPr>
            <p:cNvSpPr txBox="1"/>
            <p:nvPr/>
          </p:nvSpPr>
          <p:spPr>
            <a:xfrm>
              <a:off x="3880305" y="4416683"/>
              <a:ext cx="363311" cy="218182"/>
            </a:xfrm>
            <a:prstGeom prst="rect">
              <a:avLst/>
            </a:prstGeom>
            <a:noFill/>
          </p:spPr>
          <p:txBody>
            <a:bodyPr wrap="none" rtlCol="0">
              <a:spAutoFit/>
            </a:bodyPr>
            <a:lstStyle/>
            <a:p>
              <a:pPr algn="just"/>
              <a:r>
                <a:rPr lang="en-US" sz="1600" dirty="0">
                  <a:sym typeface="Webdings"/>
                </a:rPr>
                <a:t>(01)</a:t>
              </a:r>
            </a:p>
          </p:txBody>
        </p:sp>
        <p:sp>
          <p:nvSpPr>
            <p:cNvPr id="270" name="TextBox 269">
              <a:extLst>
                <a:ext uri="{FF2B5EF4-FFF2-40B4-BE49-F238E27FC236}">
                  <a16:creationId xmlns:a16="http://schemas.microsoft.com/office/drawing/2014/main" id="{5B406A30-FA6E-44F3-AB75-7EBF35463088}"/>
                </a:ext>
              </a:extLst>
            </p:cNvPr>
            <p:cNvSpPr txBox="1"/>
            <p:nvPr/>
          </p:nvSpPr>
          <p:spPr>
            <a:xfrm>
              <a:off x="3880305" y="4728628"/>
              <a:ext cx="363311" cy="218182"/>
            </a:xfrm>
            <a:prstGeom prst="rect">
              <a:avLst/>
            </a:prstGeom>
            <a:noFill/>
          </p:spPr>
          <p:txBody>
            <a:bodyPr wrap="none" rtlCol="0">
              <a:spAutoFit/>
            </a:bodyPr>
            <a:lstStyle/>
            <a:p>
              <a:pPr algn="just"/>
              <a:r>
                <a:rPr lang="en-US" sz="1600" dirty="0">
                  <a:sym typeface="Webdings"/>
                </a:rPr>
                <a:t>(10)</a:t>
              </a:r>
            </a:p>
          </p:txBody>
        </p:sp>
        <p:sp>
          <p:nvSpPr>
            <p:cNvPr id="271" name="TextBox 270">
              <a:extLst>
                <a:ext uri="{FF2B5EF4-FFF2-40B4-BE49-F238E27FC236}">
                  <a16:creationId xmlns:a16="http://schemas.microsoft.com/office/drawing/2014/main" id="{DA224EEA-1534-4177-9773-66E148A8F2A2}"/>
                </a:ext>
              </a:extLst>
            </p:cNvPr>
            <p:cNvSpPr txBox="1"/>
            <p:nvPr/>
          </p:nvSpPr>
          <p:spPr>
            <a:xfrm>
              <a:off x="3880305" y="5045025"/>
              <a:ext cx="363311" cy="218182"/>
            </a:xfrm>
            <a:prstGeom prst="rect">
              <a:avLst/>
            </a:prstGeom>
            <a:noFill/>
          </p:spPr>
          <p:txBody>
            <a:bodyPr wrap="none" rtlCol="0">
              <a:spAutoFit/>
            </a:bodyPr>
            <a:lstStyle/>
            <a:p>
              <a:pPr algn="just"/>
              <a:r>
                <a:rPr lang="en-US" sz="1600" dirty="0">
                  <a:sym typeface="Webdings"/>
                </a:rPr>
                <a:t>(11)</a:t>
              </a:r>
            </a:p>
          </p:txBody>
        </p:sp>
        <p:cxnSp>
          <p:nvCxnSpPr>
            <p:cNvPr id="272" name="Straight Arrow Connector 271">
              <a:extLst>
                <a:ext uri="{FF2B5EF4-FFF2-40B4-BE49-F238E27FC236}">
                  <a16:creationId xmlns:a16="http://schemas.microsoft.com/office/drawing/2014/main" id="{E509CDE2-5E6C-4992-AC10-342BC9E9C174}"/>
                </a:ext>
              </a:extLst>
            </p:cNvPr>
            <p:cNvCxnSpPr>
              <a:cxnSpLocks/>
              <a:stCxn id="256" idx="6"/>
              <a:endCxn id="260" idx="2"/>
            </p:cNvCxnSpPr>
            <p:nvPr/>
          </p:nvCxnSpPr>
          <p:spPr bwMode="auto">
            <a:xfrm>
              <a:off x="1113561" y="4287531"/>
              <a:ext cx="2724967" cy="0"/>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3" name="Straight Arrow Connector 272">
              <a:extLst>
                <a:ext uri="{FF2B5EF4-FFF2-40B4-BE49-F238E27FC236}">
                  <a16:creationId xmlns:a16="http://schemas.microsoft.com/office/drawing/2014/main" id="{003FF5B7-722D-45CA-94FF-814D290D64D8}"/>
                </a:ext>
              </a:extLst>
            </p:cNvPr>
            <p:cNvCxnSpPr>
              <a:cxnSpLocks/>
              <a:stCxn id="257" idx="5"/>
              <a:endCxn id="262" idx="1"/>
            </p:cNvCxnSpPr>
            <p:nvPr/>
          </p:nvCxnSpPr>
          <p:spPr bwMode="auto">
            <a:xfrm>
              <a:off x="1105736" y="4619064"/>
              <a:ext cx="2738088" cy="279446"/>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C74B7809-4971-465A-8D6F-44569496FE0D}"/>
                    </a:ext>
                  </a:extLst>
                </p:cNvPr>
                <p:cNvSpPr txBox="1"/>
                <p:nvPr/>
              </p:nvSpPr>
              <p:spPr>
                <a:xfrm>
                  <a:off x="968720" y="5377929"/>
                  <a:ext cx="294138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1 </m:t>
                            </m:r>
                          </m:sub>
                        </m:sSub>
                        <m:r>
                          <a:rPr lang="en-US" sz="1600" b="0" i="1" smtClean="0">
                            <a:latin typeface="Cambria Math" panose="02040503050406030204" pitchFamily="18" charset="0"/>
                          </a:rPr>
                          <m:t>𝑥𝑜𝑟</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1 </m:t>
                            </m:r>
                          </m:sub>
                        </m:sSub>
                        <m:r>
                          <a:rPr lang="en-US" sz="1600" i="1">
                            <a:latin typeface="Cambria Math" panose="02040503050406030204" pitchFamily="18" charset="0"/>
                          </a:rPr>
                          <m:t>𝑥𝑜𝑟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2</m:t>
                            </m:r>
                          </m:sub>
                        </m:sSub>
                      </m:oMath>
                    </m:oMathPara>
                  </a14:m>
                  <a:endParaRPr lang="en-US" sz="1600" dirty="0"/>
                </a:p>
              </p:txBody>
            </p:sp>
          </mc:Choice>
          <mc:Fallback xmlns="">
            <p:sp>
              <p:nvSpPr>
                <p:cNvPr id="252" name="TextBox 251">
                  <a:extLst>
                    <a:ext uri="{FF2B5EF4-FFF2-40B4-BE49-F238E27FC236}">
                      <a16:creationId xmlns:a16="http://schemas.microsoft.com/office/drawing/2014/main" id="{C74B7809-4971-465A-8D6F-44569496FE0D}"/>
                    </a:ext>
                  </a:extLst>
                </p:cNvPr>
                <p:cNvSpPr txBox="1">
                  <a:spLocks noRot="1" noChangeAspect="1" noMove="1" noResize="1" noEditPoints="1" noAdjustHandles="1" noChangeArrowheads="1" noChangeShapeType="1" noTextEdit="1"/>
                </p:cNvSpPr>
                <p:nvPr/>
              </p:nvSpPr>
              <p:spPr>
                <a:xfrm>
                  <a:off x="968720" y="5377929"/>
                  <a:ext cx="2941383" cy="338554"/>
                </a:xfrm>
                <a:prstGeom prst="rect">
                  <a:avLst/>
                </a:prstGeom>
                <a:blipFill>
                  <a:blip r:embed="rId10"/>
                  <a:stretch>
                    <a:fillRect b="-5357"/>
                  </a:stretch>
                </a:blipFill>
              </p:spPr>
              <p:txBody>
                <a:bodyPr/>
                <a:lstStyle/>
                <a:p>
                  <a:r>
                    <a:rPr lang="en-US">
                      <a:noFill/>
                    </a:rPr>
                    <a:t> </a:t>
                  </a:r>
                </a:p>
              </p:txBody>
            </p:sp>
          </mc:Fallback>
        </mc:AlternateContent>
        <p:sp>
          <p:nvSpPr>
            <p:cNvPr id="255" name="Rectangle 254">
              <a:extLst>
                <a:ext uri="{FF2B5EF4-FFF2-40B4-BE49-F238E27FC236}">
                  <a16:creationId xmlns:a16="http://schemas.microsoft.com/office/drawing/2014/main" id="{66240E43-1499-43E0-9E36-83F83134F06F}"/>
                </a:ext>
              </a:extLst>
            </p:cNvPr>
            <p:cNvSpPr/>
            <p:nvPr/>
          </p:nvSpPr>
          <p:spPr bwMode="auto">
            <a:xfrm>
              <a:off x="623435" y="4118883"/>
              <a:ext cx="3746342" cy="12717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482BC8F5-3FEB-4189-94FC-3666D1347310}"/>
                    </a:ext>
                  </a:extLst>
                </p:cNvPr>
                <p:cNvSpPr txBox="1"/>
                <p:nvPr/>
              </p:nvSpPr>
              <p:spPr>
                <a:xfrm>
                  <a:off x="1721338" y="5769167"/>
                  <a:ext cx="1486048" cy="99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m>
                              <m:mPr>
                                <m:mcs>
                                  <m:mc>
                                    <m:mcPr>
                                      <m:count m:val="2"/>
                                      <m:mcJc m:val="center"/>
                                    </m:mcPr>
                                  </m:mc>
                                </m:mcs>
                                <m:ctrlPr>
                                  <a:rPr lang="en-US" sz="1600" i="1" smtClean="0">
                                    <a:latin typeface="Cambria Math" panose="02040503050406030204" pitchFamily="18" charset="0"/>
                                  </a:rPr>
                                </m:ctrlPr>
                              </m:mPr>
                              <m:mr>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m:rPr>
                                            <m:brk m:alnAt="7"/>
                                          </m:rPr>
                                          <a:rPr lang="en-US" sz="1600" b="0" i="1" smtClean="0">
                                            <a:latin typeface="Cambria Math" panose="02040503050406030204" pitchFamily="18" charset="0"/>
                                          </a:rPr>
                                          <m:t>0</m:t>
                                        </m:r>
                                      </m:e>
                                    </m:mr>
                                  </m:m>
                                </m:e>
                                <m:e>
                                  <m:m>
                                    <m:mPr>
                                      <m:mcs>
                                        <m:mc>
                                          <m:mcPr>
                                            <m:count m:val="2"/>
                                            <m:mcJc m:val="center"/>
                                          </m:mcPr>
                                        </m:mc>
                                      </m:mcs>
                                      <m:ctrlPr>
                                        <a:rPr lang="en-US" sz="1600" i="1" smtClean="0">
                                          <a:latin typeface="Cambria Math" panose="02040503050406030204" pitchFamily="18" charset="0"/>
                                        </a:rPr>
                                      </m:ctrlPr>
                                    </m:mPr>
                                    <m:mr>
                                      <m:e>
                                        <m:r>
                                          <m:rPr>
                                            <m:brk m:alnAt="7"/>
                                          </m:rP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
                                </m:e>
                              </m:mr>
                              <m:mr>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
                                </m:e>
                                <m:e>
                                  <m:m>
                                    <m:mPr>
                                      <m:mcs>
                                        <m:mc>
                                          <m:mcPr>
                                            <m:count m:val="2"/>
                                            <m:mcJc m:val="center"/>
                                          </m:mcPr>
                                        </m:mc>
                                      </m:mcs>
                                      <m:ctrlPr>
                                        <a:rPr lang="en-US" sz="1600" i="1" smtClean="0">
                                          <a:latin typeface="Cambria Math" panose="02040503050406030204" pitchFamily="18" charset="0"/>
                                        </a:rPr>
                                      </m:ctrlPr>
                                    </m:mP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m:t>
                                        </m:r>
                                      </m:e>
                                    </m:mr>
                                  </m:m>
                                </m:e>
                              </m:mr>
                            </m:m>
                          </m:e>
                        </m:d>
                      </m:oMath>
                    </m:oMathPara>
                  </a14:m>
                  <a:endParaRPr lang="en-US" sz="1600" dirty="0"/>
                </a:p>
              </p:txBody>
            </p:sp>
          </mc:Choice>
          <mc:Fallback xmlns="">
            <p:sp>
              <p:nvSpPr>
                <p:cNvPr id="274" name="TextBox 273">
                  <a:extLst>
                    <a:ext uri="{FF2B5EF4-FFF2-40B4-BE49-F238E27FC236}">
                      <a16:creationId xmlns:a16="http://schemas.microsoft.com/office/drawing/2014/main" id="{482BC8F5-3FEB-4189-94FC-3666D1347310}"/>
                    </a:ext>
                  </a:extLst>
                </p:cNvPr>
                <p:cNvSpPr txBox="1">
                  <a:spLocks noRot="1" noChangeAspect="1" noMove="1" noResize="1" noEditPoints="1" noAdjustHandles="1" noChangeArrowheads="1" noChangeShapeType="1" noTextEdit="1"/>
                </p:cNvSpPr>
                <p:nvPr/>
              </p:nvSpPr>
              <p:spPr>
                <a:xfrm>
                  <a:off x="1721338" y="5769167"/>
                  <a:ext cx="1486048" cy="999441"/>
                </a:xfrm>
                <a:prstGeom prst="rect">
                  <a:avLst/>
                </a:prstGeom>
                <a:blipFill>
                  <a:blip r:embed="rId11"/>
                  <a:stretch>
                    <a:fillRect/>
                  </a:stretch>
                </a:blipFill>
              </p:spPr>
              <p:txBody>
                <a:bodyPr/>
                <a:lstStyle/>
                <a:p>
                  <a:r>
                    <a:rPr lang="en-US">
                      <a:noFill/>
                    </a:rPr>
                    <a:t> </a:t>
                  </a:r>
                </a:p>
              </p:txBody>
            </p:sp>
          </mc:Fallback>
        </mc:AlternateContent>
        <p:cxnSp>
          <p:nvCxnSpPr>
            <p:cNvPr id="275" name="Straight Arrow Connector 274">
              <a:extLst>
                <a:ext uri="{FF2B5EF4-FFF2-40B4-BE49-F238E27FC236}">
                  <a16:creationId xmlns:a16="http://schemas.microsoft.com/office/drawing/2014/main" id="{71F9DECF-601E-4C8E-B824-95C08857DD15}"/>
                </a:ext>
              </a:extLst>
            </p:cNvPr>
            <p:cNvCxnSpPr>
              <a:cxnSpLocks/>
              <a:stCxn id="258" idx="6"/>
              <a:endCxn id="263" idx="1"/>
            </p:cNvCxnSpPr>
            <p:nvPr/>
          </p:nvCxnSpPr>
          <p:spPr bwMode="auto">
            <a:xfrm>
              <a:off x="1111032" y="4915872"/>
              <a:ext cx="2732792" cy="296809"/>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cxnSp>
          <p:nvCxnSpPr>
            <p:cNvPr id="276" name="Straight Arrow Connector 275">
              <a:extLst>
                <a:ext uri="{FF2B5EF4-FFF2-40B4-BE49-F238E27FC236}">
                  <a16:creationId xmlns:a16="http://schemas.microsoft.com/office/drawing/2014/main" id="{4308DE29-F4B5-4F1E-B92E-D91E2803EE4D}"/>
                </a:ext>
              </a:extLst>
            </p:cNvPr>
            <p:cNvCxnSpPr>
              <a:cxnSpLocks/>
              <a:stCxn id="259" idx="7"/>
              <a:endCxn id="261" idx="3"/>
            </p:cNvCxnSpPr>
            <p:nvPr/>
          </p:nvCxnSpPr>
          <p:spPr bwMode="auto">
            <a:xfrm flipV="1">
              <a:off x="1103207" y="4619064"/>
              <a:ext cx="2743146" cy="593617"/>
            </a:xfrm>
            <a:prstGeom prst="straightConnector1">
              <a:avLst/>
            </a:prstGeom>
            <a:solidFill>
              <a:schemeClr val="accent1"/>
            </a:solidFill>
            <a:ln w="19050" cap="flat" cmpd="sng" algn="ctr">
              <a:solidFill>
                <a:schemeClr val="tx1"/>
              </a:solidFill>
              <a:prstDash val="solid"/>
              <a:round/>
              <a:headEnd type="none" w="med" len="med"/>
              <a:tailEnd type="stealth" w="lg" len="med"/>
            </a:ln>
            <a:effectLst/>
          </p:spPr>
        </p:cxnSp>
      </p:grpSp>
      <p:sp>
        <p:nvSpPr>
          <p:cNvPr id="131" name="Title 1">
            <a:extLst>
              <a:ext uri="{FF2B5EF4-FFF2-40B4-BE49-F238E27FC236}">
                <a16:creationId xmlns:a16="http://schemas.microsoft.com/office/drawing/2014/main" id="{4772CDEB-1F84-4415-B9B5-9EB158C69662}"/>
              </a:ext>
            </a:extLst>
          </p:cNvPr>
          <p:cNvSpPr>
            <a:spLocks noGrp="1"/>
          </p:cNvSpPr>
          <p:nvPr>
            <p:ph type="title"/>
          </p:nvPr>
        </p:nvSpPr>
        <p:spPr>
          <a:xfrm>
            <a:off x="304800" y="228600"/>
            <a:ext cx="8610600" cy="604720"/>
          </a:xfrm>
        </p:spPr>
        <p:txBody>
          <a:bodyPr/>
          <a:lstStyle/>
          <a:p>
            <a:r>
              <a:rPr lang="en-US" sz="2800" dirty="0"/>
              <a:t>Predicate Abstraction (Boolean Programs)</a:t>
            </a:r>
          </a:p>
        </p:txBody>
      </p:sp>
    </p:spTree>
    <p:extLst>
      <p:ext uri="{BB962C8B-B14F-4D97-AF65-F5344CB8AC3E}">
        <p14:creationId xmlns:p14="http://schemas.microsoft.com/office/powerpoint/2010/main" val="16680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PL18Tutorial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triangle" w="lg"/>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PL18TutorialTheme1" id="{A582DBA5-F38B-4DDA-AD04-63977A0EC127}" vid="{ADB6E06D-6D69-4B93-8835-92FDD2168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10428</TotalTime>
  <Words>10650</Words>
  <Application>Microsoft Office PowerPoint</Application>
  <PresentationFormat>On-screen Show (4:3)</PresentationFormat>
  <Paragraphs>1775</Paragraphs>
  <Slides>73</Slides>
  <Notes>60</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Wingdings</vt:lpstr>
      <vt:lpstr>Arial Black</vt:lpstr>
      <vt:lpstr>Cambria Math</vt:lpstr>
      <vt:lpstr>Calibri</vt:lpstr>
      <vt:lpstr>Arial</vt:lpstr>
      <vt:lpstr>Lucida Calligraphy</vt:lpstr>
      <vt:lpstr>Georgia</vt:lpstr>
      <vt:lpstr>Times New Roman</vt:lpstr>
      <vt:lpstr>POPL18TutorialTheme1</vt:lpstr>
      <vt:lpstr>2021 CAV Tutorial Introduction to Algebraic Program Analysis </vt:lpstr>
      <vt:lpstr>Outline</vt:lpstr>
      <vt:lpstr>How Things Fit Together</vt:lpstr>
      <vt:lpstr>PowerPoint Presentation</vt:lpstr>
      <vt:lpstr>Procedure Summaries</vt:lpstr>
      <vt:lpstr>Swap Procedure</vt:lpstr>
      <vt:lpstr>Predicate Abstraction (Boolean Programs)</vt:lpstr>
      <vt:lpstr>Three ways to Express Relational Composition</vt:lpstr>
      <vt:lpstr>Predicate Abstraction (Boolean Programs)</vt:lpstr>
      <vt:lpstr>Predicate Abstraction (Boolean Programs)</vt:lpstr>
      <vt:lpstr>Swap Procedure</vt:lpstr>
      <vt:lpstr>Predicate Abstraction (Boolean Programs)</vt:lpstr>
      <vt:lpstr>Predicate Abstraction (Boolean Programs)</vt:lpstr>
      <vt:lpstr>Predicate Abstraction (Boolean Programs)</vt:lpstr>
      <vt:lpstr>Swap Procedure</vt:lpstr>
      <vt:lpstr>“Inter” Becomes “Intra” When Procedure Summaries are in Hand</vt:lpstr>
      <vt:lpstr>“Inter” Becomes “Intra” When Procedure Summaries are in Hand</vt:lpstr>
      <vt:lpstr>“Inter” Becomes “Intra” When Procedure Summaries are in Hand</vt:lpstr>
      <vt:lpstr>Two-Phase Interprocedural Analysis</vt:lpstr>
      <vt:lpstr>PowerPoint Presentation</vt:lpstr>
      <vt:lpstr>Phase I: Conventional Approach</vt:lpstr>
      <vt:lpstr>Remainder of Part 3: Algebraic Program Analysis for Phase I</vt:lpstr>
      <vt:lpstr>Four Simple Facts about Formal Languages (Intro Theory Class, week ~4)</vt:lpstr>
      <vt:lpstr>Ingredients of the Story</vt:lpstr>
      <vt:lpstr>Story in a Nutshell</vt:lpstr>
      <vt:lpstr>Problem Statement</vt:lpstr>
      <vt:lpstr>Outline</vt:lpstr>
      <vt:lpstr>Newton’s Method for Finding Roots</vt:lpstr>
      <vt:lpstr>Newtonian Program Analysis</vt:lpstr>
      <vt:lpstr>Newtonian Program Analysis</vt:lpstr>
      <vt:lpstr>Newtonian Program Analysis</vt:lpstr>
      <vt:lpstr>Newtonian Program Analysis</vt:lpstr>
      <vt:lpstr>Polynomial Equations for Summary Functions</vt:lpstr>
      <vt:lpstr>Polynomial Equations for Summary Functions</vt:lpstr>
      <vt:lpstr>Problematic Issues . . .</vt:lpstr>
      <vt:lpstr>Newtonian Program Analysis</vt:lpstr>
      <vt:lpstr>Polynomial Equations for Summary Functions</vt:lpstr>
      <vt:lpstr>Polynomial Equations for Summary Functions</vt:lpstr>
      <vt:lpstr>Goal: Solve Linear Equations Precisely</vt:lpstr>
      <vt:lpstr>Goal: Analyze Linearly Recursive Programs Precisely</vt:lpstr>
      <vt:lpstr>Outline</vt:lpstr>
      <vt:lpstr>Big Picture: Dataflow Analysis</vt:lpstr>
      <vt:lpstr>A Misconception on My Part</vt:lpstr>
      <vt:lpstr>Newtonian Program Analysis</vt:lpstr>
      <vt:lpstr>A Misconception on My Part</vt:lpstr>
      <vt:lpstr>Doesn’t the Pumping Lemma Imply . . . Fuggedaboutit?</vt:lpstr>
      <vt:lpstr>Sanity Check?</vt:lpstr>
      <vt:lpstr>Doesn’t the Pumping Lemma Imply . . . Fuggedaboutit?</vt:lpstr>
      <vt:lpstr>Converting to Tarjan</vt:lpstr>
      <vt:lpstr>Converting to Tarjan</vt:lpstr>
      <vt:lpstr>Converting to Tarjan</vt:lpstr>
      <vt:lpstr>Pairing Fails to Deliver . . .</vt:lpstr>
      <vt:lpstr>Doesn’t the Pumping Lemma Imply . . . Fuggedaboutit?</vt:lpstr>
      <vt:lpstr>A Glimmer of Hope . . .</vt:lpstr>
      <vt:lpstr>How to Blend Two Values</vt:lpstr>
      <vt:lpstr>Converting to Tarjan</vt:lpstr>
      <vt:lpstr>Converting to Tarjan</vt:lpstr>
      <vt:lpstr>The Key Intuition</vt:lpstr>
      <vt:lpstr>Kronecker Delivers</vt:lpstr>
      <vt:lpstr>NPA-TP is a Nested Fixpoint Computation </vt:lpstr>
      <vt:lpstr>Kronecker Delivers: The Regularization Transformation</vt:lpstr>
      <vt:lpstr>End-to-End Example</vt:lpstr>
      <vt:lpstr>Tensored Regular Expressions</vt:lpstr>
      <vt:lpstr>Intuition about ⊗ and ↯</vt:lpstr>
      <vt:lpstr>Intuition about ⊗ and ↯</vt:lpstr>
      <vt:lpstr>Product versus Kronecker Product</vt:lpstr>
      <vt:lpstr>⊛ Operator for Tensored Transition Relations</vt:lpstr>
      <vt:lpstr>Product versus Kronecker Product</vt:lpstr>
      <vt:lpstr>Instantiation of the “Recipe” for Algebraic Program Analysis</vt:lpstr>
      <vt:lpstr>Take-Aways</vt:lpstr>
      <vt:lpstr>PowerPoint Presentation</vt:lpstr>
      <vt:lpstr>PowerPoint Presentation</vt:lpstr>
      <vt:lpstr>What To Do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reps</cp:lastModifiedBy>
  <cp:revision>859</cp:revision>
  <cp:lastPrinted>2015-10-20T02:53:17Z</cp:lastPrinted>
  <dcterms:created xsi:type="dcterms:W3CDTF">2015-10-19T12:39:45Z</dcterms:created>
  <dcterms:modified xsi:type="dcterms:W3CDTF">2021-07-19T18:06:35Z</dcterms:modified>
</cp:coreProperties>
</file>