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sldx" ContentType="application/vnd.openxmlformats-officedocument.presentationml.slide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ink/ink2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.xml" ContentType="application/vnd.openxmlformats-officedocument.presentationml.tags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3.xml" ContentType="application/vnd.openxmlformats-officedocument.presentationml.tags+xml"/>
  <Override PartName="/ppt/notesSlides/notesSlide3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6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ink/ink3.xml" ContentType="application/inkml+xml"/>
  <Override PartName="/ppt/notesSlides/notesSlide40.xml" ContentType="application/vnd.openxmlformats-officedocument.presentationml.notesSlide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  <p:sldMasterId id="2147483672" r:id="rId2"/>
    <p:sldMasterId id="2147483686" r:id="rId3"/>
    <p:sldMasterId id="2147483698" r:id="rId4"/>
    <p:sldMasterId id="2147483710" r:id="rId5"/>
  </p:sldMasterIdLst>
  <p:notesMasterIdLst>
    <p:notesMasterId r:id="rId194"/>
  </p:notesMasterIdLst>
  <p:sldIdLst>
    <p:sldId id="256" r:id="rId6"/>
    <p:sldId id="258" r:id="rId7"/>
    <p:sldId id="267" r:id="rId8"/>
    <p:sldId id="526" r:id="rId9"/>
    <p:sldId id="431" r:id="rId10"/>
    <p:sldId id="432" r:id="rId11"/>
    <p:sldId id="407" r:id="rId12"/>
    <p:sldId id="408" r:id="rId13"/>
    <p:sldId id="409" r:id="rId14"/>
    <p:sldId id="410" r:id="rId15"/>
    <p:sldId id="411" r:id="rId16"/>
    <p:sldId id="412" r:id="rId17"/>
    <p:sldId id="413" r:id="rId18"/>
    <p:sldId id="414" r:id="rId19"/>
    <p:sldId id="415" r:id="rId20"/>
    <p:sldId id="416" r:id="rId21"/>
    <p:sldId id="417" r:id="rId22"/>
    <p:sldId id="418" r:id="rId23"/>
    <p:sldId id="419" r:id="rId24"/>
    <p:sldId id="420" r:id="rId25"/>
    <p:sldId id="421" r:id="rId26"/>
    <p:sldId id="422" r:id="rId27"/>
    <p:sldId id="423" r:id="rId28"/>
    <p:sldId id="424" r:id="rId29"/>
    <p:sldId id="440" r:id="rId30"/>
    <p:sldId id="487" r:id="rId31"/>
    <p:sldId id="488" r:id="rId32"/>
    <p:sldId id="489" r:id="rId33"/>
    <p:sldId id="490" r:id="rId34"/>
    <p:sldId id="491" r:id="rId35"/>
    <p:sldId id="492" r:id="rId36"/>
    <p:sldId id="493" r:id="rId37"/>
    <p:sldId id="494" r:id="rId38"/>
    <p:sldId id="495" r:id="rId39"/>
    <p:sldId id="496" r:id="rId40"/>
    <p:sldId id="497" r:id="rId41"/>
    <p:sldId id="498" r:id="rId42"/>
    <p:sldId id="499" r:id="rId43"/>
    <p:sldId id="500" r:id="rId44"/>
    <p:sldId id="501" r:id="rId45"/>
    <p:sldId id="502" r:id="rId46"/>
    <p:sldId id="503" r:id="rId47"/>
    <p:sldId id="504" r:id="rId48"/>
    <p:sldId id="505" r:id="rId49"/>
    <p:sldId id="506" r:id="rId50"/>
    <p:sldId id="507" r:id="rId51"/>
    <p:sldId id="508" r:id="rId52"/>
    <p:sldId id="509" r:id="rId53"/>
    <p:sldId id="510" r:id="rId54"/>
    <p:sldId id="511" r:id="rId55"/>
    <p:sldId id="512" r:id="rId56"/>
    <p:sldId id="513" r:id="rId57"/>
    <p:sldId id="514" r:id="rId58"/>
    <p:sldId id="515" r:id="rId59"/>
    <p:sldId id="516" r:id="rId60"/>
    <p:sldId id="522" r:id="rId61"/>
    <p:sldId id="517" r:id="rId62"/>
    <p:sldId id="467" r:id="rId63"/>
    <p:sldId id="468" r:id="rId64"/>
    <p:sldId id="469" r:id="rId65"/>
    <p:sldId id="470" r:id="rId66"/>
    <p:sldId id="471" r:id="rId67"/>
    <p:sldId id="472" r:id="rId68"/>
    <p:sldId id="523" r:id="rId69"/>
    <p:sldId id="474" r:id="rId70"/>
    <p:sldId id="475" r:id="rId71"/>
    <p:sldId id="476" r:id="rId72"/>
    <p:sldId id="477" r:id="rId73"/>
    <p:sldId id="478" r:id="rId74"/>
    <p:sldId id="479" r:id="rId75"/>
    <p:sldId id="480" r:id="rId76"/>
    <p:sldId id="481" r:id="rId77"/>
    <p:sldId id="482" r:id="rId78"/>
    <p:sldId id="483" r:id="rId79"/>
    <p:sldId id="484" r:id="rId80"/>
    <p:sldId id="485" r:id="rId81"/>
    <p:sldId id="443" r:id="rId82"/>
    <p:sldId id="282" r:id="rId83"/>
    <p:sldId id="433" r:id="rId84"/>
    <p:sldId id="434" r:id="rId85"/>
    <p:sldId id="518" r:id="rId86"/>
    <p:sldId id="519" r:id="rId87"/>
    <p:sldId id="520" r:id="rId88"/>
    <p:sldId id="438" r:id="rId89"/>
    <p:sldId id="521" r:id="rId90"/>
    <p:sldId id="444" r:id="rId91"/>
    <p:sldId id="257" r:id="rId92"/>
    <p:sldId id="261" r:id="rId93"/>
    <p:sldId id="524" r:id="rId94"/>
    <p:sldId id="525" r:id="rId95"/>
    <p:sldId id="406" r:id="rId96"/>
    <p:sldId id="343" r:id="rId97"/>
    <p:sldId id="371" r:id="rId98"/>
    <p:sldId id="344" r:id="rId99"/>
    <p:sldId id="285" r:id="rId100"/>
    <p:sldId id="286" r:id="rId101"/>
    <p:sldId id="287" r:id="rId102"/>
    <p:sldId id="288" r:id="rId103"/>
    <p:sldId id="289" r:id="rId104"/>
    <p:sldId id="291" r:id="rId105"/>
    <p:sldId id="292" r:id="rId106"/>
    <p:sldId id="293" r:id="rId107"/>
    <p:sldId id="294" r:id="rId108"/>
    <p:sldId id="445" r:id="rId109"/>
    <p:sldId id="345" r:id="rId110"/>
    <p:sldId id="359" r:id="rId111"/>
    <p:sldId id="347" r:id="rId112"/>
    <p:sldId id="348" r:id="rId113"/>
    <p:sldId id="361" r:id="rId114"/>
    <p:sldId id="360" r:id="rId115"/>
    <p:sldId id="350" r:id="rId116"/>
    <p:sldId id="362" r:id="rId117"/>
    <p:sldId id="352" r:id="rId118"/>
    <p:sldId id="354" r:id="rId119"/>
    <p:sldId id="355" r:id="rId120"/>
    <p:sldId id="356" r:id="rId121"/>
    <p:sldId id="357" r:id="rId122"/>
    <p:sldId id="358" r:id="rId123"/>
    <p:sldId id="363" r:id="rId124"/>
    <p:sldId id="364" r:id="rId125"/>
    <p:sldId id="365" r:id="rId126"/>
    <p:sldId id="366" r:id="rId127"/>
    <p:sldId id="367" r:id="rId128"/>
    <p:sldId id="368" r:id="rId129"/>
    <p:sldId id="369" r:id="rId130"/>
    <p:sldId id="298" r:id="rId131"/>
    <p:sldId id="299" r:id="rId132"/>
    <p:sldId id="300" r:id="rId133"/>
    <p:sldId id="301" r:id="rId134"/>
    <p:sldId id="302" r:id="rId135"/>
    <p:sldId id="303" r:id="rId136"/>
    <p:sldId id="304" r:id="rId137"/>
    <p:sldId id="305" r:id="rId138"/>
    <p:sldId id="306" r:id="rId139"/>
    <p:sldId id="307" r:id="rId140"/>
    <p:sldId id="308" r:id="rId141"/>
    <p:sldId id="309" r:id="rId142"/>
    <p:sldId id="310" r:id="rId143"/>
    <p:sldId id="311" r:id="rId144"/>
    <p:sldId id="312" r:id="rId145"/>
    <p:sldId id="313" r:id="rId146"/>
    <p:sldId id="314" r:id="rId147"/>
    <p:sldId id="316" r:id="rId148"/>
    <p:sldId id="317" r:id="rId149"/>
    <p:sldId id="318" r:id="rId150"/>
    <p:sldId id="319" r:id="rId151"/>
    <p:sldId id="320" r:id="rId152"/>
    <p:sldId id="322" r:id="rId153"/>
    <p:sldId id="315" r:id="rId154"/>
    <p:sldId id="321" r:id="rId155"/>
    <p:sldId id="323" r:id="rId156"/>
    <p:sldId id="324" r:id="rId157"/>
    <p:sldId id="325" r:id="rId158"/>
    <p:sldId id="326" r:id="rId159"/>
    <p:sldId id="327" r:id="rId160"/>
    <p:sldId id="328" r:id="rId161"/>
    <p:sldId id="329" r:id="rId162"/>
    <p:sldId id="330" r:id="rId163"/>
    <p:sldId id="331" r:id="rId164"/>
    <p:sldId id="332" r:id="rId165"/>
    <p:sldId id="333" r:id="rId166"/>
    <p:sldId id="334" r:id="rId167"/>
    <p:sldId id="386" r:id="rId168"/>
    <p:sldId id="486" r:id="rId169"/>
    <p:sldId id="372" r:id="rId170"/>
    <p:sldId id="373" r:id="rId171"/>
    <p:sldId id="374" r:id="rId172"/>
    <p:sldId id="375" r:id="rId173"/>
    <p:sldId id="376" r:id="rId174"/>
    <p:sldId id="377" r:id="rId175"/>
    <p:sldId id="378" r:id="rId176"/>
    <p:sldId id="379" r:id="rId177"/>
    <p:sldId id="380" r:id="rId178"/>
    <p:sldId id="381" r:id="rId179"/>
    <p:sldId id="382" r:id="rId180"/>
    <p:sldId id="383" r:id="rId181"/>
    <p:sldId id="384" r:id="rId182"/>
    <p:sldId id="398" r:id="rId183"/>
    <p:sldId id="399" r:id="rId184"/>
    <p:sldId id="400" r:id="rId185"/>
    <p:sldId id="401" r:id="rId186"/>
    <p:sldId id="397" r:id="rId187"/>
    <p:sldId id="405" r:id="rId188"/>
    <p:sldId id="396" r:id="rId189"/>
    <p:sldId id="273" r:id="rId190"/>
    <p:sldId id="280" r:id="rId191"/>
    <p:sldId id="393" r:id="rId192"/>
    <p:sldId id="370" r:id="rId193"/>
  </p:sldIdLst>
  <p:sldSz cx="9144000" cy="6858000" type="screen4x3"/>
  <p:notesSz cx="6858000" cy="9144000"/>
  <p:embeddedFontLst>
    <p:embeddedFont>
      <p:font typeface="Math B" pitchFamily="2" charset="2"/>
      <p:regular r:id="rId195"/>
    </p:embeddedFont>
    <p:embeddedFont>
      <p:font typeface="Consolas" pitchFamily="49" charset="0"/>
      <p:regular r:id="rId196"/>
      <p:bold r:id="rId197"/>
      <p:italic r:id="rId198"/>
      <p:boldItalic r:id="rId199"/>
    </p:embeddedFont>
    <p:embeddedFont>
      <p:font typeface="MS Mincho" pitchFamily="49" charset="-128"/>
      <p:regular r:id="rId200"/>
    </p:embeddedFont>
    <p:embeddedFont>
      <p:font typeface="Comic Sans MS" pitchFamily="66" charset="0"/>
      <p:regular r:id="rId201"/>
      <p:bold r:id="rId202"/>
    </p:embeddedFont>
    <p:embeddedFont>
      <p:font typeface="Cambria" pitchFamily="18" charset="0"/>
      <p:regular r:id="rId203"/>
      <p:bold r:id="rId204"/>
      <p:italic r:id="rId205"/>
      <p:boldItalic r:id="rId206"/>
    </p:embeddedFont>
    <p:embeddedFont>
      <p:font typeface="Calibri" pitchFamily="34" charset="0"/>
      <p:regular r:id="rId207"/>
      <p:bold r:id="rId208"/>
      <p:italic r:id="rId209"/>
      <p:boldItalic r:id="rId210"/>
    </p:embeddedFont>
    <p:embeddedFont>
      <p:font typeface="Cambria Math" pitchFamily="18" charset="0"/>
      <p:regular r:id="rId211"/>
    </p:embeddedFont>
    <p:embeddedFont>
      <p:font typeface="Tahoma" pitchFamily="34" charset="0"/>
      <p:regular r:id="rId212"/>
      <p:bold r:id="rId2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E1F3B912-16D7-41F2-8A8A-420A2FFE21E7}">
          <p14:sldIdLst>
            <p14:sldId id="256"/>
            <p14:sldId id="258"/>
            <p14:sldId id="267"/>
            <p14:sldId id="526"/>
            <p14:sldId id="431"/>
            <p14:sldId id="432"/>
          </p14:sldIdLst>
        </p14:section>
        <p14:section name="Component Identification: Recovering Class Hierarchies" id="{C9D5A605-BB37-4BC6-8523-79D215C6704C}">
          <p14:sldIdLst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</p14:sldIdLst>
        </p14:section>
        <p14:section name="Verifying Component Properties: Symbolic abstraction and Domain-combination technique" id="{4EB77118-246D-4CAD-BB86-399571A8FA0E}">
          <p14:sldIdLst>
            <p14:sldId id="440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02"/>
            <p14:sldId id="503"/>
            <p14:sldId id="504"/>
            <p14:sldId id="505"/>
            <p14:sldId id="506"/>
            <p14:sldId id="507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22"/>
            <p14:sldId id="517"/>
          </p14:sldIdLst>
        </p14:section>
        <p14:section name="Verifying Component Properties: Bit-vector inequalities" id="{16F376E5-D9D3-47BF-8BE8-AD0CF6FDF5B5}">
          <p14:sldIdLst>
            <p14:sldId id="467"/>
            <p14:sldId id="468"/>
            <p14:sldId id="469"/>
            <p14:sldId id="470"/>
            <p14:sldId id="471"/>
            <p14:sldId id="472"/>
            <p14:sldId id="52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</p14:sldIdLst>
        </p14:section>
        <p14:section name="Component Extraction: Partial evaluation of machine code" id="{FB16CFD9-55AD-4A9A-ADA3-F53423D9D59F}">
          <p14:sldIdLst>
            <p14:sldId id="443"/>
            <p14:sldId id="282"/>
            <p14:sldId id="433"/>
            <p14:sldId id="434"/>
            <p14:sldId id="518"/>
            <p14:sldId id="519"/>
            <p14:sldId id="520"/>
            <p14:sldId id="438"/>
            <p14:sldId id="521"/>
          </p14:sldIdLst>
        </p14:section>
        <p14:section name="Wrapup" id="{9A66E2FE-2099-471B-B46D-56166631C76A}">
          <p14:sldIdLst>
            <p14:sldId id="444"/>
            <p14:sldId id="257"/>
            <p14:sldId id="261"/>
            <p14:sldId id="524"/>
            <p14:sldId id="525"/>
            <p14:sldId id="406"/>
          </p14:sldIdLst>
        </p14:section>
        <p14:section name="Backup Slides" id="{C2F13D61-9CD3-414E-9CDE-B7E6F4D697F6}">
          <p14:sldIdLst>
            <p14:sldId id="343"/>
            <p14:sldId id="371"/>
            <p14:sldId id="344"/>
            <p14:sldId id="285"/>
            <p14:sldId id="286"/>
            <p14:sldId id="287"/>
            <p14:sldId id="288"/>
            <p14:sldId id="289"/>
            <p14:sldId id="291"/>
            <p14:sldId id="292"/>
            <p14:sldId id="293"/>
            <p14:sldId id="294"/>
          </p14:sldIdLst>
        </p14:section>
        <p14:section name="Specialization Slicing" id="{5713ABFA-85EB-45F0-80C3-CBC482EF693F}">
          <p14:sldIdLst>
            <p14:sldId id="445"/>
            <p14:sldId id="345"/>
            <p14:sldId id="359"/>
            <p14:sldId id="347"/>
            <p14:sldId id="348"/>
            <p14:sldId id="361"/>
            <p14:sldId id="360"/>
            <p14:sldId id="350"/>
            <p14:sldId id="362"/>
            <p14:sldId id="352"/>
            <p14:sldId id="354"/>
            <p14:sldId id="355"/>
            <p14:sldId id="356"/>
            <p14:sldId id="357"/>
            <p14:sldId id="358"/>
            <p14:sldId id="363"/>
            <p14:sldId id="364"/>
            <p14:sldId id="365"/>
            <p14:sldId id="366"/>
            <p14:sldId id="367"/>
            <p14:sldId id="368"/>
            <p14:sldId id="369"/>
          </p14:sldIdLst>
        </p14:section>
        <p14:section name="Verifying Component Properties: Format-compatibility checking" id="{70BE9D00-2FEF-4E0B-9897-96B9BB11975E}">
          <p14:sldIdLst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6"/>
            <p14:sldId id="317"/>
            <p14:sldId id="318"/>
            <p14:sldId id="319"/>
            <p14:sldId id="320"/>
            <p14:sldId id="322"/>
            <p14:sldId id="315"/>
            <p14:sldId id="321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</p14:sldIdLst>
        </p14:section>
        <p14:section name="Backup/Old: Symbolic Abstraction" id="{E1716868-AB88-497E-8666-B62382B78A78}">
          <p14:sldIdLst>
            <p14:sldId id="386"/>
            <p14:sldId id="486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98"/>
            <p14:sldId id="399"/>
            <p14:sldId id="400"/>
            <p14:sldId id="401"/>
            <p14:sldId id="397"/>
            <p14:sldId id="405"/>
            <p14:sldId id="396"/>
            <p14:sldId id="273"/>
            <p14:sldId id="280"/>
          </p14:sldIdLst>
        </p14:section>
        <p14:section name="Backup: Verifying Component Properties: Bit-vector inequalities" id="{B6FD5B31-5C98-4841-BD71-3005420F39D0}">
          <p14:sldIdLst>
            <p14:sldId id="393"/>
            <p14:sldId id="3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222286"/>
    <a:srgbClr val="0000CC"/>
    <a:srgbClr val="00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801" autoAdjust="0"/>
  </p:normalViewPr>
  <p:slideViewPr>
    <p:cSldViewPr snapToGrid="0">
      <p:cViewPr varScale="1">
        <p:scale>
          <a:sx n="68" d="100"/>
          <a:sy n="68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font" Target="fonts/font11.fntdata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theme" Target="theme/theme1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font" Target="fonts/font12.fntdata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tableStyles" Target="tableStyles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font" Target="fonts/font13.fntdata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31" Type="http://schemas.openxmlformats.org/officeDocument/2006/relationships/slide" Target="slides/slide126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notesMaster" Target="notesMasters/notesMaster1.xml"/><Relationship Id="rId208" Type="http://schemas.openxmlformats.org/officeDocument/2006/relationships/font" Target="fonts/font14.fntdata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3" Type="http://schemas.openxmlformats.org/officeDocument/2006/relationships/slideMaster" Target="slideMasters/slideMaster3.xml"/><Relationship Id="rId214" Type="http://schemas.openxmlformats.org/officeDocument/2006/relationships/presProps" Target="presProps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font" Target="fonts/font1.fntdata"/><Relationship Id="rId209" Type="http://schemas.openxmlformats.org/officeDocument/2006/relationships/font" Target="fonts/font15.fntdata"/><Relationship Id="rId190" Type="http://schemas.openxmlformats.org/officeDocument/2006/relationships/slide" Target="slides/slide185.xml"/><Relationship Id="rId204" Type="http://schemas.openxmlformats.org/officeDocument/2006/relationships/font" Target="fonts/font10.fntdata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10" Type="http://schemas.openxmlformats.org/officeDocument/2006/relationships/font" Target="fonts/font16.fntdata"/><Relationship Id="rId215" Type="http://schemas.openxmlformats.org/officeDocument/2006/relationships/viewProps" Target="viewProps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font" Target="fonts/font2.fntdata"/><Relationship Id="rId200" Type="http://schemas.openxmlformats.org/officeDocument/2006/relationships/font" Target="fonts/font6.fntdata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font" Target="fonts/font17.fntdata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font" Target="fonts/font3.fntdata"/><Relationship Id="rId201" Type="http://schemas.openxmlformats.org/officeDocument/2006/relationships/font" Target="fonts/font7.fntdata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slideMaster" Target="slideMasters/slideMaster1.xml"/><Relationship Id="rId212" Type="http://schemas.openxmlformats.org/officeDocument/2006/relationships/font" Target="fonts/font18.fntdata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font" Target="fonts/font4.fntdata"/><Relationship Id="rId202" Type="http://schemas.openxmlformats.org/officeDocument/2006/relationships/font" Target="fonts/font8.fntdata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font" Target="fonts/font5.fntdata"/><Relationship Id="rId203" Type="http://schemas.openxmlformats.org/officeDocument/2006/relationships/font" Target="fonts/font9.fntdata"/><Relationship Id="rId19" Type="http://schemas.openxmlformats.org/officeDocument/2006/relationships/slide" Target="slides/slide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800" dirty="0"/>
              <a:t>Class Hierarchies - </a:t>
            </a:r>
            <a:r>
              <a:rPr lang="en-US" sz="2800" dirty="0" smtClean="0"/>
              <a:t>Precision</a:t>
            </a:r>
            <a:endParaRPr lang="en-US" sz="2800" dirty="0"/>
          </a:p>
        </c:rich>
      </c:tx>
      <c:layout>
        <c:manualLayout>
          <c:xMode val="edge"/>
          <c:yMode val="edge"/>
          <c:x val="0.25723501749781275"/>
          <c:y val="1.6324001166520862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0852909011373579E-2"/>
          <c:y val="0.16469779819189267"/>
          <c:w val="0.83086701662292217"/>
          <c:h val="0.445034995625546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'results-destr-precision'!$B$1</c:f>
              <c:strCache>
                <c:ptCount val="1"/>
                <c:pt idx="0">
                  <c:v>RGT-SST</c:v>
                </c:pt>
              </c:strCache>
            </c:strRef>
          </c:tx>
          <c:invertIfNegative val="0"/>
          <c:cat>
            <c:strRef>
              <c:f>'results-destr-precision'!$A$2:$A$12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'results-destr-precision'!$B$2:$B$12</c:f>
              <c:numCache>
                <c:formatCode>General</c:formatCode>
                <c:ptCount val="11"/>
                <c:pt idx="0">
                  <c:v>90.53</c:v>
                </c:pt>
                <c:pt idx="1">
                  <c:v>99.6</c:v>
                </c:pt>
                <c:pt idx="2">
                  <c:v>98.95</c:v>
                </c:pt>
                <c:pt idx="3">
                  <c:v>86.18</c:v>
                </c:pt>
                <c:pt idx="4">
                  <c:v>98.18</c:v>
                </c:pt>
                <c:pt idx="5">
                  <c:v>100</c:v>
                </c:pt>
                <c:pt idx="6">
                  <c:v>100</c:v>
                </c:pt>
                <c:pt idx="7">
                  <c:v>92.69</c:v>
                </c:pt>
                <c:pt idx="8">
                  <c:v>78.709999999999994</c:v>
                </c:pt>
                <c:pt idx="9">
                  <c:v>100</c:v>
                </c:pt>
                <c:pt idx="10">
                  <c:v>89.659182356105418</c:v>
                </c:pt>
              </c:numCache>
            </c:numRef>
          </c:val>
        </c:ser>
        <c:ser>
          <c:idx val="1"/>
          <c:order val="1"/>
          <c:tx>
            <c:strRef>
              <c:f>'results-destr-precision'!$C$1</c:f>
              <c:strCache>
                <c:ptCount val="1"/>
                <c:pt idx="0">
                  <c:v>PRGT-SST</c:v>
                </c:pt>
              </c:strCache>
            </c:strRef>
          </c:tx>
          <c:invertIfNegative val="0"/>
          <c:cat>
            <c:strRef>
              <c:f>'results-destr-precision'!$A$2:$A$12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'results-destr-precision'!$C$2:$C$12</c:f>
              <c:numCache>
                <c:formatCode>General</c:formatCode>
                <c:ptCount val="11"/>
                <c:pt idx="0">
                  <c:v>91.54</c:v>
                </c:pt>
                <c:pt idx="1">
                  <c:v>99.23</c:v>
                </c:pt>
                <c:pt idx="2">
                  <c:v>96.78</c:v>
                </c:pt>
                <c:pt idx="3">
                  <c:v>92.62</c:v>
                </c:pt>
                <c:pt idx="4">
                  <c:v>96.63</c:v>
                </c:pt>
                <c:pt idx="5">
                  <c:v>100</c:v>
                </c:pt>
                <c:pt idx="6">
                  <c:v>90.27</c:v>
                </c:pt>
                <c:pt idx="7">
                  <c:v>93.07</c:v>
                </c:pt>
                <c:pt idx="8">
                  <c:v>81.23</c:v>
                </c:pt>
                <c:pt idx="9">
                  <c:v>85.45</c:v>
                </c:pt>
                <c:pt idx="10">
                  <c:v>91.792447619047607</c:v>
                </c:pt>
              </c:numCache>
            </c:numRef>
          </c:val>
        </c:ser>
        <c:ser>
          <c:idx val="2"/>
          <c:order val="2"/>
          <c:tx>
            <c:strRef>
              <c:f>'results-destr-precision'!$D$1</c:f>
              <c:strCache>
                <c:ptCount val="1"/>
                <c:pt idx="0">
                  <c:v>RGT-NoSST</c:v>
                </c:pt>
              </c:strCache>
            </c:strRef>
          </c:tx>
          <c:invertIfNegative val="0"/>
          <c:cat>
            <c:strRef>
              <c:f>'results-destr-precision'!$A$2:$A$12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'results-destr-precision'!$D$2:$D$12</c:f>
              <c:numCache>
                <c:formatCode>General</c:formatCode>
                <c:ptCount val="11"/>
                <c:pt idx="0">
                  <c:v>52.47</c:v>
                </c:pt>
                <c:pt idx="1">
                  <c:v>99.6</c:v>
                </c:pt>
                <c:pt idx="2">
                  <c:v>98.95</c:v>
                </c:pt>
                <c:pt idx="3">
                  <c:v>84.34</c:v>
                </c:pt>
                <c:pt idx="4">
                  <c:v>94</c:v>
                </c:pt>
                <c:pt idx="5">
                  <c:v>100</c:v>
                </c:pt>
                <c:pt idx="6">
                  <c:v>95.55</c:v>
                </c:pt>
                <c:pt idx="7">
                  <c:v>88.45</c:v>
                </c:pt>
                <c:pt idx="8">
                  <c:v>78.13</c:v>
                </c:pt>
                <c:pt idx="9">
                  <c:v>83.33</c:v>
                </c:pt>
                <c:pt idx="10">
                  <c:v>83.813867670790756</c:v>
                </c:pt>
              </c:numCache>
            </c:numRef>
          </c:val>
        </c:ser>
        <c:ser>
          <c:idx val="3"/>
          <c:order val="3"/>
          <c:tx>
            <c:strRef>
              <c:f>'results-destr-precision'!$E$1</c:f>
              <c:strCache>
                <c:ptCount val="1"/>
                <c:pt idx="0">
                  <c:v>PRGT-NoSST</c:v>
                </c:pt>
              </c:strCache>
            </c:strRef>
          </c:tx>
          <c:invertIfNegative val="0"/>
          <c:cat>
            <c:strRef>
              <c:f>'results-destr-precision'!$A$2:$A$12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'results-destr-precision'!$E$2:$E$12</c:f>
              <c:numCache>
                <c:formatCode>General</c:formatCode>
                <c:ptCount val="11"/>
                <c:pt idx="0">
                  <c:v>59.8</c:v>
                </c:pt>
                <c:pt idx="1">
                  <c:v>99.23</c:v>
                </c:pt>
                <c:pt idx="2">
                  <c:v>91.97</c:v>
                </c:pt>
                <c:pt idx="3">
                  <c:v>91.25</c:v>
                </c:pt>
                <c:pt idx="4">
                  <c:v>89.72</c:v>
                </c:pt>
                <c:pt idx="5">
                  <c:v>100</c:v>
                </c:pt>
                <c:pt idx="6">
                  <c:v>85.27</c:v>
                </c:pt>
                <c:pt idx="7">
                  <c:v>86.57</c:v>
                </c:pt>
                <c:pt idx="8">
                  <c:v>81.02</c:v>
                </c:pt>
                <c:pt idx="9">
                  <c:v>73.33</c:v>
                </c:pt>
                <c:pt idx="10">
                  <c:v>86.020019047619044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402176"/>
        <c:axId val="104498304"/>
      </c:barChart>
      <c:catAx>
        <c:axId val="4440217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04498304"/>
        <c:crosses val="autoZero"/>
        <c:auto val="1"/>
        <c:lblAlgn val="ctr"/>
        <c:lblOffset val="100"/>
        <c:noMultiLvlLbl val="0"/>
      </c:catAx>
      <c:valAx>
        <c:axId val="10449830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4402176"/>
        <c:crosses val="autoZero"/>
        <c:crossBetween val="between"/>
        <c:majorUnit val="20"/>
      </c:valAx>
    </c:plotArea>
    <c:legend>
      <c:legendPos val="r"/>
      <c:layout>
        <c:manualLayout>
          <c:xMode val="edge"/>
          <c:yMode val="edge"/>
          <c:x val="0.88884681258063092"/>
          <c:y val="5.3630796150481198E-2"/>
          <c:w val="0.10857097550306212"/>
          <c:h val="0.88970909886264216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baseline="0">
          <a:latin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800" dirty="0"/>
              <a:t>Class Hierarchies - </a:t>
            </a:r>
            <a:r>
              <a:rPr lang="en-US" sz="2800" dirty="0" smtClean="0"/>
              <a:t>Recall</a:t>
            </a:r>
            <a:endParaRPr lang="en-US" sz="2800" dirty="0"/>
          </a:p>
        </c:rich>
      </c:tx>
      <c:layout>
        <c:manualLayout>
          <c:xMode val="edge"/>
          <c:yMode val="edge"/>
          <c:x val="0.28319094488188978"/>
          <c:y val="2.631578947368420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0852909011373579E-2"/>
          <c:y val="0.19247541227157927"/>
          <c:w val="0.83086701662292217"/>
          <c:h val="0.437507943086061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'results-destr-recall'!$B$1</c:f>
              <c:strCache>
                <c:ptCount val="1"/>
                <c:pt idx="0">
                  <c:v>RGT-SST</c:v>
                </c:pt>
              </c:strCache>
            </c:strRef>
          </c:tx>
          <c:invertIfNegative val="0"/>
          <c:cat>
            <c:strRef>
              <c:f>'results-destr-recall'!$A$2:$A$12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'results-destr-recall'!$B$2:$B$12</c:f>
              <c:numCache>
                <c:formatCode>General</c:formatCode>
                <c:ptCount val="11"/>
                <c:pt idx="0">
                  <c:v>93.59</c:v>
                </c:pt>
                <c:pt idx="1">
                  <c:v>92.7</c:v>
                </c:pt>
                <c:pt idx="2">
                  <c:v>98.61</c:v>
                </c:pt>
                <c:pt idx="3">
                  <c:v>93.62</c:v>
                </c:pt>
                <c:pt idx="4">
                  <c:v>80</c:v>
                </c:pt>
                <c:pt idx="5">
                  <c:v>16.670000000000002</c:v>
                </c:pt>
                <c:pt idx="6">
                  <c:v>66.66</c:v>
                </c:pt>
                <c:pt idx="7">
                  <c:v>87.64</c:v>
                </c:pt>
                <c:pt idx="8">
                  <c:v>91.74</c:v>
                </c:pt>
                <c:pt idx="9">
                  <c:v>100</c:v>
                </c:pt>
                <c:pt idx="10">
                  <c:v>88.74715976331359</c:v>
                </c:pt>
              </c:numCache>
            </c:numRef>
          </c:val>
        </c:ser>
        <c:ser>
          <c:idx val="1"/>
          <c:order val="1"/>
          <c:tx>
            <c:strRef>
              <c:f>'results-destr-recall'!$C$1</c:f>
              <c:strCache>
                <c:ptCount val="1"/>
                <c:pt idx="0">
                  <c:v>PRGT-SST</c:v>
                </c:pt>
              </c:strCache>
            </c:strRef>
          </c:tx>
          <c:invertIfNegative val="0"/>
          <c:cat>
            <c:strRef>
              <c:f>'results-destr-recall'!$A$2:$A$12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'results-destr-recall'!$C$2:$C$12</c:f>
              <c:numCache>
                <c:formatCode>General</c:formatCode>
                <c:ptCount val="11"/>
                <c:pt idx="0">
                  <c:v>83.05</c:v>
                </c:pt>
                <c:pt idx="1">
                  <c:v>92.3</c:v>
                </c:pt>
                <c:pt idx="2">
                  <c:v>83.48</c:v>
                </c:pt>
                <c:pt idx="3">
                  <c:v>84.47</c:v>
                </c:pt>
                <c:pt idx="4">
                  <c:v>60.5</c:v>
                </c:pt>
                <c:pt idx="5">
                  <c:v>18.03</c:v>
                </c:pt>
                <c:pt idx="6">
                  <c:v>75</c:v>
                </c:pt>
                <c:pt idx="7">
                  <c:v>83.75</c:v>
                </c:pt>
                <c:pt idx="8">
                  <c:v>91.23</c:v>
                </c:pt>
                <c:pt idx="9">
                  <c:v>100</c:v>
                </c:pt>
                <c:pt idx="10">
                  <c:v>82.637833333333319</c:v>
                </c:pt>
              </c:numCache>
            </c:numRef>
          </c:val>
        </c:ser>
        <c:ser>
          <c:idx val="2"/>
          <c:order val="2"/>
          <c:tx>
            <c:strRef>
              <c:f>'results-destr-recall'!$D$1</c:f>
              <c:strCache>
                <c:ptCount val="1"/>
                <c:pt idx="0">
                  <c:v>RGT-NoSST</c:v>
                </c:pt>
              </c:strCache>
            </c:strRef>
          </c:tx>
          <c:invertIfNegative val="0"/>
          <c:cat>
            <c:strRef>
              <c:f>'results-destr-recall'!$A$2:$A$12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'results-destr-recall'!$D$2:$D$12</c:f>
              <c:numCache>
                <c:formatCode>General</c:formatCode>
                <c:ptCount val="11"/>
                <c:pt idx="0">
                  <c:v>84.72</c:v>
                </c:pt>
                <c:pt idx="1">
                  <c:v>92.7</c:v>
                </c:pt>
                <c:pt idx="2">
                  <c:v>98.61</c:v>
                </c:pt>
                <c:pt idx="3">
                  <c:v>95.77</c:v>
                </c:pt>
                <c:pt idx="4">
                  <c:v>89.09</c:v>
                </c:pt>
                <c:pt idx="5">
                  <c:v>63.33</c:v>
                </c:pt>
                <c:pt idx="6">
                  <c:v>83.33</c:v>
                </c:pt>
                <c:pt idx="7">
                  <c:v>91.01</c:v>
                </c:pt>
                <c:pt idx="8">
                  <c:v>92.04</c:v>
                </c:pt>
                <c:pt idx="9">
                  <c:v>100</c:v>
                </c:pt>
                <c:pt idx="10">
                  <c:v>91.32267885960195</c:v>
                </c:pt>
              </c:numCache>
            </c:numRef>
          </c:val>
        </c:ser>
        <c:ser>
          <c:idx val="3"/>
          <c:order val="3"/>
          <c:tx>
            <c:strRef>
              <c:f>'results-destr-recall'!$E$1</c:f>
              <c:strCache>
                <c:ptCount val="1"/>
                <c:pt idx="0">
                  <c:v>PRGT-NoSST</c:v>
                </c:pt>
              </c:strCache>
            </c:strRef>
          </c:tx>
          <c:invertIfNegative val="0"/>
          <c:cat>
            <c:strRef>
              <c:f>'results-destr-recall'!$A$2:$A$12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'results-destr-recall'!$E$2:$E$12</c:f>
              <c:numCache>
                <c:formatCode>General</c:formatCode>
                <c:ptCount val="11"/>
                <c:pt idx="0">
                  <c:v>81.349999999999994</c:v>
                </c:pt>
                <c:pt idx="1">
                  <c:v>92.3</c:v>
                </c:pt>
                <c:pt idx="2">
                  <c:v>93.57</c:v>
                </c:pt>
                <c:pt idx="3">
                  <c:v>86.91</c:v>
                </c:pt>
                <c:pt idx="4">
                  <c:v>78.150000000000006</c:v>
                </c:pt>
                <c:pt idx="5">
                  <c:v>63.93</c:v>
                </c:pt>
                <c:pt idx="6">
                  <c:v>83.33</c:v>
                </c:pt>
                <c:pt idx="7">
                  <c:v>87.89</c:v>
                </c:pt>
                <c:pt idx="8">
                  <c:v>91.5</c:v>
                </c:pt>
                <c:pt idx="9">
                  <c:v>100</c:v>
                </c:pt>
                <c:pt idx="10">
                  <c:v>86.877504761904746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119040"/>
        <c:axId val="36789568"/>
      </c:barChart>
      <c:catAx>
        <c:axId val="441190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6789568"/>
        <c:crosses val="autoZero"/>
        <c:auto val="1"/>
        <c:lblAlgn val="ctr"/>
        <c:lblOffset val="100"/>
        <c:noMultiLvlLbl val="0"/>
      </c:catAx>
      <c:valAx>
        <c:axId val="3678956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4119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baseline="0">
          <a:latin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800" dirty="0"/>
              <a:t>Class Hierarchies - </a:t>
            </a:r>
            <a:r>
              <a:rPr lang="en-US" sz="2800" dirty="0" smtClean="0"/>
              <a:t>Precision</a:t>
            </a:r>
            <a:endParaRPr lang="en-US" sz="2800" dirty="0"/>
          </a:p>
        </c:rich>
      </c:tx>
      <c:layout>
        <c:manualLayout>
          <c:xMode val="edge"/>
          <c:yMode val="edge"/>
          <c:x val="0.26579319772528431"/>
          <c:y val="1.678697024896844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0852909011373579E-2"/>
          <c:y val="0.16469749369258302"/>
          <c:w val="0.83086701662292217"/>
          <c:h val="0.448435202841645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'results-nodestr-precision'!$B$1</c:f>
              <c:strCache>
                <c:ptCount val="1"/>
                <c:pt idx="0">
                  <c:v>RGT-SST</c:v>
                </c:pt>
              </c:strCache>
            </c:strRef>
          </c:tx>
          <c:invertIfNegative val="0"/>
          <c:cat>
            <c:strRef>
              <c:f>'results-nodestr-precision'!$A$2:$A$12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'results-nodestr-precision'!$B$2:$B$12</c:f>
              <c:numCache>
                <c:formatCode>General</c:formatCode>
                <c:ptCount val="11"/>
                <c:pt idx="0">
                  <c:v>83.41</c:v>
                </c:pt>
                <c:pt idx="1">
                  <c:v>99.6</c:v>
                </c:pt>
                <c:pt idx="2">
                  <c:v>98.95</c:v>
                </c:pt>
                <c:pt idx="3">
                  <c:v>86.8</c:v>
                </c:pt>
                <c:pt idx="4">
                  <c:v>98.18</c:v>
                </c:pt>
                <c:pt idx="5">
                  <c:v>100</c:v>
                </c:pt>
                <c:pt idx="6">
                  <c:v>100</c:v>
                </c:pt>
                <c:pt idx="7">
                  <c:v>92.69</c:v>
                </c:pt>
                <c:pt idx="8">
                  <c:v>78.709999999999994</c:v>
                </c:pt>
                <c:pt idx="9">
                  <c:v>100</c:v>
                </c:pt>
                <c:pt idx="10">
                  <c:v>89.07112426035502</c:v>
                </c:pt>
              </c:numCache>
            </c:numRef>
          </c:val>
        </c:ser>
        <c:ser>
          <c:idx val="1"/>
          <c:order val="1"/>
          <c:tx>
            <c:strRef>
              <c:f>'results-nodestr-precision'!$C$1</c:f>
              <c:strCache>
                <c:ptCount val="1"/>
                <c:pt idx="0">
                  <c:v>PRGT-SST</c:v>
                </c:pt>
              </c:strCache>
            </c:strRef>
          </c:tx>
          <c:invertIfNegative val="0"/>
          <c:cat>
            <c:strRef>
              <c:f>'results-nodestr-precision'!$A$2:$A$12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'results-nodestr-precision'!$C$2:$C$12</c:f>
              <c:numCache>
                <c:formatCode>General</c:formatCode>
                <c:ptCount val="11"/>
                <c:pt idx="0">
                  <c:v>86.07</c:v>
                </c:pt>
                <c:pt idx="1">
                  <c:v>99.23</c:v>
                </c:pt>
                <c:pt idx="2">
                  <c:v>96.78</c:v>
                </c:pt>
                <c:pt idx="3">
                  <c:v>93.13</c:v>
                </c:pt>
                <c:pt idx="4">
                  <c:v>96.63</c:v>
                </c:pt>
                <c:pt idx="5">
                  <c:v>100</c:v>
                </c:pt>
                <c:pt idx="6">
                  <c:v>90.27</c:v>
                </c:pt>
                <c:pt idx="7">
                  <c:v>93.07</c:v>
                </c:pt>
                <c:pt idx="8">
                  <c:v>81.23</c:v>
                </c:pt>
                <c:pt idx="9">
                  <c:v>85.45</c:v>
                </c:pt>
                <c:pt idx="10">
                  <c:v>91.334676190476173</c:v>
                </c:pt>
              </c:numCache>
            </c:numRef>
          </c:val>
        </c:ser>
        <c:ser>
          <c:idx val="2"/>
          <c:order val="2"/>
          <c:tx>
            <c:strRef>
              <c:f>'results-nodestr-precision'!$D$1</c:f>
              <c:strCache>
                <c:ptCount val="1"/>
                <c:pt idx="0">
                  <c:v>RGT-NoSST</c:v>
                </c:pt>
              </c:strCache>
            </c:strRef>
          </c:tx>
          <c:invertIfNegative val="0"/>
          <c:cat>
            <c:strRef>
              <c:f>'results-nodestr-precision'!$A$2:$A$12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'results-nodestr-precision'!$D$2:$D$12</c:f>
              <c:numCache>
                <c:formatCode>General</c:formatCode>
                <c:ptCount val="11"/>
                <c:pt idx="0">
                  <c:v>65.52</c:v>
                </c:pt>
                <c:pt idx="1">
                  <c:v>99.6</c:v>
                </c:pt>
                <c:pt idx="2">
                  <c:v>98.95</c:v>
                </c:pt>
                <c:pt idx="3">
                  <c:v>84.97</c:v>
                </c:pt>
                <c:pt idx="4">
                  <c:v>87.77</c:v>
                </c:pt>
                <c:pt idx="5">
                  <c:v>100</c:v>
                </c:pt>
                <c:pt idx="6">
                  <c:v>95.55</c:v>
                </c:pt>
                <c:pt idx="7">
                  <c:v>88.45</c:v>
                </c:pt>
                <c:pt idx="8">
                  <c:v>78.13</c:v>
                </c:pt>
                <c:pt idx="9">
                  <c:v>83.33</c:v>
                </c:pt>
                <c:pt idx="10">
                  <c:v>85.059408284023675</c:v>
                </c:pt>
              </c:numCache>
            </c:numRef>
          </c:val>
        </c:ser>
        <c:ser>
          <c:idx val="3"/>
          <c:order val="3"/>
          <c:tx>
            <c:strRef>
              <c:f>'results-nodestr-precision'!$E$1</c:f>
              <c:strCache>
                <c:ptCount val="1"/>
                <c:pt idx="0">
                  <c:v>PRGT-NoSST</c:v>
                </c:pt>
              </c:strCache>
            </c:strRef>
          </c:tx>
          <c:invertIfNegative val="0"/>
          <c:cat>
            <c:strRef>
              <c:f>'results-nodestr-precision'!$A$2:$A$12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'results-nodestr-precision'!$E$2:$E$12</c:f>
              <c:numCache>
                <c:formatCode>General</c:formatCode>
                <c:ptCount val="11"/>
                <c:pt idx="0">
                  <c:v>70.849999999999994</c:v>
                </c:pt>
                <c:pt idx="1">
                  <c:v>99.23</c:v>
                </c:pt>
                <c:pt idx="2">
                  <c:v>91.97</c:v>
                </c:pt>
                <c:pt idx="3">
                  <c:v>91.77</c:v>
                </c:pt>
                <c:pt idx="4">
                  <c:v>89.72</c:v>
                </c:pt>
                <c:pt idx="5">
                  <c:v>100</c:v>
                </c:pt>
                <c:pt idx="6">
                  <c:v>85.27</c:v>
                </c:pt>
                <c:pt idx="7">
                  <c:v>86.57</c:v>
                </c:pt>
                <c:pt idx="8">
                  <c:v>81.02</c:v>
                </c:pt>
                <c:pt idx="9">
                  <c:v>73.33</c:v>
                </c:pt>
                <c:pt idx="10">
                  <c:v>87.42977619047619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118016"/>
        <c:axId val="36821760"/>
      </c:barChart>
      <c:catAx>
        <c:axId val="4411801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6821760"/>
        <c:crosses val="autoZero"/>
        <c:auto val="1"/>
        <c:lblAlgn val="ctr"/>
        <c:lblOffset val="100"/>
        <c:noMultiLvlLbl val="0"/>
      </c:catAx>
      <c:valAx>
        <c:axId val="36821760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4118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17199256342957"/>
          <c:y val="5.8512185976752895E-2"/>
          <c:w val="0.10828007436570429"/>
          <c:h val="0.88642069741282337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baseline="0">
          <a:latin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800" dirty="0"/>
              <a:t>Class Hierarchies - </a:t>
            </a:r>
            <a:r>
              <a:rPr lang="en-US" sz="2800" dirty="0" smtClean="0"/>
              <a:t>Recall</a:t>
            </a:r>
            <a:endParaRPr lang="en-US" sz="2800" dirty="0"/>
          </a:p>
        </c:rich>
      </c:tx>
      <c:layout>
        <c:manualLayout>
          <c:xMode val="edge"/>
          <c:yMode val="edge"/>
          <c:x val="0.28319094488188978"/>
          <c:y val="4.853387259858443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0852909011373579E-2"/>
          <c:y val="0.19247541227157927"/>
          <c:w val="0.83086701662292217"/>
          <c:h val="0.460985167551730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'results-nodestr-recall'!$B$1</c:f>
              <c:strCache>
                <c:ptCount val="1"/>
                <c:pt idx="0">
                  <c:v>RGT-SST</c:v>
                </c:pt>
              </c:strCache>
            </c:strRef>
          </c:tx>
          <c:invertIfNegative val="0"/>
          <c:cat>
            <c:strRef>
              <c:f>'results-nodestr-recall'!$A$2:$A$12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'results-nodestr-recall'!$B$2:$B$12</c:f>
              <c:numCache>
                <c:formatCode>General</c:formatCode>
                <c:ptCount val="11"/>
                <c:pt idx="0">
                  <c:v>75.11</c:v>
                </c:pt>
                <c:pt idx="1">
                  <c:v>92.7</c:v>
                </c:pt>
                <c:pt idx="2">
                  <c:v>98.61</c:v>
                </c:pt>
                <c:pt idx="3">
                  <c:v>92.64</c:v>
                </c:pt>
                <c:pt idx="4">
                  <c:v>80</c:v>
                </c:pt>
                <c:pt idx="5">
                  <c:v>16.670000000000002</c:v>
                </c:pt>
                <c:pt idx="6">
                  <c:v>66.66</c:v>
                </c:pt>
                <c:pt idx="7">
                  <c:v>87.64</c:v>
                </c:pt>
                <c:pt idx="8">
                  <c:v>91.74</c:v>
                </c:pt>
                <c:pt idx="9">
                  <c:v>100</c:v>
                </c:pt>
                <c:pt idx="10">
                  <c:v>86.429741796664871</c:v>
                </c:pt>
              </c:numCache>
            </c:numRef>
          </c:val>
        </c:ser>
        <c:ser>
          <c:idx val="1"/>
          <c:order val="1"/>
          <c:tx>
            <c:strRef>
              <c:f>'results-nodestr-recall'!$C$1</c:f>
              <c:strCache>
                <c:ptCount val="1"/>
                <c:pt idx="0">
                  <c:v>PRGT-SST</c:v>
                </c:pt>
              </c:strCache>
            </c:strRef>
          </c:tx>
          <c:invertIfNegative val="0"/>
          <c:cat>
            <c:strRef>
              <c:f>'results-nodestr-recall'!$A$2:$A$12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'results-nodestr-recall'!$C$2:$C$12</c:f>
              <c:numCache>
                <c:formatCode>General</c:formatCode>
                <c:ptCount val="11"/>
                <c:pt idx="0">
                  <c:v>67.349999999999994</c:v>
                </c:pt>
                <c:pt idx="1">
                  <c:v>92.3</c:v>
                </c:pt>
                <c:pt idx="2">
                  <c:v>83.48</c:v>
                </c:pt>
                <c:pt idx="3">
                  <c:v>83.63</c:v>
                </c:pt>
                <c:pt idx="4">
                  <c:v>60.5</c:v>
                </c:pt>
                <c:pt idx="5">
                  <c:v>18.03</c:v>
                </c:pt>
                <c:pt idx="6">
                  <c:v>75</c:v>
                </c:pt>
                <c:pt idx="7">
                  <c:v>83.75</c:v>
                </c:pt>
                <c:pt idx="8">
                  <c:v>91.23</c:v>
                </c:pt>
                <c:pt idx="9">
                  <c:v>100</c:v>
                </c:pt>
                <c:pt idx="10">
                  <c:v>80.603176190476191</c:v>
                </c:pt>
              </c:numCache>
            </c:numRef>
          </c:val>
        </c:ser>
        <c:ser>
          <c:idx val="2"/>
          <c:order val="2"/>
          <c:tx>
            <c:strRef>
              <c:f>'results-nodestr-recall'!$D$1</c:f>
              <c:strCache>
                <c:ptCount val="1"/>
                <c:pt idx="0">
                  <c:v>RGT-NoSST</c:v>
                </c:pt>
              </c:strCache>
            </c:strRef>
          </c:tx>
          <c:invertIfNegative val="0"/>
          <c:cat>
            <c:strRef>
              <c:f>'results-nodestr-recall'!$A$2:$A$12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'results-nodestr-recall'!$D$2:$D$12</c:f>
              <c:numCache>
                <c:formatCode>General</c:formatCode>
                <c:ptCount val="11"/>
                <c:pt idx="0">
                  <c:v>78.459999999999994</c:v>
                </c:pt>
                <c:pt idx="1">
                  <c:v>92.7</c:v>
                </c:pt>
                <c:pt idx="2">
                  <c:v>98.61</c:v>
                </c:pt>
                <c:pt idx="3">
                  <c:v>94.74</c:v>
                </c:pt>
                <c:pt idx="4">
                  <c:v>92.72</c:v>
                </c:pt>
                <c:pt idx="5">
                  <c:v>63.33</c:v>
                </c:pt>
                <c:pt idx="6">
                  <c:v>83.33</c:v>
                </c:pt>
                <c:pt idx="7">
                  <c:v>91.01</c:v>
                </c:pt>
                <c:pt idx="8">
                  <c:v>92.04</c:v>
                </c:pt>
                <c:pt idx="9">
                  <c:v>100</c:v>
                </c:pt>
                <c:pt idx="10">
                  <c:v>90.541135018827333</c:v>
                </c:pt>
              </c:numCache>
            </c:numRef>
          </c:val>
        </c:ser>
        <c:ser>
          <c:idx val="3"/>
          <c:order val="3"/>
          <c:tx>
            <c:strRef>
              <c:f>'results-nodestr-recall'!$E$1</c:f>
              <c:strCache>
                <c:ptCount val="1"/>
                <c:pt idx="0">
                  <c:v>PRGT-NoSST</c:v>
                </c:pt>
              </c:strCache>
            </c:strRef>
          </c:tx>
          <c:invertIfNegative val="0"/>
          <c:cat>
            <c:strRef>
              <c:f>'results-nodestr-recall'!$A$2:$A$12</c:f>
              <c:strCache>
                <c:ptCount val="11"/>
                <c:pt idx="0">
                  <c:v>TinyXML</c:v>
                </c:pt>
                <c:pt idx="1">
                  <c:v>AStyle</c:v>
                </c:pt>
                <c:pt idx="2">
                  <c:v>gperf</c:v>
                </c:pt>
                <c:pt idx="3">
                  <c:v>Cppcheck</c:v>
                </c:pt>
                <c:pt idx="4">
                  <c:v>re2c</c:v>
                </c:pt>
                <c:pt idx="5">
                  <c:v>lshw</c:v>
                </c:pt>
                <c:pt idx="6">
                  <c:v>smartctl</c:v>
                </c:pt>
                <c:pt idx="7">
                  <c:v>pdftohtml</c:v>
                </c:pt>
                <c:pt idx="8">
                  <c:v>p7zip</c:v>
                </c:pt>
                <c:pt idx="9">
                  <c:v>lzip</c:v>
                </c:pt>
                <c:pt idx="10">
                  <c:v>Aggregate</c:v>
                </c:pt>
              </c:strCache>
            </c:strRef>
          </c:cat>
          <c:val>
            <c:numRef>
              <c:f>'results-nodestr-recall'!$E$2:$E$12</c:f>
              <c:numCache>
                <c:formatCode>General</c:formatCode>
                <c:ptCount val="11"/>
                <c:pt idx="0">
                  <c:v>76.03</c:v>
                </c:pt>
                <c:pt idx="1">
                  <c:v>92.3</c:v>
                </c:pt>
                <c:pt idx="2">
                  <c:v>93.57</c:v>
                </c:pt>
                <c:pt idx="3">
                  <c:v>86.01</c:v>
                </c:pt>
                <c:pt idx="4">
                  <c:v>78.150000000000006</c:v>
                </c:pt>
                <c:pt idx="5">
                  <c:v>63.93</c:v>
                </c:pt>
                <c:pt idx="6">
                  <c:v>83.33</c:v>
                </c:pt>
                <c:pt idx="7">
                  <c:v>87.89</c:v>
                </c:pt>
                <c:pt idx="8">
                  <c:v>91.5</c:v>
                </c:pt>
                <c:pt idx="9">
                  <c:v>100</c:v>
                </c:pt>
                <c:pt idx="10">
                  <c:v>85.995533333333327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962752"/>
        <c:axId val="104503488"/>
      </c:barChart>
      <c:catAx>
        <c:axId val="6196275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04503488"/>
        <c:crosses val="autoZero"/>
        <c:auto val="1"/>
        <c:lblAlgn val="ctr"/>
        <c:lblOffset val="100"/>
        <c:noMultiLvlLbl val="0"/>
      </c:catAx>
      <c:valAx>
        <c:axId val="10450348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61962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baseline="0">
          <a:latin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800" dirty="0" smtClean="0"/>
              <a:t>Composition Relationships - Precision</a:t>
            </a:r>
            <a:endParaRPr lang="en-US" sz="2800" dirty="0"/>
          </a:p>
        </c:rich>
      </c:tx>
      <c:layout>
        <c:manualLayout>
          <c:xMode val="edge"/>
          <c:yMode val="edge"/>
          <c:x val="0.1829721328709682"/>
          <c:y val="3.018867924528301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6408471829447924E-2"/>
          <c:y val="0.15881313326400237"/>
          <c:w val="0.77169449012958413"/>
          <c:h val="0.389459773444807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'results-precision'!$B$1</c:f>
              <c:strCache>
                <c:ptCount val="1"/>
                <c:pt idx="0">
                  <c:v>Destr-SST</c:v>
                </c:pt>
              </c:strCache>
            </c:strRef>
          </c:tx>
          <c:invertIfNegative val="0"/>
          <c:cat>
            <c:strRef>
              <c:f>'results-precision'!$A$2:$A$9</c:f>
              <c:strCache>
                <c:ptCount val="8"/>
                <c:pt idx="0">
                  <c:v>TinyXML (5)</c:v>
                </c:pt>
                <c:pt idx="1">
                  <c:v>Astyle (1)</c:v>
                </c:pt>
                <c:pt idx="2">
                  <c:v>Cppcheck (2)</c:v>
                </c:pt>
                <c:pt idx="3">
                  <c:v>re2c (1)</c:v>
                </c:pt>
                <c:pt idx="4">
                  <c:v>lshw (1)</c:v>
                </c:pt>
                <c:pt idx="5">
                  <c:v>pdftohtml (1)</c:v>
                </c:pt>
                <c:pt idx="6">
                  <c:v>p7zip (27)</c:v>
                </c:pt>
                <c:pt idx="7">
                  <c:v>Aggregate (38)</c:v>
                </c:pt>
              </c:strCache>
            </c:strRef>
          </c:cat>
          <c:val>
            <c:numRef>
              <c:f>'results-precision'!$B$2:$B$9</c:f>
              <c:numCache>
                <c:formatCode>General</c:formatCode>
                <c:ptCount val="8"/>
                <c:pt idx="0">
                  <c:v>90.53</c:v>
                </c:pt>
                <c:pt idx="1">
                  <c:v>93.8</c:v>
                </c:pt>
                <c:pt idx="2">
                  <c:v>86.18</c:v>
                </c:pt>
                <c:pt idx="3">
                  <c:v>96.39</c:v>
                </c:pt>
                <c:pt idx="4">
                  <c:v>100</c:v>
                </c:pt>
                <c:pt idx="5">
                  <c:v>89.54</c:v>
                </c:pt>
                <c:pt idx="6">
                  <c:v>78.709999999999994</c:v>
                </c:pt>
                <c:pt idx="7">
                  <c:v>86.051391162029446</c:v>
                </c:pt>
              </c:numCache>
            </c:numRef>
          </c:val>
        </c:ser>
        <c:ser>
          <c:idx val="1"/>
          <c:order val="1"/>
          <c:tx>
            <c:strRef>
              <c:f>'results-precision'!$C$1</c:f>
              <c:strCache>
                <c:ptCount val="1"/>
                <c:pt idx="0">
                  <c:v>Destr-NoSST</c:v>
                </c:pt>
              </c:strCache>
            </c:strRef>
          </c:tx>
          <c:invertIfNegative val="0"/>
          <c:cat>
            <c:strRef>
              <c:f>'results-precision'!$A$2:$A$9</c:f>
              <c:strCache>
                <c:ptCount val="8"/>
                <c:pt idx="0">
                  <c:v>TinyXML (5)</c:v>
                </c:pt>
                <c:pt idx="1">
                  <c:v>Astyle (1)</c:v>
                </c:pt>
                <c:pt idx="2">
                  <c:v>Cppcheck (2)</c:v>
                </c:pt>
                <c:pt idx="3">
                  <c:v>re2c (1)</c:v>
                </c:pt>
                <c:pt idx="4">
                  <c:v>lshw (1)</c:v>
                </c:pt>
                <c:pt idx="5">
                  <c:v>pdftohtml (1)</c:v>
                </c:pt>
                <c:pt idx="6">
                  <c:v>p7zip (27)</c:v>
                </c:pt>
                <c:pt idx="7">
                  <c:v>Aggregate (38)</c:v>
                </c:pt>
              </c:strCache>
            </c:strRef>
          </c:cat>
          <c:val>
            <c:numRef>
              <c:f>'results-precision'!$C$2:$C$9</c:f>
              <c:numCache>
                <c:formatCode>General</c:formatCode>
                <c:ptCount val="8"/>
                <c:pt idx="0">
                  <c:v>52.47</c:v>
                </c:pt>
                <c:pt idx="1">
                  <c:v>93.08</c:v>
                </c:pt>
                <c:pt idx="2">
                  <c:v>86.43</c:v>
                </c:pt>
                <c:pt idx="3">
                  <c:v>91.2</c:v>
                </c:pt>
                <c:pt idx="4">
                  <c:v>100</c:v>
                </c:pt>
                <c:pt idx="5">
                  <c:v>84.94</c:v>
                </c:pt>
                <c:pt idx="6">
                  <c:v>78.13</c:v>
                </c:pt>
                <c:pt idx="7">
                  <c:v>70.859247135842878</c:v>
                </c:pt>
              </c:numCache>
            </c:numRef>
          </c:val>
        </c:ser>
        <c:ser>
          <c:idx val="2"/>
          <c:order val="2"/>
          <c:tx>
            <c:strRef>
              <c:f>'results-precision'!$D$1</c:f>
              <c:strCache>
                <c:ptCount val="1"/>
                <c:pt idx="0">
                  <c:v>NoDestr-SST</c:v>
                </c:pt>
              </c:strCache>
            </c:strRef>
          </c:tx>
          <c:invertIfNegative val="0"/>
          <c:cat>
            <c:strRef>
              <c:f>'results-precision'!$A$2:$A$9</c:f>
              <c:strCache>
                <c:ptCount val="8"/>
                <c:pt idx="0">
                  <c:v>TinyXML (5)</c:v>
                </c:pt>
                <c:pt idx="1">
                  <c:v>Astyle (1)</c:v>
                </c:pt>
                <c:pt idx="2">
                  <c:v>Cppcheck (2)</c:v>
                </c:pt>
                <c:pt idx="3">
                  <c:v>re2c (1)</c:v>
                </c:pt>
                <c:pt idx="4">
                  <c:v>lshw (1)</c:v>
                </c:pt>
                <c:pt idx="5">
                  <c:v>pdftohtml (1)</c:v>
                </c:pt>
                <c:pt idx="6">
                  <c:v>p7zip (27)</c:v>
                </c:pt>
                <c:pt idx="7">
                  <c:v>Aggregate (38)</c:v>
                </c:pt>
              </c:strCache>
            </c:strRef>
          </c:cat>
          <c:val>
            <c:numRef>
              <c:f>'results-precision'!$D$2:$D$9</c:f>
              <c:numCache>
                <c:formatCode>General</c:formatCode>
                <c:ptCount val="8"/>
                <c:pt idx="0">
                  <c:v>83.41</c:v>
                </c:pt>
                <c:pt idx="1">
                  <c:v>92.94</c:v>
                </c:pt>
                <c:pt idx="2">
                  <c:v>86.8</c:v>
                </c:pt>
                <c:pt idx="3">
                  <c:v>96.84</c:v>
                </c:pt>
                <c:pt idx="4">
                  <c:v>100</c:v>
                </c:pt>
                <c:pt idx="5">
                  <c:v>89.54</c:v>
                </c:pt>
                <c:pt idx="6">
                  <c:v>78.709999999999994</c:v>
                </c:pt>
                <c:pt idx="7">
                  <c:v>83.353207855973807</c:v>
                </c:pt>
              </c:numCache>
            </c:numRef>
          </c:val>
        </c:ser>
        <c:ser>
          <c:idx val="3"/>
          <c:order val="3"/>
          <c:tx>
            <c:strRef>
              <c:f>'results-precision'!$E$1</c:f>
              <c:strCache>
                <c:ptCount val="1"/>
                <c:pt idx="0">
                  <c:v>NoDestr-NoSST</c:v>
                </c:pt>
              </c:strCache>
            </c:strRef>
          </c:tx>
          <c:invertIfNegative val="0"/>
          <c:cat>
            <c:strRef>
              <c:f>'results-precision'!$A$2:$A$9</c:f>
              <c:strCache>
                <c:ptCount val="8"/>
                <c:pt idx="0">
                  <c:v>TinyXML (5)</c:v>
                </c:pt>
                <c:pt idx="1">
                  <c:v>Astyle (1)</c:v>
                </c:pt>
                <c:pt idx="2">
                  <c:v>Cppcheck (2)</c:v>
                </c:pt>
                <c:pt idx="3">
                  <c:v>re2c (1)</c:v>
                </c:pt>
                <c:pt idx="4">
                  <c:v>lshw (1)</c:v>
                </c:pt>
                <c:pt idx="5">
                  <c:v>pdftohtml (1)</c:v>
                </c:pt>
                <c:pt idx="6">
                  <c:v>p7zip (27)</c:v>
                </c:pt>
                <c:pt idx="7">
                  <c:v>Aggregate (38)</c:v>
                </c:pt>
              </c:strCache>
            </c:strRef>
          </c:cat>
          <c:val>
            <c:numRef>
              <c:f>'results-precision'!$E$2:$E$9</c:f>
              <c:numCache>
                <c:formatCode>General</c:formatCode>
                <c:ptCount val="8"/>
                <c:pt idx="0">
                  <c:v>65.52</c:v>
                </c:pt>
                <c:pt idx="1">
                  <c:v>92.94</c:v>
                </c:pt>
                <c:pt idx="2">
                  <c:v>84.97</c:v>
                </c:pt>
                <c:pt idx="3">
                  <c:v>89.43</c:v>
                </c:pt>
                <c:pt idx="4">
                  <c:v>100</c:v>
                </c:pt>
                <c:pt idx="5">
                  <c:v>84.94</c:v>
                </c:pt>
                <c:pt idx="6">
                  <c:v>78.13</c:v>
                </c:pt>
                <c:pt idx="7">
                  <c:v>75.657594108019637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339200"/>
        <c:axId val="97231424"/>
      </c:barChart>
      <c:catAx>
        <c:axId val="4433920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7231424"/>
        <c:crosses val="autoZero"/>
        <c:auto val="1"/>
        <c:lblAlgn val="ctr"/>
        <c:lblOffset val="100"/>
        <c:noMultiLvlLbl val="0"/>
      </c:catAx>
      <c:valAx>
        <c:axId val="9723142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4339200"/>
        <c:crosses val="autoZero"/>
        <c:crossBetween val="between"/>
        <c:majorUnit val="20"/>
      </c:valAx>
    </c:plotArea>
    <c:legend>
      <c:legendPos val="r"/>
      <c:layout>
        <c:manualLayout>
          <c:xMode val="edge"/>
          <c:yMode val="edge"/>
          <c:x val="0.86554383918895872"/>
          <c:y val="0.15480873570049028"/>
          <c:w val="0.13216877465178223"/>
          <c:h val="0.74075795716188597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baseline="0">
          <a:latin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800" dirty="0"/>
              <a:t>Composition Relationships - Recall</a:t>
            </a:r>
          </a:p>
        </c:rich>
      </c:tx>
      <c:layout>
        <c:manualLayout>
          <c:xMode val="edge"/>
          <c:yMode val="edge"/>
          <c:x val="0.2060798337707786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0852909011373579E-2"/>
          <c:y val="0.16472295968757644"/>
          <c:w val="0.81351399825021886"/>
          <c:h val="0.463204153565959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'results-recall'!$B$1</c:f>
              <c:strCache>
                <c:ptCount val="1"/>
                <c:pt idx="0">
                  <c:v>Destr-SST</c:v>
                </c:pt>
              </c:strCache>
            </c:strRef>
          </c:tx>
          <c:invertIfNegative val="0"/>
          <c:cat>
            <c:strRef>
              <c:f>'results-recall'!$A$2:$A$9</c:f>
              <c:strCache>
                <c:ptCount val="8"/>
                <c:pt idx="0">
                  <c:v>TinyXML</c:v>
                </c:pt>
                <c:pt idx="1">
                  <c:v>AStyle</c:v>
                </c:pt>
                <c:pt idx="2">
                  <c:v>Cppcheck</c:v>
                </c:pt>
                <c:pt idx="3">
                  <c:v>re2c</c:v>
                </c:pt>
                <c:pt idx="4">
                  <c:v>lshw</c:v>
                </c:pt>
                <c:pt idx="5">
                  <c:v>pdftohtml</c:v>
                </c:pt>
                <c:pt idx="6">
                  <c:v>p7zip</c:v>
                </c:pt>
                <c:pt idx="7">
                  <c:v>Aggregate</c:v>
                </c:pt>
              </c:strCache>
            </c:strRef>
          </c:cat>
          <c:val>
            <c:numRef>
              <c:f>'results-recall'!$B$2:$B$9</c:f>
              <c:numCache>
                <c:formatCode>General</c:formatCode>
                <c:ptCount val="8"/>
                <c:pt idx="0">
                  <c:v>93.59</c:v>
                </c:pt>
                <c:pt idx="1">
                  <c:v>93.75</c:v>
                </c:pt>
                <c:pt idx="2">
                  <c:v>93.66</c:v>
                </c:pt>
                <c:pt idx="3">
                  <c:v>62.16</c:v>
                </c:pt>
                <c:pt idx="4">
                  <c:v>16.670000000000002</c:v>
                </c:pt>
                <c:pt idx="5">
                  <c:v>88.13</c:v>
                </c:pt>
                <c:pt idx="6">
                  <c:v>91.74</c:v>
                </c:pt>
                <c:pt idx="7">
                  <c:v>91.917217675941089</c:v>
                </c:pt>
              </c:numCache>
            </c:numRef>
          </c:val>
        </c:ser>
        <c:ser>
          <c:idx val="1"/>
          <c:order val="1"/>
          <c:tx>
            <c:strRef>
              <c:f>'results-recall'!$C$1</c:f>
              <c:strCache>
                <c:ptCount val="1"/>
                <c:pt idx="0">
                  <c:v>Destr-NoSST</c:v>
                </c:pt>
              </c:strCache>
            </c:strRef>
          </c:tx>
          <c:invertIfNegative val="0"/>
          <c:cat>
            <c:strRef>
              <c:f>'results-recall'!$A$2:$A$9</c:f>
              <c:strCache>
                <c:ptCount val="8"/>
                <c:pt idx="0">
                  <c:v>TinyXML</c:v>
                </c:pt>
                <c:pt idx="1">
                  <c:v>AStyle</c:v>
                </c:pt>
                <c:pt idx="2">
                  <c:v>Cppcheck</c:v>
                </c:pt>
                <c:pt idx="3">
                  <c:v>re2c</c:v>
                </c:pt>
                <c:pt idx="4">
                  <c:v>lshw</c:v>
                </c:pt>
                <c:pt idx="5">
                  <c:v>pdftohtml</c:v>
                </c:pt>
                <c:pt idx="6">
                  <c:v>p7zip</c:v>
                </c:pt>
                <c:pt idx="7">
                  <c:v>Aggregate</c:v>
                </c:pt>
              </c:strCache>
            </c:strRef>
          </c:cat>
          <c:val>
            <c:numRef>
              <c:f>'results-recall'!$C$2:$C$9</c:f>
              <c:numCache>
                <c:formatCode>General</c:formatCode>
                <c:ptCount val="8"/>
                <c:pt idx="0">
                  <c:v>84.72</c:v>
                </c:pt>
                <c:pt idx="1">
                  <c:v>93.75</c:v>
                </c:pt>
                <c:pt idx="2">
                  <c:v>95.77</c:v>
                </c:pt>
                <c:pt idx="3">
                  <c:v>74.77</c:v>
                </c:pt>
                <c:pt idx="4">
                  <c:v>63.33</c:v>
                </c:pt>
                <c:pt idx="5">
                  <c:v>91.52</c:v>
                </c:pt>
                <c:pt idx="6">
                  <c:v>92.04</c:v>
                </c:pt>
                <c:pt idx="7">
                  <c:v>89.617528641571198</c:v>
                </c:pt>
              </c:numCache>
            </c:numRef>
          </c:val>
        </c:ser>
        <c:ser>
          <c:idx val="2"/>
          <c:order val="2"/>
          <c:tx>
            <c:strRef>
              <c:f>'results-recall'!$D$1</c:f>
              <c:strCache>
                <c:ptCount val="1"/>
                <c:pt idx="0">
                  <c:v>NoDestr-SST</c:v>
                </c:pt>
              </c:strCache>
            </c:strRef>
          </c:tx>
          <c:invertIfNegative val="0"/>
          <c:cat>
            <c:strRef>
              <c:f>'results-recall'!$A$2:$A$9</c:f>
              <c:strCache>
                <c:ptCount val="8"/>
                <c:pt idx="0">
                  <c:v>TinyXML</c:v>
                </c:pt>
                <c:pt idx="1">
                  <c:v>AStyle</c:v>
                </c:pt>
                <c:pt idx="2">
                  <c:v>Cppcheck</c:v>
                </c:pt>
                <c:pt idx="3">
                  <c:v>re2c</c:v>
                </c:pt>
                <c:pt idx="4">
                  <c:v>lshw</c:v>
                </c:pt>
                <c:pt idx="5">
                  <c:v>pdftohtml</c:v>
                </c:pt>
                <c:pt idx="6">
                  <c:v>p7zip</c:v>
                </c:pt>
                <c:pt idx="7">
                  <c:v>Aggregate</c:v>
                </c:pt>
              </c:strCache>
            </c:strRef>
          </c:cat>
          <c:val>
            <c:numRef>
              <c:f>'results-recall'!$D$2:$D$9</c:f>
              <c:numCache>
                <c:formatCode>General</c:formatCode>
                <c:ptCount val="8"/>
                <c:pt idx="0">
                  <c:v>75.11</c:v>
                </c:pt>
                <c:pt idx="1">
                  <c:v>93.65</c:v>
                </c:pt>
                <c:pt idx="2">
                  <c:v>92.64</c:v>
                </c:pt>
                <c:pt idx="3">
                  <c:v>61.26</c:v>
                </c:pt>
                <c:pt idx="4">
                  <c:v>16.670000000000002</c:v>
                </c:pt>
                <c:pt idx="5">
                  <c:v>88.13</c:v>
                </c:pt>
                <c:pt idx="6">
                  <c:v>91.74</c:v>
                </c:pt>
                <c:pt idx="7">
                  <c:v>84.430932896890354</c:v>
                </c:pt>
              </c:numCache>
            </c:numRef>
          </c:val>
        </c:ser>
        <c:ser>
          <c:idx val="3"/>
          <c:order val="3"/>
          <c:tx>
            <c:strRef>
              <c:f>'results-recall'!$E$1</c:f>
              <c:strCache>
                <c:ptCount val="1"/>
                <c:pt idx="0">
                  <c:v>NoDestr-NoSST</c:v>
                </c:pt>
              </c:strCache>
            </c:strRef>
          </c:tx>
          <c:invertIfNegative val="0"/>
          <c:cat>
            <c:strRef>
              <c:f>'results-recall'!$A$2:$A$9</c:f>
              <c:strCache>
                <c:ptCount val="8"/>
                <c:pt idx="0">
                  <c:v>TinyXML</c:v>
                </c:pt>
                <c:pt idx="1">
                  <c:v>AStyle</c:v>
                </c:pt>
                <c:pt idx="2">
                  <c:v>Cppcheck</c:v>
                </c:pt>
                <c:pt idx="3">
                  <c:v>re2c</c:v>
                </c:pt>
                <c:pt idx="4">
                  <c:v>lshw</c:v>
                </c:pt>
                <c:pt idx="5">
                  <c:v>pdftohtml</c:v>
                </c:pt>
                <c:pt idx="6">
                  <c:v>p7zip</c:v>
                </c:pt>
                <c:pt idx="7">
                  <c:v>Aggregate</c:v>
                </c:pt>
              </c:strCache>
            </c:strRef>
          </c:cat>
          <c:val>
            <c:numRef>
              <c:f>'results-recall'!$E$2:$E$9</c:f>
              <c:numCache>
                <c:formatCode>General</c:formatCode>
                <c:ptCount val="8"/>
                <c:pt idx="0">
                  <c:v>78.459999999999994</c:v>
                </c:pt>
                <c:pt idx="1">
                  <c:v>93.65</c:v>
                </c:pt>
                <c:pt idx="2">
                  <c:v>94.74</c:v>
                </c:pt>
                <c:pt idx="3">
                  <c:v>80.180000000000007</c:v>
                </c:pt>
                <c:pt idx="4">
                  <c:v>63.33</c:v>
                </c:pt>
                <c:pt idx="5">
                  <c:v>91.52</c:v>
                </c:pt>
                <c:pt idx="6">
                  <c:v>92.04</c:v>
                </c:pt>
                <c:pt idx="7">
                  <c:v>86.960081833060556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339712"/>
        <c:axId val="97233152"/>
      </c:barChart>
      <c:catAx>
        <c:axId val="4433971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7233152"/>
        <c:crosses val="autoZero"/>
        <c:auto val="1"/>
        <c:lblAlgn val="ctr"/>
        <c:lblOffset val="100"/>
        <c:noMultiLvlLbl val="0"/>
      </c:catAx>
      <c:valAx>
        <c:axId val="9723315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4339712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baseline="0">
          <a:latin typeface="Times New Roman" pitchFamily="18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4" Type="http://schemas.openxmlformats.org/officeDocument/2006/relationships/image" Target="../media/image10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4" Type="http://schemas.openxmlformats.org/officeDocument/2006/relationships/image" Target="../media/image1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wmf"/><Relationship Id="rId1" Type="http://schemas.openxmlformats.org/officeDocument/2006/relationships/image" Target="../media/image1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image" Target="../media/image12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3-05-24T20:42:08.40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1983 380 17,'0'0'12,"6"-14"-1,-6 14 0,0 0-1,4-19 0,-4 19 0,0-21 1,0 21-2,-7-24 1,6 12-2,-10-3-1,5 2-1,-9-6-2,5 7 0,-9-6-2,4 6 1,-6-8-1,-1 6 0,-4-7 0,-4 8-1,-4-6 1,-3 5-1,-6-1-1,-3 1 1,-7 0-1,-3 3 1,-4 3-1,-3 2 0,-1 3 0,-3 3 0,0 3 1,-4 3-1,-1 2 0,0 3 0,-5 0 1,1 1-1,-1 5 0,-3 0 1,0 2-1,5 0 1,1 6-1,3 3 1,3 1 0,11 3-1,4 0 1,6 2-1,7 4 1,7 1-1,5-1-1,5 2 1,7 0 0,3 3 0,3 0 0,4 3 0,4-1-1,6 0 1,4-1 0,5-2 0,7 1 0,9-5 0,7-4 0,7-1 0,7-4 0,6-4-1,8-1 1,6-2-1,8-1 1,2-1-2,7-3 3,3 0-3,3-3 2,2 0 0,3-4 0,2-1 0,-2-5 0,1 1 0,0-6 0,-1-3 0,-2 0 0,-1-5 0,-5-4 1,-3-4 0,-2 0 0,-6-4 0,-7-3 0,-5-1 0,-7-3 0,-8-3 1,-6-1-1,-8-2-1,-9-8 2,-6-5-1,-10-6 0,-3-6-1,-8-6 1,-4 3-1,-6-3 1,-5-2 0,-6 0-1,-6 8 0,-8 0 0,-10 8 0,-8 6-1,-12 1 0,-8 8-2,-14-2-6,-2 11-23,-14 5-2,-9 0 0,-1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3-05-26T20:52:37.72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2812 472 17,'0'0'12,"9"-17"-1,-9 17 0,0 0-1,6-24 0,-6 24 0,-1-26 1,1 26-2,-9-30 1,7 15-2,-13-3-1,6 1-1,-12-6-2,6 8 0,-11-8-2,5 8 1,-10-10-1,1 8 0,-8-9 0,-4 9-1,-6-6 1,-4 6-1,-9-2-1,-5 1 1,-9 1-1,-4 3 1,-6 4-1,-4 3 0,-3 3 0,-2 4 0,-3 4 1,-3 3-1,-3 3 0,1 4 0,-6 0 1,-1 1-1,0 6 0,-4 0 1,0 2-1,6 1 1,3 7-1,3 4 1,5 1 0,15 4-1,5 0 1,10 3-1,10 4 1,9 2-1,7-2-1,7 3 1,11 0 0,3 4 0,5 0 0,5 3 0,7 0-1,8-1 1,4-1 0,9-3 0,9 2 0,14-7 0,8-4 0,11-3 0,10-3 0,9-6-1,10-1 1,10-3-1,10-1 1,4-1-2,9-3 3,4-1-3,5-4 2,3 1 0,4-6 0,2 0 0,-1-7 0,1 0 0,-1-6 0,-1-3 0,-2-1 0,-3-7 0,-6-4 1,-5-5 0,-3-1 0,-7-4 0,-11-4 0,-8-1 0,-9-4 0,-11-3 1,-9-2-1,-10-3-1,-15-9 2,-7-7-1,-14-7 0,-5-7-1,-11-8 1,-6 4-1,-8-6 1,-8 0 0,-8-1-1,-8 10 0,-12 1 0,-14 10 0,-11 6-1,-17 2 0,-12 10-2,-20-2-6,-2 14-23,-20 5-2,-13 0 0,-2 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2-07-04T20:39:44.96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2812 472 17,'0'0'12,"9"-17"-1,-9 17 0,0 0-1,6-24 0,-6 24 0,-1-26 1,1 26-2,-9-30 1,7 15-2,-13-3-1,6 1-1,-12-6-2,6 8 0,-11-8-2,5 8 1,-10-10-1,1 8 0,-8-9 0,-4 9-1,-6-6 1,-4 6-1,-9-2-1,-5 1 1,-9 1-1,-4 3 1,-6 4-1,-4 3 0,-3 3 0,-2 4 0,-3 4 1,-3 3-1,-3 3 0,1 4 0,-6 0 1,-1 1-1,0 6 0,-4 0 1,0 2-1,6 1 1,3 7-1,3 4 1,5 1 0,15 4-1,5 0 1,10 3-1,10 4 1,9 2-1,7-2-1,7 3 1,11 0 0,3 4 0,5 0 0,5 3 0,7 0-1,8-1 1,4-1 0,9-3 0,9 2 0,14-7 0,8-4 0,11-3 0,10-3 0,9-6-1,10-1 1,10-3-1,10-1 1,4-1-2,9-3 3,4-1-3,5-4 2,3 1 0,4-6 0,2 0 0,-1-7 0,1 0 0,-1-6 0,-1-3 0,-2-1 0,-3-7 0,-6-4 1,-5-5 0,-3-1 0,-7-4 0,-11-4 0,-8-1 0,-9-4 0,-11-3 1,-9-2-1,-10-3-1,-15-9 2,-7-7-1,-14-7 0,-5-7-1,-11-8 1,-6 4-1,-8-6 1,-8 0 0,-8-1-1,-8 10 0,-12 1 0,-14 10 0,-11 6-1,-17 2 0,-12 10-2,-20-2-6,-2 14-23,-20 5-2,-13 0 0,-2 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2-07-04T20:39:44.96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2812 472 17,'0'0'12,"9"-17"-1,-9 17 0,0 0-1,6-24 0,-6 24 0,-1-26 1,1 26-2,-9-30 1,7 15-2,-13-3-1,6 1-1,-12-6-2,6 8 0,-11-8-2,5 8 1,-10-10-1,1 8 0,-8-9 0,-4 9-1,-6-6 1,-4 6-1,-9-2-1,-5 1 1,-9 1-1,-4 3 1,-6 4-1,-4 3 0,-3 3 0,-2 4 0,-3 4 1,-3 3-1,-3 3 0,1 4 0,-6 0 1,-1 1-1,0 6 0,-4 0 1,0 2-1,6 1 1,3 7-1,3 4 1,5 1 0,15 4-1,5 0 1,10 3-1,10 4 1,9 2-1,7-2-1,7 3 1,11 0 0,3 4 0,5 0 0,5 3 0,7 0-1,8-1 1,4-1 0,9-3 0,9 2 0,14-7 0,8-4 0,11-3 0,10-3 0,9-6-1,10-1 1,10-3-1,10-1 1,4-1-2,9-3 3,4-1-3,5-4 2,3 1 0,4-6 0,2 0 0,-1-7 0,1 0 0,-1-6 0,-1-3 0,-2-1 0,-3-7 0,-6-4 1,-5-5 0,-3-1 0,-7-4 0,-11-4 0,-8-1 0,-9-4 0,-11-3 1,-9-2-1,-10-3-1,-15-9 2,-7-7-1,-14-7 0,-5-7-1,-11-8 1,-6 4-1,-8-6 1,-8 0 0,-8-1-1,-8 10 0,-12 1 0,-14 10 0,-11 6-1,-17 2 0,-12 10-2,-20-2-6,-2 14-23,-20 5-2,-13 0 0,-2 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CCB5C-63A4-4F42-AAFB-1DF36FBF7A2B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3C67F-5F47-4676-8317-6D98E8EDA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01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 smtClean="0"/>
              <a:t>Recovering class hierarchies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Goals</a:t>
            </a:r>
            <a:r>
              <a:rPr lang="en-US" sz="1000" dirty="0" smtClean="0"/>
              <a:t>:</a:t>
            </a:r>
          </a:p>
          <a:p>
            <a:r>
              <a:rPr lang="en-US" sz="1000" dirty="0" smtClean="0"/>
              <a:t>     (</a:t>
            </a:r>
            <a:r>
              <a:rPr lang="en-US" sz="1000" dirty="0" err="1" smtClean="0"/>
              <a:t>i</a:t>
            </a:r>
            <a:r>
              <a:rPr lang="en-US" sz="1000" dirty="0" smtClean="0"/>
              <a:t>) group functions into classes, and (ii) identify inheritance and delegation relationships among the inferred classes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Method</a:t>
            </a:r>
            <a:r>
              <a:rPr lang="en-US" sz="1000" dirty="0" smtClean="0"/>
              <a:t>:</a:t>
            </a:r>
          </a:p>
          <a:p>
            <a:r>
              <a:rPr lang="en-US" sz="1000" baseline="0" dirty="0" smtClean="0"/>
              <a:t>    Gather runtime traces of the actions performed on allocated objects. (Objects are identified by the value</a:t>
            </a:r>
          </a:p>
          <a:p>
            <a:r>
              <a:rPr lang="en-US" sz="1000" baseline="0" dirty="0" smtClean="0"/>
              <a:t>    of the “this’” parameter. Consequently, the tool tracks new/delete to identify when storage is reused for</a:t>
            </a:r>
          </a:p>
          <a:p>
            <a:r>
              <a:rPr lang="en-US" sz="1000" baseline="0" dirty="0" smtClean="0"/>
              <a:t>    different objects.) The sequence of destructor calls for an object provides the main evidence of the class</a:t>
            </a:r>
          </a:p>
          <a:p>
            <a:r>
              <a:rPr lang="en-US" sz="1000" baseline="0" dirty="0" smtClean="0"/>
              <a:t>    hierarchy.</a:t>
            </a:r>
          </a:p>
          <a:p>
            <a:endParaRPr lang="en-US" sz="1000" baseline="0" dirty="0" smtClean="0"/>
          </a:p>
          <a:p>
            <a:r>
              <a:rPr lang="en-US" sz="1000" b="1" dirty="0" smtClean="0"/>
              <a:t>Specialization-slicing algorithm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Goal</a:t>
            </a:r>
            <a:r>
              <a:rPr lang="en-US" sz="1000" dirty="0" smtClean="0"/>
              <a:t>:</a:t>
            </a:r>
          </a:p>
          <a:p>
            <a:r>
              <a:rPr lang="en-US" sz="1000" dirty="0" smtClean="0"/>
              <a:t>     The </a:t>
            </a:r>
            <a:r>
              <a:rPr lang="en-US" sz="1000" i="1" dirty="0" smtClean="0"/>
              <a:t>slice</a:t>
            </a:r>
            <a:r>
              <a:rPr lang="en-US" sz="1000" dirty="0" smtClean="0"/>
              <a:t> of a program with respect to a set of program elements </a:t>
            </a:r>
            <a:r>
              <a:rPr lang="en-US" sz="1000" i="1" dirty="0" smtClean="0"/>
              <a:t>S</a:t>
            </a:r>
            <a:r>
              <a:rPr lang="en-US" sz="1000" dirty="0" smtClean="0"/>
              <a:t>  is a projection of the program that</a:t>
            </a:r>
          </a:p>
          <a:p>
            <a:r>
              <a:rPr lang="en-US" sz="1000" dirty="0" smtClean="0"/>
              <a:t>     includes only program elements that might affect (either directly or transitively) the values of the variables</a:t>
            </a:r>
          </a:p>
          <a:p>
            <a:r>
              <a:rPr lang="en-US" sz="1000" dirty="0" smtClean="0"/>
              <a:t>     used at members of </a:t>
            </a:r>
            <a:r>
              <a:rPr lang="en-US" sz="1000" i="1" dirty="0" smtClean="0"/>
              <a:t>S</a:t>
            </a:r>
            <a:r>
              <a:rPr lang="en-US" sz="1000" dirty="0" smtClean="0"/>
              <a:t>. Slicing allows one to find semantically meaningful decompositions of programs,</a:t>
            </a:r>
          </a:p>
          <a:p>
            <a:r>
              <a:rPr lang="en-US" sz="1000" dirty="0" smtClean="0"/>
              <a:t>     where the decompositions consist of elements that are not textually contiguous. In</a:t>
            </a:r>
            <a:r>
              <a:rPr lang="en-US" sz="1000" baseline="0" dirty="0" smtClean="0"/>
              <a:t> </a:t>
            </a:r>
            <a:r>
              <a:rPr lang="en-US" sz="1000" u="sng" baseline="0" dirty="0" smtClean="0"/>
              <a:t>specialization slicing</a:t>
            </a:r>
            <a:endParaRPr lang="en-US" sz="1000" u="sng" dirty="0" smtClean="0"/>
          </a:p>
          <a:p>
            <a:r>
              <a:rPr lang="en-US" sz="1000" dirty="0" smtClean="0"/>
              <a:t>     we want to create multiple specialized versions of a procedure, each equipped with an appropriate subset</a:t>
            </a:r>
          </a:p>
          <a:p>
            <a:r>
              <a:rPr lang="en-US" sz="1000" dirty="0" smtClean="0"/>
              <a:t>     of the original procedure's parameters. </a:t>
            </a:r>
          </a:p>
          <a:p>
            <a:r>
              <a:rPr lang="en-US" sz="1000" baseline="0" dirty="0" smtClean="0"/>
              <a:t>  </a:t>
            </a:r>
            <a:r>
              <a:rPr lang="en-US" sz="1000" u="sng" baseline="0" dirty="0" smtClean="0"/>
              <a:t>Method</a:t>
            </a:r>
            <a:r>
              <a:rPr lang="en-US" sz="1000" baseline="0" dirty="0" smtClean="0"/>
              <a:t>:</a:t>
            </a:r>
          </a:p>
          <a:p>
            <a:r>
              <a:rPr lang="en-US" sz="1000" baseline="0" dirty="0" smtClean="0"/>
              <a:t>     Partitioning problem on an infinite graph.  Symbolic techniques are used to represent the infinite graph</a:t>
            </a:r>
          </a:p>
          <a:p>
            <a:r>
              <a:rPr lang="en-US" sz="1000" baseline="0" dirty="0" smtClean="0"/>
              <a:t>     in a finite way (and to find the desired partition). </a:t>
            </a:r>
            <a:r>
              <a:rPr lang="en-US" sz="1000" dirty="0" smtClean="0"/>
              <a:t>Our algorithm creates a specialization slice that is</a:t>
            </a:r>
          </a:p>
          <a:p>
            <a:r>
              <a:rPr lang="en-US" sz="1000" dirty="0" smtClean="0"/>
              <a:t>     </a:t>
            </a:r>
            <a:r>
              <a:rPr lang="en-US" sz="1000" u="sng" dirty="0" smtClean="0"/>
              <a:t>optimal</a:t>
            </a:r>
            <a:r>
              <a:rPr lang="en-US" sz="1000" dirty="0" smtClean="0"/>
              <a:t>: it includes specialized</a:t>
            </a:r>
            <a:r>
              <a:rPr lang="en-US" sz="1000" baseline="0" dirty="0" smtClean="0"/>
              <a:t> procedures for (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) all parameter combinations that can arise, and</a:t>
            </a:r>
          </a:p>
          <a:p>
            <a:r>
              <a:rPr lang="en-US" sz="1000" baseline="0" dirty="0" smtClean="0"/>
              <a:t>     (ii) only parameter combinations that can arise.</a:t>
            </a:r>
          </a:p>
          <a:p>
            <a:endParaRPr lang="en-US" sz="1000" baseline="0" dirty="0" smtClean="0"/>
          </a:p>
          <a:p>
            <a:r>
              <a:rPr lang="en-US" sz="1000" b="1" dirty="0" smtClean="0"/>
              <a:t>Partial evaluation of machine code (started 2/2013)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Goal</a:t>
            </a:r>
            <a:r>
              <a:rPr lang="en-US" sz="1000" dirty="0" smtClean="0"/>
              <a:t>:</a:t>
            </a:r>
          </a:p>
          <a:p>
            <a:r>
              <a:rPr lang="en-US" sz="1000" dirty="0" smtClean="0"/>
              <a:t>    Create a machine-code partial evaluator: </a:t>
            </a:r>
            <a:r>
              <a:rPr lang="en-US" sz="1000" baseline="0" dirty="0" smtClean="0"/>
              <a:t>Given a machine-code procedure P(</a:t>
            </a:r>
            <a:r>
              <a:rPr lang="en-US" sz="1000" baseline="0" dirty="0" err="1" smtClean="0"/>
              <a:t>x,y</a:t>
            </a:r>
            <a:r>
              <a:rPr lang="en-US" sz="1000" baseline="0" dirty="0" smtClean="0"/>
              <a:t>) and a value “a” for x,</a:t>
            </a:r>
          </a:p>
          <a:p>
            <a:r>
              <a:rPr lang="en-US" sz="1000" baseline="0" dirty="0" smtClean="0"/>
              <a:t>    create a specialized procedure P</a:t>
            </a:r>
            <a:r>
              <a:rPr lang="en-US" sz="1000" baseline="-25000" dirty="0" smtClean="0"/>
              <a:t>a</a:t>
            </a:r>
            <a:r>
              <a:rPr lang="en-US" sz="1000" baseline="0" dirty="0" smtClean="0"/>
              <a:t>(y) such that if the value “b” is supplied for y, P</a:t>
            </a:r>
            <a:r>
              <a:rPr lang="en-US" sz="1000" baseline="-25000" dirty="0" smtClean="0"/>
              <a:t>a</a:t>
            </a:r>
            <a:r>
              <a:rPr lang="en-US" sz="1000" baseline="0" dirty="0" smtClean="0"/>
              <a:t>(b) computes P(</a:t>
            </a:r>
            <a:r>
              <a:rPr lang="en-US" sz="1000" baseline="0" dirty="0" err="1" smtClean="0"/>
              <a:t>a,b</a:t>
            </a:r>
            <a:r>
              <a:rPr lang="en-US" sz="1000" baseline="0" dirty="0" smtClean="0"/>
              <a:t>).</a:t>
            </a:r>
          </a:p>
          <a:p>
            <a:r>
              <a:rPr lang="en-US" sz="1000" baseline="0" dirty="0" smtClean="0"/>
              <a:t>    Use the partial evaluator to address method</a:t>
            </a:r>
            <a:r>
              <a:rPr lang="en-US" sz="1000" dirty="0" smtClean="0"/>
              <a:t> extraction, specialization, and optimization for machine-code</a:t>
            </a:r>
          </a:p>
          <a:p>
            <a:r>
              <a:rPr lang="en-US" sz="1000" baseline="0" dirty="0" smtClean="0"/>
              <a:t>    programs.</a:t>
            </a:r>
          </a:p>
          <a:p>
            <a:r>
              <a:rPr lang="en-US" sz="1000" baseline="0" dirty="0" smtClean="0"/>
              <a:t>  </a:t>
            </a:r>
            <a:r>
              <a:rPr lang="en-US" sz="1000" u="sng" baseline="0" dirty="0" smtClean="0"/>
              <a:t>Method</a:t>
            </a:r>
            <a:r>
              <a:rPr lang="en-US" sz="1000" baseline="0" dirty="0" smtClean="0"/>
              <a:t>:</a:t>
            </a:r>
          </a:p>
          <a:p>
            <a:r>
              <a:rPr lang="en-US" sz="1000" baseline="0" dirty="0" smtClean="0"/>
              <a:t>    Adapt known methods for partial evaluation of source-code programs to the machine-code level.</a:t>
            </a:r>
            <a:endParaRPr lang="en-US" sz="1000" dirty="0" smtClean="0"/>
          </a:p>
          <a:p>
            <a:endParaRPr lang="en-US" sz="1000" dirty="0" smtClean="0"/>
          </a:p>
          <a:p>
            <a:r>
              <a:rPr lang="en-US" sz="1000" b="1" dirty="0" smtClean="0"/>
              <a:t>Symbolic abstraction</a:t>
            </a:r>
          </a:p>
          <a:p>
            <a:r>
              <a:rPr lang="en-US" sz="1000" dirty="0" smtClean="0"/>
              <a:t>   </a:t>
            </a:r>
            <a:r>
              <a:rPr lang="en-US" sz="1000" u="sng" dirty="0" smtClean="0"/>
              <a:t>Goal</a:t>
            </a:r>
            <a:r>
              <a:rPr lang="en-US" sz="1000" dirty="0" smtClean="0"/>
              <a:t>:</a:t>
            </a:r>
          </a:p>
          <a:p>
            <a:r>
              <a:rPr lang="en-US" sz="1000" baseline="0" dirty="0" smtClean="0"/>
              <a:t>      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Bridge the gap between (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the use of logic for specifying program semantics and performing program analysis,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and (ii) abstract interpretation. Formally, most program-analysis steps can be cast as the problem of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1000" b="0" i="1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symbolic abstraction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“Given a formula 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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in logic L, find the most-precise value in abstract domain A that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over-approximates the meaning of 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”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The goal is to create methods that, for a given abstract domain, can attain the provable limit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of precision achievable. In addition, if too much time or space is being used, we want “anytime”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algorithms – i.e., algorithms that can be stopped at any time, and provide a safe (over-approximating) answer.</a:t>
            </a:r>
            <a:endParaRPr lang="en-US" sz="1000" dirty="0" smtClean="0"/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1000" b="0" i="0" u="sng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Method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Several methods have been developed: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o One is a bilateral successive-approximation algorithm. It maintains both an over-approximation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and an under-approximation of the desired answer.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o Another resurrects (and generalizes) an old method for 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satisfiability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checking, called 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Staalmarck’s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method,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and harnesses if for symbolic abstraction.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1000" b="0" i="0" u="sng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Note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These ideas turned out to be “dual-use”: not only do they lead to better program-analysis methods,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they have the potential to lead to better 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satisfiability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procedures in automated logic.</a:t>
            </a:r>
            <a:endParaRPr lang="en-US" sz="1000" dirty="0" smtClean="0"/>
          </a:p>
          <a:p>
            <a:endParaRPr lang="en-US" sz="1000" dirty="0" smtClean="0"/>
          </a:p>
          <a:p>
            <a:r>
              <a:rPr lang="en-US" sz="1000" b="1" dirty="0" smtClean="0"/>
              <a:t>Domain-combination technique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Goal</a:t>
            </a:r>
            <a:r>
              <a:rPr lang="en-US" sz="1000" dirty="0" smtClean="0"/>
              <a:t>:</a:t>
            </a:r>
          </a:p>
          <a:p>
            <a:r>
              <a:rPr lang="en-US" sz="1000" baseline="0" dirty="0" smtClean="0"/>
              <a:t>    Create ways of combining abstract domains so that </a:t>
            </a:r>
            <a:r>
              <a:rPr lang="en-US" sz="1000" dirty="0" smtClean="0"/>
              <a:t>results from multiple analysis methods can be combined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Method</a:t>
            </a:r>
            <a:r>
              <a:rPr lang="en-US" sz="1000" dirty="0" smtClean="0"/>
              <a:t>:</a:t>
            </a:r>
          </a:p>
          <a:p>
            <a:r>
              <a:rPr lang="en-US" sz="1000" dirty="0" smtClean="0"/>
              <a:t>    Information from both domains is maintained, and partial information that can be shared is communicated</a:t>
            </a:r>
          </a:p>
          <a:p>
            <a:r>
              <a:rPr lang="en-US" sz="1000" dirty="0" smtClean="0"/>
              <a:t>    between the</a:t>
            </a:r>
            <a:r>
              <a:rPr lang="en-US" sz="1000" baseline="0" dirty="0" smtClean="0"/>
              <a:t>m.</a:t>
            </a:r>
          </a:p>
          <a:p>
            <a:endParaRPr lang="en-US" sz="1000" b="1" dirty="0" smtClean="0"/>
          </a:p>
          <a:p>
            <a:r>
              <a:rPr lang="en-US" sz="1000" b="1" dirty="0" smtClean="0"/>
              <a:t>Abstract domain of bit-vector inequalities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Goal</a:t>
            </a:r>
            <a:r>
              <a:rPr lang="en-US" sz="1000" dirty="0" smtClean="0"/>
              <a:t>:</a:t>
            </a:r>
          </a:p>
          <a:p>
            <a:r>
              <a:rPr lang="en-US" sz="1000" dirty="0" smtClean="0"/>
              <a:t>    Create an</a:t>
            </a:r>
            <a:r>
              <a:rPr lang="en-US" sz="1000" baseline="0" dirty="0" smtClean="0"/>
              <a:t> analysis </a:t>
            </a:r>
            <a:r>
              <a:rPr lang="en-US" sz="1000" baseline="0" dirty="0" err="1" smtClean="0"/>
              <a:t>datatype</a:t>
            </a:r>
            <a:r>
              <a:rPr lang="en-US" sz="1000" baseline="0" dirty="0" smtClean="0"/>
              <a:t> (“abstract domain ”) that can </a:t>
            </a:r>
            <a:r>
              <a:rPr lang="en-US" sz="1000" dirty="0" smtClean="0"/>
              <a:t>identify inequality invariants for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    machine arithmetic (i.e., arithmetic mod 2</a:t>
            </a:r>
            <a:r>
              <a:rPr lang="en-US" sz="1000" baseline="30000" dirty="0" smtClean="0"/>
              <a:t>32</a:t>
            </a:r>
            <a:r>
              <a:rPr lang="en-US" sz="1000" dirty="0" smtClean="0"/>
              <a:t> or 2</a:t>
            </a:r>
            <a:r>
              <a:rPr lang="en-US" sz="1000" baseline="30000" dirty="0" smtClean="0"/>
              <a:t>64</a:t>
            </a:r>
            <a:r>
              <a:rPr lang="en-US" sz="1000" dirty="0" smtClean="0"/>
              <a:t>).  Such a domain has been a long-standing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    need in both source-code and machine-code analysis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Method</a:t>
            </a:r>
            <a:r>
              <a:rPr lang="en-US" sz="1000" dirty="0" smtClean="0"/>
              <a:t>:</a:t>
            </a:r>
          </a:p>
          <a:p>
            <a:r>
              <a:rPr lang="en-US" sz="1000" dirty="0" smtClean="0"/>
              <a:t> </a:t>
            </a:r>
            <a:r>
              <a:rPr lang="en-US" sz="1000" baseline="0" dirty="0" smtClean="0"/>
              <a:t>   Use two domains (affine equalities + intervals), and make use of a method that allows information</a:t>
            </a:r>
          </a:p>
          <a:p>
            <a:r>
              <a:rPr lang="en-US" sz="1000" baseline="0" dirty="0" smtClean="0"/>
              <a:t>    to be communicated between them (see “Domain-combination technique” below). The bounds</a:t>
            </a:r>
          </a:p>
          <a:p>
            <a:r>
              <a:rPr lang="en-US" sz="1000" baseline="0" dirty="0" smtClean="0"/>
              <a:t>    on intervals provide information about inequalities. E.g., (x -&gt; [5, 10])  provides the inequalities</a:t>
            </a:r>
          </a:p>
          <a:p>
            <a:r>
              <a:rPr lang="en-US" sz="1000" baseline="0" dirty="0" smtClean="0"/>
              <a:t>    5 &lt;= x and x &lt;= 10.</a:t>
            </a:r>
          </a:p>
          <a:p>
            <a:endParaRPr lang="en-US" sz="10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C67F-5F47-4676-8317-6D98E8EDA3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11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[\</a:t>
            </a:r>
            <a:r>
              <a:rPr lang="en-US" dirty="0" err="1" smtClean="0"/>
              <a:t>varphi</a:t>
            </a:r>
            <a:r>
              <a:rPr lang="en-US" dirty="0" smtClean="0"/>
              <a:t>]</a:t>
            </a:r>
            <a:r>
              <a:rPr lang="en-US" baseline="0" dirty="0" smtClean="0"/>
              <a:t> dotted. </a:t>
            </a:r>
          </a:p>
          <a:p>
            <a:r>
              <a:rPr lang="en-US" baseline="0" dirty="0" smtClean="0"/>
              <a:t>Put dot in front of 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CE14-BAC4-4232-ABFD-AD5FF451B79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37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 . . fish-eye view: give</a:t>
            </a:r>
            <a:r>
              <a:rPr lang="en-US" baseline="0" dirty="0" smtClean="0"/>
              <a:t> analogy with finite-element analysis:</a:t>
            </a:r>
          </a:p>
          <a:p>
            <a:r>
              <a:rPr lang="en-US" baseline="0" dirty="0" smtClean="0"/>
              <a:t>       modeling an airplane wing</a:t>
            </a:r>
          </a:p>
          <a:p>
            <a:r>
              <a:rPr lang="en-US" baseline="0" dirty="0" smtClean="0"/>
              <a:t>       use more and smaller triangles (= better model) in places of greater stress, such as</a:t>
            </a:r>
          </a:p>
          <a:p>
            <a:r>
              <a:rPr lang="en-US" baseline="0" dirty="0" smtClean="0"/>
              <a:t>                  where the wing meets the fuselage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C67F-5F47-4676-8317-6D98E8EDA3D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66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</a:t>
            </a:r>
            <a:r>
              <a:rPr lang="en-US" baseline="0" dirty="0" smtClean="0"/>
              <a:t> similar ideas, can also switch to a completely new domain.</a:t>
            </a:r>
          </a:p>
          <a:p>
            <a:r>
              <a:rPr lang="en-US" baseline="0" dirty="0" smtClean="0"/>
              <a:t>Use symbolic abstraction (in A2) to convert from value a1 to the best</a:t>
            </a:r>
          </a:p>
          <a:p>
            <a:r>
              <a:rPr lang="en-US" baseline="0" dirty="0" smtClean="0"/>
              <a:t>Value a2’ in A2.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C67F-5F47-4676-8317-6D98E8EDA3D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60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C67F-5F47-4676-8317-6D98E8EDA3D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11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Bug in binary search program that Bentley proved correct and</a:t>
            </a:r>
            <a:r>
              <a:rPr lang="en-US" baseline="0" dirty="0" smtClean="0"/>
              <a:t> subsequently tested in Chapter 5.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194ED-D20D-4BA5-BA4B-BFE17EC0BE2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42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that </a:t>
            </a:r>
            <a:r>
              <a:rPr lang="en-US" baseline="0" dirty="0" err="1" smtClean="0"/>
              <a:t>x+y</a:t>
            </a:r>
            <a:r>
              <a:rPr lang="en-US" baseline="0" dirty="0" smtClean="0"/>
              <a:t> &lt;= 3 is a subset of the space x+y+4 &lt;= 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194ED-D20D-4BA5-BA4B-BFE17EC0BE2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99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C67F-5F47-4676-8317-6D98E8EDA3D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11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C67F-5F47-4676-8317-6D98E8EDA3D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11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 </a:t>
            </a:r>
            <a:r>
              <a:rPr lang="en-US" dirty="0" err="1" smtClean="0"/>
              <a:t>v_root</a:t>
            </a:r>
            <a:r>
              <a:rPr lang="en-US" dirty="0" smtClean="0"/>
              <a:t> to</a:t>
            </a:r>
            <a:r>
              <a:rPr lang="en-US" baseline="0" dirty="0" smtClean="0"/>
              <a:t> false first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76C-3949-450C-B7C6-E057A1A9F49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12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C67F-5F47-4676-8317-6D98E8EDA3D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1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 smtClean="0"/>
              <a:t>Recovering class hierarchies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Goals</a:t>
            </a:r>
            <a:r>
              <a:rPr lang="en-US" sz="1000" dirty="0" smtClean="0"/>
              <a:t>:</a:t>
            </a:r>
          </a:p>
          <a:p>
            <a:r>
              <a:rPr lang="en-US" sz="1000" dirty="0" smtClean="0"/>
              <a:t>     (</a:t>
            </a:r>
            <a:r>
              <a:rPr lang="en-US" sz="1000" dirty="0" err="1" smtClean="0"/>
              <a:t>i</a:t>
            </a:r>
            <a:r>
              <a:rPr lang="en-US" sz="1000" dirty="0" smtClean="0"/>
              <a:t>) group functions into classes, and (ii) identify inheritance and delegation relationships among the inferred classes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Method</a:t>
            </a:r>
            <a:r>
              <a:rPr lang="en-US" sz="1000" dirty="0" smtClean="0"/>
              <a:t>:</a:t>
            </a:r>
          </a:p>
          <a:p>
            <a:r>
              <a:rPr lang="en-US" sz="1000" baseline="0" dirty="0" smtClean="0"/>
              <a:t>    Gather runtime traces of the actions performed on allocated objects. (Objects are identified by the value</a:t>
            </a:r>
          </a:p>
          <a:p>
            <a:r>
              <a:rPr lang="en-US" sz="1000" baseline="0" dirty="0" smtClean="0"/>
              <a:t>    of the “this’” parameter. Consequently, the tool tracks new/delete to identify when storage is reused for</a:t>
            </a:r>
          </a:p>
          <a:p>
            <a:r>
              <a:rPr lang="en-US" sz="1000" baseline="0" dirty="0" smtClean="0"/>
              <a:t>    different objects.) The sequence of destructor calls for an object provides the main evidence of the class</a:t>
            </a:r>
          </a:p>
          <a:p>
            <a:r>
              <a:rPr lang="en-US" sz="1000" baseline="0" dirty="0" smtClean="0"/>
              <a:t>    hierarchy.</a:t>
            </a:r>
          </a:p>
          <a:p>
            <a:endParaRPr lang="en-US" sz="1000" baseline="0" dirty="0" smtClean="0"/>
          </a:p>
          <a:p>
            <a:r>
              <a:rPr lang="en-US" sz="1000" b="1" dirty="0" smtClean="0"/>
              <a:t>Specialization-slicing algorithm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Goal</a:t>
            </a:r>
            <a:r>
              <a:rPr lang="en-US" sz="1000" dirty="0" smtClean="0"/>
              <a:t>:</a:t>
            </a:r>
          </a:p>
          <a:p>
            <a:r>
              <a:rPr lang="en-US" sz="1000" dirty="0" smtClean="0"/>
              <a:t>     The </a:t>
            </a:r>
            <a:r>
              <a:rPr lang="en-US" sz="1000" i="1" dirty="0" smtClean="0"/>
              <a:t>slice</a:t>
            </a:r>
            <a:r>
              <a:rPr lang="en-US" sz="1000" dirty="0" smtClean="0"/>
              <a:t> of a program with respect to a set of program elements </a:t>
            </a:r>
            <a:r>
              <a:rPr lang="en-US" sz="1000" i="1" dirty="0" smtClean="0"/>
              <a:t>S</a:t>
            </a:r>
            <a:r>
              <a:rPr lang="en-US" sz="1000" dirty="0" smtClean="0"/>
              <a:t>  is a projection of the program that</a:t>
            </a:r>
          </a:p>
          <a:p>
            <a:r>
              <a:rPr lang="en-US" sz="1000" dirty="0" smtClean="0"/>
              <a:t>     includes only program elements that might affect (either directly or transitively) the values of the variables</a:t>
            </a:r>
          </a:p>
          <a:p>
            <a:r>
              <a:rPr lang="en-US" sz="1000" dirty="0" smtClean="0"/>
              <a:t>     used at members of </a:t>
            </a:r>
            <a:r>
              <a:rPr lang="en-US" sz="1000" i="1" dirty="0" smtClean="0"/>
              <a:t>S</a:t>
            </a:r>
            <a:r>
              <a:rPr lang="en-US" sz="1000" dirty="0" smtClean="0"/>
              <a:t>. Slicing allows one to find semantically meaningful decompositions of programs,</a:t>
            </a:r>
          </a:p>
          <a:p>
            <a:r>
              <a:rPr lang="en-US" sz="1000" dirty="0" smtClean="0"/>
              <a:t>     where the decompositions consist of elements that are not textually contiguous. In</a:t>
            </a:r>
            <a:r>
              <a:rPr lang="en-US" sz="1000" baseline="0" dirty="0" smtClean="0"/>
              <a:t> </a:t>
            </a:r>
            <a:r>
              <a:rPr lang="en-US" sz="1000" u="sng" baseline="0" dirty="0" smtClean="0"/>
              <a:t>specialization slicing</a:t>
            </a:r>
            <a:endParaRPr lang="en-US" sz="1000" u="sng" dirty="0" smtClean="0"/>
          </a:p>
          <a:p>
            <a:r>
              <a:rPr lang="en-US" sz="1000" dirty="0" smtClean="0"/>
              <a:t>     we want to create multiple specialized versions of a procedure, each equipped with an appropriate subset</a:t>
            </a:r>
          </a:p>
          <a:p>
            <a:r>
              <a:rPr lang="en-US" sz="1000" dirty="0" smtClean="0"/>
              <a:t>     of the original procedure's parameters. </a:t>
            </a:r>
          </a:p>
          <a:p>
            <a:r>
              <a:rPr lang="en-US" sz="1000" baseline="0" dirty="0" smtClean="0"/>
              <a:t>  </a:t>
            </a:r>
            <a:r>
              <a:rPr lang="en-US" sz="1000" u="sng" baseline="0" dirty="0" smtClean="0"/>
              <a:t>Method</a:t>
            </a:r>
            <a:r>
              <a:rPr lang="en-US" sz="1000" baseline="0" dirty="0" smtClean="0"/>
              <a:t>:</a:t>
            </a:r>
          </a:p>
          <a:p>
            <a:r>
              <a:rPr lang="en-US" sz="1000" baseline="0" dirty="0" smtClean="0"/>
              <a:t>     Partitioning problem on an infinite graph.  Symbolic techniques are used to represent the infinite graph</a:t>
            </a:r>
          </a:p>
          <a:p>
            <a:r>
              <a:rPr lang="en-US" sz="1000" baseline="0" dirty="0" smtClean="0"/>
              <a:t>     in a finite way (and to find the desired partition). </a:t>
            </a:r>
            <a:r>
              <a:rPr lang="en-US" sz="1000" dirty="0" smtClean="0"/>
              <a:t>Our algorithm creates a specialization slice that is</a:t>
            </a:r>
          </a:p>
          <a:p>
            <a:r>
              <a:rPr lang="en-US" sz="1000" dirty="0" smtClean="0"/>
              <a:t>     </a:t>
            </a:r>
            <a:r>
              <a:rPr lang="en-US" sz="1000" u="sng" dirty="0" smtClean="0"/>
              <a:t>optimal</a:t>
            </a:r>
            <a:r>
              <a:rPr lang="en-US" sz="1000" dirty="0" smtClean="0"/>
              <a:t>: it includes specialized</a:t>
            </a:r>
            <a:r>
              <a:rPr lang="en-US" sz="1000" baseline="0" dirty="0" smtClean="0"/>
              <a:t> procedures for (</a:t>
            </a:r>
            <a:r>
              <a:rPr lang="en-US" sz="1000" baseline="0" dirty="0" err="1" smtClean="0"/>
              <a:t>i</a:t>
            </a:r>
            <a:r>
              <a:rPr lang="en-US" sz="1000" baseline="0" dirty="0" smtClean="0"/>
              <a:t>) all parameter combinations that can arise, and</a:t>
            </a:r>
          </a:p>
          <a:p>
            <a:r>
              <a:rPr lang="en-US" sz="1000" baseline="0" dirty="0" smtClean="0"/>
              <a:t>     (ii) only parameter combinations that can arise.</a:t>
            </a:r>
          </a:p>
          <a:p>
            <a:endParaRPr lang="en-US" sz="1000" baseline="0" dirty="0" smtClean="0"/>
          </a:p>
          <a:p>
            <a:r>
              <a:rPr lang="en-US" sz="1000" b="1" dirty="0" smtClean="0"/>
              <a:t>Partial evaluation of machine code (started 2/2013)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Goal</a:t>
            </a:r>
            <a:r>
              <a:rPr lang="en-US" sz="1000" dirty="0" smtClean="0"/>
              <a:t>:</a:t>
            </a:r>
          </a:p>
          <a:p>
            <a:r>
              <a:rPr lang="en-US" sz="1000" dirty="0" smtClean="0"/>
              <a:t>    Create a machine-code partial evaluator: </a:t>
            </a:r>
            <a:r>
              <a:rPr lang="en-US" sz="1000" baseline="0" dirty="0" smtClean="0"/>
              <a:t>Given a machine-code procedure P(</a:t>
            </a:r>
            <a:r>
              <a:rPr lang="en-US" sz="1000" baseline="0" dirty="0" err="1" smtClean="0"/>
              <a:t>x,y</a:t>
            </a:r>
            <a:r>
              <a:rPr lang="en-US" sz="1000" baseline="0" dirty="0" smtClean="0"/>
              <a:t>) and a value “a” for x,</a:t>
            </a:r>
          </a:p>
          <a:p>
            <a:r>
              <a:rPr lang="en-US" sz="1000" baseline="0" dirty="0" smtClean="0"/>
              <a:t>    create a specialized procedure P</a:t>
            </a:r>
            <a:r>
              <a:rPr lang="en-US" sz="1000" baseline="-25000" dirty="0" smtClean="0"/>
              <a:t>a</a:t>
            </a:r>
            <a:r>
              <a:rPr lang="en-US" sz="1000" baseline="0" dirty="0" smtClean="0"/>
              <a:t>(y) such that if the value “b” is supplied for y, P</a:t>
            </a:r>
            <a:r>
              <a:rPr lang="en-US" sz="1000" baseline="-25000" dirty="0" smtClean="0"/>
              <a:t>a</a:t>
            </a:r>
            <a:r>
              <a:rPr lang="en-US" sz="1000" baseline="0" dirty="0" smtClean="0"/>
              <a:t>(b) computes P(</a:t>
            </a:r>
            <a:r>
              <a:rPr lang="en-US" sz="1000" baseline="0" dirty="0" err="1" smtClean="0"/>
              <a:t>a,b</a:t>
            </a:r>
            <a:r>
              <a:rPr lang="en-US" sz="1000" baseline="0" dirty="0" smtClean="0"/>
              <a:t>).</a:t>
            </a:r>
          </a:p>
          <a:p>
            <a:r>
              <a:rPr lang="en-US" sz="1000" baseline="0" dirty="0" smtClean="0"/>
              <a:t>    Use the partial evaluator to address method</a:t>
            </a:r>
            <a:r>
              <a:rPr lang="en-US" sz="1000" dirty="0" smtClean="0"/>
              <a:t> extraction, specialization, and optimization for machine-code</a:t>
            </a:r>
          </a:p>
          <a:p>
            <a:r>
              <a:rPr lang="en-US" sz="1000" baseline="0" dirty="0" smtClean="0"/>
              <a:t>    programs.</a:t>
            </a:r>
          </a:p>
          <a:p>
            <a:r>
              <a:rPr lang="en-US" sz="1000" baseline="0" dirty="0" smtClean="0"/>
              <a:t>  </a:t>
            </a:r>
            <a:r>
              <a:rPr lang="en-US" sz="1000" u="sng" baseline="0" dirty="0" smtClean="0"/>
              <a:t>Method</a:t>
            </a:r>
            <a:r>
              <a:rPr lang="en-US" sz="1000" baseline="0" dirty="0" smtClean="0"/>
              <a:t>:</a:t>
            </a:r>
          </a:p>
          <a:p>
            <a:r>
              <a:rPr lang="en-US" sz="1000" baseline="0" dirty="0" smtClean="0"/>
              <a:t>    Adapt known methods for partial evaluation of source-code programs to the machine-code level.</a:t>
            </a:r>
            <a:endParaRPr lang="en-US" sz="1000" dirty="0" smtClean="0"/>
          </a:p>
          <a:p>
            <a:endParaRPr lang="en-US" sz="1000" dirty="0" smtClean="0"/>
          </a:p>
          <a:p>
            <a:r>
              <a:rPr lang="en-US" sz="1000" b="1" dirty="0" smtClean="0"/>
              <a:t>Symbolic abstraction</a:t>
            </a:r>
          </a:p>
          <a:p>
            <a:r>
              <a:rPr lang="en-US" sz="1000" dirty="0" smtClean="0"/>
              <a:t>   </a:t>
            </a:r>
            <a:r>
              <a:rPr lang="en-US" sz="1000" u="sng" dirty="0" smtClean="0"/>
              <a:t>Goal</a:t>
            </a:r>
            <a:r>
              <a:rPr lang="en-US" sz="1000" dirty="0" smtClean="0"/>
              <a:t>:</a:t>
            </a:r>
          </a:p>
          <a:p>
            <a:r>
              <a:rPr lang="en-US" sz="1000" baseline="0" dirty="0" smtClean="0"/>
              <a:t>      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Bridge the gap between (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the use of logic for specifying program semantics and performing program analysis,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and (ii) abstract interpretation. Formally, most program-analysis steps can be cast as the problem of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1000" b="0" i="1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symbolic abstraction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“Given a formula 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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in logic L, find the most-precise value in abstract domain A that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over-approximates the meaning of 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”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The goal is to create methods that, for a given abstract domain, can attain the provable limit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of precision achievable. In addition, if too much time or space is being used, we want “anytime”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algorithms – i.e., algorithms that can be stopped at any time, and provide a safe (over-approximating) answer.</a:t>
            </a:r>
            <a:endParaRPr lang="en-US" sz="1000" dirty="0" smtClean="0"/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1000" b="0" i="0" u="sng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Method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Several methods have been developed: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o One is a bilateral successive-approximation algorithm. It maintains both an over-approximation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and an under-approximation of the desired answer.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o Another resurrects (and generalizes) an old method for 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satisfiability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checking, called 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Staalmarck’s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method,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and harnesses if for symbolic abstraction.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1000" b="0" i="0" u="sng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Note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These ideas turned out to be “dual-use”: not only do they lead to better program-analysis methods,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they have the potential to lead to better 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satisfiability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procedures in automated logic.</a:t>
            </a:r>
            <a:endParaRPr lang="en-US" sz="1000" dirty="0" smtClean="0"/>
          </a:p>
          <a:p>
            <a:endParaRPr lang="en-US" sz="1000" dirty="0" smtClean="0"/>
          </a:p>
          <a:p>
            <a:r>
              <a:rPr lang="en-US" sz="1000" b="1" dirty="0" smtClean="0"/>
              <a:t>Domain-combination technique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Goal</a:t>
            </a:r>
            <a:r>
              <a:rPr lang="en-US" sz="1000" dirty="0" smtClean="0"/>
              <a:t>:</a:t>
            </a:r>
          </a:p>
          <a:p>
            <a:r>
              <a:rPr lang="en-US" sz="1000" baseline="0" dirty="0" smtClean="0"/>
              <a:t>    Create ways of combining abstract domains so that </a:t>
            </a:r>
            <a:r>
              <a:rPr lang="en-US" sz="1000" dirty="0" smtClean="0"/>
              <a:t>results from multiple analysis methods can be combined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Method</a:t>
            </a:r>
            <a:r>
              <a:rPr lang="en-US" sz="1000" dirty="0" smtClean="0"/>
              <a:t>:</a:t>
            </a:r>
          </a:p>
          <a:p>
            <a:r>
              <a:rPr lang="en-US" sz="1000" dirty="0" smtClean="0"/>
              <a:t>    Information from both domains is maintained, and partial information that can be shared is communicated</a:t>
            </a:r>
          </a:p>
          <a:p>
            <a:r>
              <a:rPr lang="en-US" sz="1000" dirty="0" smtClean="0"/>
              <a:t>    between the</a:t>
            </a:r>
            <a:r>
              <a:rPr lang="en-US" sz="1000" baseline="0" dirty="0" smtClean="0"/>
              <a:t>m.</a:t>
            </a:r>
          </a:p>
          <a:p>
            <a:endParaRPr lang="en-US" sz="1000" b="1" dirty="0" smtClean="0"/>
          </a:p>
          <a:p>
            <a:r>
              <a:rPr lang="en-US" sz="1000" b="1" dirty="0" smtClean="0"/>
              <a:t>Abstract domain of bit-vector inequalities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Goal</a:t>
            </a:r>
            <a:r>
              <a:rPr lang="en-US" sz="1000" dirty="0" smtClean="0"/>
              <a:t>:</a:t>
            </a:r>
          </a:p>
          <a:p>
            <a:r>
              <a:rPr lang="en-US" sz="1000" dirty="0" smtClean="0"/>
              <a:t>    Create an</a:t>
            </a:r>
            <a:r>
              <a:rPr lang="en-US" sz="1000" baseline="0" dirty="0" smtClean="0"/>
              <a:t> analysis </a:t>
            </a:r>
            <a:r>
              <a:rPr lang="en-US" sz="1000" baseline="0" dirty="0" err="1" smtClean="0"/>
              <a:t>datatype</a:t>
            </a:r>
            <a:r>
              <a:rPr lang="en-US" sz="1000" baseline="0" dirty="0" smtClean="0"/>
              <a:t> (“abstract domain ”) that can </a:t>
            </a:r>
            <a:r>
              <a:rPr lang="en-US" sz="1000" dirty="0" smtClean="0"/>
              <a:t>identify inequality invariants for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    machine arithmetic (i.e., arithmetic mod 2</a:t>
            </a:r>
            <a:r>
              <a:rPr lang="en-US" sz="1000" baseline="30000" dirty="0" smtClean="0"/>
              <a:t>32</a:t>
            </a:r>
            <a:r>
              <a:rPr lang="en-US" sz="1000" dirty="0" smtClean="0"/>
              <a:t> or 2</a:t>
            </a:r>
            <a:r>
              <a:rPr lang="en-US" sz="1000" baseline="30000" dirty="0" smtClean="0"/>
              <a:t>64</a:t>
            </a:r>
            <a:r>
              <a:rPr lang="en-US" sz="1000" dirty="0" smtClean="0"/>
              <a:t>).  Such a domain has been a long-standing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    need in both source-code and machine-code analysis</a:t>
            </a:r>
          </a:p>
          <a:p>
            <a:r>
              <a:rPr lang="en-US" sz="1000" dirty="0" smtClean="0"/>
              <a:t>  </a:t>
            </a:r>
            <a:r>
              <a:rPr lang="en-US" sz="1000" u="sng" dirty="0" smtClean="0"/>
              <a:t>Method</a:t>
            </a:r>
            <a:r>
              <a:rPr lang="en-US" sz="1000" dirty="0" smtClean="0"/>
              <a:t>:</a:t>
            </a:r>
          </a:p>
          <a:p>
            <a:r>
              <a:rPr lang="en-US" sz="1000" dirty="0" smtClean="0"/>
              <a:t> </a:t>
            </a:r>
            <a:r>
              <a:rPr lang="en-US" sz="1000" baseline="0" dirty="0" smtClean="0"/>
              <a:t>   Use two domains (affine equalities + intervals), and make use of a method that allows information</a:t>
            </a:r>
          </a:p>
          <a:p>
            <a:r>
              <a:rPr lang="en-US" sz="1000" baseline="0" dirty="0" smtClean="0"/>
              <a:t>    to be communicated between them (see “Domain-combination technique” below). The bounds</a:t>
            </a:r>
          </a:p>
          <a:p>
            <a:r>
              <a:rPr lang="en-US" sz="1000" baseline="0" dirty="0" smtClean="0"/>
              <a:t>    on intervals provide information about inequalities. E.g., (x -&gt; [5, 10])  provides the inequalities</a:t>
            </a:r>
          </a:p>
          <a:p>
            <a:r>
              <a:rPr lang="en-US" sz="1000" baseline="0" dirty="0" smtClean="0"/>
              <a:t>    5 &lt;= x and x &lt;= 10.</a:t>
            </a:r>
          </a:p>
          <a:p>
            <a:endParaRPr lang="en-US" sz="10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C67F-5F47-4676-8317-6D98E8EDA3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11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838118-88C8-40D8-A0C4-44DF18DF86FB}" type="slidenum">
              <a:rPr lang="en-US">
                <a:solidFill>
                  <a:prstClr val="white"/>
                </a:solidFill>
              </a:rPr>
              <a:pPr/>
              <a:t>107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5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45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</p:spPr>
        <p:txBody>
          <a:bodyPr lIns="92877" tIns="46438" rIns="92877" bIns="46438"/>
          <a:lstStyle/>
          <a:p>
            <a:pPr>
              <a:spcBef>
                <a:spcPct val="0"/>
              </a:spcBef>
            </a:pPr>
            <a:r>
              <a:rPr lang="en-US"/>
              <a:t>example1SDG</a:t>
            </a:r>
          </a:p>
        </p:txBody>
      </p:sp>
      <p:sp>
        <p:nvSpPr>
          <p:cNvPr id="28675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877" tIns="46438" rIns="92877" bIns="46438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7DA81AEB-98FD-4F12-8D3B-0AC458DF655A}" type="slidenum">
              <a:rPr lang="en-US" sz="120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107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C8B2A-EC5E-45A8-91C5-D8B39793F346}" type="slidenum">
              <a:rPr lang="en-US">
                <a:solidFill>
                  <a:prstClr val="white"/>
                </a:solidFill>
              </a:rPr>
              <a:pPr/>
              <a:t>108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6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4622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</p:spPr>
        <p:txBody>
          <a:bodyPr lIns="92877" tIns="46438" rIns="92877" bIns="46438"/>
          <a:lstStyle/>
          <a:p>
            <a:pPr>
              <a:spcBef>
                <a:spcPct val="0"/>
              </a:spcBef>
            </a:pPr>
            <a:r>
              <a:rPr lang="en-US"/>
              <a:t>example1unrolledSDG</a:t>
            </a: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877" tIns="46438" rIns="92877" bIns="46438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4F37353C-03AB-4955-9079-43360A301222}" type="slidenum">
              <a:rPr lang="en-US" sz="120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108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0613AC-0635-4650-9B8F-66C9F659B072}" type="slidenum">
              <a:rPr lang="en-US">
                <a:solidFill>
                  <a:prstClr val="white"/>
                </a:solidFill>
              </a:rPr>
              <a:pPr/>
              <a:t>109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6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46739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</p:spPr>
        <p:txBody>
          <a:bodyPr lIns="92877" tIns="46438" rIns="92877" bIns="46438"/>
          <a:lstStyle/>
          <a:p>
            <a:pPr>
              <a:spcBef>
                <a:spcPct val="0"/>
              </a:spcBef>
            </a:pPr>
            <a:r>
              <a:rPr lang="en-US"/>
              <a:t>example1unrolledSDG</a:t>
            </a: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877" tIns="46438" rIns="92877" bIns="46438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93A1FEB6-FB10-4938-93CD-3D7D10576BC5}" type="slidenum">
              <a:rPr lang="en-US" sz="120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3A1447-76AE-46E9-AFA4-F4F690FC4EC6}" type="slidenum">
              <a:rPr lang="en-US">
                <a:solidFill>
                  <a:prstClr val="white"/>
                </a:solidFill>
              </a:rPr>
              <a:pPr/>
              <a:t>116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657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65785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</p:spPr>
        <p:txBody>
          <a:bodyPr lIns="92877" tIns="46438" rIns="92877" bIns="46438"/>
          <a:lstStyle/>
          <a:p>
            <a:pPr>
              <a:spcBef>
                <a:spcPct val="0"/>
              </a:spcBef>
            </a:pPr>
            <a:r>
              <a:rPr lang="en-US"/>
              <a:t>example1unrolledSDG</a:t>
            </a: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877" tIns="46438" rIns="92877" bIns="46438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6861357C-112F-4669-8C3D-5B6F0DD4A051}" type="slidenum">
              <a:rPr lang="en-US" sz="120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116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75DA41-DF5C-47F7-BB41-695FE96BBC2D}" type="slidenum">
              <a:rPr lang="en-US">
                <a:solidFill>
                  <a:prstClr val="white"/>
                </a:solidFill>
              </a:rPr>
              <a:pPr/>
              <a:t>117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65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65990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</p:spPr>
        <p:txBody>
          <a:bodyPr lIns="92877" tIns="46438" rIns="92877" bIns="46438"/>
          <a:lstStyle/>
          <a:p>
            <a:pPr>
              <a:spcBef>
                <a:spcPct val="0"/>
              </a:spcBef>
            </a:pPr>
            <a:r>
              <a:rPr lang="en-US"/>
              <a:t>example1unrolledSDG</a:t>
            </a: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877" tIns="46438" rIns="92877" bIns="46438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4787E135-D2A4-45D8-A2BC-29F1DD10AFC3}" type="slidenum">
              <a:rPr lang="en-US" sz="120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117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C8B2A-EC5E-45A8-91C5-D8B39793F346}" type="slidenum">
              <a:rPr lang="en-US">
                <a:solidFill>
                  <a:prstClr val="white"/>
                </a:solidFill>
              </a:rPr>
              <a:pPr/>
              <a:t>120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6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4622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</p:spPr>
        <p:txBody>
          <a:bodyPr lIns="92877" tIns="46438" rIns="92877" bIns="46438"/>
          <a:lstStyle/>
          <a:p>
            <a:pPr>
              <a:spcBef>
                <a:spcPct val="0"/>
              </a:spcBef>
            </a:pPr>
            <a:r>
              <a:rPr lang="en-US"/>
              <a:t>example1unrolledSDG</a:t>
            </a: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877" tIns="46438" rIns="92877" bIns="46438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4F37353C-03AB-4955-9079-43360A301222}" type="slidenum">
              <a:rPr lang="en-US" sz="120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120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C8B2A-EC5E-45A8-91C5-D8B39793F346}" type="slidenum">
              <a:rPr lang="en-US">
                <a:solidFill>
                  <a:prstClr val="white"/>
                </a:solidFill>
              </a:rPr>
              <a:pPr/>
              <a:t>121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6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4622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</p:spPr>
        <p:txBody>
          <a:bodyPr lIns="92877" tIns="46438" rIns="92877" bIns="46438"/>
          <a:lstStyle/>
          <a:p>
            <a:pPr>
              <a:spcBef>
                <a:spcPct val="0"/>
              </a:spcBef>
            </a:pPr>
            <a:r>
              <a:rPr lang="en-US"/>
              <a:t>example1unrolledSDG</a:t>
            </a: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877" tIns="46438" rIns="92877" bIns="46438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4F37353C-03AB-4955-9079-43360A301222}" type="slidenum">
              <a:rPr lang="en-US" sz="120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121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C8B2A-EC5E-45A8-91C5-D8B39793F346}" type="slidenum">
              <a:rPr lang="en-US">
                <a:solidFill>
                  <a:prstClr val="white"/>
                </a:solidFill>
              </a:rPr>
              <a:pPr/>
              <a:t>122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6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4622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</p:spPr>
        <p:txBody>
          <a:bodyPr lIns="92877" tIns="46438" rIns="92877" bIns="46438"/>
          <a:lstStyle/>
          <a:p>
            <a:pPr>
              <a:spcBef>
                <a:spcPct val="0"/>
              </a:spcBef>
            </a:pPr>
            <a:r>
              <a:rPr lang="en-US"/>
              <a:t>example1unrolledSDG</a:t>
            </a: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877" tIns="46438" rIns="92877" bIns="46438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4F37353C-03AB-4955-9079-43360A301222}" type="slidenum">
              <a:rPr lang="en-US" sz="120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122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C8B2A-EC5E-45A8-91C5-D8B39793F346}" type="slidenum">
              <a:rPr lang="en-US">
                <a:solidFill>
                  <a:prstClr val="white"/>
                </a:solidFill>
              </a:rPr>
              <a:pPr/>
              <a:t>123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6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4622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</p:spPr>
        <p:txBody>
          <a:bodyPr lIns="92877" tIns="46438" rIns="92877" bIns="46438"/>
          <a:lstStyle/>
          <a:p>
            <a:pPr>
              <a:spcBef>
                <a:spcPct val="0"/>
              </a:spcBef>
            </a:pPr>
            <a:r>
              <a:rPr lang="en-US"/>
              <a:t>example1unrolledSDG</a:t>
            </a: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877" tIns="46438" rIns="92877" bIns="46438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4F37353C-03AB-4955-9079-43360A301222}" type="slidenum">
              <a:rPr lang="en-US" sz="120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123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C8B2A-EC5E-45A8-91C5-D8B39793F346}" type="slidenum">
              <a:rPr lang="en-US">
                <a:solidFill>
                  <a:prstClr val="white"/>
                </a:solidFill>
              </a:rPr>
              <a:pPr/>
              <a:t>124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6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4622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</p:spPr>
        <p:txBody>
          <a:bodyPr lIns="92877" tIns="46438" rIns="92877" bIns="46438"/>
          <a:lstStyle/>
          <a:p>
            <a:pPr>
              <a:spcBef>
                <a:spcPct val="0"/>
              </a:spcBef>
            </a:pPr>
            <a:r>
              <a:rPr lang="en-US"/>
              <a:t>example1unrolledSDG</a:t>
            </a: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877" tIns="46438" rIns="92877" bIns="46438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4F37353C-03AB-4955-9079-43360A301222}" type="slidenum">
              <a:rPr lang="en-US" sz="120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124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C67F-5F47-4676-8317-6D98E8EDA3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118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C8B2A-EC5E-45A8-91C5-D8B39793F346}" type="slidenum">
              <a:rPr lang="en-US">
                <a:solidFill>
                  <a:prstClr val="white"/>
                </a:solidFill>
              </a:rPr>
              <a:pPr/>
              <a:t>125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6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4622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</p:spPr>
        <p:txBody>
          <a:bodyPr lIns="92877" tIns="46438" rIns="92877" bIns="46438"/>
          <a:lstStyle/>
          <a:p>
            <a:pPr>
              <a:spcBef>
                <a:spcPct val="0"/>
              </a:spcBef>
            </a:pPr>
            <a:r>
              <a:rPr lang="en-US"/>
              <a:t>example1unrolledSDG</a:t>
            </a: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877" tIns="46438" rIns="92877" bIns="46438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4F37353C-03AB-4955-9079-43360A301222}" type="slidenum">
              <a:rPr lang="en-US" sz="120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125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“Suppose we</a:t>
            </a:r>
            <a:r>
              <a:rPr lang="en-US" baseline="0" dirty="0" smtClean="0"/>
              <a:t> have a program that works on a simple image format…”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EB1-8CA3-450C-83DC-C35576CFEEDF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332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verbally that we are inferring this from a PROGRAM that could</a:t>
            </a:r>
            <a:r>
              <a:rPr lang="en-US" baseline="0" dirty="0" smtClean="0"/>
              <a:t> output or read the example, not from the example.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EB1-8CA3-450C-83DC-C35576CFEEDF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267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EB1-8CA3-450C-83DC-C35576CFEEDF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072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EB1-8CA3-450C-83DC-C35576CFEEDF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072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only</a:t>
            </a:r>
            <a:r>
              <a:rPr lang="en-US" baseline="0" dirty="0" smtClean="0"/>
              <a:t> need integer values because </a:t>
            </a:r>
            <a:r>
              <a:rPr lang="en-US" baseline="0" smtClean="0"/>
              <a:t>of our goal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EB1-8CA3-450C-83DC-C35576CFEEDF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662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only</a:t>
            </a:r>
            <a:r>
              <a:rPr lang="en-US" baseline="0" dirty="0" smtClean="0"/>
              <a:t> need integer values because </a:t>
            </a:r>
            <a:r>
              <a:rPr lang="en-US" baseline="0" smtClean="0"/>
              <a:t>of our goal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EB1-8CA3-450C-83DC-C35576CFEEDF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662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(Actually, I/O is more complicated)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EB1-8CA3-450C-83DC-C35576CFEEDF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268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intersection to union in split.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76C-3949-450C-B7C6-E057A1A9F491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78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 </a:t>
            </a:r>
            <a:r>
              <a:rPr lang="en-US" dirty="0" err="1" smtClean="0"/>
              <a:t>v_root</a:t>
            </a:r>
            <a:r>
              <a:rPr lang="en-US" dirty="0" smtClean="0"/>
              <a:t> to</a:t>
            </a:r>
            <a:r>
              <a:rPr lang="en-US" baseline="0" dirty="0" smtClean="0"/>
              <a:t> false first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76C-3949-450C-B7C6-E057A1A9F491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12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C67F-5F47-4676-8317-6D98E8EDA3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118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 </a:t>
            </a:r>
            <a:r>
              <a:rPr lang="en-US" dirty="0" err="1" smtClean="0"/>
              <a:t>v_root</a:t>
            </a:r>
            <a:r>
              <a:rPr lang="en-US" dirty="0" smtClean="0"/>
              <a:t> to</a:t>
            </a:r>
            <a:r>
              <a:rPr lang="en-US" baseline="0" dirty="0" smtClean="0"/>
              <a:t> false first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76C-3949-450C-B7C6-E057A1A9F491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12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2A472-1A03-40BD-9C12-5C6750FC5C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2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why we only use only PRGT and RGT</a:t>
            </a:r>
          </a:p>
          <a:p>
            <a:r>
              <a:rPr lang="en-US" dirty="0" smtClean="0"/>
              <a:t>Also explain what is the significance of using PRGT – gives us the scoring</a:t>
            </a:r>
            <a:r>
              <a:rPr lang="en-US" baseline="0" dirty="0" smtClean="0"/>
              <a:t> for the realistic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2A472-1A03-40BD-9C12-5C6750FC5C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9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C67F-5F47-4676-8317-6D98E8EDA3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11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Indicate div by zero is the goal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C67F-5F47-4676-8317-6D98E8EDA3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79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use a circled plus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C67F-5F47-4676-8317-6D98E8EDA3D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82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9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3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05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Challenges Faced - False Traces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90000"/>
              </a:buClr>
              <a:buSzTx/>
              <a:buFont typeface="Arial"/>
              <a:buChar char="•"/>
              <a:tabLst/>
              <a:defRPr sz="2800"/>
            </a:lvl1pPr>
            <a:lvl2pPr>
              <a:defRPr sz="2400" baseline="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90000"/>
              </a:buClr>
              <a:buSzTx/>
              <a:buFont typeface="Arial"/>
              <a:buChar char="•"/>
              <a:tabLst/>
              <a:defRPr/>
            </a:pPr>
            <a:r>
              <a:rPr lang="en-US" dirty="0" smtClean="0"/>
              <a:t>Two or more object traces appear concatenated because of the reuse of same stack space by compiler for different objects in different scopes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90000"/>
              </a:buClr>
              <a:buSzTx/>
              <a:buFont typeface="Arial"/>
              <a:buChar char="•"/>
              <a:tabLst/>
              <a:defRPr/>
            </a:pPr>
            <a:r>
              <a:rPr lang="en-US" dirty="0" smtClean="0"/>
              <a:t>Locate initializer and </a:t>
            </a:r>
            <a:r>
              <a:rPr lang="en-US" dirty="0" err="1" smtClean="0"/>
              <a:t>finalizer</a:t>
            </a:r>
            <a:r>
              <a:rPr lang="en-US" dirty="0" smtClean="0"/>
              <a:t> methods to split false traces </a:t>
            </a:r>
          </a:p>
          <a:p>
            <a:pPr lvl="0"/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495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1800" baseline="0">
                <a:latin typeface="+mn-lt"/>
                <a:ea typeface="Cambria Math"/>
              </a:defRPr>
            </a:lvl1pPr>
            <a:lvl2pPr marL="457200" indent="0">
              <a:buNone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void f() {</a:t>
            </a:r>
          </a:p>
          <a:p>
            <a:pPr lvl="0"/>
            <a:r>
              <a:rPr lang="en-US" dirty="0" smtClean="0"/>
              <a:t>	{</a:t>
            </a:r>
          </a:p>
          <a:p>
            <a:pPr lvl="0"/>
            <a:r>
              <a:rPr lang="en-US" dirty="0" smtClean="0"/>
              <a:t>		Foo f;</a:t>
            </a:r>
          </a:p>
          <a:p>
            <a:pPr lvl="0"/>
            <a:r>
              <a:rPr lang="en-US" dirty="0" smtClean="0"/>
              <a:t>		…</a:t>
            </a:r>
          </a:p>
          <a:p>
            <a:pPr lvl="0"/>
            <a:r>
              <a:rPr lang="en-US" dirty="0" smtClean="0"/>
              <a:t>	}</a:t>
            </a:r>
          </a:p>
          <a:p>
            <a:pPr lvl="0"/>
            <a:r>
              <a:rPr lang="en-US" dirty="0" smtClean="0"/>
              <a:t>	{</a:t>
            </a:r>
          </a:p>
          <a:p>
            <a:pPr lvl="0"/>
            <a:r>
              <a:rPr lang="en-US" dirty="0" smtClean="0"/>
              <a:t>		Bar b;</a:t>
            </a:r>
          </a:p>
          <a:p>
            <a:pPr lvl="0"/>
            <a:r>
              <a:rPr lang="en-US" dirty="0" smtClean="0"/>
              <a:t>		…</a:t>
            </a:r>
          </a:p>
          <a:p>
            <a:pPr lvl="0"/>
            <a:r>
              <a:rPr lang="en-US" dirty="0" smtClean="0"/>
              <a:t>	}</a:t>
            </a:r>
          </a:p>
          <a:p>
            <a:pPr lvl="0"/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875A-1DFC-374E-BCAD-217F1CC02B88}" type="datetime1">
              <a:rPr lang="en-US" smtClean="0"/>
              <a:pPr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Dagstuhl</a:t>
            </a:r>
            <a:r>
              <a:rPr lang="en-US" dirty="0" smtClean="0"/>
              <a:t> Seminar 2012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Bent-Up Arrow 20"/>
          <p:cNvSpPr/>
          <p:nvPr userDrawn="1"/>
        </p:nvSpPr>
        <p:spPr>
          <a:xfrm rot="5400000">
            <a:off x="5867400" y="4533900"/>
            <a:ext cx="914400" cy="833854"/>
          </a:xfrm>
          <a:prstGeom prst="bentUpArrow">
            <a:avLst>
              <a:gd name="adj1" fmla="val 24030"/>
              <a:gd name="adj2" fmla="val 23544"/>
              <a:gd name="adj3" fmla="val 30823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Dependences across the 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90000"/>
              </a:buClr>
              <a:buSzTx/>
              <a:buFont typeface="Arial"/>
              <a:buChar char="•"/>
              <a:tabLst/>
              <a:defRPr sz="2800" baseline="0"/>
            </a:lvl1pPr>
            <a:lvl2pPr>
              <a:defRPr sz="2400" baseline="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Why do we need them?</a:t>
            </a:r>
          </a:p>
          <a:p>
            <a:pPr lvl="1"/>
            <a:r>
              <a:rPr lang="en-US" dirty="0" smtClean="0"/>
              <a:t>To identify all dependences of a component so that they can be extracted as well, during Component Extraction</a:t>
            </a:r>
          </a:p>
          <a:p>
            <a:pPr lvl="1"/>
            <a:r>
              <a:rPr lang="en-US" dirty="0" smtClean="0"/>
              <a:t>Reuse of a component entails extraction and reuse of all component dependences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495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/>
          <a:lstStyle>
            <a:lvl1pPr marL="285750" indent="-285750">
              <a:buFont typeface="Arial" pitchFamily="34" charset="0"/>
              <a:buChar char="•"/>
              <a:defRPr sz="1800" baseline="0">
                <a:latin typeface="+mn-lt"/>
                <a:ea typeface="Cambria Math"/>
              </a:defRPr>
            </a:lvl1pPr>
            <a:lvl2pPr marL="457200" indent="0">
              <a:buNone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Component B writes to a pipe</a:t>
            </a:r>
          </a:p>
          <a:p>
            <a:pPr lvl="0"/>
            <a:r>
              <a:rPr lang="en-US" dirty="0" smtClean="0"/>
              <a:t>Component A reads from the same pipe</a:t>
            </a:r>
          </a:p>
          <a:p>
            <a:pPr lvl="0"/>
            <a:r>
              <a:rPr lang="en-US" dirty="0" smtClean="0"/>
              <a:t>If A is extracted and executed, it will block forever</a:t>
            </a:r>
          </a:p>
          <a:p>
            <a:pPr lvl="0"/>
            <a:r>
              <a:rPr lang="en-US" dirty="0" smtClean="0"/>
              <a:t>Since B is dependent on A, B should also be extracted and executed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875A-1DFC-374E-BCAD-217F1CC02B88}" type="datetime1">
              <a:rPr lang="en-US" smtClean="0"/>
              <a:pPr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Dagstuhl</a:t>
            </a:r>
            <a:r>
              <a:rPr lang="en-US" dirty="0" smtClean="0"/>
              <a:t> Seminar 2012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953000" y="3962400"/>
            <a:ext cx="1447800" cy="838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Component</a:t>
            </a:r>
            <a:r>
              <a:rPr lang="en-US" sz="1600" baseline="0" dirty="0" smtClean="0">
                <a:solidFill>
                  <a:schemeClr val="tx1"/>
                </a:solidFill>
              </a:rPr>
              <a:t> 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410200" y="5046733"/>
            <a:ext cx="2514600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 smtClean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Operating</a:t>
            </a:r>
            <a:r>
              <a:rPr lang="en-US" baseline="0" dirty="0" smtClean="0">
                <a:solidFill>
                  <a:schemeClr val="tx1"/>
                </a:solidFill>
              </a:rPr>
              <a:t> System</a:t>
            </a:r>
          </a:p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7010400" y="3962400"/>
            <a:ext cx="1447800" cy="838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Component</a:t>
            </a:r>
            <a:r>
              <a:rPr lang="en-US" sz="1600" baseline="0" dirty="0" smtClean="0">
                <a:solidFill>
                  <a:schemeClr val="tx1"/>
                </a:solidFill>
              </a:rPr>
              <a:t> B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Can 8"/>
          <p:cNvSpPr/>
          <p:nvPr userDrawn="1"/>
        </p:nvSpPr>
        <p:spPr>
          <a:xfrm rot="5400000">
            <a:off x="6581775" y="4686300"/>
            <a:ext cx="171450" cy="11811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Bent Arrow 9"/>
          <p:cNvSpPr/>
          <p:nvPr userDrawn="1"/>
        </p:nvSpPr>
        <p:spPr>
          <a:xfrm rot="10800000">
            <a:off x="7467600" y="4933949"/>
            <a:ext cx="838200" cy="428625"/>
          </a:xfrm>
          <a:prstGeom prst="bentArrow">
            <a:avLst>
              <a:gd name="adj1" fmla="val 25000"/>
              <a:gd name="adj2" fmla="val 25000"/>
              <a:gd name="adj3" fmla="val 27655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ent Arrow 12"/>
          <p:cNvSpPr/>
          <p:nvPr userDrawn="1"/>
        </p:nvSpPr>
        <p:spPr>
          <a:xfrm rot="16200000">
            <a:off x="5216121" y="4695782"/>
            <a:ext cx="428626" cy="904958"/>
          </a:xfrm>
          <a:prstGeom prst="bentArrow">
            <a:avLst>
              <a:gd name="adj1" fmla="val 25000"/>
              <a:gd name="adj2" fmla="val 23820"/>
              <a:gd name="adj3" fmla="val 29939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99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65C08-5ABF-484A-A283-03D348876E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677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94BA06-B41A-4855-BDA0-619D90F93F7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09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AEFEA-4898-40BF-9DA1-52C33B9890E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74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17036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990600"/>
            <a:ext cx="41703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B4C8A-5C7C-4E11-8CE9-7DC4E6D30EC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70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FD537-EA7F-407C-ACE8-18357703B38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73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2AE1C-D532-49D2-A43D-65807832B37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9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Oct. 24,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79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F94E3-CC05-4414-9CA4-CC1BC8D0316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8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CD13E-D043-4C78-822F-20155533B53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41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1B2E4-544E-47B9-B36B-7872A20D06F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60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2D82E-ED8A-43F4-A4C3-B426A2D85F1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14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1638" y="152400"/>
            <a:ext cx="2122487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218238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7C3E1-2212-426F-9672-4F7447E7ED3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51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5BE39-E99B-4D5A-A1CC-03166CAF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06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1F192-4499-43EC-A623-B494C971403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56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A1F02-96A0-4243-BB5A-79B3C73622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0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17036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990600"/>
            <a:ext cx="41703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5B056-C87A-4679-8927-9394E309186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36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DE233-801A-4725-AFD7-33BCAA6DC80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6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97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E68D5-F7D7-45E5-8E25-11DF4246AD1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6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75C4A-D248-4864-9ECC-E09B0AAA56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38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7ED6-A99A-42BB-914C-F69400451CA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91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69C66-0ECA-4602-BFF7-9D07416C610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59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B5DCC-17BD-4088-90A3-563B7D0E2C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19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1638" y="152400"/>
            <a:ext cx="2122487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218238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38C84-C4EF-4CA6-A1B4-1CC9FED5D6E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609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709E2-0E96-4D86-BEB1-97F7223DD7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78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1E6A0-0F8B-4276-8F01-DE9CA09FB43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9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7D5F0-BF88-4968-B88D-32C06D99638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06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17036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990600"/>
            <a:ext cx="41703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099D3-D844-4DFC-B047-4B10DBF3C42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24,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A030C-9226-4491-95E8-E6B37B9349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452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81FD0-C102-46CF-818C-0E04E30F8A1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995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1A22F-CCE4-4D6D-88B6-CA311A51753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14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8E835-B97A-4BDB-BA6D-F89D6F2F98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89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252CA-05A4-4D78-95D7-6206CB6985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92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F1FED-5F6D-405E-836A-B0817C095E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003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1638" y="152400"/>
            <a:ext cx="2122487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218238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A8FB-536B-4A2D-83EF-9045608E4C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278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46E7F-5894-48AB-A4DB-AA1A0E97C1C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070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8B694-226B-4003-AD6A-E6C52B104CC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53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2F285-4438-4B23-B676-04673FA6FEB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60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24,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051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17036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990600"/>
            <a:ext cx="41703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C448B-9C5F-4785-8499-DCD1DB16B5D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424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B8945-6D9B-4D97-99FB-8373345F972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44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D08C2-70B1-4318-90FF-8E7C2EE5AA6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66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6580F-1174-4E19-98AB-628FFBFB00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189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0F827-3B95-46EB-B4D9-4D503C5306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096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5E7FA-0709-4C7F-8730-097E6D2EC2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252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95F29-00B5-450E-8A52-3AC1D22B63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84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1638" y="152400"/>
            <a:ext cx="2122487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218238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08172-5898-47A8-8A6D-690DEF20FAD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2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24,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08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24,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61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24,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36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24,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16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69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Oct. 24,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DARPA BET IPR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013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A0EED-6B89-664A-801E-D3FDD91C7C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65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hf hdr="0" dt="0"/>
  <p:txStyles>
    <p:titleStyle>
      <a:lvl1pPr marL="320040" algn="l" defTabSz="457200" rtl="0" eaLnBrk="1" latinLnBrk="0" hangingPunct="1">
        <a:spcBef>
          <a:spcPct val="0"/>
        </a:spcBef>
        <a:buFont typeface="Arial"/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690000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690000"/>
        </a:buClr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90000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690000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690000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accent2">
                <a:gamma/>
                <a:shade val="65882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458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4931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13 November 2003</a:t>
            </a:r>
            <a:r>
              <a:rPr lang="en-US" sz="1400" smtClean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/>
            </a:lvl1pPr>
          </a:lstStyle>
          <a:p>
            <a:pPr fontAlgn="base">
              <a:spcAft>
                <a:spcPct val="0"/>
              </a:spcAft>
            </a:pPr>
            <a:fld id="{544A2656-A29F-4763-B08E-E430F2B61B0B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4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65882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458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4931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8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13 November 2003</a:t>
            </a:r>
            <a:r>
              <a:rPr lang="en-US" sz="1400" smtClean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38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138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/>
            </a:lvl1pPr>
          </a:lstStyle>
          <a:p>
            <a:pPr fontAlgn="base">
              <a:spcAft>
                <a:spcPct val="0"/>
              </a:spcAft>
            </a:pPr>
            <a:fld id="{11A9C3E1-83D0-44FD-B4BE-DFE20466B952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8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cs typeface="+mn-cs"/>
        </a:defRPr>
      </a:lvl4pPr>
      <a:lvl5pPr marL="20574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accent2">
                <a:gamma/>
                <a:shade val="65882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458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4931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13 November 2003</a:t>
            </a:r>
            <a:r>
              <a:rPr lang="en-US" sz="1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/>
            </a:lvl1pPr>
          </a:lstStyle>
          <a:p>
            <a:pPr fontAlgn="base">
              <a:spcAft>
                <a:spcPct val="0"/>
              </a:spcAft>
              <a:defRPr/>
            </a:pPr>
            <a:fld id="{162C67BB-856E-43AC-A63D-04B532ED0C29}" type="slidenum">
              <a:rPr 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0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accent2">
                <a:gamma/>
                <a:shade val="65882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458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4931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13 November 2003</a:t>
            </a:r>
            <a:r>
              <a:rPr lang="en-US" sz="1400" smtClean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ONR MURI Review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/>
            </a:lvl1pPr>
          </a:lstStyle>
          <a:p>
            <a:pPr fontAlgn="base">
              <a:spcAft>
                <a:spcPct val="0"/>
              </a:spcAft>
            </a:pPr>
            <a:fld id="{F63E5B24-63A9-4F4B-9179-E9A15DB66562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0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00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0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7" Type="http://schemas.openxmlformats.org/officeDocument/2006/relationships/image" Target="../media/image9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0.png"/><Relationship Id="rId4" Type="http://schemas.openxmlformats.org/officeDocument/2006/relationships/image" Target="../media/image6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7" Type="http://schemas.openxmlformats.org/officeDocument/2006/relationships/image" Target="../media/image9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Relationship Id="rId9" Type="http://schemas.openxmlformats.org/officeDocument/2006/relationships/image" Target="../media/image130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8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30.e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9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31.em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emf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45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emf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4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5.emf"/><Relationship Id="rId5" Type="http://schemas.openxmlformats.org/officeDocument/2006/relationships/image" Target="../media/image139.png"/><Relationship Id="rId10" Type="http://schemas.openxmlformats.org/officeDocument/2006/relationships/image" Target="../media/image143.png"/><Relationship Id="rId4" Type="http://schemas.openxmlformats.org/officeDocument/2006/relationships/image" Target="../media/image144.png"/><Relationship Id="rId9" Type="http://schemas.openxmlformats.org/officeDocument/2006/relationships/image" Target="../media/image14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47.pn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3" Type="http://schemas.openxmlformats.org/officeDocument/2006/relationships/image" Target="../media/image136.png"/><Relationship Id="rId7" Type="http://schemas.openxmlformats.org/officeDocument/2006/relationships/image" Target="../media/image147.png"/><Relationship Id="rId12" Type="http://schemas.openxmlformats.org/officeDocument/2006/relationships/image" Target="../media/image15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emf"/><Relationship Id="rId11" Type="http://schemas.openxmlformats.org/officeDocument/2006/relationships/image" Target="../media/image152.png"/><Relationship Id="rId5" Type="http://schemas.openxmlformats.org/officeDocument/2006/relationships/image" Target="../media/image142.png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4" Type="http://schemas.openxmlformats.org/officeDocument/2006/relationships/image" Target="../media/image148.png"/><Relationship Id="rId9" Type="http://schemas.openxmlformats.org/officeDocument/2006/relationships/image" Target="../media/image150.png"/><Relationship Id="rId14" Type="http://schemas.openxmlformats.org/officeDocument/2006/relationships/image" Target="../media/image155.emf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61.png"/><Relationship Id="rId3" Type="http://schemas.openxmlformats.org/officeDocument/2006/relationships/image" Target="../media/image135.png"/><Relationship Id="rId7" Type="http://schemas.openxmlformats.org/officeDocument/2006/relationships/image" Target="../media/image145.emf"/><Relationship Id="rId12" Type="http://schemas.openxmlformats.org/officeDocument/2006/relationships/image" Target="../media/image159.png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11" Type="http://schemas.openxmlformats.org/officeDocument/2006/relationships/image" Target="../media/image158.png"/><Relationship Id="rId5" Type="http://schemas.openxmlformats.org/officeDocument/2006/relationships/image" Target="../media/image157.png"/><Relationship Id="rId10" Type="http://schemas.openxmlformats.org/officeDocument/2006/relationships/image" Target="../media/image150.png"/><Relationship Id="rId4" Type="http://schemas.openxmlformats.org/officeDocument/2006/relationships/image" Target="../media/image136.png"/><Relationship Id="rId9" Type="http://schemas.openxmlformats.org/officeDocument/2006/relationships/image" Target="../media/image149.png"/><Relationship Id="rId14" Type="http://schemas.openxmlformats.org/officeDocument/2006/relationships/image" Target="../media/image162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65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7" Type="http://schemas.openxmlformats.org/officeDocument/2006/relationships/image" Target="../media/image171.png"/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7" Type="http://schemas.openxmlformats.org/officeDocument/2006/relationships/image" Target="../media/image47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1.png"/><Relationship Id="rId18" Type="http://schemas.openxmlformats.org/officeDocument/2006/relationships/image" Target="../media/image1091.png"/><Relationship Id="rId8" Type="http://schemas.openxmlformats.org/officeDocument/2006/relationships/image" Target="../media/image870.png"/><Relationship Id="rId21" Type="http://schemas.openxmlformats.org/officeDocument/2006/relationships/image" Target="../media/image1030.png"/><Relationship Id="rId12" Type="http://schemas.openxmlformats.org/officeDocument/2006/relationships/image" Target="../media/image960.png"/><Relationship Id="rId17" Type="http://schemas.openxmlformats.org/officeDocument/2006/relationships/image" Target="../media/image53.png"/><Relationship Id="rId7" Type="http://schemas.openxmlformats.org/officeDocument/2006/relationships/image" Target="../media/image860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081.png"/><Relationship Id="rId20" Type="http://schemas.openxmlformats.org/officeDocument/2006/relationships/image" Target="../media/image102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50.png"/><Relationship Id="rId15" Type="http://schemas.openxmlformats.org/officeDocument/2006/relationships/image" Target="../media/image1071.png"/><Relationship Id="rId23" Type="http://schemas.openxmlformats.org/officeDocument/2006/relationships/image" Target="../media/image1111.png"/><Relationship Id="rId19" Type="http://schemas.openxmlformats.org/officeDocument/2006/relationships/image" Target="../media/image1101.png"/><Relationship Id="rId14" Type="http://schemas.openxmlformats.org/officeDocument/2006/relationships/image" Target="../media/image1061.png"/><Relationship Id="rId9" Type="http://schemas.openxmlformats.org/officeDocument/2006/relationships/image" Target="../media/image880.png"/><Relationship Id="rId22" Type="http://schemas.openxmlformats.org/officeDocument/2006/relationships/image" Target="../media/image1041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47" Type="http://schemas.openxmlformats.org/officeDocument/2006/relationships/image" Target="../media/image54.png"/><Relationship Id="rId46" Type="http://schemas.openxmlformats.org/officeDocument/2006/relationships/image" Target="../media/image2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4" Type="http://schemas.openxmlformats.org/officeDocument/2006/relationships/customXml" Target="../ink/ink3.xml"/><Relationship Id="rId43" Type="http://schemas.openxmlformats.org/officeDocument/2006/relationships/image" Target="../media/image198.png"/></Relationships>
</file>

<file path=ppt/slides/_rels/slide183.xml.rels><?xml version="1.0" encoding="UTF-8" standalone="yes"?>
<Relationships xmlns="http://schemas.openxmlformats.org/package/2006/relationships"><Relationship Id="rId51" Type="http://schemas.openxmlformats.org/officeDocument/2006/relationships/image" Target="../media/image167.emf"/><Relationship Id="rId3" Type="http://schemas.openxmlformats.org/officeDocument/2006/relationships/image" Target="../media/image570.png"/><Relationship Id="rId47" Type="http://schemas.openxmlformats.org/officeDocument/2006/relationships/image" Target="../media/image550.png"/><Relationship Id="rId50" Type="http://schemas.openxmlformats.org/officeDocument/2006/relationships/image" Target="../media/image58.png"/><Relationship Id="rId46" Type="http://schemas.openxmlformats.org/officeDocument/2006/relationships/image" Target="../media/image2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9" Type="http://schemas.openxmlformats.org/officeDocument/2006/relationships/image" Target="../media/image57.png"/><Relationship Id="rId44" Type="http://schemas.openxmlformats.org/officeDocument/2006/relationships/customXml" Target="../ink/ink4.xml"/><Relationship Id="rId52" Type="http://schemas.openxmlformats.org/officeDocument/2006/relationships/image" Target="../media/image168.emf"/><Relationship Id="rId43" Type="http://schemas.openxmlformats.org/officeDocument/2006/relationships/image" Target="../media/image198.png"/><Relationship Id="rId48" Type="http://schemas.openxmlformats.org/officeDocument/2006/relationships/image" Target="../media/image560.png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7.wmf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0.png"/><Relationship Id="rId12" Type="http://schemas.openxmlformats.org/officeDocument/2006/relationships/image" Target="../media/image180.png"/><Relationship Id="rId17" Type="http://schemas.openxmlformats.org/officeDocument/2006/relationships/image" Target="../media/image52.png"/><Relationship Id="rId2" Type="http://schemas.openxmlformats.org/officeDocument/2006/relationships/image" Target="../media/image49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5" Type="http://schemas.openxmlformats.org/officeDocument/2006/relationships/image" Target="../media/image45.png"/><Relationship Id="rId9" Type="http://schemas.openxmlformats.org/officeDocument/2006/relationships/image" Target="../media/image160.png"/><Relationship Id="rId1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0.png"/><Relationship Id="rId12" Type="http://schemas.openxmlformats.org/officeDocument/2006/relationships/image" Target="../media/image180.png"/><Relationship Id="rId17" Type="http://schemas.openxmlformats.org/officeDocument/2006/relationships/image" Target="../media/image54.png"/><Relationship Id="rId2" Type="http://schemas.openxmlformats.org/officeDocument/2006/relationships/image" Target="../media/image53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5" Type="http://schemas.openxmlformats.org/officeDocument/2006/relationships/image" Target="../media/image45.png"/><Relationship Id="rId9" Type="http://schemas.openxmlformats.org/officeDocument/2006/relationships/image" Target="../media/image160.png"/><Relationship Id="rId1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6.png"/><Relationship Id="rId12" Type="http://schemas.openxmlformats.org/officeDocument/2006/relationships/image" Target="../media/image180.png"/><Relationship Id="rId17" Type="http://schemas.openxmlformats.org/officeDocument/2006/relationships/image" Target="../media/image55.png"/><Relationship Id="rId2" Type="http://schemas.openxmlformats.org/officeDocument/2006/relationships/image" Target="../media/image49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73.png"/><Relationship Id="rId19" Type="http://schemas.openxmlformats.org/officeDocument/2006/relationships/image" Target="../media/image57.png"/><Relationship Id="rId1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63.png"/><Relationship Id="rId3" Type="http://schemas.openxmlformats.org/officeDocument/2006/relationships/image" Target="../media/image49.png"/><Relationship Id="rId12" Type="http://schemas.openxmlformats.org/officeDocument/2006/relationships/image" Target="../media/image180.png"/><Relationship Id="rId17" Type="http://schemas.openxmlformats.org/officeDocument/2006/relationships/image" Target="../media/image62.png"/><Relationship Id="rId2" Type="http://schemas.openxmlformats.org/officeDocument/2006/relationships/image" Target="../media/image58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60.png"/><Relationship Id="rId19" Type="http://schemas.openxmlformats.org/officeDocument/2006/relationships/image" Target="../media/image64.png"/><Relationship Id="rId1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45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46" Type="http://schemas.openxmlformats.org/officeDocument/2006/relationships/image" Target="../media/image7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45" Type="http://schemas.openxmlformats.org/officeDocument/2006/relationships/image" Target="../media/image75.png"/><Relationship Id="rId5" Type="http://schemas.openxmlformats.org/officeDocument/2006/relationships/image" Target="../media/image72.png"/><Relationship Id="rId44" Type="http://schemas.openxmlformats.org/officeDocument/2006/relationships/image" Target="../media/image421.png"/><Relationship Id="rId4" Type="http://schemas.openxmlformats.org/officeDocument/2006/relationships/image" Target="../media/image52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80.png"/><Relationship Id="rId18" Type="http://schemas.openxmlformats.org/officeDocument/2006/relationships/image" Target="../media/image340.png"/><Relationship Id="rId21" Type="http://schemas.openxmlformats.org/officeDocument/2006/relationships/image" Target="../media/image360.png"/><Relationship Id="rId7" Type="http://schemas.openxmlformats.org/officeDocument/2006/relationships/image" Target="../media/image250.png"/><Relationship Id="rId17" Type="http://schemas.openxmlformats.org/officeDocument/2006/relationships/image" Target="../media/image3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10.png"/><Relationship Id="rId15" Type="http://schemas.openxmlformats.org/officeDocument/2006/relationships/image" Target="../media/image300.png"/><Relationship Id="rId23" Type="http://schemas.openxmlformats.org/officeDocument/2006/relationships/image" Target="../media/image51.png"/><Relationship Id="rId10" Type="http://schemas.openxmlformats.org/officeDocument/2006/relationships/image" Target="../media/image450.png"/><Relationship Id="rId9" Type="http://schemas.openxmlformats.org/officeDocument/2006/relationships/image" Target="../media/image180.png"/><Relationship Id="rId14" Type="http://schemas.openxmlformats.org/officeDocument/2006/relationships/image" Target="../media/image46.png"/><Relationship Id="rId22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8" Type="http://schemas.openxmlformats.org/officeDocument/2006/relationships/image" Target="../media/image410.png"/><Relationship Id="rId21" Type="http://schemas.openxmlformats.org/officeDocument/2006/relationships/image" Target="../media/image51.png"/><Relationship Id="rId17" Type="http://schemas.openxmlformats.org/officeDocument/2006/relationships/image" Target="../media/image400.png"/><Relationship Id="rId16" Type="http://schemas.openxmlformats.org/officeDocument/2006/relationships/image" Target="../media/image47.png"/><Relationship Id="rId20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5" Type="http://schemas.openxmlformats.org/officeDocument/2006/relationships/image" Target="../media/image380.png"/><Relationship Id="rId19" Type="http://schemas.openxmlformats.org/officeDocument/2006/relationships/image" Target="../media/image43.png"/><Relationship Id="rId9" Type="http://schemas.openxmlformats.org/officeDocument/2006/relationships/image" Target="../media/image180.png"/><Relationship Id="rId14" Type="http://schemas.openxmlformats.org/officeDocument/2006/relationships/image" Target="../media/image280.png"/></Relationships>
</file>

<file path=ppt/slides/_rels/slide4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10.png"/><Relationship Id="rId21" Type="http://schemas.openxmlformats.org/officeDocument/2006/relationships/image" Target="../media/image78.png"/><Relationship Id="rId17" Type="http://schemas.openxmlformats.org/officeDocument/2006/relationships/image" Target="../media/image320.png"/><Relationship Id="rId20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24" Type="http://schemas.openxmlformats.org/officeDocument/2006/relationships/image" Target="../media/image51.png"/><Relationship Id="rId23" Type="http://schemas.openxmlformats.org/officeDocument/2006/relationships/image" Target="../media/image80.png"/><Relationship Id="rId19" Type="http://schemas.openxmlformats.org/officeDocument/2006/relationships/image" Target="../media/image43.png"/><Relationship Id="rId9" Type="http://schemas.openxmlformats.org/officeDocument/2006/relationships/image" Target="../media/image180.png"/><Relationship Id="rId14" Type="http://schemas.openxmlformats.org/officeDocument/2006/relationships/image" Target="../media/image280.png"/><Relationship Id="rId22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21" Type="http://schemas.openxmlformats.org/officeDocument/2006/relationships/image" Target="../media/image82.png"/><Relationship Id="rId47" Type="http://schemas.openxmlformats.org/officeDocument/2006/relationships/image" Target="../media/image51.png"/><Relationship Id="rId46" Type="http://schemas.openxmlformats.org/officeDocument/2006/relationships/image" Target="../media/image84.png"/><Relationship Id="rId20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45" Type="http://schemas.openxmlformats.org/officeDocument/2006/relationships/image" Target="../media/image83.png"/><Relationship Id="rId15" Type="http://schemas.openxmlformats.org/officeDocument/2006/relationships/image" Target="../media/image81.png"/><Relationship Id="rId19" Type="http://schemas.openxmlformats.org/officeDocument/2006/relationships/image" Target="../media/image43.png"/><Relationship Id="rId44" Type="http://schemas.openxmlformats.org/officeDocument/2006/relationships/image" Target="../media/image421.png"/><Relationship Id="rId9" Type="http://schemas.openxmlformats.org/officeDocument/2006/relationships/image" Target="../media/image180.png"/><Relationship Id="rId14" Type="http://schemas.openxmlformats.org/officeDocument/2006/relationships/image" Target="../media/image2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customXml" Target="../ink/ink2.xml"/><Relationship Id="rId4" Type="http://schemas.openxmlformats.org/officeDocument/2006/relationships/image" Target="../media/image87.png"/><Relationship Id="rId48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4" Type="http://schemas.openxmlformats.org/officeDocument/2006/relationships/image" Target="../media/image58.png"/><Relationship Id="rId4" Type="http://schemas.openxmlformats.org/officeDocument/2006/relationships/image" Target="../media/image90.png"/><Relationship Id="rId48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47" Type="http://schemas.openxmlformats.org/officeDocument/2006/relationships/image" Target="../media/image90.png"/><Relationship Id="rId46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5" Type="http://schemas.openxmlformats.org/officeDocument/2006/relationships/image" Target="../media/image590.png"/><Relationship Id="rId48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94.png"/><Relationship Id="rId18" Type="http://schemas.openxmlformats.org/officeDocument/2006/relationships/image" Target="../media/image96.png"/><Relationship Id="rId3" Type="http://schemas.openxmlformats.org/officeDocument/2006/relationships/image" Target="../media/image72.png"/><Relationship Id="rId21" Type="http://schemas.openxmlformats.org/officeDocument/2006/relationships/image" Target="../media/image360.png"/><Relationship Id="rId12" Type="http://schemas.openxmlformats.org/officeDocument/2006/relationships/image" Target="../media/image93.png"/><Relationship Id="rId17" Type="http://schemas.openxmlformats.org/officeDocument/2006/relationships/image" Target="../media/image32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4.png"/><Relationship Id="rId5" Type="http://schemas.openxmlformats.org/officeDocument/2006/relationships/image" Target="../media/image91.png"/><Relationship Id="rId23" Type="http://schemas.openxmlformats.org/officeDocument/2006/relationships/image" Target="../media/image97.png"/><Relationship Id="rId10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92.png"/><Relationship Id="rId14" Type="http://schemas.openxmlformats.org/officeDocument/2006/relationships/image" Target="../media/image95.png"/><Relationship Id="rId22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8" Type="http://schemas.openxmlformats.org/officeDocument/2006/relationships/image" Target="../media/image98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17" Type="http://schemas.openxmlformats.org/officeDocument/2006/relationships/image" Target="../media/image320.png"/><Relationship Id="rId2" Type="http://schemas.openxmlformats.org/officeDocument/2006/relationships/image" Target="../media/image85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92.png"/><Relationship Id="rId19" Type="http://schemas.openxmlformats.org/officeDocument/2006/relationships/image" Target="../media/image99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8" Type="http://schemas.openxmlformats.org/officeDocument/2006/relationships/image" Target="../media/image98.png"/><Relationship Id="rId3" Type="http://schemas.openxmlformats.org/officeDocument/2006/relationships/image" Target="../media/image72.png"/><Relationship Id="rId21" Type="http://schemas.openxmlformats.org/officeDocument/2006/relationships/image" Target="../media/image102.png"/><Relationship Id="rId7" Type="http://schemas.openxmlformats.org/officeDocument/2006/relationships/image" Target="../media/image74.png"/><Relationship Id="rId17" Type="http://schemas.openxmlformats.org/officeDocument/2006/relationships/image" Target="../media/image320.png"/><Relationship Id="rId2" Type="http://schemas.openxmlformats.org/officeDocument/2006/relationships/image" Target="../media/image85.png"/><Relationship Id="rId20" Type="http://schemas.openxmlformats.org/officeDocument/2006/relationships/image" Target="../media/image101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92.png"/><Relationship Id="rId19" Type="http://schemas.openxmlformats.org/officeDocument/2006/relationships/image" Target="../media/image99.pn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13" Type="http://schemas.openxmlformats.org/officeDocument/2006/relationships/image" Target="../media/image870.png"/><Relationship Id="rId3" Type="http://schemas.openxmlformats.org/officeDocument/2006/relationships/image" Target="../media/image790.png"/><Relationship Id="rId7" Type="http://schemas.openxmlformats.org/officeDocument/2006/relationships/image" Target="../media/image216.png"/><Relationship Id="rId12" Type="http://schemas.openxmlformats.org/officeDocument/2006/relationships/image" Target="../media/image860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0.png"/><Relationship Id="rId11" Type="http://schemas.openxmlformats.org/officeDocument/2006/relationships/image" Target="../media/image850.png"/><Relationship Id="rId5" Type="http://schemas.openxmlformats.org/officeDocument/2006/relationships/image" Target="../media/image810.png"/><Relationship Id="rId10" Type="http://schemas.openxmlformats.org/officeDocument/2006/relationships/image" Target="../media/image219.png"/><Relationship Id="rId4" Type="http://schemas.openxmlformats.org/officeDocument/2006/relationships/image" Target="../media/image800.png"/><Relationship Id="rId9" Type="http://schemas.openxmlformats.org/officeDocument/2006/relationships/image" Target="../media/image840.png"/><Relationship Id="rId14" Type="http://schemas.openxmlformats.org/officeDocument/2006/relationships/image" Target="../media/image88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870.png"/><Relationship Id="rId3" Type="http://schemas.openxmlformats.org/officeDocument/2006/relationships/image" Target="../media/image104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11" Type="http://schemas.openxmlformats.org/officeDocument/2006/relationships/image" Target="../media/image850.png"/><Relationship Id="rId5" Type="http://schemas.openxmlformats.org/officeDocument/2006/relationships/image" Target="../media/image800.png"/><Relationship Id="rId4" Type="http://schemas.openxmlformats.org/officeDocument/2006/relationships/image" Target="../media/image790.png"/><Relationship Id="rId9" Type="http://schemas.openxmlformats.org/officeDocument/2006/relationships/image" Target="../media/image83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7.wmf"/><Relationship Id="rId5" Type="http://schemas.openxmlformats.org/officeDocument/2006/relationships/image" Target="../media/image10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6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8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13.wmf"/><Relationship Id="rId10" Type="http://schemas.openxmlformats.org/officeDocument/2006/relationships/image" Target="../media/image115.emf"/><Relationship Id="rId4" Type="http://schemas.openxmlformats.org/officeDocument/2006/relationships/oleObject" Target="../embeddings/oleObject7.bin"/><Relationship Id="rId9" Type="http://schemas.openxmlformats.org/officeDocument/2006/relationships/package" Target="../embeddings/Microsoft_PowerPoint_Slide7.sldx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20.wmf"/><Relationship Id="rId4" Type="http://schemas.openxmlformats.org/officeDocument/2006/relationships/image" Target="../media/image117.wmf"/><Relationship Id="rId9" Type="http://schemas.openxmlformats.org/officeDocument/2006/relationships/oleObject" Target="../embeddings/oleObject12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2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21.w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3.w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isc.edu/wpis/papers/tr1781.pdf" TargetMode="External"/><Relationship Id="rId7" Type="http://schemas.openxmlformats.org/officeDocument/2006/relationships/hyperlink" Target="http://www.cs.wisc.edu/wpis/papers/tr1792.pdf" TargetMode="External"/><Relationship Id="rId2" Type="http://schemas.openxmlformats.org/officeDocument/2006/relationships/hyperlink" Target="http://www.cs.wisc.edu/wpis/papers/toplas13-tsl-final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wisc.edu/wpis/papers/tr1789.pdf" TargetMode="External"/><Relationship Id="rId5" Type="http://schemas.openxmlformats.org/officeDocument/2006/relationships/hyperlink" Target="http://www.cs.wisc.edu/wpis/papers/tapas13.pdf" TargetMode="External"/><Relationship Id="rId4" Type="http://schemas.openxmlformats.org/officeDocument/2006/relationships/hyperlink" Target="http://www.cs.wisc.edu/wpis/papers/SpecSlicing-submission.pdf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4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24.w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25.w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486837"/>
            <a:ext cx="8534400" cy="1771650"/>
          </a:xfrm>
        </p:spPr>
        <p:txBody>
          <a:bodyPr lIns="0" tIns="640080" rIns="0" bIns="0">
            <a:noAutofit/>
          </a:bodyPr>
          <a:lstStyle/>
          <a:p>
            <a:pPr algn="ctr"/>
            <a:r>
              <a:rPr lang="en-US" sz="3600" dirty="0"/>
              <a:t>Recovering Components from </a:t>
            </a:r>
            <a:r>
              <a:rPr lang="en-US" sz="3600" dirty="0" err="1" smtClean="0"/>
              <a:t>Executables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/>
              <a:t>[Cooperative Agreement HR0011-12-2-0012]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3444"/>
            <a:ext cx="7086600" cy="14478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Thomas Reps</a:t>
            </a:r>
          </a:p>
          <a:p>
            <a:pPr>
              <a:spcBef>
                <a:spcPts val="60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University of Wisconsin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465502" y="5024627"/>
            <a:ext cx="1196975" cy="1560513"/>
            <a:chOff x="286" y="3034"/>
            <a:chExt cx="754" cy="983"/>
          </a:xfrm>
        </p:grpSpPr>
        <p:sp>
          <p:nvSpPr>
            <p:cNvPr id="5" name="TextBox 23"/>
            <p:cNvSpPr txBox="1">
              <a:spLocks noChangeArrowheads="1"/>
            </p:cNvSpPr>
            <p:nvPr/>
          </p:nvSpPr>
          <p:spPr bwMode="auto">
            <a:xfrm>
              <a:off x="298" y="3821"/>
              <a:ext cx="730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32653" rIns="0" bIns="32653"/>
            <a:lstStyle>
              <a:lvl1pPr defTabSz="31337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1337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1337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1337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1337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1337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1337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1337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1337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buFontTx/>
                <a:buNone/>
              </a:pPr>
              <a:r>
                <a:rPr lang="en-US" sz="1600" dirty="0">
                  <a:latin typeface="Calibri" pitchFamily="34" charset="0"/>
                </a:rPr>
                <a:t>Thomas</a:t>
              </a: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 </a:t>
              </a:r>
              <a:r>
                <a:rPr lang="en-US" sz="1600" dirty="0">
                  <a:latin typeface="Calibri" pitchFamily="34" charset="0"/>
                </a:rPr>
                <a:t>Reps</a:t>
              </a:r>
            </a:p>
          </p:txBody>
        </p:sp>
        <p:pic>
          <p:nvPicPr>
            <p:cNvPr id="6" name="Picture 172" descr="reps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" y="3034"/>
              <a:ext cx="754" cy="75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7699015" y="5024627"/>
            <a:ext cx="887412" cy="1668198"/>
            <a:chOff x="6323013" y="5044112"/>
            <a:chExt cx="887412" cy="1668198"/>
          </a:xfrm>
        </p:grpSpPr>
        <p:pic>
          <p:nvPicPr>
            <p:cNvPr id="11" name="Picture 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23013" y="5044112"/>
              <a:ext cx="887412" cy="1140542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372246" y="6307327"/>
              <a:ext cx="796885" cy="404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  <a:buFontTx/>
                <a:buNone/>
              </a:pPr>
              <a:r>
                <a:rPr lang="en-US" sz="1600" dirty="0" smtClean="0">
                  <a:latin typeface="Calibri" pitchFamily="34" charset="0"/>
                </a:rPr>
                <a:t>Evan</a:t>
              </a:r>
            </a:p>
            <a:p>
              <a:pPr algn="ctr">
                <a:lnSpc>
                  <a:spcPct val="60000"/>
                </a:lnSpc>
                <a:buFontTx/>
                <a:buNone/>
              </a:pPr>
              <a:r>
                <a:rPr lang="en-US" sz="1600" dirty="0" smtClean="0">
                  <a:latin typeface="Calibri" pitchFamily="34" charset="0"/>
                </a:rPr>
                <a:t>Driscoll</a:t>
              </a:r>
              <a:endParaRPr lang="en-US" sz="1600" dirty="0">
                <a:latin typeface="Calibri" pitchFamily="34" charset="0"/>
              </a:endParaRPr>
            </a:p>
          </p:txBody>
        </p:sp>
      </p:grp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1660813" y="5024627"/>
            <a:ext cx="1660524" cy="1695450"/>
            <a:chOff x="2277" y="2963"/>
            <a:chExt cx="1046" cy="1068"/>
          </a:xfrm>
        </p:grpSpPr>
        <p:pic>
          <p:nvPicPr>
            <p:cNvPr id="14" name="Picture 34" descr="ven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" y="2963"/>
              <a:ext cx="649" cy="742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35"/>
            <p:cNvSpPr txBox="1">
              <a:spLocks noChangeArrowheads="1"/>
            </p:cNvSpPr>
            <p:nvPr/>
          </p:nvSpPr>
          <p:spPr bwMode="auto">
            <a:xfrm>
              <a:off x="2277" y="3756"/>
              <a:ext cx="1046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buFontTx/>
                <a:buNone/>
              </a:pPr>
              <a:r>
                <a:rPr lang="en-US" sz="1600" dirty="0" err="1" smtClean="0">
                  <a:latin typeface="Calibri" pitchFamily="34" charset="0"/>
                </a:rPr>
                <a:t>Venkatesh</a:t>
              </a:r>
              <a:endParaRPr lang="en-US" sz="1600" dirty="0" smtClean="0">
                <a:latin typeface="Calibri" pitchFamily="34" charset="0"/>
              </a:endParaRPr>
            </a:p>
            <a:p>
              <a:pPr algn="ctr">
                <a:lnSpc>
                  <a:spcPct val="70000"/>
                </a:lnSpc>
                <a:buFontTx/>
                <a:buNone/>
              </a:pPr>
              <a:r>
                <a:rPr lang="en-US" sz="1600" dirty="0" err="1" smtClean="0">
                  <a:latin typeface="Calibri" pitchFamily="34" charset="0"/>
                </a:rPr>
                <a:t>Karthik</a:t>
              </a:r>
              <a:r>
                <a:rPr lang="en-US" sz="1600" dirty="0" smtClean="0">
                  <a:latin typeface="Calibri" pitchFamily="34" charset="0"/>
                </a:rPr>
                <a:t> </a:t>
              </a:r>
              <a:r>
                <a:rPr lang="en-US" sz="1600" dirty="0" err="1" smtClean="0">
                  <a:latin typeface="Calibri" pitchFamily="34" charset="0"/>
                </a:rPr>
                <a:t>Srinivasan</a:t>
              </a:r>
              <a:endParaRPr lang="en-US" sz="1600" dirty="0">
                <a:latin typeface="Calibri" pitchFamily="34" charset="0"/>
              </a:endParaRPr>
            </a:p>
          </p:txBody>
        </p:sp>
      </p:grp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3366019" y="5024627"/>
            <a:ext cx="1077912" cy="1736725"/>
            <a:chOff x="3590" y="3034"/>
            <a:chExt cx="679" cy="1094"/>
          </a:xfrm>
        </p:grpSpPr>
        <p:pic>
          <p:nvPicPr>
            <p:cNvPr id="17" name="Picture 40" descr="photo_tusha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" y="3034"/>
              <a:ext cx="679" cy="741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42"/>
            <p:cNvSpPr txBox="1">
              <a:spLocks noChangeArrowheads="1"/>
            </p:cNvSpPr>
            <p:nvPr/>
          </p:nvSpPr>
          <p:spPr bwMode="auto">
            <a:xfrm>
              <a:off x="3674" y="3823"/>
              <a:ext cx="511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buFontTx/>
                <a:buNone/>
              </a:pPr>
              <a:r>
                <a:rPr lang="en-US" sz="1600">
                  <a:latin typeface="Calibri" pitchFamily="34" charset="0"/>
                </a:rPr>
                <a:t>Tushar</a:t>
              </a:r>
            </a:p>
            <a:p>
              <a:pPr algn="ctr">
                <a:lnSpc>
                  <a:spcPct val="70000"/>
                </a:lnSpc>
                <a:buFontTx/>
                <a:buNone/>
              </a:pPr>
              <a:r>
                <a:rPr lang="en-US" sz="1600">
                  <a:latin typeface="Calibri" pitchFamily="34" charset="0"/>
                </a:rPr>
                <a:t>Sharma</a:t>
              </a:r>
            </a:p>
          </p:txBody>
        </p:sp>
      </p:grpSp>
      <p:grpSp>
        <p:nvGrpSpPr>
          <p:cNvPr id="19" name="Group 48"/>
          <p:cNvGrpSpPr>
            <a:grpSpLocks/>
          </p:cNvGrpSpPr>
          <p:nvPr/>
        </p:nvGrpSpPr>
        <p:grpSpPr bwMode="auto">
          <a:xfrm>
            <a:off x="6257728" y="5024627"/>
            <a:ext cx="1106487" cy="1716088"/>
            <a:chOff x="3949" y="887"/>
            <a:chExt cx="697" cy="1081"/>
          </a:xfrm>
        </p:grpSpPr>
        <p:pic>
          <p:nvPicPr>
            <p:cNvPr id="20" name="Picture 46" descr="adi-beard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" y="887"/>
              <a:ext cx="697" cy="746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47"/>
            <p:cNvSpPr txBox="1">
              <a:spLocks noChangeArrowheads="1"/>
            </p:cNvSpPr>
            <p:nvPr/>
          </p:nvSpPr>
          <p:spPr bwMode="auto">
            <a:xfrm>
              <a:off x="4060" y="1663"/>
              <a:ext cx="476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buFontTx/>
                <a:buNone/>
              </a:pPr>
              <a:r>
                <a:rPr lang="en-US" sz="1600">
                  <a:latin typeface="Calibri" pitchFamily="34" charset="0"/>
                </a:rPr>
                <a:t>Aditya</a:t>
              </a:r>
            </a:p>
            <a:p>
              <a:pPr algn="ctr">
                <a:lnSpc>
                  <a:spcPct val="70000"/>
                </a:lnSpc>
                <a:buFontTx/>
                <a:buNone/>
              </a:pPr>
              <a:r>
                <a:rPr lang="en-US" sz="1600">
                  <a:latin typeface="Calibri" pitchFamily="34" charset="0"/>
                </a:rPr>
                <a:t>Thakur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59429" y="5024627"/>
            <a:ext cx="1205102" cy="1547311"/>
            <a:chOff x="1940022" y="5024627"/>
            <a:chExt cx="1205102" cy="1547311"/>
          </a:xfrm>
        </p:grpSpPr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2032946" y="6296221"/>
              <a:ext cx="1019254" cy="275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buFontTx/>
                <a:buNone/>
              </a:pPr>
              <a:r>
                <a:rPr lang="en-US" sz="1600" dirty="0" err="1" smtClean="0">
                  <a:latin typeface="Calibri" pitchFamily="34" charset="0"/>
                </a:rPr>
                <a:t>Divy</a:t>
              </a:r>
              <a:r>
                <a:rPr lang="en-US" sz="1600" dirty="0">
                  <a:latin typeface="Calibri" pitchFamily="34" charset="0"/>
                </a:rPr>
                <a:t> </a:t>
              </a:r>
              <a:r>
                <a:rPr lang="en-US" sz="1600" dirty="0" err="1" smtClean="0">
                  <a:latin typeface="Calibri" pitchFamily="34" charset="0"/>
                </a:rPr>
                <a:t>Vasal</a:t>
              </a:r>
              <a:endParaRPr lang="en-US" sz="1600" dirty="0" smtClean="0">
                <a:latin typeface="Calibri" pitchFamily="34" charset="0"/>
              </a:endParaRPr>
            </a:p>
          </p:txBody>
        </p:sp>
        <p:pic>
          <p:nvPicPr>
            <p:cNvPr id="6146" name="Picture 2" descr="C:\Users\reps\Documents\PhotoAlbum\DV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022" y="5024627"/>
              <a:ext cx="1205102" cy="120510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34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Lego – 2 Phases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76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Phase 1 </a:t>
            </a:r>
          </a:p>
          <a:p>
            <a:pPr lvl="1"/>
            <a:r>
              <a:rPr lang="en-US" dirty="0" smtClean="0"/>
              <a:t>Input: stripped binary and test input</a:t>
            </a:r>
          </a:p>
          <a:p>
            <a:pPr lvl="1"/>
            <a:r>
              <a:rPr lang="en-US" dirty="0" smtClean="0"/>
              <a:t>Executes given binary under test input</a:t>
            </a:r>
          </a:p>
          <a:p>
            <a:pPr lvl="1"/>
            <a:r>
              <a:rPr lang="en-US" dirty="0" smtClean="0"/>
              <a:t>Performs dynamic analysis by dynamic binary instrumentation</a:t>
            </a:r>
          </a:p>
          <a:p>
            <a:pPr lvl="1"/>
            <a:r>
              <a:rPr lang="en-US" dirty="0" smtClean="0"/>
              <a:t>Records methods invoked on allocated objects</a:t>
            </a:r>
          </a:p>
          <a:p>
            <a:pPr lvl="1"/>
            <a:r>
              <a:rPr lang="en-US" dirty="0" smtClean="0"/>
              <a:t>Output: object-traces (summary of lifetime of every object)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Phase 2</a:t>
            </a:r>
          </a:p>
          <a:p>
            <a:pPr lvl="1"/>
            <a:r>
              <a:rPr lang="en-US" dirty="0" smtClean="0"/>
              <a:t>Input: object-traces</a:t>
            </a:r>
          </a:p>
          <a:p>
            <a:pPr lvl="1"/>
            <a:r>
              <a:rPr lang="en-US" dirty="0" smtClean="0"/>
              <a:t>Uses order of </a:t>
            </a:r>
            <a:r>
              <a:rPr lang="en-US" dirty="0" err="1" smtClean="0"/>
              <a:t>finalizer</a:t>
            </a:r>
            <a:r>
              <a:rPr lang="en-US" dirty="0" smtClean="0"/>
              <a:t> calls as evidence from object-traces to infer class hierarchies</a:t>
            </a:r>
          </a:p>
          <a:p>
            <a:pPr lvl="1"/>
            <a:r>
              <a:rPr lang="en-US" dirty="0" smtClean="0"/>
              <a:t>Output: Inferred class hierarchy and composition relationships between inferred classes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2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Heterogeneous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Abstract Operations like Join, Meet and Compose have been implemented for Heterogeneous Analysis</a:t>
            </a:r>
          </a:p>
          <a:p>
            <a:r>
              <a:rPr lang="en-US" dirty="0" smtClean="0"/>
              <a:t>The big challenge is to come up with heuristics for appropriate views for each basic block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Heuristics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Linear expressions in branch predicates and assert statements</a:t>
            </a:r>
          </a:p>
          <a:p>
            <a:r>
              <a:rPr lang="en-US" dirty="0" smtClean="0"/>
              <a:t>Convex hull of the models obtained in the process of performing symbolic abstraction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Incorporating abstract 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Keeping track of inequality relations between memory variables and registers</a:t>
            </a:r>
          </a:p>
          <a:p>
            <a:r>
              <a:rPr lang="en-US" dirty="0" smtClean="0"/>
              <a:t>VSA gives us a-</a:t>
            </a:r>
            <a:r>
              <a:rPr lang="en-US" dirty="0" err="1" smtClean="0"/>
              <a:t>locs</a:t>
            </a:r>
            <a:endParaRPr lang="en-US" dirty="0" smtClean="0"/>
          </a:p>
          <a:p>
            <a:r>
              <a:rPr lang="en-US" dirty="0" smtClean="0"/>
              <a:t>Clustering important a-</a:t>
            </a:r>
            <a:r>
              <a:rPr lang="en-US" dirty="0" err="1" smtClean="0"/>
              <a:t>locs</a:t>
            </a:r>
            <a:r>
              <a:rPr lang="en-US" dirty="0" smtClean="0"/>
              <a:t> for a particular basic block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Inequality domain has finite height but is too large to be practical</a:t>
            </a:r>
          </a:p>
          <a:p>
            <a:r>
              <a:rPr lang="en-US" dirty="0" smtClean="0"/>
              <a:t>Use of widening weights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4031-BC7C-4854-BB3B-B61E5CD3B582}" type="slidenum">
              <a:rPr lang="en-US"/>
              <a:pPr/>
              <a:t>104</a:t>
            </a:fld>
            <a:endParaRPr lang="en-US" dirty="0"/>
          </a:p>
        </p:txBody>
      </p:sp>
      <p:sp>
        <p:nvSpPr>
          <p:cNvPr id="144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7600"/>
          </a:xfrm>
        </p:spPr>
        <p:txBody>
          <a:bodyPr>
            <a:normAutofit/>
          </a:bodyPr>
          <a:lstStyle/>
          <a:p>
            <a:r>
              <a:rPr lang="en-US" sz="4000" dirty="0"/>
              <a:t>Outline of Talk</a:t>
            </a:r>
          </a:p>
        </p:txBody>
      </p:sp>
      <p:sp>
        <p:nvSpPr>
          <p:cNvPr id="144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412713"/>
            <a:ext cx="8600587" cy="5160887"/>
          </a:xfrm>
        </p:spPr>
        <p:txBody>
          <a:bodyPr>
            <a:normAutofit/>
          </a:bodyPr>
          <a:lstStyle/>
          <a:p>
            <a:r>
              <a:rPr lang="en-US" sz="2600" dirty="0"/>
              <a:t>Review of goals</a:t>
            </a:r>
          </a:p>
          <a:p>
            <a:r>
              <a:rPr lang="en-US" sz="2600" dirty="0"/>
              <a:t>Progress </a:t>
            </a:r>
            <a:r>
              <a:rPr lang="en-US" sz="2600" dirty="0" smtClean="0"/>
              <a:t>(Oct. 2012 - May 2013)</a:t>
            </a:r>
          </a:p>
          <a:p>
            <a:pPr lvl="1"/>
            <a:r>
              <a:rPr lang="en-US" sz="2000" dirty="0"/>
              <a:t>Component identification</a:t>
            </a:r>
          </a:p>
          <a:p>
            <a:pPr lvl="2"/>
            <a:r>
              <a:rPr lang="en-US" sz="1600" dirty="0"/>
              <a:t>Recovering class hierarchies using dynamic </a:t>
            </a:r>
            <a:r>
              <a:rPr lang="en-US" sz="1600" dirty="0" smtClean="0"/>
              <a:t>analysis</a:t>
            </a:r>
            <a:endParaRPr lang="en-US" sz="1400" dirty="0"/>
          </a:p>
          <a:p>
            <a:pPr lvl="1"/>
            <a:r>
              <a:rPr lang="en-US" sz="2000" dirty="0" smtClean="0"/>
              <a:t>Verifying </a:t>
            </a:r>
            <a:r>
              <a:rPr lang="en-US" sz="2000" dirty="0"/>
              <a:t>component properties</a:t>
            </a:r>
          </a:p>
          <a:p>
            <a:pPr lvl="2"/>
            <a:r>
              <a:rPr lang="en-US" sz="1600" dirty="0"/>
              <a:t>Symbolic abstraction (BET + ONR STTR)</a:t>
            </a:r>
          </a:p>
          <a:p>
            <a:pPr lvl="2"/>
            <a:r>
              <a:rPr lang="en-US" sz="1600" dirty="0"/>
              <a:t>Domain-combination technique: combine results from multiple analysis methods</a:t>
            </a:r>
          </a:p>
          <a:p>
            <a:pPr lvl="2"/>
            <a:r>
              <a:rPr lang="en-US" sz="1600" dirty="0"/>
              <a:t>Abstract domain of bit-vector inequalities</a:t>
            </a:r>
          </a:p>
          <a:p>
            <a:pPr lvl="2"/>
            <a:r>
              <a:rPr lang="en-US" sz="1600" dirty="0" smtClean="0"/>
              <a:t>Format-compatibility </a:t>
            </a:r>
            <a:r>
              <a:rPr lang="en-US" sz="1600" dirty="0"/>
              <a:t>checking (ONR)</a:t>
            </a:r>
          </a:p>
          <a:p>
            <a:pPr lvl="1"/>
            <a:r>
              <a:rPr lang="en-US" sz="2000" dirty="0"/>
              <a:t>Component extraction</a:t>
            </a:r>
          </a:p>
          <a:p>
            <a:pPr lvl="2"/>
            <a:r>
              <a:rPr lang="en-US" sz="1600" dirty="0">
                <a:solidFill>
                  <a:srgbClr val="C00000"/>
                </a:solidFill>
              </a:rPr>
              <a:t>Specialization slicing</a:t>
            </a:r>
          </a:p>
          <a:p>
            <a:pPr lvl="2"/>
            <a:r>
              <a:rPr lang="en-US" sz="1600" dirty="0"/>
              <a:t>Partial evaluation of machine code</a:t>
            </a:r>
          </a:p>
          <a:p>
            <a:r>
              <a:rPr lang="en-US" sz="2600" dirty="0" smtClean="0"/>
              <a:t>Recap </a:t>
            </a:r>
            <a:r>
              <a:rPr lang="en-US" sz="2600" dirty="0"/>
              <a:t>of publications/submissions</a:t>
            </a:r>
          </a:p>
          <a:p>
            <a:r>
              <a:rPr lang="en-US" sz="2600" dirty="0"/>
              <a:t>Recap of plans for 2013</a:t>
            </a:r>
          </a:p>
          <a:p>
            <a:endParaRPr lang="en-US" sz="24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8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Specialization Slicing</a:t>
            </a:r>
            <a:endParaRPr lang="en-US" sz="3600" dirty="0"/>
          </a:p>
        </p:txBody>
      </p:sp>
      <p:sp>
        <p:nvSpPr>
          <p:cNvPr id="1451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</a:p>
          <a:p>
            <a:pPr lvl="1"/>
            <a:r>
              <a:rPr lang="en-US" sz="2400" dirty="0" smtClean="0"/>
              <a:t>Ordinary “closure slices” can have mismatches between call sites and called procedures</a:t>
            </a:r>
          </a:p>
          <a:p>
            <a:pPr lvl="2"/>
            <a:r>
              <a:rPr lang="en-US" sz="2000" dirty="0" smtClean="0"/>
              <a:t>different call sites have different subsets of the parameters</a:t>
            </a:r>
          </a:p>
          <a:p>
            <a:pPr lvl="1"/>
            <a:r>
              <a:rPr lang="en-US" sz="2400" dirty="0" smtClean="0"/>
              <a:t>Idea: specialize the called procedures</a:t>
            </a:r>
          </a:p>
          <a:p>
            <a:pPr lvl="1"/>
            <a:r>
              <a:rPr lang="en-US" sz="2400" dirty="0" smtClean="0">
                <a:solidFill>
                  <a:srgbClr val="C00000"/>
                </a:solidFill>
              </a:rPr>
              <a:t>Challenge: find a minimal solution (minimal duplication)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B1FA-D630-497C-B9F4-84854CD3F187}" type="slidenum">
              <a:rPr lang="en-US" smtClean="0">
                <a:solidFill>
                  <a:srgbClr val="FFFFFF"/>
                </a:solidFill>
              </a:rPr>
              <a:pPr/>
              <a:t>105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95250" y="5141912"/>
            <a:ext cx="887412" cy="1716088"/>
            <a:chOff x="4835" y="2936"/>
            <a:chExt cx="559" cy="1081"/>
          </a:xfrm>
        </p:grpSpPr>
        <p:pic>
          <p:nvPicPr>
            <p:cNvPr id="6" name="Picture 29" descr="au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5" y="2936"/>
              <a:ext cx="559" cy="743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4925" y="3744"/>
              <a:ext cx="384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  <a:buFontTx/>
                <a:buNone/>
              </a:pPr>
              <a:r>
                <a:rPr lang="en-US" sz="1600">
                  <a:latin typeface="Calibri" pitchFamily="34" charset="0"/>
                </a:rPr>
                <a:t>Min</a:t>
              </a:r>
            </a:p>
            <a:p>
              <a:pPr algn="ctr">
                <a:lnSpc>
                  <a:spcPct val="60000"/>
                </a:lnSpc>
                <a:buFontTx/>
                <a:buNone/>
              </a:pPr>
              <a:r>
                <a:rPr lang="en-US" sz="1600">
                  <a:latin typeface="Calibri" pitchFamily="34" charset="0"/>
                </a:rPr>
                <a:t>Aung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680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4FE1F-5244-410C-9F60-EEBB8E6974F6}" type="slidenum">
              <a:rPr lang="en-US">
                <a:solidFill>
                  <a:srgbClr val="FFFFFF"/>
                </a:solidFill>
              </a:rPr>
              <a:pPr/>
              <a:t>106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5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27025"/>
            <a:ext cx="8458200" cy="685800"/>
          </a:xfrm>
        </p:spPr>
        <p:txBody>
          <a:bodyPr/>
          <a:lstStyle/>
          <a:p>
            <a:r>
              <a:rPr lang="en-US" sz="3600" dirty="0" smtClean="0"/>
              <a:t>Specialization Slicing</a:t>
            </a:r>
            <a:endParaRPr lang="en-US" sz="3600" dirty="0"/>
          </a:p>
        </p:txBody>
      </p:sp>
      <p:sp>
        <p:nvSpPr>
          <p:cNvPr id="14530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41350" y="1587500"/>
            <a:ext cx="2073275" cy="4487863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600" dirty="0" err="1"/>
              <a:t>int</a:t>
            </a:r>
            <a:r>
              <a:rPr lang="en-US" sz="1600" dirty="0"/>
              <a:t> g1, g2, g3;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void p(</a:t>
            </a:r>
            <a:r>
              <a:rPr lang="en-US" sz="1600" dirty="0" err="1"/>
              <a:t>int</a:t>
            </a:r>
            <a:r>
              <a:rPr lang="en-US" sz="1600" dirty="0"/>
              <a:t> a, </a:t>
            </a:r>
            <a:r>
              <a:rPr lang="en-US" sz="1600" dirty="0" err="1"/>
              <a:t>int</a:t>
            </a:r>
            <a:r>
              <a:rPr lang="en-US" sz="1600" dirty="0"/>
              <a:t> b) {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g1 = a;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g2 = b;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g3 = g2;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}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sz="16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err="1"/>
              <a:t>int</a:t>
            </a:r>
            <a:r>
              <a:rPr lang="en-US" sz="1600" dirty="0"/>
              <a:t> main() {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g2 = 100;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p(g2, 2);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p(g2, 3);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p(4, g1+g2);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</a:t>
            </a:r>
            <a:r>
              <a:rPr lang="en-US" sz="1600" dirty="0" err="1"/>
              <a:t>printf</a:t>
            </a:r>
            <a:r>
              <a:rPr lang="en-US" sz="1600" dirty="0"/>
              <a:t>("%d", g2);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}</a:t>
            </a:r>
          </a:p>
        </p:txBody>
      </p:sp>
      <p:sp>
        <p:nvSpPr>
          <p:cNvPr id="145306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671906" y="1587500"/>
            <a:ext cx="2051050" cy="4487863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600"/>
              <a:t>int g1, g2;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/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/>
              <a:t>void p(int a, int b) {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/>
              <a:t>  g1 = a;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/>
              <a:t>  g2 = b;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/>
              <a:t>}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/>
          </a:p>
          <a:p>
            <a:pPr>
              <a:lnSpc>
                <a:spcPct val="80000"/>
              </a:lnSpc>
              <a:buFontTx/>
              <a:buNone/>
            </a:pPr>
            <a:endParaRPr lang="en-US" sz="1600"/>
          </a:p>
          <a:p>
            <a:pPr>
              <a:lnSpc>
                <a:spcPct val="80000"/>
              </a:lnSpc>
              <a:buFontTx/>
              <a:buNone/>
            </a:pPr>
            <a:endParaRPr lang="en-US" sz="1600"/>
          </a:p>
          <a:p>
            <a:pPr>
              <a:lnSpc>
                <a:spcPct val="80000"/>
              </a:lnSpc>
              <a:buFontTx/>
              <a:buNone/>
            </a:pPr>
            <a:endParaRPr lang="en-US" sz="1600"/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/>
              <a:t>int main() {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/>
              <a:t>  p(</a:t>
            </a:r>
            <a:r>
              <a:rPr lang="en-US" sz="1600">
                <a:solidFill>
                  <a:srgbClr val="FFFF00"/>
                </a:solidFill>
              </a:rPr>
              <a:t>     </a:t>
            </a:r>
            <a:r>
              <a:rPr lang="en-US" sz="1600"/>
              <a:t> 2);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/>
              <a:t>  p(g2, 3);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/>
              <a:t>  p(    g1+g2);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/>
              <a:t>  </a:t>
            </a:r>
            <a:r>
              <a:rPr lang="en-US" sz="1600" u="sng"/>
              <a:t>printf("%d", g2)</a:t>
            </a:r>
            <a:r>
              <a:rPr lang="en-US" sz="1600"/>
              <a:t>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/>
              <a:t>}</a:t>
            </a:r>
            <a:endParaRPr lang="en-US" sz="900"/>
          </a:p>
        </p:txBody>
      </p:sp>
      <p:sp>
        <p:nvSpPr>
          <p:cNvPr id="1453063" name="Rectangle 7"/>
          <p:cNvSpPr>
            <a:spLocks noChangeArrowheads="1"/>
          </p:cNvSpPr>
          <p:nvPr/>
        </p:nvSpPr>
        <p:spPr bwMode="auto">
          <a:xfrm>
            <a:off x="6937375" y="1587500"/>
            <a:ext cx="2165350" cy="4487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int g1, g2;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00"/>
                </a:solidFill>
              </a:rPr>
              <a:t>void p1(int b) {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00"/>
                </a:solidFill>
              </a:rPr>
              <a:t>  g2 = b;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00"/>
                </a:solidFill>
              </a:rPr>
              <a:t> }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 smtClean="0">
              <a:solidFill>
                <a:srgbClr val="FFFF00"/>
              </a:solidFill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void p2(int a, int b) {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  g1 = a;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  g2 = b;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 }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int main() {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 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  </a:t>
            </a:r>
            <a:r>
              <a:rPr lang="en-US" sz="1600" smtClean="0">
                <a:solidFill>
                  <a:srgbClr val="FFFF00"/>
                </a:solidFill>
              </a:rPr>
              <a:t>p1(2);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  p2(g2, 3);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  </a:t>
            </a:r>
            <a:r>
              <a:rPr lang="en-US" sz="1600" smtClean="0">
                <a:solidFill>
                  <a:srgbClr val="FFFF00"/>
                </a:solidFill>
              </a:rPr>
              <a:t>p1(g1+g2);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  </a:t>
            </a:r>
            <a:r>
              <a:rPr lang="en-US" sz="1600" u="sng" smtClean="0">
                <a:solidFill>
                  <a:srgbClr val="FFFFFF"/>
                </a:solidFill>
              </a:rPr>
              <a:t>printf("%d", g2)</a:t>
            </a:r>
            <a:r>
              <a:rPr lang="en-US" sz="1600" smtClean="0">
                <a:solidFill>
                  <a:srgbClr val="FFFFFF"/>
                </a:solidFill>
              </a:rPr>
              <a:t>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}</a:t>
            </a:r>
          </a:p>
        </p:txBody>
      </p:sp>
      <p:sp>
        <p:nvSpPr>
          <p:cNvPr id="1453064" name="Rectangle 8"/>
          <p:cNvSpPr>
            <a:spLocks noChangeArrowheads="1"/>
          </p:cNvSpPr>
          <p:nvPr/>
        </p:nvSpPr>
        <p:spPr bwMode="auto">
          <a:xfrm>
            <a:off x="41275" y="1600200"/>
            <a:ext cx="557213" cy="448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(2)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(3)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(4)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(5)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(6)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(7)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(8)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(9)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(10)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(11)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(12)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(13)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(14)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(15)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(16)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(17)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(18)</a:t>
            </a:r>
          </a:p>
        </p:txBody>
      </p:sp>
      <p:sp>
        <p:nvSpPr>
          <p:cNvPr id="1453065" name="Text Box 9"/>
          <p:cNvSpPr txBox="1">
            <a:spLocks noChangeArrowheads="1"/>
          </p:cNvSpPr>
          <p:nvPr/>
        </p:nvSpPr>
        <p:spPr bwMode="auto">
          <a:xfrm>
            <a:off x="3981468" y="6210300"/>
            <a:ext cx="1517650" cy="3397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Closure slice</a:t>
            </a:r>
          </a:p>
        </p:txBody>
      </p:sp>
      <p:sp>
        <p:nvSpPr>
          <p:cNvPr id="1453067" name="Text Box 11"/>
          <p:cNvSpPr txBox="1">
            <a:spLocks noChangeArrowheads="1"/>
          </p:cNvSpPr>
          <p:nvPr/>
        </p:nvSpPr>
        <p:spPr bwMode="auto">
          <a:xfrm>
            <a:off x="7043738" y="6210300"/>
            <a:ext cx="1944687" cy="6429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Specialized slice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6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30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53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53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53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53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53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530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530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530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530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530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530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5306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5306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5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45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5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3061" grpId="0" build="p" animBg="1"/>
      <p:bldP spid="1453063" grpId="0" animBg="1"/>
      <p:bldP spid="1453065" grpId="0" animBg="1"/>
      <p:bldP spid="145306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8ECD-D109-4BCF-8A9C-B39F9F4E3EE8}" type="slidenum">
              <a:rPr lang="en-US">
                <a:solidFill>
                  <a:srgbClr val="FFFFFF"/>
                </a:solidFill>
              </a:rPr>
              <a:pPr/>
              <a:t>107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56224" name="Group 96"/>
          <p:cNvGrpSpPr>
            <a:grpSpLocks/>
          </p:cNvGrpSpPr>
          <p:nvPr/>
        </p:nvGrpSpPr>
        <p:grpSpPr bwMode="auto">
          <a:xfrm>
            <a:off x="912813" y="1874838"/>
            <a:ext cx="7316787" cy="3757612"/>
            <a:chOff x="26" y="11"/>
            <a:chExt cx="4609" cy="2367"/>
          </a:xfrm>
        </p:grpSpPr>
        <p:cxnSp>
          <p:nvCxnSpPr>
            <p:cNvPr id="1456130" name="Straight Arrow Connector 136"/>
            <p:cNvCxnSpPr>
              <a:cxnSpLocks noChangeShapeType="1"/>
              <a:stCxn id="24" idx="8"/>
              <a:endCxn id="156" idx="3"/>
            </p:cNvCxnSpPr>
            <p:nvPr/>
          </p:nvCxnSpPr>
          <p:spPr bwMode="auto">
            <a:xfrm>
              <a:off x="2082" y="119"/>
              <a:ext cx="1423" cy="55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Freeform 44"/>
            <p:cNvSpPr>
              <a:spLocks noChangeArrowheads="1"/>
            </p:cNvSpPr>
            <p:nvPr/>
          </p:nvSpPr>
          <p:spPr bwMode="auto">
            <a:xfrm>
              <a:off x="26" y="912"/>
              <a:ext cx="228" cy="109"/>
            </a:xfrm>
            <a:custGeom>
              <a:avLst/>
              <a:gdLst>
                <a:gd name="T0" fmla="*/ 0 w 565849"/>
                <a:gd name="T1" fmla="*/ 26600 h 174471"/>
                <a:gd name="T2" fmla="*/ 5280 w 565849"/>
                <a:gd name="T3" fmla="*/ 7791 h 174471"/>
                <a:gd name="T4" fmla="*/ 18028 w 565849"/>
                <a:gd name="T5" fmla="*/ 0 h 174471"/>
                <a:gd name="T6" fmla="*/ 175279 w 565849"/>
                <a:gd name="T7" fmla="*/ 429 h 174471"/>
                <a:gd name="T8" fmla="*/ 334397 w 565849"/>
                <a:gd name="T9" fmla="*/ 0 h 174471"/>
                <a:gd name="T10" fmla="*/ 347145 w 565849"/>
                <a:gd name="T11" fmla="*/ 7791 h 174471"/>
                <a:gd name="T12" fmla="*/ 352425 w 565849"/>
                <a:gd name="T13" fmla="*/ 26600 h 174471"/>
                <a:gd name="T14" fmla="*/ 352425 w 565849"/>
                <a:gd name="T15" fmla="*/ 132997 h 174471"/>
                <a:gd name="T16" fmla="*/ 347145 w 565849"/>
                <a:gd name="T17" fmla="*/ 151806 h 174471"/>
                <a:gd name="T18" fmla="*/ 334397 w 565849"/>
                <a:gd name="T19" fmla="*/ 159597 h 174471"/>
                <a:gd name="T20" fmla="*/ 178191 w 565849"/>
                <a:gd name="T21" fmla="*/ 160247 h 174471"/>
                <a:gd name="T22" fmla="*/ 18028 w 565849"/>
                <a:gd name="T23" fmla="*/ 159597 h 174471"/>
                <a:gd name="T24" fmla="*/ 5280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m4: g2</a:t>
              </a:r>
            </a:p>
          </p:txBody>
        </p:sp>
        <p:sp>
          <p:nvSpPr>
            <p:cNvPr id="25" name="Freeform 24"/>
            <p:cNvSpPr>
              <a:spLocks noChangeArrowheads="1"/>
            </p:cNvSpPr>
            <p:nvPr/>
          </p:nvSpPr>
          <p:spPr bwMode="auto">
            <a:xfrm>
              <a:off x="432" y="672"/>
              <a:ext cx="304" cy="109"/>
            </a:xfrm>
            <a:custGeom>
              <a:avLst/>
              <a:gdLst>
                <a:gd name="T0" fmla="*/ 0 w 547704"/>
                <a:gd name="T1" fmla="*/ 30348 h 175701"/>
                <a:gd name="T2" fmla="*/ 7470 w 547704"/>
                <a:gd name="T3" fmla="*/ 10191 h 175701"/>
                <a:gd name="T4" fmla="*/ 25504 w 547704"/>
                <a:gd name="T5" fmla="*/ 1842 h 175701"/>
                <a:gd name="T6" fmla="*/ 238741 w 547704"/>
                <a:gd name="T7" fmla="*/ 0 h 175701"/>
                <a:gd name="T8" fmla="*/ 457096 w 547704"/>
                <a:gd name="T9" fmla="*/ 1842 h 175701"/>
                <a:gd name="T10" fmla="*/ 475130 w 547704"/>
                <a:gd name="T11" fmla="*/ 10191 h 175701"/>
                <a:gd name="T12" fmla="*/ 482600 w 547704"/>
                <a:gd name="T13" fmla="*/ 30348 h 175701"/>
                <a:gd name="T14" fmla="*/ 482600 w 547704"/>
                <a:gd name="T15" fmla="*/ 144368 h 175701"/>
                <a:gd name="T16" fmla="*/ 475130 w 547704"/>
                <a:gd name="T17" fmla="*/ 164525 h 175701"/>
                <a:gd name="T18" fmla="*/ 457096 w 547704"/>
                <a:gd name="T19" fmla="*/ 172875 h 175701"/>
                <a:gd name="T20" fmla="*/ 399054 w 547704"/>
                <a:gd name="T21" fmla="*/ 173038 h 175701"/>
                <a:gd name="T22" fmla="*/ 294144 w 547704"/>
                <a:gd name="T23" fmla="*/ 173038 h 175701"/>
                <a:gd name="T24" fmla="*/ 187136 w 547704"/>
                <a:gd name="T25" fmla="*/ 173038 h 175701"/>
                <a:gd name="T26" fmla="*/ 82226 w 547704"/>
                <a:gd name="T27" fmla="*/ 173038 h 175701"/>
                <a:gd name="T28" fmla="*/ 25504 w 547704"/>
                <a:gd name="T29" fmla="*/ 172875 h 175701"/>
                <a:gd name="T30" fmla="*/ 7470 w 547704"/>
                <a:gd name="T31" fmla="*/ 164525 h 175701"/>
                <a:gd name="T32" fmla="*/ 0 w 547704"/>
                <a:gd name="T33" fmla="*/ 144368 h 175701"/>
                <a:gd name="T34" fmla="*/ 0 w 547704"/>
                <a:gd name="T35" fmla="*/ 30348 h 1757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7704"/>
                <a:gd name="T55" fmla="*/ 0 h 175701"/>
                <a:gd name="T56" fmla="*/ 547704 w 547704"/>
                <a:gd name="T57" fmla="*/ 175701 h 1757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m3: call p</a:t>
              </a:r>
            </a:p>
          </p:txBody>
        </p:sp>
        <p:cxnSp>
          <p:nvCxnSpPr>
            <p:cNvPr id="1456134" name="Straight Arrow Connector 28"/>
            <p:cNvCxnSpPr>
              <a:cxnSpLocks noChangeShapeType="1"/>
              <a:stCxn id="24" idx="10"/>
              <a:endCxn id="25" idx="3"/>
            </p:cNvCxnSpPr>
            <p:nvPr/>
          </p:nvCxnSpPr>
          <p:spPr bwMode="auto">
            <a:xfrm flipH="1">
              <a:off x="582" y="119"/>
              <a:ext cx="1277" cy="55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Freeform 36"/>
            <p:cNvSpPr>
              <a:spLocks noChangeArrowheads="1"/>
            </p:cNvSpPr>
            <p:nvPr/>
          </p:nvSpPr>
          <p:spPr bwMode="auto">
            <a:xfrm>
              <a:off x="4175" y="284"/>
              <a:ext cx="460" cy="109"/>
            </a:xfrm>
            <a:custGeom>
              <a:avLst/>
              <a:gdLst>
                <a:gd name="T0" fmla="*/ 0 w 565849"/>
                <a:gd name="T1" fmla="*/ 26600 h 174471"/>
                <a:gd name="T2" fmla="*/ 10870 w 565849"/>
                <a:gd name="T3" fmla="*/ 7791 h 174471"/>
                <a:gd name="T4" fmla="*/ 37111 w 565849"/>
                <a:gd name="T5" fmla="*/ 0 h 174471"/>
                <a:gd name="T6" fmla="*/ 360823 w 565849"/>
                <a:gd name="T7" fmla="*/ 429 h 174471"/>
                <a:gd name="T8" fmla="*/ 688377 w 565849"/>
                <a:gd name="T9" fmla="*/ 0 h 174471"/>
                <a:gd name="T10" fmla="*/ 714618 w 565849"/>
                <a:gd name="T11" fmla="*/ 7791 h 174471"/>
                <a:gd name="T12" fmla="*/ 725488 w 565849"/>
                <a:gd name="T13" fmla="*/ 26600 h 174471"/>
                <a:gd name="T14" fmla="*/ 725488 w 565849"/>
                <a:gd name="T15" fmla="*/ 132997 h 174471"/>
                <a:gd name="T16" fmla="*/ 714618 w 565849"/>
                <a:gd name="T17" fmla="*/ 151806 h 174471"/>
                <a:gd name="T18" fmla="*/ 688377 w 565849"/>
                <a:gd name="T19" fmla="*/ 159597 h 174471"/>
                <a:gd name="T20" fmla="*/ 366817 w 565849"/>
                <a:gd name="T21" fmla="*/ 160247 h 174471"/>
                <a:gd name="T22" fmla="*/ 37111 w 565849"/>
                <a:gd name="T23" fmla="*/ 159597 h 174471"/>
                <a:gd name="T24" fmla="*/ 10870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m21: call printf</a:t>
              </a:r>
            </a:p>
          </p:txBody>
        </p:sp>
        <p:cxnSp>
          <p:nvCxnSpPr>
            <p:cNvPr id="1456136" name="Straight Arrow Connector 45"/>
            <p:cNvCxnSpPr>
              <a:cxnSpLocks noChangeShapeType="1"/>
              <a:stCxn id="25" idx="16"/>
              <a:endCxn id="45" idx="3"/>
            </p:cNvCxnSpPr>
            <p:nvPr/>
          </p:nvCxnSpPr>
          <p:spPr bwMode="auto">
            <a:xfrm flipH="1">
              <a:off x="97" y="762"/>
              <a:ext cx="335" cy="150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" name="Freeform 49"/>
            <p:cNvSpPr>
              <a:spLocks noChangeArrowheads="1"/>
            </p:cNvSpPr>
            <p:nvPr/>
          </p:nvSpPr>
          <p:spPr bwMode="auto">
            <a:xfrm>
              <a:off x="240" y="1062"/>
              <a:ext cx="196" cy="109"/>
            </a:xfrm>
            <a:custGeom>
              <a:avLst/>
              <a:gdLst>
                <a:gd name="T0" fmla="*/ 0 w 565849"/>
                <a:gd name="T1" fmla="*/ 26600 h 174471"/>
                <a:gd name="T2" fmla="*/ 4519 w 565849"/>
                <a:gd name="T3" fmla="*/ 7791 h 174471"/>
                <a:gd name="T4" fmla="*/ 15429 w 565849"/>
                <a:gd name="T5" fmla="*/ 0 h 174471"/>
                <a:gd name="T6" fmla="*/ 150014 w 565849"/>
                <a:gd name="T7" fmla="*/ 429 h 174471"/>
                <a:gd name="T8" fmla="*/ 286196 w 565849"/>
                <a:gd name="T9" fmla="*/ 0 h 174471"/>
                <a:gd name="T10" fmla="*/ 297106 w 565849"/>
                <a:gd name="T11" fmla="*/ 7791 h 174471"/>
                <a:gd name="T12" fmla="*/ 301625 w 565849"/>
                <a:gd name="T13" fmla="*/ 26600 h 174471"/>
                <a:gd name="T14" fmla="*/ 301625 w 565849"/>
                <a:gd name="T15" fmla="*/ 132997 h 174471"/>
                <a:gd name="T16" fmla="*/ 297106 w 565849"/>
                <a:gd name="T17" fmla="*/ 151806 h 174471"/>
                <a:gd name="T18" fmla="*/ 286196 w 565849"/>
                <a:gd name="T19" fmla="*/ 159597 h 174471"/>
                <a:gd name="T20" fmla="*/ 152506 w 565849"/>
                <a:gd name="T21" fmla="*/ 160247 h 174471"/>
                <a:gd name="T22" fmla="*/ 15429 w 565849"/>
                <a:gd name="T23" fmla="*/ 159597 h 174471"/>
                <a:gd name="T24" fmla="*/ 4519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m5: 2</a:t>
              </a:r>
            </a:p>
          </p:txBody>
        </p:sp>
        <p:sp>
          <p:nvSpPr>
            <p:cNvPr id="51" name="Freeform 50"/>
            <p:cNvSpPr>
              <a:spLocks noChangeArrowheads="1"/>
            </p:cNvSpPr>
            <p:nvPr/>
          </p:nvSpPr>
          <p:spPr bwMode="auto">
            <a:xfrm>
              <a:off x="686" y="1086"/>
              <a:ext cx="228" cy="109"/>
            </a:xfrm>
            <a:custGeom>
              <a:avLst/>
              <a:gdLst>
                <a:gd name="T0" fmla="*/ 0 w 565849"/>
                <a:gd name="T1" fmla="*/ 26600 h 174471"/>
                <a:gd name="T2" fmla="*/ 5280 w 565849"/>
                <a:gd name="T3" fmla="*/ 7791 h 174471"/>
                <a:gd name="T4" fmla="*/ 18028 w 565849"/>
                <a:gd name="T5" fmla="*/ 0 h 174471"/>
                <a:gd name="T6" fmla="*/ 175279 w 565849"/>
                <a:gd name="T7" fmla="*/ 429 h 174471"/>
                <a:gd name="T8" fmla="*/ 334397 w 565849"/>
                <a:gd name="T9" fmla="*/ 0 h 174471"/>
                <a:gd name="T10" fmla="*/ 347145 w 565849"/>
                <a:gd name="T11" fmla="*/ 7791 h 174471"/>
                <a:gd name="T12" fmla="*/ 352425 w 565849"/>
                <a:gd name="T13" fmla="*/ 26600 h 174471"/>
                <a:gd name="T14" fmla="*/ 352425 w 565849"/>
                <a:gd name="T15" fmla="*/ 132997 h 174471"/>
                <a:gd name="T16" fmla="*/ 347145 w 565849"/>
                <a:gd name="T17" fmla="*/ 151806 h 174471"/>
                <a:gd name="T18" fmla="*/ 334397 w 565849"/>
                <a:gd name="T19" fmla="*/ 159597 h 174471"/>
                <a:gd name="T20" fmla="*/ 178191 w 565849"/>
                <a:gd name="T21" fmla="*/ 160247 h 174471"/>
                <a:gd name="T22" fmla="*/ 18028 w 565849"/>
                <a:gd name="T23" fmla="*/ 159597 h 174471"/>
                <a:gd name="T24" fmla="*/ 5280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m6: g3</a:t>
              </a:r>
            </a:p>
          </p:txBody>
        </p:sp>
        <p:sp>
          <p:nvSpPr>
            <p:cNvPr id="52" name="Freeform 51"/>
            <p:cNvSpPr>
              <a:spLocks noChangeArrowheads="1"/>
            </p:cNvSpPr>
            <p:nvPr/>
          </p:nvSpPr>
          <p:spPr bwMode="auto">
            <a:xfrm>
              <a:off x="872" y="954"/>
              <a:ext cx="228" cy="109"/>
            </a:xfrm>
            <a:custGeom>
              <a:avLst/>
              <a:gdLst>
                <a:gd name="T0" fmla="*/ 0 w 565849"/>
                <a:gd name="T1" fmla="*/ 26600 h 174471"/>
                <a:gd name="T2" fmla="*/ 5280 w 565849"/>
                <a:gd name="T3" fmla="*/ 7791 h 174471"/>
                <a:gd name="T4" fmla="*/ 18028 w 565849"/>
                <a:gd name="T5" fmla="*/ 0 h 174471"/>
                <a:gd name="T6" fmla="*/ 175279 w 565849"/>
                <a:gd name="T7" fmla="*/ 429 h 174471"/>
                <a:gd name="T8" fmla="*/ 334397 w 565849"/>
                <a:gd name="T9" fmla="*/ 0 h 174471"/>
                <a:gd name="T10" fmla="*/ 347145 w 565849"/>
                <a:gd name="T11" fmla="*/ 7791 h 174471"/>
                <a:gd name="T12" fmla="*/ 352425 w 565849"/>
                <a:gd name="T13" fmla="*/ 26600 h 174471"/>
                <a:gd name="T14" fmla="*/ 352425 w 565849"/>
                <a:gd name="T15" fmla="*/ 132997 h 174471"/>
                <a:gd name="T16" fmla="*/ 347145 w 565849"/>
                <a:gd name="T17" fmla="*/ 151806 h 174471"/>
                <a:gd name="T18" fmla="*/ 334397 w 565849"/>
                <a:gd name="T19" fmla="*/ 159597 h 174471"/>
                <a:gd name="T20" fmla="*/ 178191 w 565849"/>
                <a:gd name="T21" fmla="*/ 160247 h 174471"/>
                <a:gd name="T22" fmla="*/ 18028 w 565849"/>
                <a:gd name="T23" fmla="*/ 159597 h 174471"/>
                <a:gd name="T24" fmla="*/ 5280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m7: g2</a:t>
              </a:r>
            </a:p>
          </p:txBody>
        </p:sp>
        <p:cxnSp>
          <p:nvCxnSpPr>
            <p:cNvPr id="1456140" name="Straight Arrow Connector 75"/>
            <p:cNvCxnSpPr>
              <a:cxnSpLocks noChangeShapeType="1"/>
              <a:stCxn id="25" idx="13"/>
              <a:endCxn id="50" idx="3"/>
            </p:cNvCxnSpPr>
            <p:nvPr/>
          </p:nvCxnSpPr>
          <p:spPr bwMode="auto">
            <a:xfrm flipH="1">
              <a:off x="292" y="779"/>
              <a:ext cx="186" cy="28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6141" name="Straight Arrow Connector 76"/>
            <p:cNvCxnSpPr>
              <a:cxnSpLocks noChangeShapeType="1"/>
              <a:stCxn id="25" idx="11"/>
              <a:endCxn id="51" idx="3"/>
            </p:cNvCxnSpPr>
            <p:nvPr/>
          </p:nvCxnSpPr>
          <p:spPr bwMode="auto">
            <a:xfrm>
              <a:off x="595" y="779"/>
              <a:ext cx="162" cy="307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6142" name="Straight Arrow Connector 90"/>
            <p:cNvCxnSpPr>
              <a:cxnSpLocks noChangeShapeType="1"/>
              <a:stCxn id="25" idx="10"/>
              <a:endCxn id="52" idx="3"/>
            </p:cNvCxnSpPr>
            <p:nvPr/>
          </p:nvCxnSpPr>
          <p:spPr bwMode="auto">
            <a:xfrm>
              <a:off x="653" y="779"/>
              <a:ext cx="290" cy="175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1" name="Freeform 400"/>
            <p:cNvSpPr>
              <a:spLocks noChangeArrowheads="1"/>
            </p:cNvSpPr>
            <p:nvPr/>
          </p:nvSpPr>
          <p:spPr bwMode="auto">
            <a:xfrm>
              <a:off x="4187" y="476"/>
              <a:ext cx="263" cy="109"/>
            </a:xfrm>
            <a:custGeom>
              <a:avLst/>
              <a:gdLst>
                <a:gd name="T0" fmla="*/ 2763 w 552964"/>
                <a:gd name="T1" fmla="*/ 29321 h 177311"/>
                <a:gd name="T2" fmla="*/ 9067 w 552964"/>
                <a:gd name="T3" fmla="*/ 10813 h 177311"/>
                <a:gd name="T4" fmla="*/ 24285 w 552964"/>
                <a:gd name="T5" fmla="*/ 3147 h 177311"/>
                <a:gd name="T6" fmla="*/ 204229 w 552964"/>
                <a:gd name="T7" fmla="*/ 1456 h 177311"/>
                <a:gd name="T8" fmla="*/ 244089 w 552964"/>
                <a:gd name="T9" fmla="*/ 0 h 177311"/>
                <a:gd name="T10" fmla="*/ 388492 w 552964"/>
                <a:gd name="T11" fmla="*/ 3147 h 177311"/>
                <a:gd name="T12" fmla="*/ 403710 w 552964"/>
                <a:gd name="T13" fmla="*/ 10813 h 177311"/>
                <a:gd name="T14" fmla="*/ 410014 w 552964"/>
                <a:gd name="T15" fmla="*/ 29321 h 177311"/>
                <a:gd name="T16" fmla="*/ 411162 w 552964"/>
                <a:gd name="T17" fmla="*/ 80048 h 177311"/>
                <a:gd name="T18" fmla="*/ 410014 w 552964"/>
                <a:gd name="T19" fmla="*/ 134014 h 177311"/>
                <a:gd name="T20" fmla="*/ 403710 w 552964"/>
                <a:gd name="T21" fmla="*/ 152521 h 177311"/>
                <a:gd name="T22" fmla="*/ 388492 w 552964"/>
                <a:gd name="T23" fmla="*/ 160188 h 177311"/>
                <a:gd name="T24" fmla="*/ 339512 w 552964"/>
                <a:gd name="T25" fmla="*/ 160338 h 177311"/>
                <a:gd name="T26" fmla="*/ 250982 w 552964"/>
                <a:gd name="T27" fmla="*/ 160338 h 177311"/>
                <a:gd name="T28" fmla="*/ 160681 w 552964"/>
                <a:gd name="T29" fmla="*/ 160338 h 177311"/>
                <a:gd name="T30" fmla="*/ 72151 w 552964"/>
                <a:gd name="T31" fmla="*/ 160338 h 177311"/>
                <a:gd name="T32" fmla="*/ 24285 w 552964"/>
                <a:gd name="T33" fmla="*/ 160188 h 177311"/>
                <a:gd name="T34" fmla="*/ 9067 w 552964"/>
                <a:gd name="T35" fmla="*/ 152521 h 177311"/>
                <a:gd name="T36" fmla="*/ 2763 w 552964"/>
                <a:gd name="T37" fmla="*/ 134014 h 177311"/>
                <a:gd name="T38" fmla="*/ 0 w 552964"/>
                <a:gd name="T39" fmla="*/ 80048 h 177311"/>
                <a:gd name="T40" fmla="*/ 2763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m23: g2</a:t>
              </a:r>
            </a:p>
          </p:txBody>
        </p:sp>
        <p:sp>
          <p:nvSpPr>
            <p:cNvPr id="1456144" name="TextBox 54"/>
            <p:cNvSpPr txBox="1">
              <a:spLocks noChangeArrowheads="1"/>
            </p:cNvSpPr>
            <p:nvPr/>
          </p:nvSpPr>
          <p:spPr bwMode="auto">
            <a:xfrm>
              <a:off x="423" y="547"/>
              <a:ext cx="19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smtClean="0">
                  <a:solidFill>
                    <a:srgbClr val="FFFFFF"/>
                  </a:solidFill>
                  <a:latin typeface="Cambria Math" pitchFamily="18" charset="0"/>
                </a:rPr>
                <a:t>C1</a:t>
              </a:r>
            </a:p>
          </p:txBody>
        </p:sp>
        <p:sp>
          <p:nvSpPr>
            <p:cNvPr id="83" name="Freeform 82"/>
            <p:cNvSpPr>
              <a:spLocks noChangeArrowheads="1"/>
            </p:cNvSpPr>
            <p:nvPr/>
          </p:nvSpPr>
          <p:spPr bwMode="auto">
            <a:xfrm>
              <a:off x="142" y="380"/>
              <a:ext cx="381" cy="109"/>
            </a:xfrm>
            <a:custGeom>
              <a:avLst/>
              <a:gdLst>
                <a:gd name="T0" fmla="*/ 4022 w 552964"/>
                <a:gd name="T1" fmla="*/ 29321 h 177311"/>
                <a:gd name="T2" fmla="*/ 13198 w 552964"/>
                <a:gd name="T3" fmla="*/ 10813 h 177311"/>
                <a:gd name="T4" fmla="*/ 35350 w 552964"/>
                <a:gd name="T5" fmla="*/ 3147 h 177311"/>
                <a:gd name="T6" fmla="*/ 297276 w 552964"/>
                <a:gd name="T7" fmla="*/ 1456 h 177311"/>
                <a:gd name="T8" fmla="*/ 355297 w 552964"/>
                <a:gd name="T9" fmla="*/ 0 h 177311"/>
                <a:gd name="T10" fmla="*/ 565489 w 552964"/>
                <a:gd name="T11" fmla="*/ 3147 h 177311"/>
                <a:gd name="T12" fmla="*/ 587641 w 552964"/>
                <a:gd name="T13" fmla="*/ 10813 h 177311"/>
                <a:gd name="T14" fmla="*/ 596817 w 552964"/>
                <a:gd name="T15" fmla="*/ 29321 h 177311"/>
                <a:gd name="T16" fmla="*/ 598488 w 552964"/>
                <a:gd name="T17" fmla="*/ 80048 h 177311"/>
                <a:gd name="T18" fmla="*/ 596817 w 552964"/>
                <a:gd name="T19" fmla="*/ 134014 h 177311"/>
                <a:gd name="T20" fmla="*/ 587641 w 552964"/>
                <a:gd name="T21" fmla="*/ 152521 h 177311"/>
                <a:gd name="T22" fmla="*/ 565489 w 552964"/>
                <a:gd name="T23" fmla="*/ 160188 h 177311"/>
                <a:gd name="T24" fmla="*/ 494195 w 552964"/>
                <a:gd name="T25" fmla="*/ 160338 h 177311"/>
                <a:gd name="T26" fmla="*/ 365330 w 552964"/>
                <a:gd name="T27" fmla="*/ 160338 h 177311"/>
                <a:gd name="T28" fmla="*/ 233888 w 552964"/>
                <a:gd name="T29" fmla="*/ 160338 h 177311"/>
                <a:gd name="T30" fmla="*/ 105024 w 552964"/>
                <a:gd name="T31" fmla="*/ 160338 h 177311"/>
                <a:gd name="T32" fmla="*/ 35350 w 552964"/>
                <a:gd name="T33" fmla="*/ 160188 h 177311"/>
                <a:gd name="T34" fmla="*/ 13198 w 552964"/>
                <a:gd name="T35" fmla="*/ 152521 h 177311"/>
                <a:gd name="T36" fmla="*/ 4022 w 552964"/>
                <a:gd name="T37" fmla="*/ 134014 h 177311"/>
                <a:gd name="T38" fmla="*/ 0 w 552964"/>
                <a:gd name="T39" fmla="*/ 80048 h 177311"/>
                <a:gd name="T40" fmla="*/ 4022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m2: g2=100</a:t>
              </a:r>
            </a:p>
          </p:txBody>
        </p:sp>
        <p:cxnSp>
          <p:nvCxnSpPr>
            <p:cNvPr id="1456146" name="Straight Arrow Connector 84"/>
            <p:cNvCxnSpPr>
              <a:cxnSpLocks noChangeShapeType="1"/>
              <a:stCxn id="24" idx="12"/>
              <a:endCxn id="83" idx="7"/>
            </p:cNvCxnSpPr>
            <p:nvPr/>
          </p:nvCxnSpPr>
          <p:spPr bwMode="auto">
            <a:xfrm flipH="1">
              <a:off x="553" y="101"/>
              <a:ext cx="1291" cy="297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" name="Freeform 78"/>
            <p:cNvSpPr>
              <a:spLocks noChangeArrowheads="1"/>
            </p:cNvSpPr>
            <p:nvPr/>
          </p:nvSpPr>
          <p:spPr bwMode="auto">
            <a:xfrm>
              <a:off x="1076" y="828"/>
              <a:ext cx="228" cy="109"/>
            </a:xfrm>
            <a:custGeom>
              <a:avLst/>
              <a:gdLst>
                <a:gd name="T0" fmla="*/ 0 w 565849"/>
                <a:gd name="T1" fmla="*/ 26600 h 174471"/>
                <a:gd name="T2" fmla="*/ 5280 w 565849"/>
                <a:gd name="T3" fmla="*/ 7791 h 174471"/>
                <a:gd name="T4" fmla="*/ 18028 w 565849"/>
                <a:gd name="T5" fmla="*/ 0 h 174471"/>
                <a:gd name="T6" fmla="*/ 175279 w 565849"/>
                <a:gd name="T7" fmla="*/ 429 h 174471"/>
                <a:gd name="T8" fmla="*/ 334397 w 565849"/>
                <a:gd name="T9" fmla="*/ 0 h 174471"/>
                <a:gd name="T10" fmla="*/ 347145 w 565849"/>
                <a:gd name="T11" fmla="*/ 7791 h 174471"/>
                <a:gd name="T12" fmla="*/ 352425 w 565849"/>
                <a:gd name="T13" fmla="*/ 26600 h 174471"/>
                <a:gd name="T14" fmla="*/ 352425 w 565849"/>
                <a:gd name="T15" fmla="*/ 132997 h 174471"/>
                <a:gd name="T16" fmla="*/ 347145 w 565849"/>
                <a:gd name="T17" fmla="*/ 151806 h 174471"/>
                <a:gd name="T18" fmla="*/ 334397 w 565849"/>
                <a:gd name="T19" fmla="*/ 159597 h 174471"/>
                <a:gd name="T20" fmla="*/ 178191 w 565849"/>
                <a:gd name="T21" fmla="*/ 160247 h 174471"/>
                <a:gd name="T22" fmla="*/ 18028 w 565849"/>
                <a:gd name="T23" fmla="*/ 159597 h 174471"/>
                <a:gd name="T24" fmla="*/ 5280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m8: g1</a:t>
              </a:r>
            </a:p>
          </p:txBody>
        </p:sp>
        <p:cxnSp>
          <p:nvCxnSpPr>
            <p:cNvPr id="1456148" name="Straight Arrow Connector 102"/>
            <p:cNvCxnSpPr>
              <a:cxnSpLocks noChangeShapeType="1"/>
              <a:stCxn id="25" idx="7"/>
              <a:endCxn id="79" idx="3"/>
            </p:cNvCxnSpPr>
            <p:nvPr/>
          </p:nvCxnSpPr>
          <p:spPr bwMode="auto">
            <a:xfrm>
              <a:off x="700" y="762"/>
              <a:ext cx="447" cy="6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6149" name="Straight Arrow Connector 136"/>
            <p:cNvCxnSpPr>
              <a:cxnSpLocks noChangeShapeType="1"/>
              <a:stCxn id="24" idx="9"/>
              <a:endCxn id="144" idx="3"/>
            </p:cNvCxnSpPr>
            <p:nvPr/>
          </p:nvCxnSpPr>
          <p:spPr bwMode="auto">
            <a:xfrm>
              <a:off x="1971" y="119"/>
              <a:ext cx="32" cy="265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6150" name="Straight Arrow Connector 242"/>
            <p:cNvCxnSpPr>
              <a:cxnSpLocks noChangeShapeType="1"/>
              <a:stCxn id="24" idx="6"/>
              <a:endCxn id="37" idx="0"/>
            </p:cNvCxnSpPr>
            <p:nvPr/>
          </p:nvCxnSpPr>
          <p:spPr bwMode="auto">
            <a:xfrm>
              <a:off x="2095" y="101"/>
              <a:ext cx="2080" cy="200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56151" name="TextBox 275"/>
            <p:cNvSpPr txBox="1">
              <a:spLocks noChangeArrowheads="1"/>
            </p:cNvSpPr>
            <p:nvPr/>
          </p:nvSpPr>
          <p:spPr bwMode="auto">
            <a:xfrm>
              <a:off x="1806" y="262"/>
              <a:ext cx="19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smtClean="0">
                  <a:solidFill>
                    <a:srgbClr val="FFFFFF"/>
                  </a:solidFill>
                  <a:latin typeface="Cambria Math" pitchFamily="18" charset="0"/>
                </a:rPr>
                <a:t>C2</a:t>
              </a:r>
            </a:p>
          </p:txBody>
        </p:sp>
        <p:sp>
          <p:nvSpPr>
            <p:cNvPr id="1456152" name="Freeform 80"/>
            <p:cNvSpPr>
              <a:spLocks/>
            </p:cNvSpPr>
            <p:nvPr/>
          </p:nvSpPr>
          <p:spPr bwMode="auto">
            <a:xfrm>
              <a:off x="120" y="486"/>
              <a:ext cx="194" cy="430"/>
            </a:xfrm>
            <a:custGeom>
              <a:avLst/>
              <a:gdLst>
                <a:gd name="T0" fmla="*/ 260080 w 334645"/>
                <a:gd name="T1" fmla="*/ 0 h 614363"/>
                <a:gd name="T2" fmla="*/ 0 w 334645"/>
                <a:gd name="T3" fmla="*/ 842453 h 614363"/>
                <a:gd name="T4" fmla="*/ 0 60000 65536"/>
                <a:gd name="T5" fmla="*/ 0 60000 65536"/>
                <a:gd name="T6" fmla="*/ 0 w 334645"/>
                <a:gd name="T7" fmla="*/ 0 h 614363"/>
                <a:gd name="T8" fmla="*/ 334645 w 334645"/>
                <a:gd name="T9" fmla="*/ 614363 h 6143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645" h="614363">
                  <a:moveTo>
                    <a:pt x="334645" y="0"/>
                  </a:moveTo>
                  <a:lnTo>
                    <a:pt x="0" y="614363"/>
                  </a:ln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56153" name="Line 89"/>
            <p:cNvSpPr>
              <a:spLocks noChangeShapeType="1"/>
            </p:cNvSpPr>
            <p:nvPr/>
          </p:nvSpPr>
          <p:spPr bwMode="auto">
            <a:xfrm flipH="1">
              <a:off x="3961" y="390"/>
              <a:ext cx="304" cy="8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56154" name="Line 90"/>
            <p:cNvSpPr>
              <a:spLocks noChangeShapeType="1"/>
            </p:cNvSpPr>
            <p:nvPr/>
          </p:nvSpPr>
          <p:spPr bwMode="auto">
            <a:xfrm flipH="1">
              <a:off x="4230" y="392"/>
              <a:ext cx="94" cy="8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56155" name="TextBox 275"/>
            <p:cNvSpPr txBox="1">
              <a:spLocks noChangeArrowheads="1"/>
            </p:cNvSpPr>
            <p:nvPr/>
          </p:nvSpPr>
          <p:spPr bwMode="auto">
            <a:xfrm>
              <a:off x="3471" y="553"/>
              <a:ext cx="19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smtClean="0">
                  <a:solidFill>
                    <a:srgbClr val="FFFFFF"/>
                  </a:solidFill>
                  <a:latin typeface="Cambria Math" pitchFamily="18" charset="0"/>
                </a:rPr>
                <a:t>C3</a:t>
              </a:r>
            </a:p>
          </p:txBody>
        </p:sp>
        <p:sp>
          <p:nvSpPr>
            <p:cNvPr id="128" name="Freeform 127"/>
            <p:cNvSpPr>
              <a:spLocks noChangeArrowheads="1"/>
            </p:cNvSpPr>
            <p:nvPr/>
          </p:nvSpPr>
          <p:spPr bwMode="auto">
            <a:xfrm>
              <a:off x="1231" y="1766"/>
              <a:ext cx="179" cy="109"/>
            </a:xfrm>
            <a:custGeom>
              <a:avLst/>
              <a:gdLst>
                <a:gd name="T0" fmla="*/ 0 w 565849"/>
                <a:gd name="T1" fmla="*/ 28707 h 174471"/>
                <a:gd name="T2" fmla="*/ 4258 w 565849"/>
                <a:gd name="T3" fmla="*/ 8408 h 174471"/>
                <a:gd name="T4" fmla="*/ 14536 w 565849"/>
                <a:gd name="T5" fmla="*/ 0 h 174471"/>
                <a:gd name="T6" fmla="*/ 141328 w 565849"/>
                <a:gd name="T7" fmla="*/ 463 h 174471"/>
                <a:gd name="T8" fmla="*/ 269626 w 565849"/>
                <a:gd name="T9" fmla="*/ 0 h 174471"/>
                <a:gd name="T10" fmla="*/ 279904 w 565849"/>
                <a:gd name="T11" fmla="*/ 8408 h 174471"/>
                <a:gd name="T12" fmla="*/ 284162 w 565849"/>
                <a:gd name="T13" fmla="*/ 28707 h 174471"/>
                <a:gd name="T14" fmla="*/ 284162 w 565849"/>
                <a:gd name="T15" fmla="*/ 143531 h 174471"/>
                <a:gd name="T16" fmla="*/ 279904 w 565849"/>
                <a:gd name="T17" fmla="*/ 163830 h 174471"/>
                <a:gd name="T18" fmla="*/ 269626 w 565849"/>
                <a:gd name="T19" fmla="*/ 172239 h 174471"/>
                <a:gd name="T20" fmla="*/ 143676 w 565849"/>
                <a:gd name="T21" fmla="*/ 172940 h 174471"/>
                <a:gd name="T22" fmla="*/ 14536 w 565849"/>
                <a:gd name="T23" fmla="*/ 172239 h 174471"/>
                <a:gd name="T24" fmla="*/ 4258 w 565849"/>
                <a:gd name="T25" fmla="*/ 163830 h 174471"/>
                <a:gd name="T26" fmla="*/ 0 w 565849"/>
                <a:gd name="T27" fmla="*/ 143531 h 174471"/>
                <a:gd name="T28" fmla="*/ 0 w 565849"/>
                <a:gd name="T29" fmla="*/ 2870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p3: b</a:t>
              </a:r>
            </a:p>
          </p:txBody>
        </p:sp>
        <p:sp>
          <p:nvSpPr>
            <p:cNvPr id="130" name="Freeform 129"/>
            <p:cNvSpPr>
              <a:spLocks noChangeArrowheads="1"/>
            </p:cNvSpPr>
            <p:nvPr/>
          </p:nvSpPr>
          <p:spPr bwMode="auto">
            <a:xfrm>
              <a:off x="2581" y="1766"/>
              <a:ext cx="211" cy="109"/>
            </a:xfrm>
            <a:custGeom>
              <a:avLst/>
              <a:gdLst>
                <a:gd name="T0" fmla="*/ 0 w 565849"/>
                <a:gd name="T1" fmla="*/ 26600 h 174471"/>
                <a:gd name="T2" fmla="*/ 4876 w 565849"/>
                <a:gd name="T3" fmla="*/ 7791 h 174471"/>
                <a:gd name="T4" fmla="*/ 16647 w 565849"/>
                <a:gd name="T5" fmla="*/ 0 h 174471"/>
                <a:gd name="T6" fmla="*/ 161857 w 565849"/>
                <a:gd name="T7" fmla="*/ 429 h 174471"/>
                <a:gd name="T8" fmla="*/ 308791 w 565849"/>
                <a:gd name="T9" fmla="*/ 0 h 174471"/>
                <a:gd name="T10" fmla="*/ 320562 w 565849"/>
                <a:gd name="T11" fmla="*/ 7791 h 174471"/>
                <a:gd name="T12" fmla="*/ 325438 w 565849"/>
                <a:gd name="T13" fmla="*/ 26600 h 174471"/>
                <a:gd name="T14" fmla="*/ 325438 w 565849"/>
                <a:gd name="T15" fmla="*/ 132997 h 174471"/>
                <a:gd name="T16" fmla="*/ 320562 w 565849"/>
                <a:gd name="T17" fmla="*/ 151806 h 174471"/>
                <a:gd name="T18" fmla="*/ 308791 w 565849"/>
                <a:gd name="T19" fmla="*/ 159597 h 174471"/>
                <a:gd name="T20" fmla="*/ 164546 w 565849"/>
                <a:gd name="T21" fmla="*/ 160247 h 174471"/>
                <a:gd name="T22" fmla="*/ 16647 w 565849"/>
                <a:gd name="T23" fmla="*/ 159597 h 174471"/>
                <a:gd name="T24" fmla="*/ 4876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p7: g3</a:t>
              </a:r>
            </a:p>
          </p:txBody>
        </p:sp>
        <p:sp>
          <p:nvSpPr>
            <p:cNvPr id="131" name="Freeform 130"/>
            <p:cNvSpPr>
              <a:spLocks noChangeArrowheads="1"/>
            </p:cNvSpPr>
            <p:nvPr/>
          </p:nvSpPr>
          <p:spPr bwMode="auto">
            <a:xfrm>
              <a:off x="2890" y="1766"/>
              <a:ext cx="211" cy="109"/>
            </a:xfrm>
            <a:custGeom>
              <a:avLst/>
              <a:gdLst>
                <a:gd name="T0" fmla="*/ 0 w 565849"/>
                <a:gd name="T1" fmla="*/ 26600 h 174471"/>
                <a:gd name="T2" fmla="*/ 4876 w 565849"/>
                <a:gd name="T3" fmla="*/ 7791 h 174471"/>
                <a:gd name="T4" fmla="*/ 16647 w 565849"/>
                <a:gd name="T5" fmla="*/ 0 h 174471"/>
                <a:gd name="T6" fmla="*/ 161857 w 565849"/>
                <a:gd name="T7" fmla="*/ 429 h 174471"/>
                <a:gd name="T8" fmla="*/ 308790 w 565849"/>
                <a:gd name="T9" fmla="*/ 0 h 174471"/>
                <a:gd name="T10" fmla="*/ 320561 w 565849"/>
                <a:gd name="T11" fmla="*/ 7791 h 174471"/>
                <a:gd name="T12" fmla="*/ 325437 w 565849"/>
                <a:gd name="T13" fmla="*/ 26600 h 174471"/>
                <a:gd name="T14" fmla="*/ 325437 w 565849"/>
                <a:gd name="T15" fmla="*/ 132997 h 174471"/>
                <a:gd name="T16" fmla="*/ 320561 w 565849"/>
                <a:gd name="T17" fmla="*/ 151806 h 174471"/>
                <a:gd name="T18" fmla="*/ 308790 w 565849"/>
                <a:gd name="T19" fmla="*/ 159597 h 174471"/>
                <a:gd name="T20" fmla="*/ 164545 w 565849"/>
                <a:gd name="T21" fmla="*/ 160247 h 174471"/>
                <a:gd name="T22" fmla="*/ 16647 w 565849"/>
                <a:gd name="T23" fmla="*/ 159597 h 174471"/>
                <a:gd name="T24" fmla="*/ 4876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p8: g2</a:t>
              </a:r>
            </a:p>
          </p:txBody>
        </p:sp>
        <p:cxnSp>
          <p:nvCxnSpPr>
            <p:cNvPr id="1456160" name="Straight Arrow Connector 133"/>
            <p:cNvCxnSpPr>
              <a:cxnSpLocks noChangeShapeType="1"/>
              <a:stCxn id="127" idx="8"/>
              <a:endCxn id="130" idx="1"/>
            </p:cNvCxnSpPr>
            <p:nvPr/>
          </p:nvCxnSpPr>
          <p:spPr bwMode="auto">
            <a:xfrm>
              <a:off x="2131" y="1658"/>
              <a:ext cx="452" cy="11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6161" name="Straight Arrow Connector 134"/>
            <p:cNvCxnSpPr>
              <a:cxnSpLocks noChangeShapeType="1"/>
              <a:stCxn id="127" idx="7"/>
              <a:endCxn id="131" idx="1"/>
            </p:cNvCxnSpPr>
            <p:nvPr/>
          </p:nvCxnSpPr>
          <p:spPr bwMode="auto">
            <a:xfrm>
              <a:off x="2131" y="1621"/>
              <a:ext cx="761" cy="150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6162" name="Straight Arrow Connector 192"/>
            <p:cNvCxnSpPr>
              <a:cxnSpLocks noChangeShapeType="1"/>
              <a:stCxn id="127" idx="19"/>
              <a:endCxn id="128" idx="5"/>
            </p:cNvCxnSpPr>
            <p:nvPr/>
          </p:nvCxnSpPr>
          <p:spPr bwMode="auto">
            <a:xfrm flipH="1">
              <a:off x="1407" y="1622"/>
              <a:ext cx="631" cy="14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8" name="Freeform 257"/>
            <p:cNvSpPr>
              <a:spLocks noChangeArrowheads="1"/>
            </p:cNvSpPr>
            <p:nvPr/>
          </p:nvSpPr>
          <p:spPr bwMode="auto">
            <a:xfrm>
              <a:off x="922" y="1766"/>
              <a:ext cx="175" cy="109"/>
            </a:xfrm>
            <a:custGeom>
              <a:avLst/>
              <a:gdLst>
                <a:gd name="T0" fmla="*/ 0 w 565849"/>
                <a:gd name="T1" fmla="*/ 28707 h 174471"/>
                <a:gd name="T2" fmla="*/ 4162 w 565849"/>
                <a:gd name="T3" fmla="*/ 8408 h 174471"/>
                <a:gd name="T4" fmla="*/ 14211 w 565849"/>
                <a:gd name="T5" fmla="*/ 0 h 174471"/>
                <a:gd name="T6" fmla="*/ 138171 w 565849"/>
                <a:gd name="T7" fmla="*/ 463 h 174471"/>
                <a:gd name="T8" fmla="*/ 263602 w 565849"/>
                <a:gd name="T9" fmla="*/ 0 h 174471"/>
                <a:gd name="T10" fmla="*/ 273651 w 565849"/>
                <a:gd name="T11" fmla="*/ 8408 h 174471"/>
                <a:gd name="T12" fmla="*/ 277813 w 565849"/>
                <a:gd name="T13" fmla="*/ 28707 h 174471"/>
                <a:gd name="T14" fmla="*/ 277813 w 565849"/>
                <a:gd name="T15" fmla="*/ 143531 h 174471"/>
                <a:gd name="T16" fmla="*/ 273651 w 565849"/>
                <a:gd name="T17" fmla="*/ 163830 h 174471"/>
                <a:gd name="T18" fmla="*/ 263602 w 565849"/>
                <a:gd name="T19" fmla="*/ 172239 h 174471"/>
                <a:gd name="T20" fmla="*/ 140466 w 565849"/>
                <a:gd name="T21" fmla="*/ 172940 h 174471"/>
                <a:gd name="T22" fmla="*/ 14211 w 565849"/>
                <a:gd name="T23" fmla="*/ 172239 h 174471"/>
                <a:gd name="T24" fmla="*/ 4162 w 565849"/>
                <a:gd name="T25" fmla="*/ 163830 h 174471"/>
                <a:gd name="T26" fmla="*/ 0 w 565849"/>
                <a:gd name="T27" fmla="*/ 143531 h 174471"/>
                <a:gd name="T28" fmla="*/ 0 w 565849"/>
                <a:gd name="T29" fmla="*/ 2870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p2: a</a:t>
              </a:r>
            </a:p>
          </p:txBody>
        </p:sp>
        <p:sp>
          <p:nvSpPr>
            <p:cNvPr id="265" name="Freeform 264"/>
            <p:cNvSpPr>
              <a:spLocks noChangeArrowheads="1"/>
            </p:cNvSpPr>
            <p:nvPr/>
          </p:nvSpPr>
          <p:spPr bwMode="auto">
            <a:xfrm>
              <a:off x="3195" y="1766"/>
              <a:ext cx="211" cy="109"/>
            </a:xfrm>
            <a:custGeom>
              <a:avLst/>
              <a:gdLst>
                <a:gd name="T0" fmla="*/ 0 w 565849"/>
                <a:gd name="T1" fmla="*/ 26600 h 174471"/>
                <a:gd name="T2" fmla="*/ 4900 w 565849"/>
                <a:gd name="T3" fmla="*/ 7791 h 174471"/>
                <a:gd name="T4" fmla="*/ 16728 w 565849"/>
                <a:gd name="T5" fmla="*/ 0 h 174471"/>
                <a:gd name="T6" fmla="*/ 162646 w 565849"/>
                <a:gd name="T7" fmla="*/ 429 h 174471"/>
                <a:gd name="T8" fmla="*/ 310297 w 565849"/>
                <a:gd name="T9" fmla="*/ 0 h 174471"/>
                <a:gd name="T10" fmla="*/ 322125 w 565849"/>
                <a:gd name="T11" fmla="*/ 7791 h 174471"/>
                <a:gd name="T12" fmla="*/ 327025 w 565849"/>
                <a:gd name="T13" fmla="*/ 26600 h 174471"/>
                <a:gd name="T14" fmla="*/ 327025 w 565849"/>
                <a:gd name="T15" fmla="*/ 132997 h 174471"/>
                <a:gd name="T16" fmla="*/ 322125 w 565849"/>
                <a:gd name="T17" fmla="*/ 151806 h 174471"/>
                <a:gd name="T18" fmla="*/ 310297 w 565849"/>
                <a:gd name="T19" fmla="*/ 159597 h 174471"/>
                <a:gd name="T20" fmla="*/ 165348 w 565849"/>
                <a:gd name="T21" fmla="*/ 160247 h 174471"/>
                <a:gd name="T22" fmla="*/ 16728 w 565849"/>
                <a:gd name="T23" fmla="*/ 159597 h 174471"/>
                <a:gd name="T24" fmla="*/ 4900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p9: g1</a:t>
              </a:r>
            </a:p>
          </p:txBody>
        </p:sp>
        <p:cxnSp>
          <p:nvCxnSpPr>
            <p:cNvPr id="1456165" name="Straight Arrow Connector 278"/>
            <p:cNvCxnSpPr>
              <a:cxnSpLocks noChangeShapeType="1"/>
              <a:stCxn id="127" idx="6"/>
              <a:endCxn id="265" idx="2"/>
            </p:cNvCxnSpPr>
            <p:nvPr/>
          </p:nvCxnSpPr>
          <p:spPr bwMode="auto">
            <a:xfrm>
              <a:off x="2131" y="1587"/>
              <a:ext cx="1070" cy="17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6166" name="Straight Arrow Connector 281"/>
            <p:cNvCxnSpPr>
              <a:cxnSpLocks noChangeShapeType="1"/>
              <a:stCxn id="127" idx="0"/>
              <a:endCxn id="258" idx="5"/>
            </p:cNvCxnSpPr>
            <p:nvPr/>
          </p:nvCxnSpPr>
          <p:spPr bwMode="auto">
            <a:xfrm flipH="1">
              <a:off x="1094" y="1587"/>
              <a:ext cx="945" cy="18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3" name="Freeform 202"/>
            <p:cNvSpPr>
              <a:spLocks noChangeArrowheads="1"/>
            </p:cNvSpPr>
            <p:nvPr/>
          </p:nvSpPr>
          <p:spPr bwMode="auto">
            <a:xfrm>
              <a:off x="2285" y="2006"/>
              <a:ext cx="326" cy="109"/>
            </a:xfrm>
            <a:custGeom>
              <a:avLst/>
              <a:gdLst>
                <a:gd name="T0" fmla="*/ 3424 w 552964"/>
                <a:gd name="T1" fmla="*/ 29321 h 177311"/>
                <a:gd name="T2" fmla="*/ 11237 w 552964"/>
                <a:gd name="T3" fmla="*/ 10813 h 177311"/>
                <a:gd name="T4" fmla="*/ 30099 w 552964"/>
                <a:gd name="T5" fmla="*/ 3147 h 177311"/>
                <a:gd name="T6" fmla="*/ 253118 w 552964"/>
                <a:gd name="T7" fmla="*/ 1456 h 177311"/>
                <a:gd name="T8" fmla="*/ 302520 w 552964"/>
                <a:gd name="T9" fmla="*/ 0 h 177311"/>
                <a:gd name="T10" fmla="*/ 481490 w 552964"/>
                <a:gd name="T11" fmla="*/ 3147 h 177311"/>
                <a:gd name="T12" fmla="*/ 500351 w 552964"/>
                <a:gd name="T13" fmla="*/ 10813 h 177311"/>
                <a:gd name="T14" fmla="*/ 508164 w 552964"/>
                <a:gd name="T15" fmla="*/ 29321 h 177311"/>
                <a:gd name="T16" fmla="*/ 509587 w 552964"/>
                <a:gd name="T17" fmla="*/ 80048 h 177311"/>
                <a:gd name="T18" fmla="*/ 508164 w 552964"/>
                <a:gd name="T19" fmla="*/ 134014 h 177311"/>
                <a:gd name="T20" fmla="*/ 500351 w 552964"/>
                <a:gd name="T21" fmla="*/ 152521 h 177311"/>
                <a:gd name="T22" fmla="*/ 481490 w 552964"/>
                <a:gd name="T23" fmla="*/ 160188 h 177311"/>
                <a:gd name="T24" fmla="*/ 420786 w 552964"/>
                <a:gd name="T25" fmla="*/ 160338 h 177311"/>
                <a:gd name="T26" fmla="*/ 311063 w 552964"/>
                <a:gd name="T27" fmla="*/ 160338 h 177311"/>
                <a:gd name="T28" fmla="*/ 199145 w 552964"/>
                <a:gd name="T29" fmla="*/ 160338 h 177311"/>
                <a:gd name="T30" fmla="*/ 89423 w 552964"/>
                <a:gd name="T31" fmla="*/ 160338 h 177311"/>
                <a:gd name="T32" fmla="*/ 30099 w 552964"/>
                <a:gd name="T33" fmla="*/ 160188 h 177311"/>
                <a:gd name="T34" fmla="*/ 11237 w 552964"/>
                <a:gd name="T35" fmla="*/ 152521 h 177311"/>
                <a:gd name="T36" fmla="*/ 3424 w 552964"/>
                <a:gd name="T37" fmla="*/ 134014 h 177311"/>
                <a:gd name="T38" fmla="*/ 0 w 552964"/>
                <a:gd name="T39" fmla="*/ 80048 h 177311"/>
                <a:gd name="T40" fmla="*/ 3424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p6: g3=g2</a:t>
              </a:r>
            </a:p>
          </p:txBody>
        </p:sp>
        <p:cxnSp>
          <p:nvCxnSpPr>
            <p:cNvPr id="1456169" name="Curved Connector 203"/>
            <p:cNvCxnSpPr>
              <a:cxnSpLocks noChangeShapeType="1"/>
              <a:stCxn id="202" idx="7"/>
              <a:endCxn id="131" idx="10"/>
            </p:cNvCxnSpPr>
            <p:nvPr/>
          </p:nvCxnSpPr>
          <p:spPr bwMode="auto">
            <a:xfrm flipV="1">
              <a:off x="2161" y="1866"/>
              <a:ext cx="790" cy="285"/>
            </a:xfrm>
            <a:prstGeom prst="curvedConnector3">
              <a:avLst>
                <a:gd name="adj1" fmla="val 101139"/>
              </a:avLst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6170" name="Curved Connector 204"/>
            <p:cNvCxnSpPr>
              <a:cxnSpLocks noChangeShapeType="1"/>
              <a:stCxn id="128" idx="10"/>
              <a:endCxn id="202" idx="18"/>
            </p:cNvCxnSpPr>
            <p:nvPr/>
          </p:nvCxnSpPr>
          <p:spPr bwMode="auto">
            <a:xfrm>
              <a:off x="1276" y="1874"/>
              <a:ext cx="640" cy="277"/>
            </a:xfrm>
            <a:prstGeom prst="curvedConnector3">
              <a:avLst>
                <a:gd name="adj1" fmla="val 11718"/>
              </a:avLst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6171" name="Curved Connector 206"/>
            <p:cNvCxnSpPr>
              <a:cxnSpLocks noChangeShapeType="1"/>
              <a:stCxn id="203" idx="8"/>
              <a:endCxn id="130" idx="10"/>
            </p:cNvCxnSpPr>
            <p:nvPr/>
          </p:nvCxnSpPr>
          <p:spPr bwMode="auto">
            <a:xfrm flipV="1">
              <a:off x="2585" y="1866"/>
              <a:ext cx="57" cy="189"/>
            </a:xfrm>
            <a:prstGeom prst="curvedConnector3">
              <a:avLst>
                <a:gd name="adj1" fmla="val 228069"/>
              </a:avLst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8" name="Freeform 207"/>
            <p:cNvSpPr>
              <a:spLocks noChangeArrowheads="1"/>
            </p:cNvSpPr>
            <p:nvPr/>
          </p:nvSpPr>
          <p:spPr bwMode="auto">
            <a:xfrm>
              <a:off x="1534" y="2198"/>
              <a:ext cx="290" cy="109"/>
            </a:xfrm>
            <a:custGeom>
              <a:avLst/>
              <a:gdLst>
                <a:gd name="T0" fmla="*/ 3051 w 552964"/>
                <a:gd name="T1" fmla="*/ 28121 h 175701"/>
                <a:gd name="T2" fmla="*/ 10012 w 552964"/>
                <a:gd name="T3" fmla="*/ 9443 h 175701"/>
                <a:gd name="T4" fmla="*/ 26817 w 552964"/>
                <a:gd name="T5" fmla="*/ 1706 h 175701"/>
                <a:gd name="T6" fmla="*/ 225520 w 552964"/>
                <a:gd name="T7" fmla="*/ 0 h 175701"/>
                <a:gd name="T8" fmla="*/ 428991 w 552964"/>
                <a:gd name="T9" fmla="*/ 1706 h 175701"/>
                <a:gd name="T10" fmla="*/ 445796 w 552964"/>
                <a:gd name="T11" fmla="*/ 9443 h 175701"/>
                <a:gd name="T12" fmla="*/ 452757 w 552964"/>
                <a:gd name="T13" fmla="*/ 28121 h 175701"/>
                <a:gd name="T14" fmla="*/ 454025 w 552964"/>
                <a:gd name="T15" fmla="*/ 79313 h 175701"/>
                <a:gd name="T16" fmla="*/ 452757 w 552964"/>
                <a:gd name="T17" fmla="*/ 133772 h 175701"/>
                <a:gd name="T18" fmla="*/ 445796 w 552964"/>
                <a:gd name="T19" fmla="*/ 152450 h 175701"/>
                <a:gd name="T20" fmla="*/ 428991 w 552964"/>
                <a:gd name="T21" fmla="*/ 160187 h 175701"/>
                <a:gd name="T22" fmla="*/ 374906 w 552964"/>
                <a:gd name="T23" fmla="*/ 160338 h 175701"/>
                <a:gd name="T24" fmla="*/ 277147 w 552964"/>
                <a:gd name="T25" fmla="*/ 160338 h 175701"/>
                <a:gd name="T26" fmla="*/ 177432 w 552964"/>
                <a:gd name="T27" fmla="*/ 160338 h 175701"/>
                <a:gd name="T28" fmla="*/ 79673 w 552964"/>
                <a:gd name="T29" fmla="*/ 160338 h 175701"/>
                <a:gd name="T30" fmla="*/ 26817 w 552964"/>
                <a:gd name="T31" fmla="*/ 160187 h 175701"/>
                <a:gd name="T32" fmla="*/ 10012 w 552964"/>
                <a:gd name="T33" fmla="*/ 152450 h 175701"/>
                <a:gd name="T34" fmla="*/ 3051 w 552964"/>
                <a:gd name="T35" fmla="*/ 133772 h 175701"/>
                <a:gd name="T36" fmla="*/ 0 w 552964"/>
                <a:gd name="T37" fmla="*/ 79313 h 175701"/>
                <a:gd name="T38" fmla="*/ 3051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p4: g1=a</a:t>
              </a:r>
            </a:p>
          </p:txBody>
        </p:sp>
        <p:cxnSp>
          <p:nvCxnSpPr>
            <p:cNvPr id="1456173" name="Curved Connector 208"/>
            <p:cNvCxnSpPr>
              <a:cxnSpLocks noChangeShapeType="1"/>
              <a:stCxn id="258" idx="10"/>
              <a:endCxn id="208" idx="18"/>
            </p:cNvCxnSpPr>
            <p:nvPr/>
          </p:nvCxnSpPr>
          <p:spPr bwMode="auto">
            <a:xfrm>
              <a:off x="965" y="1874"/>
              <a:ext cx="569" cy="373"/>
            </a:xfrm>
            <a:prstGeom prst="curvedConnector3">
              <a:avLst>
                <a:gd name="adj1" fmla="val 10898"/>
              </a:avLst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6174" name="Curved Connector 209"/>
            <p:cNvCxnSpPr>
              <a:cxnSpLocks noChangeShapeType="1"/>
              <a:stCxn id="208" idx="7"/>
              <a:endCxn id="265" idx="10"/>
            </p:cNvCxnSpPr>
            <p:nvPr/>
          </p:nvCxnSpPr>
          <p:spPr bwMode="auto">
            <a:xfrm flipV="1">
              <a:off x="1772" y="1866"/>
              <a:ext cx="1485" cy="381"/>
            </a:xfrm>
            <a:prstGeom prst="curvedConnector3">
              <a:avLst>
                <a:gd name="adj1" fmla="val 99727"/>
              </a:avLst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56175" name="Freeform 178"/>
            <p:cNvSpPr>
              <a:spLocks/>
            </p:cNvSpPr>
            <p:nvPr/>
          </p:nvSpPr>
          <p:spPr bwMode="auto">
            <a:xfrm>
              <a:off x="2147" y="2116"/>
              <a:ext cx="311" cy="262"/>
            </a:xfrm>
            <a:custGeom>
              <a:avLst/>
              <a:gdLst>
                <a:gd name="T0" fmla="*/ 45588293 w 10585"/>
                <a:gd name="T1" fmla="*/ 495866221 h 6942"/>
                <a:gd name="T2" fmla="*/ 128336854 w 10585"/>
                <a:gd name="T3" fmla="*/ 1105250097 h 6942"/>
                <a:gd name="T4" fmla="*/ 815506884 w 10585"/>
                <a:gd name="T5" fmla="*/ 1311177850 h 6942"/>
                <a:gd name="T6" fmla="*/ 1060911089 w 10585"/>
                <a:gd name="T7" fmla="*/ 0 h 69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85"/>
                <a:gd name="T13" fmla="*/ 0 h 6942"/>
                <a:gd name="T14" fmla="*/ 10585 w 10585"/>
                <a:gd name="T15" fmla="*/ 6942 h 69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85" h="6942">
                  <a:moveTo>
                    <a:pt x="449" y="2302"/>
                  </a:moveTo>
                  <a:cubicBezTo>
                    <a:pt x="585" y="2774"/>
                    <a:pt x="0" y="4500"/>
                    <a:pt x="1264" y="5131"/>
                  </a:cubicBezTo>
                  <a:cubicBezTo>
                    <a:pt x="2528" y="5762"/>
                    <a:pt x="6501" y="6942"/>
                    <a:pt x="8032" y="6087"/>
                  </a:cubicBezTo>
                  <a:cubicBezTo>
                    <a:pt x="9529" y="6151"/>
                    <a:pt x="10585" y="4973"/>
                    <a:pt x="10449" y="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56176" name="Freeform 178"/>
            <p:cNvSpPr>
              <a:spLocks/>
            </p:cNvSpPr>
            <p:nvPr/>
          </p:nvSpPr>
          <p:spPr bwMode="auto">
            <a:xfrm>
              <a:off x="3955" y="586"/>
              <a:ext cx="387" cy="595"/>
            </a:xfrm>
            <a:custGeom>
              <a:avLst/>
              <a:gdLst>
                <a:gd name="T0" fmla="*/ 0 w 9153"/>
                <a:gd name="T1" fmla="*/ 139928337 h 69020"/>
                <a:gd name="T2" fmla="*/ 1698372652 w 9153"/>
                <a:gd name="T3" fmla="*/ 153692729 h 69020"/>
                <a:gd name="T4" fmla="*/ 2147483647 w 9153"/>
                <a:gd name="T5" fmla="*/ 0 h 69020"/>
                <a:gd name="T6" fmla="*/ 0 60000 65536"/>
                <a:gd name="T7" fmla="*/ 0 60000 65536"/>
                <a:gd name="T8" fmla="*/ 0 60000 65536"/>
                <a:gd name="T9" fmla="*/ 0 w 9153"/>
                <a:gd name="T10" fmla="*/ 0 h 69020"/>
                <a:gd name="T11" fmla="*/ 9153 w 9153"/>
                <a:gd name="T12" fmla="*/ 69020 h 690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53" h="69020">
                  <a:moveTo>
                    <a:pt x="0" y="54560"/>
                  </a:moveTo>
                  <a:cubicBezTo>
                    <a:pt x="117" y="56601"/>
                    <a:pt x="4093" y="69020"/>
                    <a:pt x="5613" y="59927"/>
                  </a:cubicBezTo>
                  <a:cubicBezTo>
                    <a:pt x="7134" y="50834"/>
                    <a:pt x="9153" y="18862"/>
                    <a:pt x="9123" y="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8" name="Freeform 137"/>
            <p:cNvSpPr>
              <a:spLocks noChangeArrowheads="1"/>
            </p:cNvSpPr>
            <p:nvPr/>
          </p:nvSpPr>
          <p:spPr bwMode="auto">
            <a:xfrm>
              <a:off x="3790" y="476"/>
              <a:ext cx="337" cy="109"/>
            </a:xfrm>
            <a:custGeom>
              <a:avLst/>
              <a:gdLst>
                <a:gd name="T0" fmla="*/ 3553 w 552964"/>
                <a:gd name="T1" fmla="*/ 29321 h 177311"/>
                <a:gd name="T2" fmla="*/ 11658 w 552964"/>
                <a:gd name="T3" fmla="*/ 10813 h 177311"/>
                <a:gd name="T4" fmla="*/ 31224 w 552964"/>
                <a:gd name="T5" fmla="*/ 3147 h 177311"/>
                <a:gd name="T6" fmla="*/ 262581 w 552964"/>
                <a:gd name="T7" fmla="*/ 1456 h 177311"/>
                <a:gd name="T8" fmla="*/ 313830 w 552964"/>
                <a:gd name="T9" fmla="*/ 0 h 177311"/>
                <a:gd name="T10" fmla="*/ 499490 w 552964"/>
                <a:gd name="T11" fmla="*/ 3147 h 177311"/>
                <a:gd name="T12" fmla="*/ 519057 w 552964"/>
                <a:gd name="T13" fmla="*/ 10813 h 177311"/>
                <a:gd name="T14" fmla="*/ 527162 w 552964"/>
                <a:gd name="T15" fmla="*/ 29321 h 177311"/>
                <a:gd name="T16" fmla="*/ 528638 w 552964"/>
                <a:gd name="T17" fmla="*/ 80048 h 177311"/>
                <a:gd name="T18" fmla="*/ 527162 w 552964"/>
                <a:gd name="T19" fmla="*/ 134014 h 177311"/>
                <a:gd name="T20" fmla="*/ 519057 w 552964"/>
                <a:gd name="T21" fmla="*/ 152521 h 177311"/>
                <a:gd name="T22" fmla="*/ 499490 w 552964"/>
                <a:gd name="T23" fmla="*/ 160188 h 177311"/>
                <a:gd name="T24" fmla="*/ 436517 w 552964"/>
                <a:gd name="T25" fmla="*/ 160338 h 177311"/>
                <a:gd name="T26" fmla="*/ 322692 w 552964"/>
                <a:gd name="T27" fmla="*/ 160338 h 177311"/>
                <a:gd name="T28" fmla="*/ 206590 w 552964"/>
                <a:gd name="T29" fmla="*/ 160338 h 177311"/>
                <a:gd name="T30" fmla="*/ 92766 w 552964"/>
                <a:gd name="T31" fmla="*/ 160338 h 177311"/>
                <a:gd name="T32" fmla="*/ 31224 w 552964"/>
                <a:gd name="T33" fmla="*/ 160188 h 177311"/>
                <a:gd name="T34" fmla="*/ 11658 w 552964"/>
                <a:gd name="T35" fmla="*/ 152521 h 177311"/>
                <a:gd name="T36" fmla="*/ 3553 w 552964"/>
                <a:gd name="T37" fmla="*/ 134014 h 177311"/>
                <a:gd name="T38" fmla="*/ 0 w 552964"/>
                <a:gd name="T39" fmla="*/ 80048 h 177311"/>
                <a:gd name="T40" fmla="*/ 3553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m22: “%d”</a:t>
              </a:r>
            </a:p>
          </p:txBody>
        </p:sp>
        <p:sp>
          <p:nvSpPr>
            <p:cNvPr id="143" name="Freeform 142"/>
            <p:cNvSpPr>
              <a:spLocks noChangeArrowheads="1"/>
            </p:cNvSpPr>
            <p:nvPr/>
          </p:nvSpPr>
          <p:spPr bwMode="auto">
            <a:xfrm>
              <a:off x="1449" y="624"/>
              <a:ext cx="263" cy="109"/>
            </a:xfrm>
            <a:custGeom>
              <a:avLst/>
              <a:gdLst>
                <a:gd name="T0" fmla="*/ 0 w 565849"/>
                <a:gd name="T1" fmla="*/ 26600 h 174471"/>
                <a:gd name="T2" fmla="*/ 6137 w 565849"/>
                <a:gd name="T3" fmla="*/ 7791 h 174471"/>
                <a:gd name="T4" fmla="*/ 20951 w 565849"/>
                <a:gd name="T5" fmla="*/ 0 h 174471"/>
                <a:gd name="T6" fmla="*/ 203703 w 565849"/>
                <a:gd name="T7" fmla="*/ 429 h 174471"/>
                <a:gd name="T8" fmla="*/ 388624 w 565849"/>
                <a:gd name="T9" fmla="*/ 0 h 174471"/>
                <a:gd name="T10" fmla="*/ 403438 w 565849"/>
                <a:gd name="T11" fmla="*/ 7791 h 174471"/>
                <a:gd name="T12" fmla="*/ 409575 w 565849"/>
                <a:gd name="T13" fmla="*/ 26600 h 174471"/>
                <a:gd name="T14" fmla="*/ 409575 w 565849"/>
                <a:gd name="T15" fmla="*/ 132997 h 174471"/>
                <a:gd name="T16" fmla="*/ 403438 w 565849"/>
                <a:gd name="T17" fmla="*/ 151806 h 174471"/>
                <a:gd name="T18" fmla="*/ 388624 w 565849"/>
                <a:gd name="T19" fmla="*/ 159597 h 174471"/>
                <a:gd name="T20" fmla="*/ 207087 w 565849"/>
                <a:gd name="T21" fmla="*/ 160247 h 174471"/>
                <a:gd name="T22" fmla="*/ 20951 w 565849"/>
                <a:gd name="T23" fmla="*/ 159597 h 174471"/>
                <a:gd name="T24" fmla="*/ 6137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m10: g2</a:t>
              </a:r>
            </a:p>
          </p:txBody>
        </p:sp>
        <p:cxnSp>
          <p:nvCxnSpPr>
            <p:cNvPr id="1456180" name="Straight Arrow Connector 45"/>
            <p:cNvCxnSpPr>
              <a:cxnSpLocks noChangeShapeType="1"/>
              <a:stCxn id="144" idx="16"/>
              <a:endCxn id="143" idx="3"/>
            </p:cNvCxnSpPr>
            <p:nvPr/>
          </p:nvCxnSpPr>
          <p:spPr bwMode="auto">
            <a:xfrm flipH="1">
              <a:off x="1544" y="467"/>
              <a:ext cx="328" cy="157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" name="Freeform 145"/>
            <p:cNvSpPr>
              <a:spLocks noChangeArrowheads="1"/>
            </p:cNvSpPr>
            <p:nvPr/>
          </p:nvSpPr>
          <p:spPr bwMode="auto">
            <a:xfrm>
              <a:off x="1663" y="774"/>
              <a:ext cx="231" cy="109"/>
            </a:xfrm>
            <a:custGeom>
              <a:avLst/>
              <a:gdLst>
                <a:gd name="T0" fmla="*/ 0 w 565849"/>
                <a:gd name="T1" fmla="*/ 26600 h 174471"/>
                <a:gd name="T2" fmla="*/ 5375 w 565849"/>
                <a:gd name="T3" fmla="*/ 7791 h 174471"/>
                <a:gd name="T4" fmla="*/ 18352 w 565849"/>
                <a:gd name="T5" fmla="*/ 0 h 174471"/>
                <a:gd name="T6" fmla="*/ 178437 w 565849"/>
                <a:gd name="T7" fmla="*/ 429 h 174471"/>
                <a:gd name="T8" fmla="*/ 340423 w 565849"/>
                <a:gd name="T9" fmla="*/ 0 h 174471"/>
                <a:gd name="T10" fmla="*/ 353400 w 565849"/>
                <a:gd name="T11" fmla="*/ 7791 h 174471"/>
                <a:gd name="T12" fmla="*/ 358775 w 565849"/>
                <a:gd name="T13" fmla="*/ 26600 h 174471"/>
                <a:gd name="T14" fmla="*/ 358775 w 565849"/>
                <a:gd name="T15" fmla="*/ 132997 h 174471"/>
                <a:gd name="T16" fmla="*/ 353400 w 565849"/>
                <a:gd name="T17" fmla="*/ 151806 h 174471"/>
                <a:gd name="T18" fmla="*/ 340423 w 565849"/>
                <a:gd name="T19" fmla="*/ 159597 h 174471"/>
                <a:gd name="T20" fmla="*/ 181402 w 565849"/>
                <a:gd name="T21" fmla="*/ 160247 h 174471"/>
                <a:gd name="T22" fmla="*/ 18352 w 565849"/>
                <a:gd name="T23" fmla="*/ 159597 h 174471"/>
                <a:gd name="T24" fmla="*/ 5375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m11: 3</a:t>
              </a:r>
            </a:p>
          </p:txBody>
        </p:sp>
        <p:sp>
          <p:nvSpPr>
            <p:cNvPr id="147" name="Freeform 146"/>
            <p:cNvSpPr>
              <a:spLocks noChangeArrowheads="1"/>
            </p:cNvSpPr>
            <p:nvPr/>
          </p:nvSpPr>
          <p:spPr bwMode="auto">
            <a:xfrm>
              <a:off x="2109" y="798"/>
              <a:ext cx="263" cy="109"/>
            </a:xfrm>
            <a:custGeom>
              <a:avLst/>
              <a:gdLst>
                <a:gd name="T0" fmla="*/ 0 w 565849"/>
                <a:gd name="T1" fmla="*/ 26600 h 174471"/>
                <a:gd name="T2" fmla="*/ 6137 w 565849"/>
                <a:gd name="T3" fmla="*/ 7791 h 174471"/>
                <a:gd name="T4" fmla="*/ 20951 w 565849"/>
                <a:gd name="T5" fmla="*/ 0 h 174471"/>
                <a:gd name="T6" fmla="*/ 203703 w 565849"/>
                <a:gd name="T7" fmla="*/ 429 h 174471"/>
                <a:gd name="T8" fmla="*/ 388624 w 565849"/>
                <a:gd name="T9" fmla="*/ 0 h 174471"/>
                <a:gd name="T10" fmla="*/ 403438 w 565849"/>
                <a:gd name="T11" fmla="*/ 7791 h 174471"/>
                <a:gd name="T12" fmla="*/ 409575 w 565849"/>
                <a:gd name="T13" fmla="*/ 26600 h 174471"/>
                <a:gd name="T14" fmla="*/ 409575 w 565849"/>
                <a:gd name="T15" fmla="*/ 132997 h 174471"/>
                <a:gd name="T16" fmla="*/ 403438 w 565849"/>
                <a:gd name="T17" fmla="*/ 151806 h 174471"/>
                <a:gd name="T18" fmla="*/ 388624 w 565849"/>
                <a:gd name="T19" fmla="*/ 159597 h 174471"/>
                <a:gd name="T20" fmla="*/ 207087 w 565849"/>
                <a:gd name="T21" fmla="*/ 160247 h 174471"/>
                <a:gd name="T22" fmla="*/ 20951 w 565849"/>
                <a:gd name="T23" fmla="*/ 159597 h 174471"/>
                <a:gd name="T24" fmla="*/ 6137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m12: g3</a:t>
              </a:r>
            </a:p>
          </p:txBody>
        </p:sp>
        <p:sp>
          <p:nvSpPr>
            <p:cNvPr id="148" name="Freeform 147"/>
            <p:cNvSpPr>
              <a:spLocks noChangeArrowheads="1"/>
            </p:cNvSpPr>
            <p:nvPr/>
          </p:nvSpPr>
          <p:spPr bwMode="auto">
            <a:xfrm>
              <a:off x="2295" y="666"/>
              <a:ext cx="263" cy="109"/>
            </a:xfrm>
            <a:custGeom>
              <a:avLst/>
              <a:gdLst>
                <a:gd name="T0" fmla="*/ 0 w 565849"/>
                <a:gd name="T1" fmla="*/ 26600 h 174471"/>
                <a:gd name="T2" fmla="*/ 6137 w 565849"/>
                <a:gd name="T3" fmla="*/ 7791 h 174471"/>
                <a:gd name="T4" fmla="*/ 20951 w 565849"/>
                <a:gd name="T5" fmla="*/ 0 h 174471"/>
                <a:gd name="T6" fmla="*/ 203703 w 565849"/>
                <a:gd name="T7" fmla="*/ 429 h 174471"/>
                <a:gd name="T8" fmla="*/ 388624 w 565849"/>
                <a:gd name="T9" fmla="*/ 0 h 174471"/>
                <a:gd name="T10" fmla="*/ 403438 w 565849"/>
                <a:gd name="T11" fmla="*/ 7791 h 174471"/>
                <a:gd name="T12" fmla="*/ 409575 w 565849"/>
                <a:gd name="T13" fmla="*/ 26600 h 174471"/>
                <a:gd name="T14" fmla="*/ 409575 w 565849"/>
                <a:gd name="T15" fmla="*/ 132997 h 174471"/>
                <a:gd name="T16" fmla="*/ 403438 w 565849"/>
                <a:gd name="T17" fmla="*/ 151806 h 174471"/>
                <a:gd name="T18" fmla="*/ 388624 w 565849"/>
                <a:gd name="T19" fmla="*/ 159597 h 174471"/>
                <a:gd name="T20" fmla="*/ 207087 w 565849"/>
                <a:gd name="T21" fmla="*/ 160247 h 174471"/>
                <a:gd name="T22" fmla="*/ 20951 w 565849"/>
                <a:gd name="T23" fmla="*/ 159597 h 174471"/>
                <a:gd name="T24" fmla="*/ 6137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m13: g2</a:t>
              </a:r>
            </a:p>
          </p:txBody>
        </p:sp>
        <p:cxnSp>
          <p:nvCxnSpPr>
            <p:cNvPr id="1456184" name="Straight Arrow Connector 75"/>
            <p:cNvCxnSpPr>
              <a:cxnSpLocks noChangeShapeType="1"/>
              <a:stCxn id="144" idx="13"/>
              <a:endCxn id="146" idx="3"/>
            </p:cNvCxnSpPr>
            <p:nvPr/>
          </p:nvCxnSpPr>
          <p:spPr bwMode="auto">
            <a:xfrm flipH="1">
              <a:off x="1736" y="483"/>
              <a:ext cx="181" cy="29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6185" name="Straight Arrow Connector 76"/>
            <p:cNvCxnSpPr>
              <a:cxnSpLocks noChangeShapeType="1"/>
              <a:stCxn id="144" idx="11"/>
              <a:endCxn id="147" idx="3"/>
            </p:cNvCxnSpPr>
            <p:nvPr/>
          </p:nvCxnSpPr>
          <p:spPr bwMode="auto">
            <a:xfrm>
              <a:off x="2033" y="483"/>
              <a:ext cx="171" cy="315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6186" name="Straight Arrow Connector 90"/>
            <p:cNvCxnSpPr>
              <a:cxnSpLocks noChangeShapeType="1"/>
              <a:stCxn id="144" idx="10"/>
              <a:endCxn id="148" idx="3"/>
            </p:cNvCxnSpPr>
            <p:nvPr/>
          </p:nvCxnSpPr>
          <p:spPr bwMode="auto">
            <a:xfrm>
              <a:off x="2091" y="483"/>
              <a:ext cx="299" cy="18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2" name="Freeform 151"/>
            <p:cNvSpPr>
              <a:spLocks noChangeArrowheads="1"/>
            </p:cNvSpPr>
            <p:nvPr/>
          </p:nvSpPr>
          <p:spPr bwMode="auto">
            <a:xfrm>
              <a:off x="2499" y="540"/>
              <a:ext cx="263" cy="109"/>
            </a:xfrm>
            <a:custGeom>
              <a:avLst/>
              <a:gdLst>
                <a:gd name="T0" fmla="*/ 0 w 565849"/>
                <a:gd name="T1" fmla="*/ 26600 h 174471"/>
                <a:gd name="T2" fmla="*/ 6137 w 565849"/>
                <a:gd name="T3" fmla="*/ 7791 h 174471"/>
                <a:gd name="T4" fmla="*/ 20951 w 565849"/>
                <a:gd name="T5" fmla="*/ 0 h 174471"/>
                <a:gd name="T6" fmla="*/ 203703 w 565849"/>
                <a:gd name="T7" fmla="*/ 429 h 174471"/>
                <a:gd name="T8" fmla="*/ 388624 w 565849"/>
                <a:gd name="T9" fmla="*/ 0 h 174471"/>
                <a:gd name="T10" fmla="*/ 403438 w 565849"/>
                <a:gd name="T11" fmla="*/ 7791 h 174471"/>
                <a:gd name="T12" fmla="*/ 409575 w 565849"/>
                <a:gd name="T13" fmla="*/ 26600 h 174471"/>
                <a:gd name="T14" fmla="*/ 409575 w 565849"/>
                <a:gd name="T15" fmla="*/ 132997 h 174471"/>
                <a:gd name="T16" fmla="*/ 403438 w 565849"/>
                <a:gd name="T17" fmla="*/ 151806 h 174471"/>
                <a:gd name="T18" fmla="*/ 388624 w 565849"/>
                <a:gd name="T19" fmla="*/ 159597 h 174471"/>
                <a:gd name="T20" fmla="*/ 207087 w 565849"/>
                <a:gd name="T21" fmla="*/ 160247 h 174471"/>
                <a:gd name="T22" fmla="*/ 20951 w 565849"/>
                <a:gd name="T23" fmla="*/ 159597 h 174471"/>
                <a:gd name="T24" fmla="*/ 6137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m14: g1</a:t>
              </a:r>
            </a:p>
          </p:txBody>
        </p:sp>
        <p:cxnSp>
          <p:nvCxnSpPr>
            <p:cNvPr id="1456188" name="Straight Arrow Connector 102"/>
            <p:cNvCxnSpPr>
              <a:cxnSpLocks noChangeShapeType="1"/>
              <a:stCxn id="144" idx="7"/>
              <a:endCxn id="152" idx="3"/>
            </p:cNvCxnSpPr>
            <p:nvPr/>
          </p:nvCxnSpPr>
          <p:spPr bwMode="auto">
            <a:xfrm>
              <a:off x="2136" y="467"/>
              <a:ext cx="458" cy="7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5" name="Freeform 154"/>
            <p:cNvSpPr>
              <a:spLocks noChangeArrowheads="1"/>
            </p:cNvSpPr>
            <p:nvPr/>
          </p:nvSpPr>
          <p:spPr bwMode="auto">
            <a:xfrm>
              <a:off x="2972" y="912"/>
              <a:ext cx="231" cy="109"/>
            </a:xfrm>
            <a:custGeom>
              <a:avLst/>
              <a:gdLst>
                <a:gd name="T0" fmla="*/ 0 w 565849"/>
                <a:gd name="T1" fmla="*/ 26600 h 174471"/>
                <a:gd name="T2" fmla="*/ 5375 w 565849"/>
                <a:gd name="T3" fmla="*/ 7791 h 174471"/>
                <a:gd name="T4" fmla="*/ 18352 w 565849"/>
                <a:gd name="T5" fmla="*/ 0 h 174471"/>
                <a:gd name="T6" fmla="*/ 178437 w 565849"/>
                <a:gd name="T7" fmla="*/ 429 h 174471"/>
                <a:gd name="T8" fmla="*/ 340423 w 565849"/>
                <a:gd name="T9" fmla="*/ 0 h 174471"/>
                <a:gd name="T10" fmla="*/ 353400 w 565849"/>
                <a:gd name="T11" fmla="*/ 7791 h 174471"/>
                <a:gd name="T12" fmla="*/ 358775 w 565849"/>
                <a:gd name="T13" fmla="*/ 26600 h 174471"/>
                <a:gd name="T14" fmla="*/ 358775 w 565849"/>
                <a:gd name="T15" fmla="*/ 132997 h 174471"/>
                <a:gd name="T16" fmla="*/ 353400 w 565849"/>
                <a:gd name="T17" fmla="*/ 151806 h 174471"/>
                <a:gd name="T18" fmla="*/ 340423 w 565849"/>
                <a:gd name="T19" fmla="*/ 159597 h 174471"/>
                <a:gd name="T20" fmla="*/ 181402 w 565849"/>
                <a:gd name="T21" fmla="*/ 160247 h 174471"/>
                <a:gd name="T22" fmla="*/ 18352 w 565849"/>
                <a:gd name="T23" fmla="*/ 159597 h 174471"/>
                <a:gd name="T24" fmla="*/ 5375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m16: 4</a:t>
              </a:r>
            </a:p>
          </p:txBody>
        </p:sp>
        <p:sp>
          <p:nvSpPr>
            <p:cNvPr id="156" name="Freeform 155"/>
            <p:cNvSpPr>
              <a:spLocks noChangeArrowheads="1"/>
            </p:cNvSpPr>
            <p:nvPr/>
          </p:nvSpPr>
          <p:spPr bwMode="auto">
            <a:xfrm>
              <a:off x="3343" y="672"/>
              <a:ext cx="339" cy="109"/>
            </a:xfrm>
            <a:custGeom>
              <a:avLst/>
              <a:gdLst>
                <a:gd name="T0" fmla="*/ 0 w 547704"/>
                <a:gd name="T1" fmla="*/ 28121 h 175701"/>
                <a:gd name="T2" fmla="*/ 8207 w 547704"/>
                <a:gd name="T3" fmla="*/ 9443 h 175701"/>
                <a:gd name="T4" fmla="*/ 28021 w 547704"/>
                <a:gd name="T5" fmla="*/ 1706 h 175701"/>
                <a:gd name="T6" fmla="*/ 262301 w 547704"/>
                <a:gd name="T7" fmla="*/ 0 h 175701"/>
                <a:gd name="T8" fmla="*/ 502204 w 547704"/>
                <a:gd name="T9" fmla="*/ 1706 h 175701"/>
                <a:gd name="T10" fmla="*/ 522018 w 547704"/>
                <a:gd name="T11" fmla="*/ 9443 h 175701"/>
                <a:gd name="T12" fmla="*/ 530225 w 547704"/>
                <a:gd name="T13" fmla="*/ 28121 h 175701"/>
                <a:gd name="T14" fmla="*/ 530225 w 547704"/>
                <a:gd name="T15" fmla="*/ 133772 h 175701"/>
                <a:gd name="T16" fmla="*/ 522018 w 547704"/>
                <a:gd name="T17" fmla="*/ 152450 h 175701"/>
                <a:gd name="T18" fmla="*/ 502204 w 547704"/>
                <a:gd name="T19" fmla="*/ 160187 h 175701"/>
                <a:gd name="T20" fmla="*/ 438435 w 547704"/>
                <a:gd name="T21" fmla="*/ 160338 h 175701"/>
                <a:gd name="T22" fmla="*/ 323172 w 547704"/>
                <a:gd name="T23" fmla="*/ 160338 h 175701"/>
                <a:gd name="T24" fmla="*/ 205603 w 547704"/>
                <a:gd name="T25" fmla="*/ 160338 h 175701"/>
                <a:gd name="T26" fmla="*/ 90341 w 547704"/>
                <a:gd name="T27" fmla="*/ 160338 h 175701"/>
                <a:gd name="T28" fmla="*/ 28021 w 547704"/>
                <a:gd name="T29" fmla="*/ 160187 h 175701"/>
                <a:gd name="T30" fmla="*/ 8207 w 547704"/>
                <a:gd name="T31" fmla="*/ 152450 h 175701"/>
                <a:gd name="T32" fmla="*/ 0 w 547704"/>
                <a:gd name="T33" fmla="*/ 133772 h 175701"/>
                <a:gd name="T34" fmla="*/ 0 w 547704"/>
                <a:gd name="T35" fmla="*/ 28121 h 1757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7704"/>
                <a:gd name="T55" fmla="*/ 0 h 175701"/>
                <a:gd name="T56" fmla="*/ 547704 w 547704"/>
                <a:gd name="T57" fmla="*/ 175701 h 1757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m15: call p</a:t>
              </a:r>
            </a:p>
          </p:txBody>
        </p:sp>
        <p:cxnSp>
          <p:nvCxnSpPr>
            <p:cNvPr id="1456191" name="Straight Arrow Connector 45"/>
            <p:cNvCxnSpPr>
              <a:cxnSpLocks noChangeShapeType="1"/>
              <a:stCxn id="156" idx="16"/>
              <a:endCxn id="155" idx="3"/>
            </p:cNvCxnSpPr>
            <p:nvPr/>
          </p:nvCxnSpPr>
          <p:spPr bwMode="auto">
            <a:xfrm flipH="1">
              <a:off x="3045" y="755"/>
              <a:ext cx="298" cy="157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8" name="Freeform 157"/>
            <p:cNvSpPr>
              <a:spLocks noChangeArrowheads="1"/>
            </p:cNvSpPr>
            <p:nvPr/>
          </p:nvSpPr>
          <p:spPr bwMode="auto">
            <a:xfrm>
              <a:off x="3082" y="1062"/>
              <a:ext cx="378" cy="109"/>
            </a:xfrm>
            <a:custGeom>
              <a:avLst/>
              <a:gdLst>
                <a:gd name="T0" fmla="*/ 0 w 565849"/>
                <a:gd name="T1" fmla="*/ 26600 h 174471"/>
                <a:gd name="T2" fmla="*/ 8896 w 565849"/>
                <a:gd name="T3" fmla="*/ 7791 h 174471"/>
                <a:gd name="T4" fmla="*/ 30371 w 565849"/>
                <a:gd name="T5" fmla="*/ 0 h 174471"/>
                <a:gd name="T6" fmla="*/ 295290 w 565849"/>
                <a:gd name="T7" fmla="*/ 429 h 174471"/>
                <a:gd name="T8" fmla="*/ 563354 w 565849"/>
                <a:gd name="T9" fmla="*/ 0 h 174471"/>
                <a:gd name="T10" fmla="*/ 584829 w 565849"/>
                <a:gd name="T11" fmla="*/ 7791 h 174471"/>
                <a:gd name="T12" fmla="*/ 593725 w 565849"/>
                <a:gd name="T13" fmla="*/ 26600 h 174471"/>
                <a:gd name="T14" fmla="*/ 593725 w 565849"/>
                <a:gd name="T15" fmla="*/ 132997 h 174471"/>
                <a:gd name="T16" fmla="*/ 584829 w 565849"/>
                <a:gd name="T17" fmla="*/ 151806 h 174471"/>
                <a:gd name="T18" fmla="*/ 563354 w 565849"/>
                <a:gd name="T19" fmla="*/ 159597 h 174471"/>
                <a:gd name="T20" fmla="*/ 300195 w 565849"/>
                <a:gd name="T21" fmla="*/ 160247 h 174471"/>
                <a:gd name="T22" fmla="*/ 30371 w 565849"/>
                <a:gd name="T23" fmla="*/ 159597 h 174471"/>
                <a:gd name="T24" fmla="*/ 8896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m17: g1+g2</a:t>
              </a:r>
            </a:p>
          </p:txBody>
        </p:sp>
        <p:sp>
          <p:nvSpPr>
            <p:cNvPr id="159" name="Freeform 158"/>
            <p:cNvSpPr>
              <a:spLocks noChangeArrowheads="1"/>
            </p:cNvSpPr>
            <p:nvPr/>
          </p:nvSpPr>
          <p:spPr bwMode="auto">
            <a:xfrm>
              <a:off x="3597" y="1086"/>
              <a:ext cx="263" cy="109"/>
            </a:xfrm>
            <a:custGeom>
              <a:avLst/>
              <a:gdLst>
                <a:gd name="T0" fmla="*/ 0 w 565849"/>
                <a:gd name="T1" fmla="*/ 26600 h 174471"/>
                <a:gd name="T2" fmla="*/ 6137 w 565849"/>
                <a:gd name="T3" fmla="*/ 7791 h 174471"/>
                <a:gd name="T4" fmla="*/ 20951 w 565849"/>
                <a:gd name="T5" fmla="*/ 0 h 174471"/>
                <a:gd name="T6" fmla="*/ 203703 w 565849"/>
                <a:gd name="T7" fmla="*/ 429 h 174471"/>
                <a:gd name="T8" fmla="*/ 388624 w 565849"/>
                <a:gd name="T9" fmla="*/ 0 h 174471"/>
                <a:gd name="T10" fmla="*/ 403438 w 565849"/>
                <a:gd name="T11" fmla="*/ 7791 h 174471"/>
                <a:gd name="T12" fmla="*/ 409575 w 565849"/>
                <a:gd name="T13" fmla="*/ 26600 h 174471"/>
                <a:gd name="T14" fmla="*/ 409575 w 565849"/>
                <a:gd name="T15" fmla="*/ 132997 h 174471"/>
                <a:gd name="T16" fmla="*/ 403438 w 565849"/>
                <a:gd name="T17" fmla="*/ 151806 h 174471"/>
                <a:gd name="T18" fmla="*/ 388624 w 565849"/>
                <a:gd name="T19" fmla="*/ 159597 h 174471"/>
                <a:gd name="T20" fmla="*/ 207087 w 565849"/>
                <a:gd name="T21" fmla="*/ 160247 h 174471"/>
                <a:gd name="T22" fmla="*/ 20951 w 565849"/>
                <a:gd name="T23" fmla="*/ 159597 h 174471"/>
                <a:gd name="T24" fmla="*/ 6137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m18: g3</a:t>
              </a:r>
            </a:p>
          </p:txBody>
        </p:sp>
        <p:sp>
          <p:nvSpPr>
            <p:cNvPr id="160" name="Freeform 159"/>
            <p:cNvSpPr>
              <a:spLocks noChangeArrowheads="1"/>
            </p:cNvSpPr>
            <p:nvPr/>
          </p:nvSpPr>
          <p:spPr bwMode="auto">
            <a:xfrm>
              <a:off x="3783" y="954"/>
              <a:ext cx="263" cy="109"/>
            </a:xfrm>
            <a:custGeom>
              <a:avLst/>
              <a:gdLst>
                <a:gd name="T0" fmla="*/ 0 w 565849"/>
                <a:gd name="T1" fmla="*/ 26600 h 174471"/>
                <a:gd name="T2" fmla="*/ 6137 w 565849"/>
                <a:gd name="T3" fmla="*/ 7791 h 174471"/>
                <a:gd name="T4" fmla="*/ 20951 w 565849"/>
                <a:gd name="T5" fmla="*/ 0 h 174471"/>
                <a:gd name="T6" fmla="*/ 203703 w 565849"/>
                <a:gd name="T7" fmla="*/ 429 h 174471"/>
                <a:gd name="T8" fmla="*/ 388624 w 565849"/>
                <a:gd name="T9" fmla="*/ 0 h 174471"/>
                <a:gd name="T10" fmla="*/ 403438 w 565849"/>
                <a:gd name="T11" fmla="*/ 7791 h 174471"/>
                <a:gd name="T12" fmla="*/ 409575 w 565849"/>
                <a:gd name="T13" fmla="*/ 26600 h 174471"/>
                <a:gd name="T14" fmla="*/ 409575 w 565849"/>
                <a:gd name="T15" fmla="*/ 132997 h 174471"/>
                <a:gd name="T16" fmla="*/ 403438 w 565849"/>
                <a:gd name="T17" fmla="*/ 151806 h 174471"/>
                <a:gd name="T18" fmla="*/ 388624 w 565849"/>
                <a:gd name="T19" fmla="*/ 159597 h 174471"/>
                <a:gd name="T20" fmla="*/ 207087 w 565849"/>
                <a:gd name="T21" fmla="*/ 160247 h 174471"/>
                <a:gd name="T22" fmla="*/ 20951 w 565849"/>
                <a:gd name="T23" fmla="*/ 159597 h 174471"/>
                <a:gd name="T24" fmla="*/ 6137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m19: g2</a:t>
              </a:r>
            </a:p>
          </p:txBody>
        </p:sp>
        <p:cxnSp>
          <p:nvCxnSpPr>
            <p:cNvPr id="1456195" name="Straight Arrow Connector 75"/>
            <p:cNvCxnSpPr>
              <a:cxnSpLocks noChangeShapeType="1"/>
              <a:stCxn id="156" idx="13"/>
              <a:endCxn id="158" idx="3"/>
            </p:cNvCxnSpPr>
            <p:nvPr/>
          </p:nvCxnSpPr>
          <p:spPr bwMode="auto">
            <a:xfrm flipH="1">
              <a:off x="3279" y="771"/>
              <a:ext cx="120" cy="29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6196" name="Straight Arrow Connector 76"/>
            <p:cNvCxnSpPr>
              <a:cxnSpLocks noChangeShapeType="1"/>
              <a:stCxn id="156" idx="11"/>
              <a:endCxn id="159" idx="3"/>
            </p:cNvCxnSpPr>
            <p:nvPr/>
          </p:nvCxnSpPr>
          <p:spPr bwMode="auto">
            <a:xfrm>
              <a:off x="3543" y="771"/>
              <a:ext cx="149" cy="315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6197" name="Straight Arrow Connector 90"/>
            <p:cNvCxnSpPr>
              <a:cxnSpLocks noChangeShapeType="1"/>
              <a:stCxn id="156" idx="10"/>
              <a:endCxn id="160" idx="3"/>
            </p:cNvCxnSpPr>
            <p:nvPr/>
          </p:nvCxnSpPr>
          <p:spPr bwMode="auto">
            <a:xfrm>
              <a:off x="3614" y="771"/>
              <a:ext cx="264" cy="18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4" name="Freeform 163"/>
            <p:cNvSpPr>
              <a:spLocks noChangeArrowheads="1"/>
            </p:cNvSpPr>
            <p:nvPr/>
          </p:nvSpPr>
          <p:spPr bwMode="auto">
            <a:xfrm>
              <a:off x="3987" y="828"/>
              <a:ext cx="263" cy="109"/>
            </a:xfrm>
            <a:custGeom>
              <a:avLst/>
              <a:gdLst>
                <a:gd name="T0" fmla="*/ 0 w 565849"/>
                <a:gd name="T1" fmla="*/ 26600 h 174471"/>
                <a:gd name="T2" fmla="*/ 6137 w 565849"/>
                <a:gd name="T3" fmla="*/ 7791 h 174471"/>
                <a:gd name="T4" fmla="*/ 20951 w 565849"/>
                <a:gd name="T5" fmla="*/ 0 h 174471"/>
                <a:gd name="T6" fmla="*/ 203703 w 565849"/>
                <a:gd name="T7" fmla="*/ 429 h 174471"/>
                <a:gd name="T8" fmla="*/ 388624 w 565849"/>
                <a:gd name="T9" fmla="*/ 0 h 174471"/>
                <a:gd name="T10" fmla="*/ 403438 w 565849"/>
                <a:gd name="T11" fmla="*/ 7791 h 174471"/>
                <a:gd name="T12" fmla="*/ 409575 w 565849"/>
                <a:gd name="T13" fmla="*/ 26600 h 174471"/>
                <a:gd name="T14" fmla="*/ 409575 w 565849"/>
                <a:gd name="T15" fmla="*/ 132997 h 174471"/>
                <a:gd name="T16" fmla="*/ 403438 w 565849"/>
                <a:gd name="T17" fmla="*/ 151806 h 174471"/>
                <a:gd name="T18" fmla="*/ 388624 w 565849"/>
                <a:gd name="T19" fmla="*/ 159597 h 174471"/>
                <a:gd name="T20" fmla="*/ 207087 w 565849"/>
                <a:gd name="T21" fmla="*/ 160247 h 174471"/>
                <a:gd name="T22" fmla="*/ 20951 w 565849"/>
                <a:gd name="T23" fmla="*/ 159597 h 174471"/>
                <a:gd name="T24" fmla="*/ 6137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m20: g1</a:t>
              </a:r>
            </a:p>
          </p:txBody>
        </p:sp>
        <p:cxnSp>
          <p:nvCxnSpPr>
            <p:cNvPr id="1456199" name="Straight Arrow Connector 102"/>
            <p:cNvCxnSpPr>
              <a:cxnSpLocks noChangeShapeType="1"/>
              <a:stCxn id="156" idx="7"/>
              <a:endCxn id="164" idx="3"/>
            </p:cNvCxnSpPr>
            <p:nvPr/>
          </p:nvCxnSpPr>
          <p:spPr bwMode="auto">
            <a:xfrm>
              <a:off x="3671" y="755"/>
              <a:ext cx="411" cy="7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5" name="Straight Arrow Connector 174"/>
            <p:cNvCxnSpPr>
              <a:cxnSpLocks noChangeShapeType="1"/>
              <a:stCxn id="127" idx="13"/>
              <a:endCxn id="202" idx="3"/>
            </p:cNvCxnSpPr>
            <p:nvPr/>
          </p:nvCxnSpPr>
          <p:spPr bwMode="auto">
            <a:xfrm flipH="1">
              <a:off x="2038" y="1675"/>
              <a:ext cx="46" cy="427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9" name="Straight Arrow Connector 178"/>
            <p:cNvCxnSpPr>
              <a:cxnSpLocks noChangeShapeType="1"/>
              <a:stCxn id="127" idx="11"/>
              <a:endCxn id="203" idx="3"/>
            </p:cNvCxnSpPr>
            <p:nvPr/>
          </p:nvCxnSpPr>
          <p:spPr bwMode="auto">
            <a:xfrm>
              <a:off x="2115" y="1675"/>
              <a:ext cx="319" cy="33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2" name="Straight Arrow Connector 181"/>
            <p:cNvCxnSpPr>
              <a:cxnSpLocks noChangeShapeType="1"/>
              <a:stCxn id="127" idx="15"/>
              <a:endCxn id="208" idx="3"/>
            </p:cNvCxnSpPr>
            <p:nvPr/>
          </p:nvCxnSpPr>
          <p:spPr bwMode="auto">
            <a:xfrm flipH="1">
              <a:off x="1652" y="1675"/>
              <a:ext cx="402" cy="52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905" y="1152"/>
              <a:ext cx="1743" cy="618"/>
            </a:xfrm>
            <a:custGeom>
              <a:avLst/>
              <a:gdLst>
                <a:gd name="T0" fmla="*/ 0 w 2802466"/>
                <a:gd name="T1" fmla="*/ 0 h 1295400"/>
                <a:gd name="T2" fmla="*/ 2232001 w 2802466"/>
                <a:gd name="T3" fmla="*/ 602752 h 1295400"/>
                <a:gd name="T4" fmla="*/ 2767012 w 2802466"/>
                <a:gd name="T5" fmla="*/ 981075 h 12954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02466" h="1295400">
                  <a:moveTo>
                    <a:pt x="0" y="0"/>
                  </a:moveTo>
                  <a:cubicBezTo>
                    <a:pt x="896761" y="289983"/>
                    <a:pt x="1793522" y="579967"/>
                    <a:pt x="2260600" y="795867"/>
                  </a:cubicBezTo>
                  <a:cubicBezTo>
                    <a:pt x="2727678" y="1011767"/>
                    <a:pt x="2765072" y="1153583"/>
                    <a:pt x="2802466" y="129540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1099" y="1021"/>
              <a:ext cx="1868" cy="754"/>
            </a:xfrm>
            <a:custGeom>
              <a:avLst/>
              <a:gdLst>
                <a:gd name="T0" fmla="*/ 0 w 3007078"/>
                <a:gd name="T1" fmla="*/ 0 h 1532467"/>
                <a:gd name="T2" fmla="*/ 2471441 w 3007078"/>
                <a:gd name="T3" fmla="*/ 939063 h 1532467"/>
                <a:gd name="T4" fmla="*/ 2964058 w 3007078"/>
                <a:gd name="T5" fmla="*/ 1196975 h 15324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07078" h="1532467">
                  <a:moveTo>
                    <a:pt x="0" y="0"/>
                  </a:moveTo>
                  <a:lnTo>
                    <a:pt x="2506134" y="1202267"/>
                  </a:lnTo>
                  <a:cubicBezTo>
                    <a:pt x="3007078" y="1457678"/>
                    <a:pt x="3006372" y="1495072"/>
                    <a:pt x="3005667" y="1532467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1297" y="895"/>
              <a:ext cx="1994" cy="880"/>
            </a:xfrm>
            <a:custGeom>
              <a:avLst/>
              <a:gdLst>
                <a:gd name="T0" fmla="*/ 0 w 3208866"/>
                <a:gd name="T1" fmla="*/ 0 h 1761067"/>
                <a:gd name="T2" fmla="*/ 1829127 w 3208866"/>
                <a:gd name="T3" fmla="*/ 906707 h 1761067"/>
                <a:gd name="T4" fmla="*/ 3165475 w 3208866"/>
                <a:gd name="T5" fmla="*/ 1397000 h 17610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08866" h="1761067">
                  <a:moveTo>
                    <a:pt x="0" y="0"/>
                  </a:moveTo>
                  <a:cubicBezTo>
                    <a:pt x="659694" y="424744"/>
                    <a:pt x="1319389" y="849489"/>
                    <a:pt x="1854200" y="1143000"/>
                  </a:cubicBezTo>
                  <a:cubicBezTo>
                    <a:pt x="2389011" y="1436511"/>
                    <a:pt x="2798938" y="1598789"/>
                    <a:pt x="3208866" y="1761067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 flipH="1">
              <a:off x="1355" y="1158"/>
              <a:ext cx="1736" cy="612"/>
            </a:xfrm>
            <a:custGeom>
              <a:avLst/>
              <a:gdLst>
                <a:gd name="T0" fmla="*/ 0 w 2802466"/>
                <a:gd name="T1" fmla="*/ 0 h 1295400"/>
                <a:gd name="T2" fmla="*/ 2223038 w 2802466"/>
                <a:gd name="T3" fmla="*/ 596900 h 1295400"/>
                <a:gd name="T4" fmla="*/ 2755900 w 2802466"/>
                <a:gd name="T5" fmla="*/ 971550 h 12954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02466" h="1295400">
                  <a:moveTo>
                    <a:pt x="0" y="0"/>
                  </a:moveTo>
                  <a:cubicBezTo>
                    <a:pt x="896761" y="289983"/>
                    <a:pt x="1793522" y="579967"/>
                    <a:pt x="2260600" y="795867"/>
                  </a:cubicBezTo>
                  <a:cubicBezTo>
                    <a:pt x="2727678" y="1011767"/>
                    <a:pt x="2765072" y="1153583"/>
                    <a:pt x="2802466" y="129540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 flipH="1">
              <a:off x="1025" y="987"/>
              <a:ext cx="1932" cy="783"/>
            </a:xfrm>
            <a:custGeom>
              <a:avLst/>
              <a:gdLst>
                <a:gd name="T0" fmla="*/ 0 w 3007078"/>
                <a:gd name="T1" fmla="*/ 0 h 1532467"/>
                <a:gd name="T2" fmla="*/ 2556116 w 3007078"/>
                <a:gd name="T3" fmla="*/ 975181 h 1532467"/>
                <a:gd name="T4" fmla="*/ 3065610 w 3007078"/>
                <a:gd name="T5" fmla="*/ 1243012 h 15324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07078" h="1532467">
                  <a:moveTo>
                    <a:pt x="0" y="0"/>
                  </a:moveTo>
                  <a:lnTo>
                    <a:pt x="2506134" y="1202267"/>
                  </a:lnTo>
                  <a:cubicBezTo>
                    <a:pt x="3007078" y="1457678"/>
                    <a:pt x="3006372" y="1495072"/>
                    <a:pt x="3005667" y="1532467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1009" y="731"/>
              <a:ext cx="541" cy="1030"/>
            </a:xfrm>
            <a:custGeom>
              <a:avLst/>
              <a:gdLst>
                <a:gd name="T0" fmla="*/ 858837 w 914400"/>
                <a:gd name="T1" fmla="*/ 0 h 1752600"/>
                <a:gd name="T2" fmla="*/ 310136 w 914400"/>
                <a:gd name="T3" fmla="*/ 876806 h 1752600"/>
                <a:gd name="T4" fmla="*/ 0 w 914400"/>
                <a:gd name="T5" fmla="*/ 1635125 h 1752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4400" h="1752600">
                  <a:moveTo>
                    <a:pt x="914400" y="0"/>
                  </a:moveTo>
                  <a:cubicBezTo>
                    <a:pt x="698500" y="323850"/>
                    <a:pt x="482600" y="647700"/>
                    <a:pt x="330200" y="939800"/>
                  </a:cubicBezTo>
                  <a:cubicBezTo>
                    <a:pt x="177800" y="1231900"/>
                    <a:pt x="88900" y="1492250"/>
                    <a:pt x="0" y="175260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1331" y="881"/>
              <a:ext cx="436" cy="886"/>
            </a:xfrm>
            <a:custGeom>
              <a:avLst/>
              <a:gdLst>
                <a:gd name="T0" fmla="*/ 692150 w 914400"/>
                <a:gd name="T1" fmla="*/ 0 h 1752600"/>
                <a:gd name="T2" fmla="*/ 249943 w 914400"/>
                <a:gd name="T3" fmla="*/ 754224 h 1752600"/>
                <a:gd name="T4" fmla="*/ 0 w 914400"/>
                <a:gd name="T5" fmla="*/ 1406525 h 1752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4400" h="1752600">
                  <a:moveTo>
                    <a:pt x="914400" y="0"/>
                  </a:moveTo>
                  <a:cubicBezTo>
                    <a:pt x="698500" y="323850"/>
                    <a:pt x="482600" y="647700"/>
                    <a:pt x="330200" y="939800"/>
                  </a:cubicBezTo>
                  <a:cubicBezTo>
                    <a:pt x="177800" y="1231900"/>
                    <a:pt x="88900" y="1492250"/>
                    <a:pt x="0" y="175260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1" name="Freeform 210"/>
            <p:cNvSpPr>
              <a:spLocks/>
            </p:cNvSpPr>
            <p:nvPr/>
          </p:nvSpPr>
          <p:spPr bwMode="auto">
            <a:xfrm flipH="1">
              <a:off x="2650" y="639"/>
              <a:ext cx="637" cy="1122"/>
            </a:xfrm>
            <a:custGeom>
              <a:avLst/>
              <a:gdLst>
                <a:gd name="T0" fmla="*/ 1011238 w 914400"/>
                <a:gd name="T1" fmla="*/ 0 h 1752600"/>
                <a:gd name="T2" fmla="*/ 365169 w 914400"/>
                <a:gd name="T3" fmla="*/ 955123 h 1752600"/>
                <a:gd name="T4" fmla="*/ 0 w 914400"/>
                <a:gd name="T5" fmla="*/ 1781175 h 1752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4400" h="1752600">
                  <a:moveTo>
                    <a:pt x="914400" y="0"/>
                  </a:moveTo>
                  <a:cubicBezTo>
                    <a:pt x="698500" y="323850"/>
                    <a:pt x="482600" y="647700"/>
                    <a:pt x="330200" y="939800"/>
                  </a:cubicBezTo>
                  <a:cubicBezTo>
                    <a:pt x="177800" y="1231900"/>
                    <a:pt x="88900" y="1492250"/>
                    <a:pt x="0" y="175260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4" name="Freeform 213"/>
            <p:cNvSpPr>
              <a:spLocks/>
            </p:cNvSpPr>
            <p:nvPr/>
          </p:nvSpPr>
          <p:spPr bwMode="auto">
            <a:xfrm flipH="1">
              <a:off x="2440" y="765"/>
              <a:ext cx="546" cy="1002"/>
            </a:xfrm>
            <a:custGeom>
              <a:avLst/>
              <a:gdLst>
                <a:gd name="T0" fmla="*/ 866775 w 914400"/>
                <a:gd name="T1" fmla="*/ 0 h 1752600"/>
                <a:gd name="T2" fmla="*/ 313002 w 914400"/>
                <a:gd name="T3" fmla="*/ 852971 h 1752600"/>
                <a:gd name="T4" fmla="*/ 0 w 914400"/>
                <a:gd name="T5" fmla="*/ 1590675 h 1752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4400" h="1752600">
                  <a:moveTo>
                    <a:pt x="914400" y="0"/>
                  </a:moveTo>
                  <a:cubicBezTo>
                    <a:pt x="698500" y="323850"/>
                    <a:pt x="482600" y="647700"/>
                    <a:pt x="330200" y="939800"/>
                  </a:cubicBezTo>
                  <a:cubicBezTo>
                    <a:pt x="177800" y="1231900"/>
                    <a:pt x="88900" y="1492250"/>
                    <a:pt x="0" y="175260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8" name="Freeform 217"/>
            <p:cNvSpPr>
              <a:spLocks/>
            </p:cNvSpPr>
            <p:nvPr/>
          </p:nvSpPr>
          <p:spPr bwMode="auto">
            <a:xfrm flipH="1">
              <a:off x="2260" y="905"/>
              <a:ext cx="407" cy="860"/>
            </a:xfrm>
            <a:custGeom>
              <a:avLst/>
              <a:gdLst>
                <a:gd name="T0" fmla="*/ 646113 w 914400"/>
                <a:gd name="T1" fmla="*/ 0 h 1752600"/>
                <a:gd name="T2" fmla="*/ 233319 w 914400"/>
                <a:gd name="T3" fmla="*/ 732091 h 1752600"/>
                <a:gd name="T4" fmla="*/ 0 w 914400"/>
                <a:gd name="T5" fmla="*/ 1365250 h 1752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4400" h="1752600">
                  <a:moveTo>
                    <a:pt x="914400" y="0"/>
                  </a:moveTo>
                  <a:cubicBezTo>
                    <a:pt x="698500" y="323850"/>
                    <a:pt x="482600" y="647700"/>
                    <a:pt x="330200" y="939800"/>
                  </a:cubicBezTo>
                  <a:cubicBezTo>
                    <a:pt x="177800" y="1231900"/>
                    <a:pt x="88900" y="1492250"/>
                    <a:pt x="0" y="175260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22" name="Freeform 221"/>
            <p:cNvSpPr>
              <a:spLocks/>
            </p:cNvSpPr>
            <p:nvPr/>
          </p:nvSpPr>
          <p:spPr bwMode="auto">
            <a:xfrm>
              <a:off x="136" y="1012"/>
              <a:ext cx="842" cy="760"/>
            </a:xfrm>
            <a:custGeom>
              <a:avLst/>
              <a:gdLst>
                <a:gd name="T0" fmla="*/ 0 w 1337022"/>
                <a:gd name="T1" fmla="*/ 0 h 1206393"/>
                <a:gd name="T2" fmla="*/ 245825 w 1337022"/>
                <a:gd name="T3" fmla="*/ 630147 h 1206393"/>
                <a:gd name="T4" fmla="*/ 921845 w 1337022"/>
                <a:gd name="T5" fmla="*/ 814580 h 1206393"/>
                <a:gd name="T6" fmla="*/ 1336675 w 1337022"/>
                <a:gd name="T7" fmla="*/ 1206500 h 120639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37022" h="1206393">
                  <a:moveTo>
                    <a:pt x="0" y="0"/>
                  </a:moveTo>
                  <a:cubicBezTo>
                    <a:pt x="46104" y="247170"/>
                    <a:pt x="92208" y="494340"/>
                    <a:pt x="245889" y="630091"/>
                  </a:cubicBezTo>
                  <a:cubicBezTo>
                    <a:pt x="399570" y="765842"/>
                    <a:pt x="740229" y="718458"/>
                    <a:pt x="922084" y="814508"/>
                  </a:cubicBezTo>
                  <a:cubicBezTo>
                    <a:pt x="1103940" y="910558"/>
                    <a:pt x="1220481" y="1058475"/>
                    <a:pt x="1337022" y="1206393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28" name="Freeform 227"/>
            <p:cNvSpPr>
              <a:spLocks/>
            </p:cNvSpPr>
            <p:nvPr/>
          </p:nvSpPr>
          <p:spPr bwMode="auto">
            <a:xfrm>
              <a:off x="2696" y="1191"/>
              <a:ext cx="1031" cy="581"/>
            </a:xfrm>
            <a:custGeom>
              <a:avLst/>
              <a:gdLst>
                <a:gd name="T0" fmla="*/ 0 w 906716"/>
                <a:gd name="T1" fmla="*/ 922337 h 952820"/>
                <a:gd name="T2" fmla="*/ 263537 w 906716"/>
                <a:gd name="T3" fmla="*/ 550428 h 952820"/>
                <a:gd name="T4" fmla="*/ 1303822 w 906716"/>
                <a:gd name="T5" fmla="*/ 349596 h 952820"/>
                <a:gd name="T6" fmla="*/ 1636713 w 906716"/>
                <a:gd name="T7" fmla="*/ 0 h 9528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06716" h="952820">
                  <a:moveTo>
                    <a:pt x="0" y="952820"/>
                  </a:moveTo>
                  <a:cubicBezTo>
                    <a:pt x="12806" y="810025"/>
                    <a:pt x="25613" y="667231"/>
                    <a:pt x="145996" y="568619"/>
                  </a:cubicBezTo>
                  <a:cubicBezTo>
                    <a:pt x="266379" y="470007"/>
                    <a:pt x="595512" y="455920"/>
                    <a:pt x="722299" y="361150"/>
                  </a:cubicBezTo>
                  <a:cubicBezTo>
                    <a:pt x="849086" y="266380"/>
                    <a:pt x="877901" y="133190"/>
                    <a:pt x="906716" y="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31" name="Freeform 230"/>
            <p:cNvSpPr>
              <a:spLocks/>
            </p:cNvSpPr>
            <p:nvPr/>
          </p:nvSpPr>
          <p:spPr bwMode="auto">
            <a:xfrm>
              <a:off x="3006" y="1065"/>
              <a:ext cx="905" cy="702"/>
            </a:xfrm>
            <a:custGeom>
              <a:avLst/>
              <a:gdLst>
                <a:gd name="T0" fmla="*/ 0 w 1452282"/>
                <a:gd name="T1" fmla="*/ 1114425 h 1114185"/>
                <a:gd name="T2" fmla="*/ 144429 w 1452282"/>
                <a:gd name="T3" fmla="*/ 983769 h 1114185"/>
                <a:gd name="T4" fmla="*/ 813363 w 1452282"/>
                <a:gd name="T5" fmla="*/ 783941 h 1114185"/>
                <a:gd name="T6" fmla="*/ 1322666 w 1452282"/>
                <a:gd name="T7" fmla="*/ 491885 h 1114185"/>
                <a:gd name="T8" fmla="*/ 1436688 w 1452282"/>
                <a:gd name="T9" fmla="*/ 0 h 11141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2282" h="1114185">
                  <a:moveTo>
                    <a:pt x="0" y="1114185"/>
                  </a:moveTo>
                  <a:cubicBezTo>
                    <a:pt x="4482" y="1076405"/>
                    <a:pt x="8965" y="1038626"/>
                    <a:pt x="145997" y="983557"/>
                  </a:cubicBezTo>
                  <a:cubicBezTo>
                    <a:pt x="283029" y="928488"/>
                    <a:pt x="623687" y="865735"/>
                    <a:pt x="822191" y="783772"/>
                  </a:cubicBezTo>
                  <a:cubicBezTo>
                    <a:pt x="1020695" y="701809"/>
                    <a:pt x="1232007" y="622408"/>
                    <a:pt x="1337022" y="491779"/>
                  </a:cubicBezTo>
                  <a:cubicBezTo>
                    <a:pt x="1442037" y="361150"/>
                    <a:pt x="1447159" y="180575"/>
                    <a:pt x="1452282" y="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32" name="Freeform 231"/>
            <p:cNvSpPr>
              <a:spLocks/>
            </p:cNvSpPr>
            <p:nvPr/>
          </p:nvSpPr>
          <p:spPr bwMode="auto">
            <a:xfrm>
              <a:off x="334" y="1162"/>
              <a:ext cx="973" cy="610"/>
            </a:xfrm>
            <a:custGeom>
              <a:avLst/>
              <a:gdLst>
                <a:gd name="T0" fmla="*/ 0 w 1544491"/>
                <a:gd name="T1" fmla="*/ 0 h 968188"/>
                <a:gd name="T2" fmla="*/ 230543 w 1544491"/>
                <a:gd name="T3" fmla="*/ 215195 h 968188"/>
                <a:gd name="T4" fmla="*/ 960596 w 1544491"/>
                <a:gd name="T5" fmla="*/ 399647 h 968188"/>
                <a:gd name="T6" fmla="*/ 1544638 w 1544491"/>
                <a:gd name="T7" fmla="*/ 968375 h 968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4491" h="968188">
                  <a:moveTo>
                    <a:pt x="0" y="0"/>
                  </a:moveTo>
                  <a:cubicBezTo>
                    <a:pt x="35218" y="74279"/>
                    <a:pt x="70437" y="148558"/>
                    <a:pt x="230521" y="215153"/>
                  </a:cubicBezTo>
                  <a:cubicBezTo>
                    <a:pt x="390605" y="281748"/>
                    <a:pt x="741510" y="274064"/>
                    <a:pt x="960505" y="399570"/>
                  </a:cubicBezTo>
                  <a:cubicBezTo>
                    <a:pt x="1179500" y="525076"/>
                    <a:pt x="1361995" y="746632"/>
                    <a:pt x="1544491" y="968188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33" name="Freeform 232"/>
            <p:cNvSpPr>
              <a:spLocks/>
            </p:cNvSpPr>
            <p:nvPr/>
          </p:nvSpPr>
          <p:spPr bwMode="auto">
            <a:xfrm>
              <a:off x="3306" y="929"/>
              <a:ext cx="813" cy="838"/>
            </a:xfrm>
            <a:custGeom>
              <a:avLst/>
              <a:gdLst>
                <a:gd name="T0" fmla="*/ 0 w 1290918"/>
                <a:gd name="T1" fmla="*/ 1330325 h 1329338"/>
                <a:gd name="T2" fmla="*/ 599225 w 1290918"/>
                <a:gd name="T3" fmla="*/ 1138081 h 1329338"/>
                <a:gd name="T4" fmla="*/ 1106261 w 1290918"/>
                <a:gd name="T5" fmla="*/ 730526 h 1329338"/>
                <a:gd name="T6" fmla="*/ 1290638 w 1290918"/>
                <a:gd name="T7" fmla="*/ 0 h 13293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0918" h="1329338">
                  <a:moveTo>
                    <a:pt x="0" y="1329338"/>
                  </a:moveTo>
                  <a:cubicBezTo>
                    <a:pt x="207469" y="1283233"/>
                    <a:pt x="414938" y="1237129"/>
                    <a:pt x="599355" y="1137237"/>
                  </a:cubicBezTo>
                  <a:cubicBezTo>
                    <a:pt x="783772" y="1037345"/>
                    <a:pt x="991241" y="919524"/>
                    <a:pt x="1106501" y="729984"/>
                  </a:cubicBezTo>
                  <a:cubicBezTo>
                    <a:pt x="1221762" y="540445"/>
                    <a:pt x="1256340" y="270222"/>
                    <a:pt x="1290918" y="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34" name="Freeform 233"/>
            <p:cNvSpPr>
              <a:spLocks/>
            </p:cNvSpPr>
            <p:nvPr/>
          </p:nvSpPr>
          <p:spPr bwMode="auto">
            <a:xfrm>
              <a:off x="551" y="779"/>
              <a:ext cx="1530" cy="789"/>
            </a:xfrm>
            <a:custGeom>
              <a:avLst/>
              <a:gdLst>
                <a:gd name="T0" fmla="*/ 16645 w 2429435"/>
                <a:gd name="T1" fmla="*/ 0 h 1252498"/>
                <a:gd name="T2" fmla="*/ 78103 w 2429435"/>
                <a:gd name="T3" fmla="*/ 637795 h 1252498"/>
                <a:gd name="T4" fmla="*/ 485263 w 2429435"/>
                <a:gd name="T5" fmla="*/ 783796 h 1252498"/>
                <a:gd name="T6" fmla="*/ 961564 w 2429435"/>
                <a:gd name="T7" fmla="*/ 852954 h 1252498"/>
                <a:gd name="T8" fmla="*/ 1875753 w 2429435"/>
                <a:gd name="T9" fmla="*/ 1022009 h 1252498"/>
                <a:gd name="T10" fmla="*/ 2305959 w 2429435"/>
                <a:gd name="T11" fmla="*/ 1129588 h 1252498"/>
                <a:gd name="T12" fmla="*/ 2428875 w 2429435"/>
                <a:gd name="T13" fmla="*/ 1252537 h 12524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29435" h="1252498">
                  <a:moveTo>
                    <a:pt x="16649" y="0"/>
                  </a:moveTo>
                  <a:cubicBezTo>
                    <a:pt x="8324" y="253573"/>
                    <a:pt x="0" y="507146"/>
                    <a:pt x="78121" y="637775"/>
                  </a:cubicBezTo>
                  <a:cubicBezTo>
                    <a:pt x="156242" y="768404"/>
                    <a:pt x="338098" y="747913"/>
                    <a:pt x="485375" y="783772"/>
                  </a:cubicBezTo>
                  <a:cubicBezTo>
                    <a:pt x="632652" y="819631"/>
                    <a:pt x="729983" y="813227"/>
                    <a:pt x="961785" y="852928"/>
                  </a:cubicBezTo>
                  <a:cubicBezTo>
                    <a:pt x="1193587" y="892629"/>
                    <a:pt x="1652067" y="975873"/>
                    <a:pt x="1876185" y="1021977"/>
                  </a:cubicBezTo>
                  <a:cubicBezTo>
                    <a:pt x="2100303" y="1068081"/>
                    <a:pt x="2214283" y="1091133"/>
                    <a:pt x="2306491" y="1129553"/>
                  </a:cubicBezTo>
                  <a:cubicBezTo>
                    <a:pt x="2398699" y="1167973"/>
                    <a:pt x="2414067" y="1210235"/>
                    <a:pt x="2429435" y="1252498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35" name="Freeform 234"/>
            <p:cNvSpPr>
              <a:spLocks/>
            </p:cNvSpPr>
            <p:nvPr/>
          </p:nvSpPr>
          <p:spPr bwMode="auto">
            <a:xfrm>
              <a:off x="1985" y="489"/>
              <a:ext cx="154" cy="1079"/>
            </a:xfrm>
            <a:custGeom>
              <a:avLst/>
              <a:gdLst>
                <a:gd name="T0" fmla="*/ 0 w 234363"/>
                <a:gd name="T1" fmla="*/ 0 h 1713540"/>
                <a:gd name="T2" fmla="*/ 208405 w 234363"/>
                <a:gd name="T3" fmla="*/ 1106096 h 1713540"/>
                <a:gd name="T4" fmla="*/ 216421 w 234363"/>
                <a:gd name="T5" fmla="*/ 1712912 h 17135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4363" h="1713540">
                  <a:moveTo>
                    <a:pt x="0" y="0"/>
                  </a:moveTo>
                  <a:cubicBezTo>
                    <a:pt x="82603" y="410455"/>
                    <a:pt x="165207" y="820911"/>
                    <a:pt x="199785" y="1106501"/>
                  </a:cubicBezTo>
                  <a:cubicBezTo>
                    <a:pt x="234363" y="1392091"/>
                    <a:pt x="207469" y="1713540"/>
                    <a:pt x="207469" y="171354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159" y="767"/>
              <a:ext cx="1370" cy="804"/>
            </a:xfrm>
            <a:custGeom>
              <a:avLst/>
              <a:gdLst>
                <a:gd name="T0" fmla="*/ 2112957 w 2159213"/>
                <a:gd name="T1" fmla="*/ 0 h 1252498"/>
                <a:gd name="T2" fmla="*/ 2128437 w 2159213"/>
                <a:gd name="T3" fmla="*/ 673411 h 1252498"/>
                <a:gd name="T4" fmla="*/ 1834326 w 2159213"/>
                <a:gd name="T5" fmla="*/ 830019 h 1252498"/>
                <a:gd name="T6" fmla="*/ 750758 w 2159213"/>
                <a:gd name="T7" fmla="*/ 994457 h 1252498"/>
                <a:gd name="T8" fmla="*/ 170275 w 2159213"/>
                <a:gd name="T9" fmla="*/ 1119742 h 1252498"/>
                <a:gd name="T10" fmla="*/ 0 w 2159213"/>
                <a:gd name="T11" fmla="*/ 1276350 h 12524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9213" h="1252498">
                  <a:moveTo>
                    <a:pt x="2097741" y="0"/>
                  </a:moveTo>
                  <a:cubicBezTo>
                    <a:pt x="2128477" y="262538"/>
                    <a:pt x="2159213" y="525076"/>
                    <a:pt x="2113109" y="660827"/>
                  </a:cubicBezTo>
                  <a:cubicBezTo>
                    <a:pt x="2067005" y="796578"/>
                    <a:pt x="2049076" y="762000"/>
                    <a:pt x="1821116" y="814508"/>
                  </a:cubicBezTo>
                  <a:cubicBezTo>
                    <a:pt x="1593156" y="867016"/>
                    <a:pt x="1020696" y="928488"/>
                    <a:pt x="745351" y="975873"/>
                  </a:cubicBezTo>
                  <a:cubicBezTo>
                    <a:pt x="470006" y="1023258"/>
                    <a:pt x="293274" y="1052713"/>
                    <a:pt x="169049" y="1098817"/>
                  </a:cubicBezTo>
                  <a:cubicBezTo>
                    <a:pt x="44824" y="1144921"/>
                    <a:pt x="22412" y="1198709"/>
                    <a:pt x="0" y="1252498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1094" y="730"/>
              <a:ext cx="480" cy="306"/>
            </a:xfrm>
            <a:custGeom>
              <a:avLst/>
              <a:gdLst>
                <a:gd name="T0" fmla="*/ 0 w 792480"/>
                <a:gd name="T1" fmla="*/ 433773 h 486410"/>
                <a:gd name="T2" fmla="*/ 490904 w 792480"/>
                <a:gd name="T3" fmla="*/ 479433 h 486410"/>
                <a:gd name="T4" fmla="*/ 630115 w 792480"/>
                <a:gd name="T5" fmla="*/ 395723 h 486410"/>
                <a:gd name="T6" fmla="*/ 762000 w 792480"/>
                <a:gd name="T7" fmla="*/ 0 h 4864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92480" h="486410">
                  <a:moveTo>
                    <a:pt x="0" y="434340"/>
                  </a:moveTo>
                  <a:cubicBezTo>
                    <a:pt x="200660" y="460375"/>
                    <a:pt x="401320" y="486410"/>
                    <a:pt x="510540" y="480060"/>
                  </a:cubicBezTo>
                  <a:cubicBezTo>
                    <a:pt x="619760" y="473710"/>
                    <a:pt x="608330" y="476250"/>
                    <a:pt x="655320" y="396240"/>
                  </a:cubicBezTo>
                  <a:cubicBezTo>
                    <a:pt x="702310" y="316230"/>
                    <a:pt x="747395" y="158115"/>
                    <a:pt x="792480" y="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501" y="773"/>
              <a:ext cx="590" cy="361"/>
            </a:xfrm>
            <a:custGeom>
              <a:avLst/>
              <a:gdLst>
                <a:gd name="T0" fmla="*/ 0 w 914400"/>
                <a:gd name="T1" fmla="*/ 0 h 565150"/>
                <a:gd name="T2" fmla="*/ 515144 w 914400"/>
                <a:gd name="T3" fmla="*/ 479075 h 565150"/>
                <a:gd name="T4" fmla="*/ 936625 w 914400"/>
                <a:gd name="T5" fmla="*/ 564072 h 5651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4400" h="565150">
                  <a:moveTo>
                    <a:pt x="0" y="0"/>
                  </a:moveTo>
                  <a:cubicBezTo>
                    <a:pt x="175260" y="189865"/>
                    <a:pt x="350520" y="379730"/>
                    <a:pt x="502920" y="472440"/>
                  </a:cubicBezTo>
                  <a:cubicBezTo>
                    <a:pt x="655320" y="565150"/>
                    <a:pt x="784860" y="560705"/>
                    <a:pt x="914400" y="55626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2611" y="643"/>
              <a:ext cx="471" cy="471"/>
            </a:xfrm>
            <a:custGeom>
              <a:avLst/>
              <a:gdLst>
                <a:gd name="T0" fmla="*/ 0 w 723900"/>
                <a:gd name="T1" fmla="*/ 0 h 748030"/>
                <a:gd name="T2" fmla="*/ 456498 w 723900"/>
                <a:gd name="T3" fmla="*/ 624574 h 748030"/>
                <a:gd name="T4" fmla="*/ 747712 w 723900"/>
                <a:gd name="T5" fmla="*/ 738826 h 7480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3900" h="748030">
                  <a:moveTo>
                    <a:pt x="0" y="0"/>
                  </a:moveTo>
                  <a:cubicBezTo>
                    <a:pt x="160655" y="250825"/>
                    <a:pt x="321310" y="501650"/>
                    <a:pt x="441960" y="624840"/>
                  </a:cubicBezTo>
                  <a:cubicBezTo>
                    <a:pt x="562610" y="748030"/>
                    <a:pt x="643255" y="743585"/>
                    <a:pt x="723900" y="73914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7" name="Freeform 126"/>
            <p:cNvSpPr>
              <a:spLocks noChangeArrowheads="1"/>
            </p:cNvSpPr>
            <p:nvPr/>
          </p:nvSpPr>
          <p:spPr bwMode="auto">
            <a:xfrm>
              <a:off x="2038" y="1568"/>
              <a:ext cx="180" cy="109"/>
            </a:xfrm>
            <a:custGeom>
              <a:avLst/>
              <a:gdLst>
                <a:gd name="T0" fmla="*/ 1920 w 552964"/>
                <a:gd name="T1" fmla="*/ 30348 h 175701"/>
                <a:gd name="T2" fmla="*/ 6301 w 552964"/>
                <a:gd name="T3" fmla="*/ 10191 h 175701"/>
                <a:gd name="T4" fmla="*/ 16878 w 552964"/>
                <a:gd name="T5" fmla="*/ 1842 h 175701"/>
                <a:gd name="T6" fmla="*/ 141936 w 552964"/>
                <a:gd name="T7" fmla="*/ 0 h 175701"/>
                <a:gd name="T8" fmla="*/ 269994 w 552964"/>
                <a:gd name="T9" fmla="*/ 1842 h 175701"/>
                <a:gd name="T10" fmla="*/ 280571 w 552964"/>
                <a:gd name="T11" fmla="*/ 10191 h 175701"/>
                <a:gd name="T12" fmla="*/ 284952 w 552964"/>
                <a:gd name="T13" fmla="*/ 30348 h 175701"/>
                <a:gd name="T14" fmla="*/ 285750 w 552964"/>
                <a:gd name="T15" fmla="*/ 85595 h 175701"/>
                <a:gd name="T16" fmla="*/ 284952 w 552964"/>
                <a:gd name="T17" fmla="*/ 144368 h 175701"/>
                <a:gd name="T18" fmla="*/ 280571 w 552964"/>
                <a:gd name="T19" fmla="*/ 164525 h 175701"/>
                <a:gd name="T20" fmla="*/ 269994 w 552964"/>
                <a:gd name="T21" fmla="*/ 172875 h 175701"/>
                <a:gd name="T22" fmla="*/ 235955 w 552964"/>
                <a:gd name="T23" fmla="*/ 173038 h 175701"/>
                <a:gd name="T24" fmla="*/ 174428 w 552964"/>
                <a:gd name="T25" fmla="*/ 173038 h 175701"/>
                <a:gd name="T26" fmla="*/ 141287 w 552964"/>
                <a:gd name="T27" fmla="*/ 173038 h 175701"/>
                <a:gd name="T28" fmla="*/ 111670 w 552964"/>
                <a:gd name="T29" fmla="*/ 173038 h 175701"/>
                <a:gd name="T30" fmla="*/ 50144 w 552964"/>
                <a:gd name="T31" fmla="*/ 173038 h 175701"/>
                <a:gd name="T32" fmla="*/ 16878 w 552964"/>
                <a:gd name="T33" fmla="*/ 172875 h 175701"/>
                <a:gd name="T34" fmla="*/ 6301 w 552964"/>
                <a:gd name="T35" fmla="*/ 164525 h 175701"/>
                <a:gd name="T36" fmla="*/ 1920 w 552964"/>
                <a:gd name="T37" fmla="*/ 144368 h 175701"/>
                <a:gd name="T38" fmla="*/ 0 w 552964"/>
                <a:gd name="T39" fmla="*/ 85595 h 175701"/>
                <a:gd name="T40" fmla="*/ 1920 w 552964"/>
                <a:gd name="T41" fmla="*/ 30348 h 17570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5701"/>
                <a:gd name="T65" fmla="*/ 552964 w 552964"/>
                <a:gd name="T66" fmla="*/ 175701 h 17570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73409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chemeClr val="accent2"/>
            </a:solidFill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p1: p</a:t>
              </a:r>
            </a:p>
          </p:txBody>
        </p:sp>
        <p:sp>
          <p:nvSpPr>
            <p:cNvPr id="24" name="Freeform 23"/>
            <p:cNvSpPr>
              <a:spLocks noChangeArrowheads="1"/>
            </p:cNvSpPr>
            <p:nvPr/>
          </p:nvSpPr>
          <p:spPr bwMode="auto">
            <a:xfrm>
              <a:off x="1844" y="11"/>
              <a:ext cx="299" cy="109"/>
            </a:xfrm>
            <a:custGeom>
              <a:avLst/>
              <a:gdLst>
                <a:gd name="T0" fmla="*/ 0 w 565849"/>
                <a:gd name="T1" fmla="*/ 28707 h 174471"/>
                <a:gd name="T2" fmla="*/ 7112 w 565849"/>
                <a:gd name="T3" fmla="*/ 8408 h 174471"/>
                <a:gd name="T4" fmla="*/ 24281 w 565849"/>
                <a:gd name="T5" fmla="*/ 0 h 174471"/>
                <a:gd name="T6" fmla="*/ 450382 w 565849"/>
                <a:gd name="T7" fmla="*/ 0 h 174471"/>
                <a:gd name="T8" fmla="*/ 467551 w 565849"/>
                <a:gd name="T9" fmla="*/ 8408 h 174471"/>
                <a:gd name="T10" fmla="*/ 474663 w 565849"/>
                <a:gd name="T11" fmla="*/ 28707 h 174471"/>
                <a:gd name="T12" fmla="*/ 474663 w 565849"/>
                <a:gd name="T13" fmla="*/ 143531 h 174471"/>
                <a:gd name="T14" fmla="*/ 467551 w 565849"/>
                <a:gd name="T15" fmla="*/ 163829 h 174471"/>
                <a:gd name="T16" fmla="*/ 450382 w 565849"/>
                <a:gd name="T17" fmla="*/ 172238 h 174471"/>
                <a:gd name="T18" fmla="*/ 239996 w 565849"/>
                <a:gd name="T19" fmla="*/ 172939 h 174471"/>
                <a:gd name="T20" fmla="*/ 24281 w 565849"/>
                <a:gd name="T21" fmla="*/ 172238 h 174471"/>
                <a:gd name="T22" fmla="*/ 7112 w 565849"/>
                <a:gd name="T23" fmla="*/ 163829 h 174471"/>
                <a:gd name="T24" fmla="*/ 0 w 565849"/>
                <a:gd name="T25" fmla="*/ 143531 h 174471"/>
                <a:gd name="T26" fmla="*/ 0 w 565849"/>
                <a:gd name="T27" fmla="*/ 28707 h 1744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5849"/>
                <a:gd name="T43" fmla="*/ 0 h 174471"/>
                <a:gd name="T44" fmla="*/ 565849 w 565849"/>
                <a:gd name="T45" fmla="*/ 174471 h 17447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1269" y="0"/>
                    <a:pt x="28945" y="0"/>
                  </a:cubicBez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solidFill>
              <a:schemeClr val="accent2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m1: main</a:t>
              </a:r>
            </a:p>
          </p:txBody>
        </p:sp>
        <p:sp>
          <p:nvSpPr>
            <p:cNvPr id="144" name="Freeform 143"/>
            <p:cNvSpPr>
              <a:spLocks noChangeArrowheads="1"/>
            </p:cNvSpPr>
            <p:nvPr/>
          </p:nvSpPr>
          <p:spPr bwMode="auto">
            <a:xfrm>
              <a:off x="1872" y="384"/>
              <a:ext cx="304" cy="109"/>
            </a:xfrm>
            <a:custGeom>
              <a:avLst/>
              <a:gdLst>
                <a:gd name="T0" fmla="*/ 0 w 547704"/>
                <a:gd name="T1" fmla="*/ 28121 h 175701"/>
                <a:gd name="T2" fmla="*/ 7372 w 547704"/>
                <a:gd name="T3" fmla="*/ 9443 h 175701"/>
                <a:gd name="T4" fmla="*/ 25169 w 547704"/>
                <a:gd name="T5" fmla="*/ 1706 h 175701"/>
                <a:gd name="T6" fmla="*/ 235600 w 547704"/>
                <a:gd name="T7" fmla="*/ 0 h 175701"/>
                <a:gd name="T8" fmla="*/ 451081 w 547704"/>
                <a:gd name="T9" fmla="*/ 1706 h 175701"/>
                <a:gd name="T10" fmla="*/ 468878 w 547704"/>
                <a:gd name="T11" fmla="*/ 9443 h 175701"/>
                <a:gd name="T12" fmla="*/ 476250 w 547704"/>
                <a:gd name="T13" fmla="*/ 28121 h 175701"/>
                <a:gd name="T14" fmla="*/ 476250 w 547704"/>
                <a:gd name="T15" fmla="*/ 133772 h 175701"/>
                <a:gd name="T16" fmla="*/ 468878 w 547704"/>
                <a:gd name="T17" fmla="*/ 152450 h 175701"/>
                <a:gd name="T18" fmla="*/ 451081 w 547704"/>
                <a:gd name="T19" fmla="*/ 160187 h 175701"/>
                <a:gd name="T20" fmla="*/ 393804 w 547704"/>
                <a:gd name="T21" fmla="*/ 160338 h 175701"/>
                <a:gd name="T22" fmla="*/ 290274 w 547704"/>
                <a:gd name="T23" fmla="*/ 160338 h 175701"/>
                <a:gd name="T24" fmla="*/ 184674 w 547704"/>
                <a:gd name="T25" fmla="*/ 160338 h 175701"/>
                <a:gd name="T26" fmla="*/ 81145 w 547704"/>
                <a:gd name="T27" fmla="*/ 160338 h 175701"/>
                <a:gd name="T28" fmla="*/ 25169 w 547704"/>
                <a:gd name="T29" fmla="*/ 160187 h 175701"/>
                <a:gd name="T30" fmla="*/ 7372 w 547704"/>
                <a:gd name="T31" fmla="*/ 152450 h 175701"/>
                <a:gd name="T32" fmla="*/ 0 w 547704"/>
                <a:gd name="T33" fmla="*/ 133772 h 175701"/>
                <a:gd name="T34" fmla="*/ 0 w 547704"/>
                <a:gd name="T35" fmla="*/ 28121 h 1757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7704"/>
                <a:gd name="T55" fmla="*/ 0 h 175701"/>
                <a:gd name="T56" fmla="*/ 547704 w 547704"/>
                <a:gd name="T57" fmla="*/ 175701 h 1757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solidFill>
              <a:schemeClr val="accent2"/>
            </a:solidFill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m9: call p</a:t>
              </a:r>
            </a:p>
          </p:txBody>
        </p:sp>
        <p:sp>
          <p:nvSpPr>
            <p:cNvPr id="202" name="Freeform 201"/>
            <p:cNvSpPr>
              <a:spLocks noChangeArrowheads="1"/>
            </p:cNvSpPr>
            <p:nvPr/>
          </p:nvSpPr>
          <p:spPr bwMode="auto">
            <a:xfrm>
              <a:off x="1916" y="2102"/>
              <a:ext cx="294" cy="109"/>
            </a:xfrm>
            <a:custGeom>
              <a:avLst/>
              <a:gdLst>
                <a:gd name="T0" fmla="*/ 3094 w 552964"/>
                <a:gd name="T1" fmla="*/ 28121 h 175701"/>
                <a:gd name="T2" fmla="*/ 10152 w 552964"/>
                <a:gd name="T3" fmla="*/ 9443 h 175701"/>
                <a:gd name="T4" fmla="*/ 27192 w 552964"/>
                <a:gd name="T5" fmla="*/ 1706 h 175701"/>
                <a:gd name="T6" fmla="*/ 228674 w 552964"/>
                <a:gd name="T7" fmla="*/ 0 h 175701"/>
                <a:gd name="T8" fmla="*/ 434991 w 552964"/>
                <a:gd name="T9" fmla="*/ 1706 h 175701"/>
                <a:gd name="T10" fmla="*/ 452031 w 552964"/>
                <a:gd name="T11" fmla="*/ 9443 h 175701"/>
                <a:gd name="T12" fmla="*/ 459090 w 552964"/>
                <a:gd name="T13" fmla="*/ 28121 h 175701"/>
                <a:gd name="T14" fmla="*/ 460375 w 552964"/>
                <a:gd name="T15" fmla="*/ 79313 h 175701"/>
                <a:gd name="T16" fmla="*/ 459090 w 552964"/>
                <a:gd name="T17" fmla="*/ 133772 h 175701"/>
                <a:gd name="T18" fmla="*/ 452031 w 552964"/>
                <a:gd name="T19" fmla="*/ 152450 h 175701"/>
                <a:gd name="T20" fmla="*/ 434991 w 552964"/>
                <a:gd name="T21" fmla="*/ 160187 h 175701"/>
                <a:gd name="T22" fmla="*/ 380150 w 552964"/>
                <a:gd name="T23" fmla="*/ 160338 h 175701"/>
                <a:gd name="T24" fmla="*/ 281023 w 552964"/>
                <a:gd name="T25" fmla="*/ 160338 h 175701"/>
                <a:gd name="T26" fmla="*/ 179913 w 552964"/>
                <a:gd name="T27" fmla="*/ 160338 h 175701"/>
                <a:gd name="T28" fmla="*/ 80787 w 552964"/>
                <a:gd name="T29" fmla="*/ 160338 h 175701"/>
                <a:gd name="T30" fmla="*/ 27192 w 552964"/>
                <a:gd name="T31" fmla="*/ 160187 h 175701"/>
                <a:gd name="T32" fmla="*/ 10152 w 552964"/>
                <a:gd name="T33" fmla="*/ 152450 h 175701"/>
                <a:gd name="T34" fmla="*/ 3094 w 552964"/>
                <a:gd name="T35" fmla="*/ 133772 h 175701"/>
                <a:gd name="T36" fmla="*/ 0 w 552964"/>
                <a:gd name="T37" fmla="*/ 79313 h 175701"/>
                <a:gd name="T38" fmla="*/ 309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chemeClr val="accent2"/>
            </a:solidFill>
            <a:ln w="12700" algn="ctr">
              <a:solidFill>
                <a:schemeClr val="bg1"/>
              </a:solidFill>
              <a:miter lim="800000"/>
              <a:headEnd/>
              <a:tailEnd type="triangle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p5: g2=b</a:t>
              </a:r>
            </a:p>
          </p:txBody>
        </p:sp>
      </p:grpSp>
      <p:sp>
        <p:nvSpPr>
          <p:cNvPr id="1456225" name="Rectangle 97"/>
          <p:cNvSpPr>
            <a:spLocks noGrp="1" noChangeArrowheads="1"/>
          </p:cNvSpPr>
          <p:nvPr>
            <p:ph type="title"/>
          </p:nvPr>
        </p:nvSpPr>
        <p:spPr>
          <a:xfrm>
            <a:off x="381000" y="366713"/>
            <a:ext cx="8458200" cy="685800"/>
          </a:xfrm>
        </p:spPr>
        <p:txBody>
          <a:bodyPr/>
          <a:lstStyle/>
          <a:p>
            <a:r>
              <a:rPr lang="en-US" sz="3600"/>
              <a:t>System Dependence Graph (SDG)</a:t>
            </a:r>
          </a:p>
        </p:txBody>
      </p:sp>
    </p:spTree>
    <p:extLst>
      <p:ext uri="{BB962C8B-B14F-4D97-AF65-F5344CB8AC3E}">
        <p14:creationId xmlns:p14="http://schemas.microsoft.com/office/powerpoint/2010/main" val="140386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F905-7B6E-42BF-AC3C-323EF7695728}" type="slidenum">
              <a:rPr lang="en-US">
                <a:solidFill>
                  <a:srgbClr val="FFFFFF"/>
                </a:solidFill>
              </a:rPr>
              <a:pPr/>
              <a:t>108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61381" name="Group 133"/>
          <p:cNvGrpSpPr>
            <a:grpSpLocks/>
          </p:cNvGrpSpPr>
          <p:nvPr/>
        </p:nvGrpSpPr>
        <p:grpSpPr bwMode="auto">
          <a:xfrm>
            <a:off x="212725" y="1866900"/>
            <a:ext cx="8716963" cy="3124200"/>
            <a:chOff x="49" y="45"/>
            <a:chExt cx="5491" cy="1968"/>
          </a:xfrm>
        </p:grpSpPr>
        <p:cxnSp>
          <p:nvCxnSpPr>
            <p:cNvPr id="1461250" name="Straight Arrow Connector 84"/>
            <p:cNvCxnSpPr>
              <a:cxnSpLocks noChangeShapeType="1"/>
              <a:stCxn id="24" idx="12"/>
              <a:endCxn id="83" idx="7"/>
            </p:cNvCxnSpPr>
            <p:nvPr/>
          </p:nvCxnSpPr>
          <p:spPr bwMode="auto">
            <a:xfrm flipH="1">
              <a:off x="522" y="134"/>
              <a:ext cx="1941" cy="22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251" name="TextBox 275"/>
            <p:cNvSpPr txBox="1">
              <a:spLocks noChangeArrowheads="1"/>
            </p:cNvSpPr>
            <p:nvPr/>
          </p:nvSpPr>
          <p:spPr bwMode="auto">
            <a:xfrm>
              <a:off x="2385" y="366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C2</a:t>
              </a:r>
            </a:p>
          </p:txBody>
        </p:sp>
        <p:sp>
          <p:nvSpPr>
            <p:cNvPr id="271" name="Freeform 270"/>
            <p:cNvSpPr>
              <a:spLocks noChangeArrowheads="1"/>
            </p:cNvSpPr>
            <p:nvPr/>
          </p:nvSpPr>
          <p:spPr bwMode="auto">
            <a:xfrm>
              <a:off x="49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(p2, C1)</a:t>
              </a:r>
            </a:p>
          </p:txBody>
        </p:sp>
        <p:cxnSp>
          <p:nvCxnSpPr>
            <p:cNvPr id="1461253" name="Straight Arrow Connector 136"/>
            <p:cNvCxnSpPr>
              <a:cxnSpLocks noChangeShapeType="1"/>
              <a:stCxn id="24" idx="9"/>
              <a:endCxn id="212" idx="3"/>
            </p:cNvCxnSpPr>
            <p:nvPr/>
          </p:nvCxnSpPr>
          <p:spPr bwMode="auto">
            <a:xfrm>
              <a:off x="2545" y="152"/>
              <a:ext cx="3" cy="337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254" name="TextBox 54"/>
            <p:cNvSpPr txBox="1">
              <a:spLocks noChangeArrowheads="1"/>
            </p:cNvSpPr>
            <p:nvPr/>
          </p:nvSpPr>
          <p:spPr bwMode="auto">
            <a:xfrm>
              <a:off x="624" y="505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C1</a:t>
              </a:r>
            </a:p>
          </p:txBody>
        </p:sp>
        <p:sp>
          <p:nvSpPr>
            <p:cNvPr id="1461256" name="Freeform 80"/>
            <p:cNvSpPr>
              <a:spLocks/>
            </p:cNvSpPr>
            <p:nvPr/>
          </p:nvSpPr>
          <p:spPr bwMode="auto">
            <a:xfrm>
              <a:off x="153" y="437"/>
              <a:ext cx="320" cy="521"/>
            </a:xfrm>
            <a:custGeom>
              <a:avLst/>
              <a:gdLst>
                <a:gd name="T0" fmla="*/ 431183 w 524933"/>
                <a:gd name="T1" fmla="*/ 0 h 914400"/>
                <a:gd name="T2" fmla="*/ 111273 w 524933"/>
                <a:gd name="T3" fmla="*/ 301021 h 914400"/>
                <a:gd name="T4" fmla="*/ 0 w 524933"/>
                <a:gd name="T5" fmla="*/ 677297 h 914400"/>
                <a:gd name="T6" fmla="*/ 0 60000 65536"/>
                <a:gd name="T7" fmla="*/ 0 60000 65536"/>
                <a:gd name="T8" fmla="*/ 0 60000 65536"/>
                <a:gd name="T9" fmla="*/ 0 w 524933"/>
                <a:gd name="T10" fmla="*/ 0 h 914400"/>
                <a:gd name="T11" fmla="*/ 524933 w 524933"/>
                <a:gd name="T12" fmla="*/ 914400 h 914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4933" h="914400">
                  <a:moveTo>
                    <a:pt x="524933" y="0"/>
                  </a:moveTo>
                  <a:cubicBezTo>
                    <a:pt x="373944" y="127000"/>
                    <a:pt x="222955" y="254000"/>
                    <a:pt x="135466" y="406400"/>
                  </a:cubicBezTo>
                  <a:cubicBezTo>
                    <a:pt x="47977" y="558800"/>
                    <a:pt x="23988" y="736600"/>
                    <a:pt x="0" y="91440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7" name="Freeform 206"/>
            <p:cNvSpPr>
              <a:spLocks noChangeArrowheads="1"/>
            </p:cNvSpPr>
            <p:nvPr/>
          </p:nvSpPr>
          <p:spPr bwMode="auto">
            <a:xfrm>
              <a:off x="57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7 w 565849"/>
                <a:gd name="T9" fmla="*/ 0 h 174471"/>
                <a:gd name="T10" fmla="*/ 364346 w 565849"/>
                <a:gd name="T11" fmla="*/ 7791 h 174471"/>
                <a:gd name="T12" fmla="*/ 369888 w 565849"/>
                <a:gd name="T13" fmla="*/ 26600 h 174471"/>
                <a:gd name="T14" fmla="*/ 369888 w 565849"/>
                <a:gd name="T15" fmla="*/ 132996 h 174471"/>
                <a:gd name="T16" fmla="*/ 364346 w 565849"/>
                <a:gd name="T17" fmla="*/ 151805 h 174471"/>
                <a:gd name="T18" fmla="*/ 350967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(m4,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58" name="Straight Arrow Connector 213"/>
            <p:cNvCxnSpPr>
              <a:cxnSpLocks noChangeShapeType="1"/>
              <a:stCxn id="206" idx="17"/>
              <a:endCxn id="207" idx="3"/>
            </p:cNvCxnSpPr>
            <p:nvPr/>
          </p:nvCxnSpPr>
          <p:spPr bwMode="auto">
            <a:xfrm flipH="1">
              <a:off x="135" y="706"/>
              <a:ext cx="528" cy="25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1" name="Freeform 210"/>
            <p:cNvSpPr>
              <a:spLocks noChangeArrowheads="1"/>
            </p:cNvSpPr>
            <p:nvPr/>
          </p:nvSpPr>
          <p:spPr bwMode="auto">
            <a:xfrm>
              <a:off x="898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(m6,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60" name="Straight Arrow Connector 220"/>
            <p:cNvCxnSpPr>
              <a:cxnSpLocks noChangeShapeType="1"/>
              <a:stCxn id="206" idx="11"/>
              <a:endCxn id="211" idx="3"/>
            </p:cNvCxnSpPr>
            <p:nvPr/>
          </p:nvCxnSpPr>
          <p:spPr bwMode="auto">
            <a:xfrm>
              <a:off x="764" y="724"/>
              <a:ext cx="212" cy="23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0" name="Freeform 259"/>
            <p:cNvSpPr>
              <a:spLocks noChangeArrowheads="1"/>
            </p:cNvSpPr>
            <p:nvPr/>
          </p:nvSpPr>
          <p:spPr bwMode="auto">
            <a:xfrm>
              <a:off x="1540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(m8,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62" name="Straight Arrow Connector 227"/>
            <p:cNvCxnSpPr>
              <a:cxnSpLocks noChangeShapeType="1"/>
              <a:stCxn id="206" idx="7"/>
              <a:endCxn id="260" idx="3"/>
            </p:cNvCxnSpPr>
            <p:nvPr/>
          </p:nvCxnSpPr>
          <p:spPr bwMode="auto">
            <a:xfrm>
              <a:off x="829" y="706"/>
              <a:ext cx="789" cy="25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6" name="Freeform 265"/>
            <p:cNvSpPr>
              <a:spLocks noChangeArrowheads="1"/>
            </p:cNvSpPr>
            <p:nvPr/>
          </p:nvSpPr>
          <p:spPr bwMode="auto">
            <a:xfrm>
              <a:off x="865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C1)</a:t>
              </a:r>
            </a:p>
          </p:txBody>
        </p:sp>
        <p:cxnSp>
          <p:nvCxnSpPr>
            <p:cNvPr id="1461264" name="Straight Arrow Connector 125"/>
            <p:cNvCxnSpPr>
              <a:cxnSpLocks noChangeShapeType="1"/>
              <a:stCxn id="263" idx="12"/>
              <a:endCxn id="266" idx="3"/>
            </p:cNvCxnSpPr>
            <p:nvPr/>
          </p:nvCxnSpPr>
          <p:spPr bwMode="auto">
            <a:xfrm>
              <a:off x="772" y="1324"/>
              <a:ext cx="189" cy="15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2" name="Freeform 271"/>
            <p:cNvSpPr>
              <a:spLocks noChangeArrowheads="1"/>
            </p:cNvSpPr>
            <p:nvPr/>
          </p:nvSpPr>
          <p:spPr bwMode="auto">
            <a:xfrm>
              <a:off x="1489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(p9, C1)</a:t>
              </a:r>
            </a:p>
          </p:txBody>
        </p:sp>
        <p:cxnSp>
          <p:nvCxnSpPr>
            <p:cNvPr id="1461266" name="Straight Arrow Connector 139"/>
            <p:cNvCxnSpPr>
              <a:cxnSpLocks noChangeShapeType="1"/>
              <a:stCxn id="263" idx="8"/>
              <a:endCxn id="272" idx="3"/>
            </p:cNvCxnSpPr>
            <p:nvPr/>
          </p:nvCxnSpPr>
          <p:spPr bwMode="auto">
            <a:xfrm>
              <a:off x="849" y="1306"/>
              <a:ext cx="736" cy="17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67" name="Straight Arrow Connector 140"/>
            <p:cNvCxnSpPr>
              <a:cxnSpLocks noChangeShapeType="1"/>
              <a:stCxn id="263" idx="17"/>
              <a:endCxn id="271" idx="3"/>
            </p:cNvCxnSpPr>
            <p:nvPr/>
          </p:nvCxnSpPr>
          <p:spPr bwMode="auto">
            <a:xfrm flipH="1">
              <a:off x="145" y="1306"/>
              <a:ext cx="505" cy="17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6" name="Freeform 275"/>
            <p:cNvSpPr>
              <a:spLocks noChangeArrowheads="1"/>
            </p:cNvSpPr>
            <p:nvPr/>
          </p:nvSpPr>
          <p:spPr bwMode="auto">
            <a:xfrm>
              <a:off x="962" y="1669"/>
              <a:ext cx="265" cy="109"/>
            </a:xfrm>
            <a:custGeom>
              <a:avLst/>
              <a:gdLst>
                <a:gd name="T0" fmla="*/ 2774 w 552964"/>
                <a:gd name="T1" fmla="*/ 29321 h 177311"/>
                <a:gd name="T2" fmla="*/ 9102 w 552964"/>
                <a:gd name="T3" fmla="*/ 10813 h 177311"/>
                <a:gd name="T4" fmla="*/ 24379 w 552964"/>
                <a:gd name="T5" fmla="*/ 3147 h 177311"/>
                <a:gd name="T6" fmla="*/ 205018 w 552964"/>
                <a:gd name="T7" fmla="*/ 1456 h 177311"/>
                <a:gd name="T8" fmla="*/ 245032 w 552964"/>
                <a:gd name="T9" fmla="*/ 0 h 177311"/>
                <a:gd name="T10" fmla="*/ 389992 w 552964"/>
                <a:gd name="T11" fmla="*/ 3147 h 177311"/>
                <a:gd name="T12" fmla="*/ 405269 w 552964"/>
                <a:gd name="T13" fmla="*/ 10813 h 177311"/>
                <a:gd name="T14" fmla="*/ 411598 w 552964"/>
                <a:gd name="T15" fmla="*/ 29321 h 177311"/>
                <a:gd name="T16" fmla="*/ 412750 w 552964"/>
                <a:gd name="T17" fmla="*/ 80048 h 177311"/>
                <a:gd name="T18" fmla="*/ 411598 w 552964"/>
                <a:gd name="T19" fmla="*/ 134013 h 177311"/>
                <a:gd name="T20" fmla="*/ 405269 w 552964"/>
                <a:gd name="T21" fmla="*/ 152520 h 177311"/>
                <a:gd name="T22" fmla="*/ 389992 w 552964"/>
                <a:gd name="T23" fmla="*/ 160187 h 177311"/>
                <a:gd name="T24" fmla="*/ 340824 w 552964"/>
                <a:gd name="T25" fmla="*/ 160337 h 177311"/>
                <a:gd name="T26" fmla="*/ 251951 w 552964"/>
                <a:gd name="T27" fmla="*/ 160337 h 177311"/>
                <a:gd name="T28" fmla="*/ 161302 w 552964"/>
                <a:gd name="T29" fmla="*/ 160337 h 177311"/>
                <a:gd name="T30" fmla="*/ 72430 w 552964"/>
                <a:gd name="T31" fmla="*/ 160337 h 177311"/>
                <a:gd name="T32" fmla="*/ 24379 w 552964"/>
                <a:gd name="T33" fmla="*/ 160187 h 177311"/>
                <a:gd name="T34" fmla="*/ 9102 w 552964"/>
                <a:gd name="T35" fmla="*/ 152520 h 177311"/>
                <a:gd name="T36" fmla="*/ 2774 w 552964"/>
                <a:gd name="T37" fmla="*/ 134013 h 177311"/>
                <a:gd name="T38" fmla="*/ 0 w 552964"/>
                <a:gd name="T39" fmla="*/ 80048 h 177311"/>
                <a:gd name="T40" fmla="*/ 2774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C1)</a:t>
              </a:r>
            </a:p>
          </p:txBody>
        </p:sp>
        <p:sp>
          <p:nvSpPr>
            <p:cNvPr id="278" name="Freeform 277"/>
            <p:cNvSpPr>
              <a:spLocks noChangeArrowheads="1"/>
            </p:cNvSpPr>
            <p:nvPr/>
          </p:nvSpPr>
          <p:spPr bwMode="auto">
            <a:xfrm>
              <a:off x="364" y="1904"/>
              <a:ext cx="265" cy="109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(p4, C1)</a:t>
              </a:r>
            </a:p>
          </p:txBody>
        </p:sp>
        <p:cxnSp>
          <p:nvCxnSpPr>
            <p:cNvPr id="1461270" name="Curved Connector 148"/>
            <p:cNvCxnSpPr>
              <a:cxnSpLocks noChangeShapeType="1"/>
              <a:stCxn id="271" idx="10"/>
              <a:endCxn id="278" idx="18"/>
            </p:cNvCxnSpPr>
            <p:nvPr/>
          </p:nvCxnSpPr>
          <p:spPr bwMode="auto">
            <a:xfrm>
              <a:off x="147" y="1579"/>
              <a:ext cx="217" cy="374"/>
            </a:xfrm>
            <a:prstGeom prst="curvedConnector3">
              <a:avLst>
                <a:gd name="adj1" fmla="val -3685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1" name="Curved Connector 149"/>
            <p:cNvCxnSpPr>
              <a:cxnSpLocks noChangeShapeType="1"/>
              <a:stCxn id="278" idx="7"/>
              <a:endCxn id="272" idx="10"/>
            </p:cNvCxnSpPr>
            <p:nvPr/>
          </p:nvCxnSpPr>
          <p:spPr bwMode="auto">
            <a:xfrm flipV="1">
              <a:off x="562" y="1579"/>
              <a:ext cx="1025" cy="374"/>
            </a:xfrm>
            <a:prstGeom prst="curvedConnector3">
              <a:avLst>
                <a:gd name="adj1" fmla="val 101264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2" name="Curved Connector 174"/>
            <p:cNvCxnSpPr>
              <a:cxnSpLocks noChangeShapeType="1"/>
              <a:stCxn id="207" idx="10"/>
              <a:endCxn id="271" idx="3"/>
            </p:cNvCxnSpPr>
            <p:nvPr/>
          </p:nvCxnSpPr>
          <p:spPr bwMode="auto">
            <a:xfrm>
              <a:off x="136" y="1057"/>
              <a:ext cx="9" cy="423"/>
            </a:xfrm>
            <a:prstGeom prst="curvedConnector3">
              <a:avLst>
                <a:gd name="adj1" fmla="val -1000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3" name="Curved Connector 177"/>
            <p:cNvCxnSpPr>
              <a:cxnSpLocks noChangeShapeType="1"/>
              <a:stCxn id="266" idx="3"/>
              <a:endCxn id="211" idx="10"/>
            </p:cNvCxnSpPr>
            <p:nvPr/>
          </p:nvCxnSpPr>
          <p:spPr bwMode="auto">
            <a:xfrm flipV="1">
              <a:off x="961" y="1057"/>
              <a:ext cx="16" cy="423"/>
            </a:xfrm>
            <a:prstGeom prst="curvedConnector3">
              <a:avLst>
                <a:gd name="adj1" fmla="val 41875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4" name="Curved Connector 181"/>
            <p:cNvCxnSpPr>
              <a:cxnSpLocks noChangeShapeType="1"/>
              <a:stCxn id="272" idx="3"/>
              <a:endCxn id="260" idx="10"/>
            </p:cNvCxnSpPr>
            <p:nvPr/>
          </p:nvCxnSpPr>
          <p:spPr bwMode="auto">
            <a:xfrm flipV="1">
              <a:off x="1585" y="1057"/>
              <a:ext cx="34" cy="423"/>
            </a:xfrm>
            <a:prstGeom prst="curvedConnector3">
              <a:avLst>
                <a:gd name="adj1" fmla="val 108819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0" name="Curved Connector 289"/>
            <p:cNvCxnSpPr>
              <a:cxnSpLocks noChangeShapeType="1"/>
              <a:stCxn id="275" idx="7"/>
              <a:endCxn id="276" idx="14"/>
            </p:cNvCxnSpPr>
            <p:nvPr/>
          </p:nvCxnSpPr>
          <p:spPr bwMode="auto">
            <a:xfrm flipV="1">
              <a:off x="887" y="1768"/>
              <a:ext cx="152" cy="89"/>
            </a:xfrm>
            <a:prstGeom prst="curvedConnector3">
              <a:avLst>
                <a:gd name="adj1" fmla="val 100657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2" name="Freeform 291"/>
            <p:cNvSpPr>
              <a:spLocks/>
            </p:cNvSpPr>
            <p:nvPr/>
          </p:nvSpPr>
          <p:spPr bwMode="auto">
            <a:xfrm>
              <a:off x="973" y="1583"/>
              <a:ext cx="116" cy="90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231 h 143301"/>
                <a:gd name="T4" fmla="*/ 184150 w 218364"/>
                <a:gd name="T5" fmla="*/ 142875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ysDot"/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6" name="Freeform 215"/>
            <p:cNvSpPr>
              <a:spLocks noChangeArrowheads="1"/>
            </p:cNvSpPr>
            <p:nvPr/>
          </p:nvSpPr>
          <p:spPr bwMode="auto">
            <a:xfrm>
              <a:off x="2683" y="829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(m12,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78" name="Straight Arrow Connector 220"/>
            <p:cNvCxnSpPr>
              <a:cxnSpLocks noChangeShapeType="1"/>
              <a:stCxn id="212" idx="11"/>
              <a:endCxn id="216" idx="3"/>
            </p:cNvCxnSpPr>
            <p:nvPr/>
          </p:nvCxnSpPr>
          <p:spPr bwMode="auto">
            <a:xfrm>
              <a:off x="2567" y="596"/>
              <a:ext cx="219" cy="23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" name="Freeform 123"/>
            <p:cNvSpPr>
              <a:spLocks noChangeArrowheads="1"/>
            </p:cNvSpPr>
            <p:nvPr/>
          </p:nvSpPr>
          <p:spPr bwMode="auto">
            <a:xfrm>
              <a:off x="2668" y="1352"/>
              <a:ext cx="265" cy="109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C2)</a:t>
              </a:r>
            </a:p>
          </p:txBody>
        </p:sp>
        <p:cxnSp>
          <p:nvCxnSpPr>
            <p:cNvPr id="1461280" name="Straight Arrow Connector 125"/>
            <p:cNvCxnSpPr>
              <a:cxnSpLocks noChangeShapeType="1"/>
              <a:stCxn id="121" idx="12"/>
              <a:endCxn id="124" idx="3"/>
            </p:cNvCxnSpPr>
            <p:nvPr/>
          </p:nvCxnSpPr>
          <p:spPr bwMode="auto">
            <a:xfrm>
              <a:off x="2575" y="1196"/>
              <a:ext cx="189" cy="15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3" name="Freeform 142"/>
            <p:cNvSpPr>
              <a:spLocks noChangeArrowheads="1"/>
            </p:cNvSpPr>
            <p:nvPr/>
          </p:nvSpPr>
          <p:spPr bwMode="auto">
            <a:xfrm>
              <a:off x="2765" y="1542"/>
              <a:ext cx="265" cy="109"/>
            </a:xfrm>
            <a:custGeom>
              <a:avLst/>
              <a:gdLst>
                <a:gd name="T0" fmla="*/ 2774 w 552964"/>
                <a:gd name="T1" fmla="*/ 29031 h 177311"/>
                <a:gd name="T2" fmla="*/ 9102 w 552964"/>
                <a:gd name="T3" fmla="*/ 10706 h 177311"/>
                <a:gd name="T4" fmla="*/ 24379 w 552964"/>
                <a:gd name="T5" fmla="*/ 3116 h 177311"/>
                <a:gd name="T6" fmla="*/ 205018 w 552964"/>
                <a:gd name="T7" fmla="*/ 1441 h 177311"/>
                <a:gd name="T8" fmla="*/ 245032 w 552964"/>
                <a:gd name="T9" fmla="*/ 0 h 177311"/>
                <a:gd name="T10" fmla="*/ 389992 w 552964"/>
                <a:gd name="T11" fmla="*/ 3116 h 177311"/>
                <a:gd name="T12" fmla="*/ 405269 w 552964"/>
                <a:gd name="T13" fmla="*/ 10706 h 177311"/>
                <a:gd name="T14" fmla="*/ 411598 w 552964"/>
                <a:gd name="T15" fmla="*/ 29031 h 177311"/>
                <a:gd name="T16" fmla="*/ 412750 w 552964"/>
                <a:gd name="T17" fmla="*/ 79255 h 177311"/>
                <a:gd name="T18" fmla="*/ 411598 w 552964"/>
                <a:gd name="T19" fmla="*/ 132686 h 177311"/>
                <a:gd name="T20" fmla="*/ 405269 w 552964"/>
                <a:gd name="T21" fmla="*/ 151011 h 177311"/>
                <a:gd name="T22" fmla="*/ 389992 w 552964"/>
                <a:gd name="T23" fmla="*/ 158601 h 177311"/>
                <a:gd name="T24" fmla="*/ 340824 w 552964"/>
                <a:gd name="T25" fmla="*/ 158750 h 177311"/>
                <a:gd name="T26" fmla="*/ 251951 w 552964"/>
                <a:gd name="T27" fmla="*/ 158750 h 177311"/>
                <a:gd name="T28" fmla="*/ 161302 w 552964"/>
                <a:gd name="T29" fmla="*/ 158750 h 177311"/>
                <a:gd name="T30" fmla="*/ 72430 w 552964"/>
                <a:gd name="T31" fmla="*/ 158750 h 177311"/>
                <a:gd name="T32" fmla="*/ 24379 w 552964"/>
                <a:gd name="T33" fmla="*/ 158601 h 177311"/>
                <a:gd name="T34" fmla="*/ 9102 w 552964"/>
                <a:gd name="T35" fmla="*/ 151011 h 177311"/>
                <a:gd name="T36" fmla="*/ 2774 w 552964"/>
                <a:gd name="T37" fmla="*/ 132686 h 177311"/>
                <a:gd name="T38" fmla="*/ 0 w 552964"/>
                <a:gd name="T39" fmla="*/ 79255 h 177311"/>
                <a:gd name="T40" fmla="*/ 2774 w 552964"/>
                <a:gd name="T41" fmla="*/ 2903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C2)</a:t>
              </a:r>
            </a:p>
          </p:txBody>
        </p:sp>
        <p:cxnSp>
          <p:nvCxnSpPr>
            <p:cNvPr id="1461282" name="Curved Connector 177"/>
            <p:cNvCxnSpPr>
              <a:cxnSpLocks noChangeShapeType="1"/>
              <a:stCxn id="124" idx="3"/>
              <a:endCxn id="216" idx="10"/>
            </p:cNvCxnSpPr>
            <p:nvPr/>
          </p:nvCxnSpPr>
          <p:spPr bwMode="auto">
            <a:xfrm flipV="1">
              <a:off x="2764" y="929"/>
              <a:ext cx="24" cy="423"/>
            </a:xfrm>
            <a:prstGeom prst="curvedConnector3">
              <a:avLst>
                <a:gd name="adj1" fmla="val 2875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0" name="Curved Connector 169"/>
            <p:cNvCxnSpPr>
              <a:cxnSpLocks noChangeShapeType="1"/>
              <a:stCxn id="142" idx="7"/>
              <a:endCxn id="143" idx="14"/>
            </p:cNvCxnSpPr>
            <p:nvPr/>
          </p:nvCxnSpPr>
          <p:spPr bwMode="auto">
            <a:xfrm flipV="1">
              <a:off x="2690" y="1640"/>
              <a:ext cx="152" cy="89"/>
            </a:xfrm>
            <a:prstGeom prst="curvedConnector3">
              <a:avLst>
                <a:gd name="adj1" fmla="val 94079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2776" y="1456"/>
              <a:ext cx="116" cy="90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231 h 143301"/>
                <a:gd name="T4" fmla="*/ 184150 w 218364"/>
                <a:gd name="T5" fmla="*/ 142875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ysDot"/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461286" name="Straight Arrow Connector 139"/>
            <p:cNvCxnSpPr>
              <a:cxnSpLocks noChangeShapeType="1"/>
              <a:stCxn id="121" idx="8"/>
              <a:endCxn id="139" idx="3"/>
            </p:cNvCxnSpPr>
            <p:nvPr/>
          </p:nvCxnSpPr>
          <p:spPr bwMode="auto">
            <a:xfrm>
              <a:off x="2652" y="1178"/>
              <a:ext cx="744" cy="170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87" name="Straight Arrow Connector 131"/>
            <p:cNvCxnSpPr>
              <a:cxnSpLocks noChangeShapeType="1"/>
              <a:stCxn id="121" idx="11"/>
              <a:endCxn id="125" idx="3"/>
            </p:cNvCxnSpPr>
            <p:nvPr/>
          </p:nvCxnSpPr>
          <p:spPr bwMode="auto">
            <a:xfrm>
              <a:off x="2618" y="1196"/>
              <a:ext cx="469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88" name="Straight Arrow Connector 132"/>
            <p:cNvCxnSpPr>
              <a:cxnSpLocks noChangeShapeType="1"/>
              <a:stCxn id="121" idx="14"/>
              <a:endCxn id="122" idx="3"/>
            </p:cNvCxnSpPr>
            <p:nvPr/>
          </p:nvCxnSpPr>
          <p:spPr bwMode="auto">
            <a:xfrm flipH="1">
              <a:off x="2259" y="1196"/>
              <a:ext cx="228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7" name="Freeform 216"/>
            <p:cNvSpPr>
              <a:spLocks noChangeArrowheads="1"/>
            </p:cNvSpPr>
            <p:nvPr/>
          </p:nvSpPr>
          <p:spPr bwMode="auto">
            <a:xfrm>
              <a:off x="3010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26" name="Freeform 225"/>
            <p:cNvSpPr>
              <a:spLocks noChangeArrowheads="1"/>
            </p:cNvSpPr>
            <p:nvPr/>
          </p:nvSpPr>
          <p:spPr bwMode="auto">
            <a:xfrm>
              <a:off x="3322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(m14,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122" name="Freeform 121"/>
            <p:cNvSpPr>
              <a:spLocks noChangeArrowheads="1"/>
            </p:cNvSpPr>
            <p:nvPr/>
          </p:nvSpPr>
          <p:spPr bwMode="auto">
            <a:xfrm>
              <a:off x="2153" y="1348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C2)</a:t>
              </a:r>
            </a:p>
          </p:txBody>
        </p:sp>
        <p:sp>
          <p:nvSpPr>
            <p:cNvPr id="125" name="Freeform 124"/>
            <p:cNvSpPr>
              <a:spLocks noChangeArrowheads="1"/>
            </p:cNvSpPr>
            <p:nvPr/>
          </p:nvSpPr>
          <p:spPr bwMode="auto">
            <a:xfrm>
              <a:off x="2981" y="1348"/>
              <a:ext cx="269" cy="117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C2)</a:t>
              </a:r>
            </a:p>
          </p:txBody>
        </p:sp>
        <p:sp>
          <p:nvSpPr>
            <p:cNvPr id="138" name="Freeform 137"/>
            <p:cNvSpPr>
              <a:spLocks noChangeArrowheads="1"/>
            </p:cNvSpPr>
            <p:nvPr/>
          </p:nvSpPr>
          <p:spPr bwMode="auto">
            <a:xfrm>
              <a:off x="1850" y="1348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(p2, C2)</a:t>
              </a:r>
            </a:p>
          </p:txBody>
        </p:sp>
        <p:sp>
          <p:nvSpPr>
            <p:cNvPr id="139" name="Freeform 138"/>
            <p:cNvSpPr>
              <a:spLocks noChangeArrowheads="1"/>
            </p:cNvSpPr>
            <p:nvPr/>
          </p:nvSpPr>
          <p:spPr bwMode="auto">
            <a:xfrm>
              <a:off x="3290" y="1348"/>
              <a:ext cx="269" cy="117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(p9, C2)</a:t>
              </a:r>
            </a:p>
          </p:txBody>
        </p:sp>
        <p:cxnSp>
          <p:nvCxnSpPr>
            <p:cNvPr id="1461295" name="Straight Arrow Connector 140"/>
            <p:cNvCxnSpPr>
              <a:cxnSpLocks noChangeShapeType="1"/>
              <a:stCxn id="121" idx="17"/>
              <a:endCxn id="138" idx="3"/>
            </p:cNvCxnSpPr>
            <p:nvPr/>
          </p:nvCxnSpPr>
          <p:spPr bwMode="auto">
            <a:xfrm flipH="1">
              <a:off x="1956" y="1178"/>
              <a:ext cx="497" cy="170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97" name="Curved Connector 144"/>
            <p:cNvCxnSpPr>
              <a:cxnSpLocks noChangeShapeType="1"/>
              <a:stCxn id="122" idx="10"/>
              <a:endCxn id="142" idx="18"/>
            </p:cNvCxnSpPr>
            <p:nvPr/>
          </p:nvCxnSpPr>
          <p:spPr bwMode="auto">
            <a:xfrm>
              <a:off x="2260" y="1454"/>
              <a:ext cx="229" cy="275"/>
            </a:xfrm>
            <a:prstGeom prst="curvedConnector3">
              <a:avLst>
                <a:gd name="adj1" fmla="val -3931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8" name="Freeform 147"/>
            <p:cNvSpPr>
              <a:spLocks noChangeArrowheads="1"/>
            </p:cNvSpPr>
            <p:nvPr/>
          </p:nvSpPr>
          <p:spPr bwMode="auto">
            <a:xfrm>
              <a:off x="2165" y="1773"/>
              <a:ext cx="269" cy="117"/>
            </a:xfrm>
            <a:custGeom>
              <a:avLst/>
              <a:gdLst>
                <a:gd name="T0" fmla="*/ 2774 w 552964"/>
                <a:gd name="T1" fmla="*/ 27842 h 175701"/>
                <a:gd name="T2" fmla="*/ 9102 w 552964"/>
                <a:gd name="T3" fmla="*/ 9350 h 175701"/>
                <a:gd name="T4" fmla="*/ 24379 w 552964"/>
                <a:gd name="T5" fmla="*/ 1690 h 175701"/>
                <a:gd name="T6" fmla="*/ 205018 w 552964"/>
                <a:gd name="T7" fmla="*/ 0 h 175701"/>
                <a:gd name="T8" fmla="*/ 389992 w 552964"/>
                <a:gd name="T9" fmla="*/ 1690 h 175701"/>
                <a:gd name="T10" fmla="*/ 405269 w 552964"/>
                <a:gd name="T11" fmla="*/ 9350 h 175701"/>
                <a:gd name="T12" fmla="*/ 411598 w 552964"/>
                <a:gd name="T13" fmla="*/ 27842 h 175701"/>
                <a:gd name="T14" fmla="*/ 412750 w 552964"/>
                <a:gd name="T15" fmla="*/ 78527 h 175701"/>
                <a:gd name="T16" fmla="*/ 411598 w 552964"/>
                <a:gd name="T17" fmla="*/ 132448 h 175701"/>
                <a:gd name="T18" fmla="*/ 405269 w 552964"/>
                <a:gd name="T19" fmla="*/ 150940 h 175701"/>
                <a:gd name="T20" fmla="*/ 389992 w 552964"/>
                <a:gd name="T21" fmla="*/ 158600 h 175701"/>
                <a:gd name="T22" fmla="*/ 340824 w 552964"/>
                <a:gd name="T23" fmla="*/ 158750 h 175701"/>
                <a:gd name="T24" fmla="*/ 251951 w 552964"/>
                <a:gd name="T25" fmla="*/ 158750 h 175701"/>
                <a:gd name="T26" fmla="*/ 161302 w 552964"/>
                <a:gd name="T27" fmla="*/ 158750 h 175701"/>
                <a:gd name="T28" fmla="*/ 72430 w 552964"/>
                <a:gd name="T29" fmla="*/ 158750 h 175701"/>
                <a:gd name="T30" fmla="*/ 24379 w 552964"/>
                <a:gd name="T31" fmla="*/ 158600 h 175701"/>
                <a:gd name="T32" fmla="*/ 9102 w 552964"/>
                <a:gd name="T33" fmla="*/ 150940 h 175701"/>
                <a:gd name="T34" fmla="*/ 2774 w 552964"/>
                <a:gd name="T35" fmla="*/ 132448 h 175701"/>
                <a:gd name="T36" fmla="*/ 0 w 552964"/>
                <a:gd name="T37" fmla="*/ 78527 h 175701"/>
                <a:gd name="T38" fmla="*/ 2774 w 552964"/>
                <a:gd name="T39" fmla="*/ 27842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(p4, C2)</a:t>
              </a:r>
            </a:p>
          </p:txBody>
        </p:sp>
        <p:cxnSp>
          <p:nvCxnSpPr>
            <p:cNvPr id="1461299" name="Curved Connector 148"/>
            <p:cNvCxnSpPr>
              <a:cxnSpLocks noChangeShapeType="1"/>
              <a:stCxn id="138" idx="10"/>
              <a:endCxn id="148" idx="18"/>
            </p:cNvCxnSpPr>
            <p:nvPr/>
          </p:nvCxnSpPr>
          <p:spPr bwMode="auto">
            <a:xfrm>
              <a:off x="1957" y="1454"/>
              <a:ext cx="216" cy="371"/>
            </a:xfrm>
            <a:prstGeom prst="curvedConnector3">
              <a:avLst>
                <a:gd name="adj1" fmla="val -3704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0" name="Curved Connector 149"/>
            <p:cNvCxnSpPr>
              <a:cxnSpLocks noChangeShapeType="1"/>
              <a:stCxn id="148" idx="7"/>
              <a:endCxn id="139" idx="10"/>
            </p:cNvCxnSpPr>
            <p:nvPr/>
          </p:nvCxnSpPr>
          <p:spPr bwMode="auto">
            <a:xfrm flipV="1">
              <a:off x="2374" y="1455"/>
              <a:ext cx="1023" cy="370"/>
            </a:xfrm>
            <a:prstGeom prst="curvedConnector3">
              <a:avLst>
                <a:gd name="adj1" fmla="val 100778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1" name="Curved Connector 180"/>
            <p:cNvCxnSpPr>
              <a:cxnSpLocks noChangeShapeType="1"/>
              <a:stCxn id="125" idx="3"/>
              <a:endCxn id="217" idx="10"/>
            </p:cNvCxnSpPr>
            <p:nvPr/>
          </p:nvCxnSpPr>
          <p:spPr bwMode="auto">
            <a:xfrm flipV="1">
              <a:off x="3087" y="932"/>
              <a:ext cx="38" cy="416"/>
            </a:xfrm>
            <a:prstGeom prst="curvedConnector3">
              <a:avLst>
                <a:gd name="adj1" fmla="val 118417"/>
              </a:avLst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2" name="Curved Connector 181"/>
            <p:cNvCxnSpPr>
              <a:cxnSpLocks noChangeShapeType="1"/>
              <a:stCxn id="139" idx="3"/>
              <a:endCxn id="226" idx="10"/>
            </p:cNvCxnSpPr>
            <p:nvPr/>
          </p:nvCxnSpPr>
          <p:spPr bwMode="auto">
            <a:xfrm flipV="1">
              <a:off x="3396" y="932"/>
              <a:ext cx="41" cy="416"/>
            </a:xfrm>
            <a:prstGeom prst="curvedConnector3">
              <a:avLst>
                <a:gd name="adj1" fmla="val 117069"/>
              </a:avLst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3" name="Curved Connector 203"/>
            <p:cNvCxnSpPr>
              <a:cxnSpLocks noChangeShapeType="1"/>
              <a:stCxn id="142" idx="8"/>
              <a:endCxn id="125" idx="10"/>
            </p:cNvCxnSpPr>
            <p:nvPr/>
          </p:nvCxnSpPr>
          <p:spPr bwMode="auto">
            <a:xfrm flipV="1">
              <a:off x="2689" y="1455"/>
              <a:ext cx="399" cy="310"/>
            </a:xfrm>
            <a:prstGeom prst="curvedConnector3">
              <a:avLst>
                <a:gd name="adj1" fmla="val 100500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304" name="TextBox 275"/>
            <p:cNvSpPr txBox="1">
              <a:spLocks noChangeArrowheads="1"/>
            </p:cNvSpPr>
            <p:nvPr/>
          </p:nvSpPr>
          <p:spPr bwMode="auto">
            <a:xfrm>
              <a:off x="4332" y="377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C3</a:t>
              </a:r>
            </a:p>
          </p:txBody>
        </p:sp>
        <p:sp>
          <p:nvSpPr>
            <p:cNvPr id="298" name="Freeform 297"/>
            <p:cNvSpPr>
              <a:spLocks noChangeArrowheads="1"/>
            </p:cNvSpPr>
            <p:nvPr/>
          </p:nvSpPr>
          <p:spPr bwMode="auto">
            <a:xfrm>
              <a:off x="3640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7 h 174471"/>
                <a:gd name="T16" fmla="*/ 420639 w 565849"/>
                <a:gd name="T17" fmla="*/ 151806 h 174471"/>
                <a:gd name="T18" fmla="*/ 405193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(m16,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06" name="Straight Arrow Connector 213"/>
            <p:cNvCxnSpPr>
              <a:cxnSpLocks noChangeShapeType="1"/>
              <a:stCxn id="297" idx="17"/>
              <a:endCxn id="298" idx="3"/>
            </p:cNvCxnSpPr>
            <p:nvPr/>
          </p:nvCxnSpPr>
          <p:spPr bwMode="auto">
            <a:xfrm flipH="1">
              <a:off x="3743" y="577"/>
              <a:ext cx="503" cy="25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1" name="Freeform 300"/>
            <p:cNvSpPr>
              <a:spLocks noChangeArrowheads="1"/>
            </p:cNvSpPr>
            <p:nvPr/>
          </p:nvSpPr>
          <p:spPr bwMode="auto">
            <a:xfrm>
              <a:off x="4481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(m18,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08" name="Straight Arrow Connector 220"/>
            <p:cNvCxnSpPr>
              <a:cxnSpLocks noChangeShapeType="1"/>
              <a:stCxn id="297" idx="11"/>
              <a:endCxn id="301" idx="3"/>
            </p:cNvCxnSpPr>
            <p:nvPr/>
          </p:nvCxnSpPr>
          <p:spPr bwMode="auto">
            <a:xfrm>
              <a:off x="4380" y="595"/>
              <a:ext cx="204" cy="23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6" name="Freeform 305"/>
            <p:cNvSpPr>
              <a:spLocks noChangeArrowheads="1"/>
            </p:cNvSpPr>
            <p:nvPr/>
          </p:nvSpPr>
          <p:spPr bwMode="auto">
            <a:xfrm>
              <a:off x="5123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(m20,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10" name="Straight Arrow Connector 227"/>
            <p:cNvCxnSpPr>
              <a:cxnSpLocks noChangeShapeType="1"/>
              <a:stCxn id="297" idx="7"/>
              <a:endCxn id="306" idx="3"/>
            </p:cNvCxnSpPr>
            <p:nvPr/>
          </p:nvCxnSpPr>
          <p:spPr bwMode="auto">
            <a:xfrm>
              <a:off x="4465" y="577"/>
              <a:ext cx="761" cy="25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0" name="Freeform 309"/>
            <p:cNvSpPr>
              <a:spLocks noChangeArrowheads="1"/>
            </p:cNvSpPr>
            <p:nvPr/>
          </p:nvSpPr>
          <p:spPr bwMode="auto">
            <a:xfrm>
              <a:off x="4466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C3)</a:t>
              </a:r>
            </a:p>
          </p:txBody>
        </p:sp>
        <p:cxnSp>
          <p:nvCxnSpPr>
            <p:cNvPr id="1461312" name="Straight Arrow Connector 125"/>
            <p:cNvCxnSpPr>
              <a:cxnSpLocks noChangeShapeType="1"/>
              <a:stCxn id="308" idx="12"/>
              <a:endCxn id="310" idx="3"/>
            </p:cNvCxnSpPr>
            <p:nvPr/>
          </p:nvCxnSpPr>
          <p:spPr bwMode="auto">
            <a:xfrm>
              <a:off x="4373" y="1195"/>
              <a:ext cx="189" cy="15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5" name="Freeform 314"/>
            <p:cNvSpPr>
              <a:spLocks noChangeArrowheads="1"/>
            </p:cNvSpPr>
            <p:nvPr/>
          </p:nvSpPr>
          <p:spPr bwMode="auto">
            <a:xfrm>
              <a:off x="3762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(p2, C3)</a:t>
              </a:r>
            </a:p>
          </p:txBody>
        </p:sp>
        <p:sp>
          <p:nvSpPr>
            <p:cNvPr id="316" name="Freeform 315"/>
            <p:cNvSpPr>
              <a:spLocks noChangeArrowheads="1"/>
            </p:cNvSpPr>
            <p:nvPr/>
          </p:nvSpPr>
          <p:spPr bwMode="auto">
            <a:xfrm>
              <a:off x="5090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(p9, C3)</a:t>
              </a:r>
            </a:p>
          </p:txBody>
        </p:sp>
        <p:cxnSp>
          <p:nvCxnSpPr>
            <p:cNvPr id="1461315" name="Straight Arrow Connector 139"/>
            <p:cNvCxnSpPr>
              <a:cxnSpLocks noChangeShapeType="1"/>
              <a:stCxn id="308" idx="8"/>
              <a:endCxn id="316" idx="3"/>
            </p:cNvCxnSpPr>
            <p:nvPr/>
          </p:nvCxnSpPr>
          <p:spPr bwMode="auto">
            <a:xfrm>
              <a:off x="4450" y="1177"/>
              <a:ext cx="736" cy="17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16" name="Straight Arrow Connector 140"/>
            <p:cNvCxnSpPr>
              <a:cxnSpLocks noChangeShapeType="1"/>
              <a:stCxn id="308" idx="17"/>
              <a:endCxn id="315" idx="3"/>
            </p:cNvCxnSpPr>
            <p:nvPr/>
          </p:nvCxnSpPr>
          <p:spPr bwMode="auto">
            <a:xfrm flipH="1">
              <a:off x="3858" y="1177"/>
              <a:ext cx="393" cy="17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0" name="Freeform 319"/>
            <p:cNvSpPr>
              <a:spLocks noChangeArrowheads="1"/>
            </p:cNvSpPr>
            <p:nvPr/>
          </p:nvSpPr>
          <p:spPr bwMode="auto">
            <a:xfrm>
              <a:off x="4563" y="1540"/>
              <a:ext cx="265" cy="109"/>
            </a:xfrm>
            <a:custGeom>
              <a:avLst/>
              <a:gdLst>
                <a:gd name="T0" fmla="*/ 2774 w 552964"/>
                <a:gd name="T1" fmla="*/ 29321 h 177311"/>
                <a:gd name="T2" fmla="*/ 9102 w 552964"/>
                <a:gd name="T3" fmla="*/ 10813 h 177311"/>
                <a:gd name="T4" fmla="*/ 24379 w 552964"/>
                <a:gd name="T5" fmla="*/ 3147 h 177311"/>
                <a:gd name="T6" fmla="*/ 205018 w 552964"/>
                <a:gd name="T7" fmla="*/ 1456 h 177311"/>
                <a:gd name="T8" fmla="*/ 245032 w 552964"/>
                <a:gd name="T9" fmla="*/ 0 h 177311"/>
                <a:gd name="T10" fmla="*/ 389992 w 552964"/>
                <a:gd name="T11" fmla="*/ 3147 h 177311"/>
                <a:gd name="T12" fmla="*/ 405269 w 552964"/>
                <a:gd name="T13" fmla="*/ 10813 h 177311"/>
                <a:gd name="T14" fmla="*/ 411598 w 552964"/>
                <a:gd name="T15" fmla="*/ 29321 h 177311"/>
                <a:gd name="T16" fmla="*/ 412750 w 552964"/>
                <a:gd name="T17" fmla="*/ 80048 h 177311"/>
                <a:gd name="T18" fmla="*/ 411598 w 552964"/>
                <a:gd name="T19" fmla="*/ 134014 h 177311"/>
                <a:gd name="T20" fmla="*/ 405269 w 552964"/>
                <a:gd name="T21" fmla="*/ 152521 h 177311"/>
                <a:gd name="T22" fmla="*/ 389992 w 552964"/>
                <a:gd name="T23" fmla="*/ 160188 h 177311"/>
                <a:gd name="T24" fmla="*/ 340824 w 552964"/>
                <a:gd name="T25" fmla="*/ 160338 h 177311"/>
                <a:gd name="T26" fmla="*/ 251951 w 552964"/>
                <a:gd name="T27" fmla="*/ 160338 h 177311"/>
                <a:gd name="T28" fmla="*/ 161302 w 552964"/>
                <a:gd name="T29" fmla="*/ 160338 h 177311"/>
                <a:gd name="T30" fmla="*/ 72430 w 552964"/>
                <a:gd name="T31" fmla="*/ 160338 h 177311"/>
                <a:gd name="T32" fmla="*/ 24379 w 552964"/>
                <a:gd name="T33" fmla="*/ 160188 h 177311"/>
                <a:gd name="T34" fmla="*/ 9102 w 552964"/>
                <a:gd name="T35" fmla="*/ 152521 h 177311"/>
                <a:gd name="T36" fmla="*/ 2774 w 552964"/>
                <a:gd name="T37" fmla="*/ 134014 h 177311"/>
                <a:gd name="T38" fmla="*/ 0 w 552964"/>
                <a:gd name="T39" fmla="*/ 80048 h 177311"/>
                <a:gd name="T40" fmla="*/ 2774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C3)</a:t>
              </a:r>
            </a:p>
          </p:txBody>
        </p:sp>
        <p:sp>
          <p:nvSpPr>
            <p:cNvPr id="322" name="Freeform 321"/>
            <p:cNvSpPr>
              <a:spLocks noChangeArrowheads="1"/>
            </p:cNvSpPr>
            <p:nvPr/>
          </p:nvSpPr>
          <p:spPr bwMode="auto">
            <a:xfrm>
              <a:off x="3965" y="1775"/>
              <a:ext cx="265" cy="109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(p4, C3)</a:t>
              </a:r>
            </a:p>
          </p:txBody>
        </p:sp>
        <p:cxnSp>
          <p:nvCxnSpPr>
            <p:cNvPr id="1461319" name="Curved Connector 148"/>
            <p:cNvCxnSpPr>
              <a:cxnSpLocks noChangeShapeType="1"/>
              <a:stCxn id="315" idx="10"/>
              <a:endCxn id="322" idx="18"/>
            </p:cNvCxnSpPr>
            <p:nvPr/>
          </p:nvCxnSpPr>
          <p:spPr bwMode="auto">
            <a:xfrm>
              <a:off x="3860" y="1450"/>
              <a:ext cx="105" cy="374"/>
            </a:xfrm>
            <a:prstGeom prst="curvedConnector3">
              <a:avLst>
                <a:gd name="adj1" fmla="val 13333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0" name="Curved Connector 149"/>
            <p:cNvCxnSpPr>
              <a:cxnSpLocks noChangeShapeType="1"/>
              <a:stCxn id="322" idx="7"/>
              <a:endCxn id="316" idx="10"/>
            </p:cNvCxnSpPr>
            <p:nvPr/>
          </p:nvCxnSpPr>
          <p:spPr bwMode="auto">
            <a:xfrm flipV="1">
              <a:off x="4163" y="1450"/>
              <a:ext cx="1025" cy="374"/>
            </a:xfrm>
            <a:prstGeom prst="curvedConnector3">
              <a:avLst>
                <a:gd name="adj1" fmla="val 99898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1" name="Curved Connector 174"/>
            <p:cNvCxnSpPr>
              <a:cxnSpLocks noChangeShapeType="1"/>
              <a:stCxn id="298" idx="10"/>
              <a:endCxn id="315" idx="3"/>
            </p:cNvCxnSpPr>
            <p:nvPr/>
          </p:nvCxnSpPr>
          <p:spPr bwMode="auto">
            <a:xfrm>
              <a:off x="3745" y="928"/>
              <a:ext cx="113" cy="423"/>
            </a:xfrm>
            <a:prstGeom prst="curvedConnector3">
              <a:avLst>
                <a:gd name="adj1" fmla="val -9736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2" name="Curved Connector 177"/>
            <p:cNvCxnSpPr>
              <a:cxnSpLocks noChangeShapeType="1"/>
              <a:stCxn id="310" idx="3"/>
              <a:endCxn id="301" idx="10"/>
            </p:cNvCxnSpPr>
            <p:nvPr/>
          </p:nvCxnSpPr>
          <p:spPr bwMode="auto">
            <a:xfrm flipV="1">
              <a:off x="4562" y="928"/>
              <a:ext cx="24" cy="423"/>
            </a:xfrm>
            <a:prstGeom prst="curvedConnector3">
              <a:avLst>
                <a:gd name="adj1" fmla="val 2250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3" name="Curved Connector 181"/>
            <p:cNvCxnSpPr>
              <a:cxnSpLocks noChangeShapeType="1"/>
              <a:stCxn id="316" idx="3"/>
              <a:endCxn id="306" idx="10"/>
            </p:cNvCxnSpPr>
            <p:nvPr/>
          </p:nvCxnSpPr>
          <p:spPr bwMode="auto">
            <a:xfrm flipV="1">
              <a:off x="5186" y="928"/>
              <a:ext cx="42" cy="423"/>
            </a:xfrm>
            <a:prstGeom prst="curvedConnector3">
              <a:avLst>
                <a:gd name="adj1" fmla="val 116662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3" name="Curved Connector 332"/>
            <p:cNvCxnSpPr>
              <a:cxnSpLocks noChangeShapeType="1"/>
              <a:stCxn id="319" idx="7"/>
              <a:endCxn id="320" idx="14"/>
            </p:cNvCxnSpPr>
            <p:nvPr/>
          </p:nvCxnSpPr>
          <p:spPr bwMode="auto">
            <a:xfrm flipV="1">
              <a:off x="4488" y="1639"/>
              <a:ext cx="152" cy="89"/>
            </a:xfrm>
            <a:prstGeom prst="curvedConnector3">
              <a:avLst>
                <a:gd name="adj1" fmla="val 100657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4" name="Freeform 333"/>
            <p:cNvSpPr>
              <a:spLocks/>
            </p:cNvSpPr>
            <p:nvPr/>
          </p:nvSpPr>
          <p:spPr bwMode="auto">
            <a:xfrm>
              <a:off x="4574" y="1454"/>
              <a:ext cx="116" cy="91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912 h 143301"/>
                <a:gd name="T4" fmla="*/ 184150 w 218364"/>
                <a:gd name="T5" fmla="*/ 144463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ysDot"/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461327" name="Curved Connector 203"/>
            <p:cNvCxnSpPr>
              <a:cxnSpLocks noChangeShapeType="1"/>
              <a:stCxn id="319" idx="8"/>
              <a:endCxn id="311" idx="10"/>
            </p:cNvCxnSpPr>
            <p:nvPr/>
          </p:nvCxnSpPr>
          <p:spPr bwMode="auto">
            <a:xfrm flipV="1">
              <a:off x="4487" y="1453"/>
              <a:ext cx="399" cy="311"/>
            </a:xfrm>
            <a:prstGeom prst="curvedConnector3">
              <a:avLst>
                <a:gd name="adj1" fmla="val 101500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8" name="Straight Arrow Connector 28"/>
            <p:cNvCxnSpPr>
              <a:cxnSpLocks noChangeShapeType="1"/>
              <a:stCxn id="24" idx="9"/>
              <a:endCxn id="206" idx="3"/>
            </p:cNvCxnSpPr>
            <p:nvPr/>
          </p:nvCxnSpPr>
          <p:spPr bwMode="auto">
            <a:xfrm flipH="1">
              <a:off x="745" y="152"/>
              <a:ext cx="1800" cy="465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9" name="Straight Arrow Connector 40"/>
            <p:cNvCxnSpPr>
              <a:cxnSpLocks noChangeShapeType="1"/>
              <a:stCxn id="24" idx="7"/>
              <a:endCxn id="37" idx="0"/>
            </p:cNvCxnSpPr>
            <p:nvPr/>
          </p:nvCxnSpPr>
          <p:spPr bwMode="auto">
            <a:xfrm>
              <a:off x="2622" y="147"/>
              <a:ext cx="2571" cy="96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30" name="Straight Arrow Connector 40"/>
            <p:cNvCxnSpPr>
              <a:cxnSpLocks noChangeShapeType="1"/>
              <a:stCxn id="24" idx="9"/>
              <a:endCxn id="297" idx="3"/>
            </p:cNvCxnSpPr>
            <p:nvPr/>
          </p:nvCxnSpPr>
          <p:spPr bwMode="auto">
            <a:xfrm>
              <a:off x="2545" y="152"/>
              <a:ext cx="1809" cy="336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0" name="Freeform 209"/>
            <p:cNvSpPr>
              <a:spLocks noChangeArrowheads="1"/>
            </p:cNvSpPr>
            <p:nvPr/>
          </p:nvSpPr>
          <p:spPr bwMode="auto">
            <a:xfrm>
              <a:off x="359" y="953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(m5,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4" name="Freeform 213"/>
            <p:cNvSpPr>
              <a:spLocks noChangeArrowheads="1"/>
            </p:cNvSpPr>
            <p:nvPr/>
          </p:nvSpPr>
          <p:spPr bwMode="auto">
            <a:xfrm>
              <a:off x="1225" y="953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(m7,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34" name="Straight Arrow Connector 217"/>
            <p:cNvCxnSpPr>
              <a:cxnSpLocks noChangeShapeType="1"/>
              <a:stCxn id="206" idx="14"/>
              <a:endCxn id="210" idx="3"/>
            </p:cNvCxnSpPr>
            <p:nvPr/>
          </p:nvCxnSpPr>
          <p:spPr bwMode="auto">
            <a:xfrm flipH="1">
              <a:off x="447" y="724"/>
              <a:ext cx="244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35" name="Straight Arrow Connector 221"/>
            <p:cNvCxnSpPr>
              <a:cxnSpLocks noChangeShapeType="1"/>
              <a:stCxn id="206" idx="10"/>
              <a:endCxn id="214" idx="3"/>
            </p:cNvCxnSpPr>
            <p:nvPr/>
          </p:nvCxnSpPr>
          <p:spPr bwMode="auto">
            <a:xfrm>
              <a:off x="800" y="724"/>
              <a:ext cx="513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4" name="Freeform 263"/>
            <p:cNvSpPr>
              <a:spLocks noChangeArrowheads="1"/>
            </p:cNvSpPr>
            <p:nvPr/>
          </p:nvSpPr>
          <p:spPr bwMode="auto">
            <a:xfrm>
              <a:off x="350" y="1476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C1)</a:t>
              </a:r>
            </a:p>
          </p:txBody>
        </p:sp>
        <p:sp>
          <p:nvSpPr>
            <p:cNvPr id="267" name="Freeform 266"/>
            <p:cNvSpPr>
              <a:spLocks noChangeArrowheads="1"/>
            </p:cNvSpPr>
            <p:nvPr/>
          </p:nvSpPr>
          <p:spPr bwMode="auto">
            <a:xfrm>
              <a:off x="1178" y="1476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C1)</a:t>
              </a:r>
            </a:p>
          </p:txBody>
        </p:sp>
        <p:cxnSp>
          <p:nvCxnSpPr>
            <p:cNvPr id="1461339" name="Straight Arrow Connector 131"/>
            <p:cNvCxnSpPr>
              <a:cxnSpLocks noChangeShapeType="1"/>
              <a:stCxn id="263" idx="11"/>
              <a:endCxn id="267" idx="3"/>
            </p:cNvCxnSpPr>
            <p:nvPr/>
          </p:nvCxnSpPr>
          <p:spPr bwMode="auto">
            <a:xfrm>
              <a:off x="815" y="1324"/>
              <a:ext cx="469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0" name="Straight Arrow Connector 132"/>
            <p:cNvCxnSpPr>
              <a:cxnSpLocks noChangeShapeType="1"/>
              <a:stCxn id="263" idx="14"/>
              <a:endCxn id="264" idx="3"/>
            </p:cNvCxnSpPr>
            <p:nvPr/>
          </p:nvCxnSpPr>
          <p:spPr bwMode="auto">
            <a:xfrm flipH="1">
              <a:off x="456" y="1324"/>
              <a:ext cx="228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2" name="Curved Connector 144"/>
            <p:cNvCxnSpPr>
              <a:cxnSpLocks noChangeShapeType="1"/>
              <a:stCxn id="264" idx="10"/>
              <a:endCxn id="275" idx="18"/>
            </p:cNvCxnSpPr>
            <p:nvPr/>
          </p:nvCxnSpPr>
          <p:spPr bwMode="auto">
            <a:xfrm>
              <a:off x="457" y="1582"/>
              <a:ext cx="229" cy="275"/>
            </a:xfrm>
            <a:prstGeom prst="curvedConnector3">
              <a:avLst>
                <a:gd name="adj1" fmla="val 0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3" name="Curved Connector 175"/>
            <p:cNvCxnSpPr>
              <a:cxnSpLocks noChangeShapeType="1"/>
              <a:stCxn id="210" idx="10"/>
              <a:endCxn id="264" idx="3"/>
            </p:cNvCxnSpPr>
            <p:nvPr/>
          </p:nvCxnSpPr>
          <p:spPr bwMode="auto">
            <a:xfrm>
              <a:off x="448" y="1060"/>
              <a:ext cx="8" cy="416"/>
            </a:xfrm>
            <a:prstGeom prst="curvedConnector3">
              <a:avLst>
                <a:gd name="adj1" fmla="val -25000"/>
              </a:avLst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4" name="Curved Connector 180"/>
            <p:cNvCxnSpPr>
              <a:cxnSpLocks noChangeShapeType="1"/>
              <a:stCxn id="267" idx="3"/>
              <a:endCxn id="214" idx="10"/>
            </p:cNvCxnSpPr>
            <p:nvPr/>
          </p:nvCxnSpPr>
          <p:spPr bwMode="auto">
            <a:xfrm flipV="1">
              <a:off x="1284" y="1060"/>
              <a:ext cx="30" cy="416"/>
            </a:xfrm>
            <a:prstGeom prst="curvedConnector3">
              <a:avLst>
                <a:gd name="adj1" fmla="val 0"/>
              </a:avLst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" name="Straight Arrow Connector 286"/>
            <p:cNvCxnSpPr>
              <a:cxnSpLocks noChangeShapeType="1"/>
              <a:stCxn id="206" idx="12"/>
              <a:endCxn id="263" idx="3"/>
            </p:cNvCxnSpPr>
            <p:nvPr/>
          </p:nvCxnSpPr>
          <p:spPr bwMode="auto">
            <a:xfrm>
              <a:off x="745" y="723"/>
              <a:ext cx="4" cy="49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6" name="Curved Connector 203"/>
            <p:cNvCxnSpPr>
              <a:cxnSpLocks noChangeShapeType="1"/>
              <a:stCxn id="275" idx="8"/>
              <a:endCxn id="267" idx="10"/>
            </p:cNvCxnSpPr>
            <p:nvPr/>
          </p:nvCxnSpPr>
          <p:spPr bwMode="auto">
            <a:xfrm flipV="1">
              <a:off x="886" y="1582"/>
              <a:ext cx="399" cy="311"/>
            </a:xfrm>
            <a:prstGeom prst="curvedConnector3">
              <a:avLst>
                <a:gd name="adj1" fmla="val 101750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7" name="Straight Arrow Connector 213"/>
            <p:cNvCxnSpPr>
              <a:cxnSpLocks noChangeShapeType="1"/>
              <a:stCxn id="212" idx="17"/>
              <a:endCxn id="213" idx="3"/>
            </p:cNvCxnSpPr>
            <p:nvPr/>
          </p:nvCxnSpPr>
          <p:spPr bwMode="auto">
            <a:xfrm flipH="1">
              <a:off x="1952" y="578"/>
              <a:ext cx="514" cy="247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8" name="Straight Arrow Connector 217"/>
            <p:cNvCxnSpPr>
              <a:cxnSpLocks noChangeShapeType="1"/>
              <a:stCxn id="212" idx="14"/>
              <a:endCxn id="215" idx="3"/>
            </p:cNvCxnSpPr>
            <p:nvPr/>
          </p:nvCxnSpPr>
          <p:spPr bwMode="auto">
            <a:xfrm flipH="1">
              <a:off x="2257" y="596"/>
              <a:ext cx="237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9" name="Straight Arrow Connector 221"/>
            <p:cNvCxnSpPr>
              <a:cxnSpLocks noChangeShapeType="1"/>
              <a:stCxn id="212" idx="10"/>
              <a:endCxn id="217" idx="3"/>
            </p:cNvCxnSpPr>
            <p:nvPr/>
          </p:nvCxnSpPr>
          <p:spPr bwMode="auto">
            <a:xfrm>
              <a:off x="2603" y="596"/>
              <a:ext cx="520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0" name="Straight Arrow Connector 227"/>
            <p:cNvCxnSpPr>
              <a:cxnSpLocks noChangeShapeType="1"/>
              <a:stCxn id="212" idx="7"/>
              <a:endCxn id="226" idx="3"/>
            </p:cNvCxnSpPr>
            <p:nvPr/>
          </p:nvCxnSpPr>
          <p:spPr bwMode="auto">
            <a:xfrm>
              <a:off x="2632" y="578"/>
              <a:ext cx="803" cy="247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1" name="Curved Connector 174"/>
            <p:cNvCxnSpPr>
              <a:cxnSpLocks noChangeShapeType="1"/>
              <a:stCxn id="213" idx="10"/>
              <a:endCxn id="138" idx="3"/>
            </p:cNvCxnSpPr>
            <p:nvPr/>
          </p:nvCxnSpPr>
          <p:spPr bwMode="auto">
            <a:xfrm>
              <a:off x="1954" y="932"/>
              <a:ext cx="2" cy="416"/>
            </a:xfrm>
            <a:prstGeom prst="curvedConnector3">
              <a:avLst>
                <a:gd name="adj1" fmla="val -1050000"/>
              </a:avLst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2" name="Curved Connector 175"/>
            <p:cNvCxnSpPr>
              <a:cxnSpLocks noChangeShapeType="1"/>
              <a:stCxn id="215" idx="10"/>
              <a:endCxn id="122" idx="3"/>
            </p:cNvCxnSpPr>
            <p:nvPr/>
          </p:nvCxnSpPr>
          <p:spPr bwMode="auto">
            <a:xfrm>
              <a:off x="2259" y="932"/>
              <a:ext cx="1" cy="416"/>
            </a:xfrm>
            <a:prstGeom prst="curvedConnector3">
              <a:avLst>
                <a:gd name="adj1" fmla="val -3100000"/>
              </a:avLst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Straight Arrow Connector 116"/>
            <p:cNvCxnSpPr>
              <a:cxnSpLocks noChangeShapeType="1"/>
              <a:stCxn id="212" idx="12"/>
              <a:endCxn id="121" idx="3"/>
            </p:cNvCxnSpPr>
            <p:nvPr/>
          </p:nvCxnSpPr>
          <p:spPr bwMode="auto">
            <a:xfrm>
              <a:off x="2548" y="595"/>
              <a:ext cx="4" cy="49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3" name="Freeform 212"/>
            <p:cNvSpPr>
              <a:spLocks noChangeArrowheads="1"/>
            </p:cNvSpPr>
            <p:nvPr/>
          </p:nvSpPr>
          <p:spPr bwMode="auto">
            <a:xfrm>
              <a:off x="1839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6 h 174471"/>
                <a:gd name="T16" fmla="*/ 420639 w 565849"/>
                <a:gd name="T17" fmla="*/ 151805 h 174471"/>
                <a:gd name="T18" fmla="*/ 405193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(m10,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5" name="Freeform 214"/>
            <p:cNvSpPr>
              <a:spLocks noChangeArrowheads="1"/>
            </p:cNvSpPr>
            <p:nvPr/>
          </p:nvSpPr>
          <p:spPr bwMode="auto">
            <a:xfrm>
              <a:off x="2144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(m11,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51" name="Freeform 350"/>
            <p:cNvSpPr>
              <a:spLocks/>
            </p:cNvSpPr>
            <p:nvPr/>
          </p:nvSpPr>
          <p:spPr bwMode="auto">
            <a:xfrm>
              <a:off x="1365" y="691"/>
              <a:ext cx="588" cy="466"/>
            </a:xfrm>
            <a:custGeom>
              <a:avLst/>
              <a:gdLst>
                <a:gd name="T0" fmla="*/ 0 w 867096"/>
                <a:gd name="T1" fmla="*/ 586097 h 681614"/>
                <a:gd name="T2" fmla="*/ 256393 w 867096"/>
                <a:gd name="T3" fmla="*/ 186209 h 681614"/>
                <a:gd name="T4" fmla="*/ 697449 w 867096"/>
                <a:gd name="T5" fmla="*/ 5485 h 681614"/>
                <a:gd name="T6" fmla="*/ 933450 w 867096"/>
                <a:gd name="T7" fmla="*/ 219122 h 6816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7096" h="681614">
                  <a:moveTo>
                    <a:pt x="0" y="540018"/>
                  </a:moveTo>
                  <a:cubicBezTo>
                    <a:pt x="394648" y="681614"/>
                    <a:pt x="93651" y="227923"/>
                    <a:pt x="238167" y="171569"/>
                  </a:cubicBezTo>
                  <a:cubicBezTo>
                    <a:pt x="321572" y="82408"/>
                    <a:pt x="543050" y="0"/>
                    <a:pt x="647871" y="5054"/>
                  </a:cubicBezTo>
                  <a:cubicBezTo>
                    <a:pt x="752692" y="10108"/>
                    <a:pt x="805985" y="169088"/>
                    <a:pt x="867096" y="201895"/>
                  </a:cubicBez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7" name="Freeform 36"/>
            <p:cNvSpPr>
              <a:spLocks noChangeArrowheads="1"/>
            </p:cNvSpPr>
            <p:nvPr/>
          </p:nvSpPr>
          <p:spPr bwMode="auto">
            <a:xfrm>
              <a:off x="5185" y="2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6 h 174471"/>
                <a:gd name="T16" fmla="*/ 420639 w 565849"/>
                <a:gd name="T17" fmla="*/ 151805 h 174471"/>
                <a:gd name="T18" fmla="*/ 405193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(m21,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60" name="Straight Arrow Connector 95"/>
            <p:cNvCxnSpPr>
              <a:cxnSpLocks noChangeShapeType="1"/>
            </p:cNvCxnSpPr>
            <p:nvPr/>
          </p:nvCxnSpPr>
          <p:spPr bwMode="auto">
            <a:xfrm flipH="1">
              <a:off x="5269" y="341"/>
              <a:ext cx="63" cy="8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1" name="Freeform 400"/>
            <p:cNvSpPr>
              <a:spLocks noChangeArrowheads="1"/>
            </p:cNvSpPr>
            <p:nvPr/>
          </p:nvSpPr>
          <p:spPr bwMode="auto">
            <a:xfrm>
              <a:off x="5124" y="417"/>
              <a:ext cx="281" cy="117"/>
            </a:xfrm>
            <a:custGeom>
              <a:avLst/>
              <a:gdLst>
                <a:gd name="T0" fmla="*/ 2870 w 552964"/>
                <a:gd name="T1" fmla="*/ 29321 h 177311"/>
                <a:gd name="T2" fmla="*/ 9417 w 552964"/>
                <a:gd name="T3" fmla="*/ 10813 h 177311"/>
                <a:gd name="T4" fmla="*/ 25223 w 552964"/>
                <a:gd name="T5" fmla="*/ 3147 h 177311"/>
                <a:gd name="T6" fmla="*/ 212115 w 552964"/>
                <a:gd name="T7" fmla="*/ 1456 h 177311"/>
                <a:gd name="T8" fmla="*/ 253514 w 552964"/>
                <a:gd name="T9" fmla="*/ 0 h 177311"/>
                <a:gd name="T10" fmla="*/ 403492 w 552964"/>
                <a:gd name="T11" fmla="*/ 3147 h 177311"/>
                <a:gd name="T12" fmla="*/ 419298 w 552964"/>
                <a:gd name="T13" fmla="*/ 10813 h 177311"/>
                <a:gd name="T14" fmla="*/ 425846 w 552964"/>
                <a:gd name="T15" fmla="*/ 29321 h 177311"/>
                <a:gd name="T16" fmla="*/ 427038 w 552964"/>
                <a:gd name="T17" fmla="*/ 80048 h 177311"/>
                <a:gd name="T18" fmla="*/ 425846 w 552964"/>
                <a:gd name="T19" fmla="*/ 134013 h 177311"/>
                <a:gd name="T20" fmla="*/ 419298 w 552964"/>
                <a:gd name="T21" fmla="*/ 152520 h 177311"/>
                <a:gd name="T22" fmla="*/ 403492 w 552964"/>
                <a:gd name="T23" fmla="*/ 160187 h 177311"/>
                <a:gd name="T24" fmla="*/ 352622 w 552964"/>
                <a:gd name="T25" fmla="*/ 160337 h 177311"/>
                <a:gd name="T26" fmla="*/ 260673 w 552964"/>
                <a:gd name="T27" fmla="*/ 160337 h 177311"/>
                <a:gd name="T28" fmla="*/ 166885 w 552964"/>
                <a:gd name="T29" fmla="*/ 160337 h 177311"/>
                <a:gd name="T30" fmla="*/ 74937 w 552964"/>
                <a:gd name="T31" fmla="*/ 160337 h 177311"/>
                <a:gd name="T32" fmla="*/ 25223 w 552964"/>
                <a:gd name="T33" fmla="*/ 160187 h 177311"/>
                <a:gd name="T34" fmla="*/ 9417 w 552964"/>
                <a:gd name="T35" fmla="*/ 152520 h 177311"/>
                <a:gd name="T36" fmla="*/ 2870 w 552964"/>
                <a:gd name="T37" fmla="*/ 134013 h 177311"/>
                <a:gd name="T38" fmla="*/ 0 w 552964"/>
                <a:gd name="T39" fmla="*/ 80048 h 177311"/>
                <a:gd name="T40" fmla="*/ 2870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(m23,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62" name="Straight Arrow Connector 258"/>
            <p:cNvCxnSpPr>
              <a:cxnSpLocks noChangeShapeType="1"/>
            </p:cNvCxnSpPr>
            <p:nvPr/>
          </p:nvCxnSpPr>
          <p:spPr bwMode="auto">
            <a:xfrm flipH="1">
              <a:off x="4975" y="343"/>
              <a:ext cx="349" cy="75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8" name="Freeform 97"/>
            <p:cNvSpPr>
              <a:spLocks noChangeArrowheads="1"/>
            </p:cNvSpPr>
            <p:nvPr/>
          </p:nvSpPr>
          <p:spPr bwMode="auto">
            <a:xfrm>
              <a:off x="4775" y="417"/>
              <a:ext cx="281" cy="117"/>
            </a:xfrm>
            <a:custGeom>
              <a:avLst/>
              <a:gdLst>
                <a:gd name="T0" fmla="*/ 2870 w 552964"/>
                <a:gd name="T1" fmla="*/ 29321 h 177311"/>
                <a:gd name="T2" fmla="*/ 9417 w 552964"/>
                <a:gd name="T3" fmla="*/ 10813 h 177311"/>
                <a:gd name="T4" fmla="*/ 25223 w 552964"/>
                <a:gd name="T5" fmla="*/ 3147 h 177311"/>
                <a:gd name="T6" fmla="*/ 212115 w 552964"/>
                <a:gd name="T7" fmla="*/ 1456 h 177311"/>
                <a:gd name="T8" fmla="*/ 253514 w 552964"/>
                <a:gd name="T9" fmla="*/ 0 h 177311"/>
                <a:gd name="T10" fmla="*/ 403491 w 552964"/>
                <a:gd name="T11" fmla="*/ 3147 h 177311"/>
                <a:gd name="T12" fmla="*/ 419297 w 552964"/>
                <a:gd name="T13" fmla="*/ 10813 h 177311"/>
                <a:gd name="T14" fmla="*/ 425845 w 552964"/>
                <a:gd name="T15" fmla="*/ 29321 h 177311"/>
                <a:gd name="T16" fmla="*/ 427037 w 552964"/>
                <a:gd name="T17" fmla="*/ 80048 h 177311"/>
                <a:gd name="T18" fmla="*/ 425845 w 552964"/>
                <a:gd name="T19" fmla="*/ 134013 h 177311"/>
                <a:gd name="T20" fmla="*/ 419297 w 552964"/>
                <a:gd name="T21" fmla="*/ 152520 h 177311"/>
                <a:gd name="T22" fmla="*/ 403491 w 552964"/>
                <a:gd name="T23" fmla="*/ 160187 h 177311"/>
                <a:gd name="T24" fmla="*/ 352621 w 552964"/>
                <a:gd name="T25" fmla="*/ 160337 h 177311"/>
                <a:gd name="T26" fmla="*/ 260672 w 552964"/>
                <a:gd name="T27" fmla="*/ 160337 h 177311"/>
                <a:gd name="T28" fmla="*/ 166885 w 552964"/>
                <a:gd name="T29" fmla="*/ 160337 h 177311"/>
                <a:gd name="T30" fmla="*/ 74937 w 552964"/>
                <a:gd name="T31" fmla="*/ 160337 h 177311"/>
                <a:gd name="T32" fmla="*/ 25223 w 552964"/>
                <a:gd name="T33" fmla="*/ 160187 h 177311"/>
                <a:gd name="T34" fmla="*/ 9417 w 552964"/>
                <a:gd name="T35" fmla="*/ 152520 h 177311"/>
                <a:gd name="T36" fmla="*/ 2870 w 552964"/>
                <a:gd name="T37" fmla="*/ 134013 h 177311"/>
                <a:gd name="T38" fmla="*/ 0 w 552964"/>
                <a:gd name="T39" fmla="*/ 80048 h 177311"/>
                <a:gd name="T40" fmla="*/ 2870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(m22,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64" name="Straight Arrow Connector 217"/>
            <p:cNvCxnSpPr>
              <a:cxnSpLocks noChangeShapeType="1"/>
              <a:stCxn id="297" idx="14"/>
              <a:endCxn id="300" idx="3"/>
            </p:cNvCxnSpPr>
            <p:nvPr/>
          </p:nvCxnSpPr>
          <p:spPr bwMode="auto">
            <a:xfrm flipH="1">
              <a:off x="4055" y="595"/>
              <a:ext cx="228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65" name="Straight Arrow Connector 221"/>
            <p:cNvCxnSpPr>
              <a:cxnSpLocks noChangeShapeType="1"/>
              <a:stCxn id="297" idx="10"/>
              <a:endCxn id="302" idx="3"/>
            </p:cNvCxnSpPr>
            <p:nvPr/>
          </p:nvCxnSpPr>
          <p:spPr bwMode="auto">
            <a:xfrm>
              <a:off x="4427" y="595"/>
              <a:ext cx="494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66" name="Straight Arrow Connector 131"/>
            <p:cNvCxnSpPr>
              <a:cxnSpLocks noChangeShapeType="1"/>
              <a:stCxn id="308" idx="11"/>
              <a:endCxn id="311" idx="3"/>
            </p:cNvCxnSpPr>
            <p:nvPr/>
          </p:nvCxnSpPr>
          <p:spPr bwMode="auto">
            <a:xfrm>
              <a:off x="4416" y="1195"/>
              <a:ext cx="468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0" name="Freeform 299"/>
            <p:cNvSpPr>
              <a:spLocks noChangeArrowheads="1"/>
            </p:cNvSpPr>
            <p:nvPr/>
          </p:nvSpPr>
          <p:spPr bwMode="auto">
            <a:xfrm>
              <a:off x="3942" y="824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(m17,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9" name="Freeform 308"/>
            <p:cNvSpPr>
              <a:spLocks noChangeArrowheads="1"/>
            </p:cNvSpPr>
            <p:nvPr/>
          </p:nvSpPr>
          <p:spPr bwMode="auto">
            <a:xfrm>
              <a:off x="4063" y="1347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C3)</a:t>
              </a:r>
            </a:p>
          </p:txBody>
        </p:sp>
        <p:sp>
          <p:nvSpPr>
            <p:cNvPr id="311" name="Freeform 310"/>
            <p:cNvSpPr>
              <a:spLocks noChangeArrowheads="1"/>
            </p:cNvSpPr>
            <p:nvPr/>
          </p:nvSpPr>
          <p:spPr bwMode="auto">
            <a:xfrm>
              <a:off x="4778" y="1347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208 w 565849"/>
                <a:gd name="T3" fmla="*/ 7714 h 174471"/>
                <a:gd name="T4" fmla="*/ 21195 w 565849"/>
                <a:gd name="T5" fmla="*/ 0 h 174471"/>
                <a:gd name="T6" fmla="*/ 206072 w 565849"/>
                <a:gd name="T7" fmla="*/ 425 h 174471"/>
                <a:gd name="T8" fmla="*/ 393143 w 565849"/>
                <a:gd name="T9" fmla="*/ 0 h 174471"/>
                <a:gd name="T10" fmla="*/ 408130 w 565849"/>
                <a:gd name="T11" fmla="*/ 7714 h 174471"/>
                <a:gd name="T12" fmla="*/ 414338 w 565849"/>
                <a:gd name="T13" fmla="*/ 26337 h 174471"/>
                <a:gd name="T14" fmla="*/ 414338 w 565849"/>
                <a:gd name="T15" fmla="*/ 131680 h 174471"/>
                <a:gd name="T16" fmla="*/ 408130 w 565849"/>
                <a:gd name="T17" fmla="*/ 150303 h 174471"/>
                <a:gd name="T18" fmla="*/ 393143 w 565849"/>
                <a:gd name="T19" fmla="*/ 158017 h 174471"/>
                <a:gd name="T20" fmla="*/ 209495 w 565849"/>
                <a:gd name="T21" fmla="*/ 158660 h 174471"/>
                <a:gd name="T22" fmla="*/ 21195 w 565849"/>
                <a:gd name="T23" fmla="*/ 158017 h 174471"/>
                <a:gd name="T24" fmla="*/ 6208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C3)</a:t>
              </a:r>
            </a:p>
          </p:txBody>
        </p:sp>
        <p:cxnSp>
          <p:nvCxnSpPr>
            <p:cNvPr id="1461372" name="Straight Arrow Connector 132"/>
            <p:cNvCxnSpPr>
              <a:cxnSpLocks noChangeShapeType="1"/>
              <a:stCxn id="308" idx="14"/>
              <a:endCxn id="309" idx="3"/>
            </p:cNvCxnSpPr>
            <p:nvPr/>
          </p:nvCxnSpPr>
          <p:spPr bwMode="auto">
            <a:xfrm flipH="1">
              <a:off x="4169" y="1195"/>
              <a:ext cx="116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74" name="Curved Connector 144"/>
            <p:cNvCxnSpPr>
              <a:cxnSpLocks noChangeShapeType="1"/>
              <a:stCxn id="309" idx="10"/>
              <a:endCxn id="319" idx="18"/>
            </p:cNvCxnSpPr>
            <p:nvPr/>
          </p:nvCxnSpPr>
          <p:spPr bwMode="auto">
            <a:xfrm>
              <a:off x="4170" y="1453"/>
              <a:ext cx="117" cy="275"/>
            </a:xfrm>
            <a:prstGeom prst="curvedConnector3">
              <a:avLst>
                <a:gd name="adj1" fmla="val 11111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75" name="Curved Connector 175"/>
            <p:cNvCxnSpPr>
              <a:cxnSpLocks noChangeShapeType="1"/>
              <a:stCxn id="300" idx="10"/>
              <a:endCxn id="309" idx="3"/>
            </p:cNvCxnSpPr>
            <p:nvPr/>
          </p:nvCxnSpPr>
          <p:spPr bwMode="auto">
            <a:xfrm>
              <a:off x="4057" y="931"/>
              <a:ext cx="112" cy="416"/>
            </a:xfrm>
            <a:prstGeom prst="curvedConnector3">
              <a:avLst>
                <a:gd name="adj1" fmla="val -25000"/>
              </a:avLst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76" name="Curved Connector 180"/>
            <p:cNvCxnSpPr>
              <a:cxnSpLocks noChangeShapeType="1"/>
              <a:stCxn id="311" idx="3"/>
              <a:endCxn id="302" idx="10"/>
            </p:cNvCxnSpPr>
            <p:nvPr/>
          </p:nvCxnSpPr>
          <p:spPr bwMode="auto">
            <a:xfrm flipV="1">
              <a:off x="4884" y="931"/>
              <a:ext cx="39" cy="416"/>
            </a:xfrm>
            <a:prstGeom prst="curvedConnector3">
              <a:avLst>
                <a:gd name="adj1" fmla="val 117944"/>
              </a:avLst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0" name="Straight Arrow Connector 329"/>
            <p:cNvCxnSpPr>
              <a:cxnSpLocks noChangeShapeType="1"/>
              <a:stCxn id="297" idx="12"/>
              <a:endCxn id="308" idx="3"/>
            </p:cNvCxnSpPr>
            <p:nvPr/>
          </p:nvCxnSpPr>
          <p:spPr bwMode="auto">
            <a:xfrm flipH="1">
              <a:off x="4350" y="594"/>
              <a:ext cx="4" cy="49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3" name="Freeform 352"/>
            <p:cNvSpPr>
              <a:spLocks/>
            </p:cNvSpPr>
            <p:nvPr/>
          </p:nvSpPr>
          <p:spPr bwMode="auto">
            <a:xfrm>
              <a:off x="4998" y="524"/>
              <a:ext cx="542" cy="643"/>
            </a:xfrm>
            <a:custGeom>
              <a:avLst/>
              <a:gdLst>
                <a:gd name="T0" fmla="*/ 0 w 976952"/>
                <a:gd name="T1" fmla="*/ 641817 h 1020171"/>
                <a:gd name="T2" fmla="*/ 384637 w 976952"/>
                <a:gd name="T3" fmla="*/ 1003693 h 1020171"/>
                <a:gd name="T4" fmla="*/ 841393 w 976952"/>
                <a:gd name="T5" fmla="*/ 539400 h 1020171"/>
                <a:gd name="T6" fmla="*/ 498826 w 976952"/>
                <a:gd name="T7" fmla="*/ 0 h 10201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952" h="1020171">
                  <a:moveTo>
                    <a:pt x="0" y="641445"/>
                  </a:moveTo>
                  <a:cubicBezTo>
                    <a:pt x="138752" y="830808"/>
                    <a:pt x="277504" y="1020171"/>
                    <a:pt x="436728" y="1003111"/>
                  </a:cubicBezTo>
                  <a:cubicBezTo>
                    <a:pt x="595952" y="986051"/>
                    <a:pt x="933734" y="706272"/>
                    <a:pt x="955343" y="539087"/>
                  </a:cubicBezTo>
                  <a:cubicBezTo>
                    <a:pt x="976952" y="371902"/>
                    <a:pt x="771667" y="185951"/>
                    <a:pt x="566382" y="0"/>
                  </a:cubicBez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3486" y="661"/>
              <a:ext cx="526" cy="165"/>
            </a:xfrm>
            <a:custGeom>
              <a:avLst/>
              <a:gdLst>
                <a:gd name="T0" fmla="*/ 0 w 834887"/>
                <a:gd name="T1" fmla="*/ 261937 h 262393"/>
                <a:gd name="T2" fmla="*/ 461251 w 834887"/>
                <a:gd name="T3" fmla="*/ 0 h 262393"/>
                <a:gd name="T4" fmla="*/ 835025 w 834887"/>
                <a:gd name="T5" fmla="*/ 261937 h 2623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4887" h="262393">
                  <a:moveTo>
                    <a:pt x="0" y="262393"/>
                  </a:moveTo>
                  <a:cubicBezTo>
                    <a:pt x="161013" y="131196"/>
                    <a:pt x="322027" y="0"/>
                    <a:pt x="461175" y="0"/>
                  </a:cubicBezTo>
                  <a:cubicBezTo>
                    <a:pt x="600323" y="0"/>
                    <a:pt x="834887" y="262393"/>
                    <a:pt x="834887" y="262393"/>
                  </a:cubicBez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171" y="544"/>
              <a:ext cx="886" cy="292"/>
            </a:xfrm>
            <a:custGeom>
              <a:avLst/>
              <a:gdLst>
                <a:gd name="T0" fmla="*/ 0 w 1399430"/>
                <a:gd name="T1" fmla="*/ 463550 h 439972"/>
                <a:gd name="T2" fmla="*/ 895061 w 1399430"/>
                <a:gd name="T3" fmla="*/ 2792 h 439972"/>
                <a:gd name="T4" fmla="*/ 1406525 w 1399430"/>
                <a:gd name="T5" fmla="*/ 446795 h 439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9430" h="439972">
                  <a:moveTo>
                    <a:pt x="0" y="439972"/>
                  </a:moveTo>
                  <a:cubicBezTo>
                    <a:pt x="328654" y="222636"/>
                    <a:pt x="657308" y="5301"/>
                    <a:pt x="890546" y="2650"/>
                  </a:cubicBezTo>
                  <a:cubicBezTo>
                    <a:pt x="1123784" y="0"/>
                    <a:pt x="1399430" y="424069"/>
                    <a:pt x="1399430" y="424069"/>
                  </a:cubicBez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3" name="Freeform 82"/>
            <p:cNvSpPr>
              <a:spLocks noChangeArrowheads="1"/>
            </p:cNvSpPr>
            <p:nvPr/>
          </p:nvSpPr>
          <p:spPr bwMode="auto">
            <a:xfrm>
              <a:off x="361" y="337"/>
              <a:ext cx="240" cy="109"/>
            </a:xfrm>
            <a:custGeom>
              <a:avLst/>
              <a:gdLst>
                <a:gd name="T0" fmla="*/ 2496 w 552964"/>
                <a:gd name="T1" fmla="*/ 29321 h 177311"/>
                <a:gd name="T2" fmla="*/ 8192 w 552964"/>
                <a:gd name="T3" fmla="*/ 10813 h 177311"/>
                <a:gd name="T4" fmla="*/ 21941 w 552964"/>
                <a:gd name="T5" fmla="*/ 3147 h 177311"/>
                <a:gd name="T6" fmla="*/ 184516 w 552964"/>
                <a:gd name="T7" fmla="*/ 1456 h 177311"/>
                <a:gd name="T8" fmla="*/ 220529 w 552964"/>
                <a:gd name="T9" fmla="*/ 0 h 177311"/>
                <a:gd name="T10" fmla="*/ 350993 w 552964"/>
                <a:gd name="T11" fmla="*/ 3147 h 177311"/>
                <a:gd name="T12" fmla="*/ 364742 w 552964"/>
                <a:gd name="T13" fmla="*/ 10813 h 177311"/>
                <a:gd name="T14" fmla="*/ 370438 w 552964"/>
                <a:gd name="T15" fmla="*/ 29321 h 177311"/>
                <a:gd name="T16" fmla="*/ 371475 w 552964"/>
                <a:gd name="T17" fmla="*/ 80048 h 177311"/>
                <a:gd name="T18" fmla="*/ 370438 w 552964"/>
                <a:gd name="T19" fmla="*/ 134013 h 177311"/>
                <a:gd name="T20" fmla="*/ 364742 w 552964"/>
                <a:gd name="T21" fmla="*/ 152520 h 177311"/>
                <a:gd name="T22" fmla="*/ 350993 w 552964"/>
                <a:gd name="T23" fmla="*/ 160187 h 177311"/>
                <a:gd name="T24" fmla="*/ 306741 w 552964"/>
                <a:gd name="T25" fmla="*/ 160337 h 177311"/>
                <a:gd name="T26" fmla="*/ 226756 w 552964"/>
                <a:gd name="T27" fmla="*/ 160337 h 177311"/>
                <a:gd name="T28" fmla="*/ 145172 w 552964"/>
                <a:gd name="T29" fmla="*/ 160337 h 177311"/>
                <a:gd name="T30" fmla="*/ 65187 w 552964"/>
                <a:gd name="T31" fmla="*/ 160337 h 177311"/>
                <a:gd name="T32" fmla="*/ 21941 w 552964"/>
                <a:gd name="T33" fmla="*/ 160187 h 177311"/>
                <a:gd name="T34" fmla="*/ 8192 w 552964"/>
                <a:gd name="T35" fmla="*/ 152520 h 177311"/>
                <a:gd name="T36" fmla="*/ 2496 w 552964"/>
                <a:gd name="T37" fmla="*/ 134013 h 177311"/>
                <a:gd name="T38" fmla="*/ 0 w 552964"/>
                <a:gd name="T39" fmla="*/ 80048 h 177311"/>
                <a:gd name="T40" fmla="*/ 2496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solidFill>
              <a:schemeClr val="accent2"/>
            </a:solidFill>
            <a:ln w="12700" algn="ctr">
              <a:solidFill>
                <a:schemeClr val="bg1"/>
              </a:solidFill>
              <a:prstDash val="sysDot"/>
              <a:miter lim="800000"/>
              <a:headEnd/>
              <a:tailEnd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(m2,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121" name="Freeform 120"/>
            <p:cNvSpPr>
              <a:spLocks noChangeArrowheads="1"/>
            </p:cNvSpPr>
            <p:nvPr/>
          </p:nvSpPr>
          <p:spPr bwMode="auto">
            <a:xfrm>
              <a:off x="2444" y="1089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C2)</a:t>
              </a:r>
            </a:p>
          </p:txBody>
        </p:sp>
        <p:sp>
          <p:nvSpPr>
            <p:cNvPr id="142" name="Freeform 141"/>
            <p:cNvSpPr>
              <a:spLocks noChangeArrowheads="1"/>
            </p:cNvSpPr>
            <p:nvPr/>
          </p:nvSpPr>
          <p:spPr bwMode="auto">
            <a:xfrm>
              <a:off x="2481" y="1677"/>
              <a:ext cx="269" cy="117"/>
            </a:xfrm>
            <a:custGeom>
              <a:avLst/>
              <a:gdLst>
                <a:gd name="T0" fmla="*/ 2774 w 552964"/>
                <a:gd name="T1" fmla="*/ 27842 h 175701"/>
                <a:gd name="T2" fmla="*/ 9102 w 552964"/>
                <a:gd name="T3" fmla="*/ 9350 h 175701"/>
                <a:gd name="T4" fmla="*/ 24379 w 552964"/>
                <a:gd name="T5" fmla="*/ 1690 h 175701"/>
                <a:gd name="T6" fmla="*/ 205018 w 552964"/>
                <a:gd name="T7" fmla="*/ 0 h 175701"/>
                <a:gd name="T8" fmla="*/ 389992 w 552964"/>
                <a:gd name="T9" fmla="*/ 1690 h 175701"/>
                <a:gd name="T10" fmla="*/ 405269 w 552964"/>
                <a:gd name="T11" fmla="*/ 9350 h 175701"/>
                <a:gd name="T12" fmla="*/ 411598 w 552964"/>
                <a:gd name="T13" fmla="*/ 27842 h 175701"/>
                <a:gd name="T14" fmla="*/ 412750 w 552964"/>
                <a:gd name="T15" fmla="*/ 78527 h 175701"/>
                <a:gd name="T16" fmla="*/ 411598 w 552964"/>
                <a:gd name="T17" fmla="*/ 132448 h 175701"/>
                <a:gd name="T18" fmla="*/ 405269 w 552964"/>
                <a:gd name="T19" fmla="*/ 150940 h 175701"/>
                <a:gd name="T20" fmla="*/ 389992 w 552964"/>
                <a:gd name="T21" fmla="*/ 158600 h 175701"/>
                <a:gd name="T22" fmla="*/ 340824 w 552964"/>
                <a:gd name="T23" fmla="*/ 158750 h 175701"/>
                <a:gd name="T24" fmla="*/ 251951 w 552964"/>
                <a:gd name="T25" fmla="*/ 158750 h 175701"/>
                <a:gd name="T26" fmla="*/ 161302 w 552964"/>
                <a:gd name="T27" fmla="*/ 158750 h 175701"/>
                <a:gd name="T28" fmla="*/ 72430 w 552964"/>
                <a:gd name="T29" fmla="*/ 158750 h 175701"/>
                <a:gd name="T30" fmla="*/ 24379 w 552964"/>
                <a:gd name="T31" fmla="*/ 158600 h 175701"/>
                <a:gd name="T32" fmla="*/ 9102 w 552964"/>
                <a:gd name="T33" fmla="*/ 150940 h 175701"/>
                <a:gd name="T34" fmla="*/ 2774 w 552964"/>
                <a:gd name="T35" fmla="*/ 132448 h 175701"/>
                <a:gd name="T36" fmla="*/ 0 w 552964"/>
                <a:gd name="T37" fmla="*/ 78527 h 175701"/>
                <a:gd name="T38" fmla="*/ 2774 w 552964"/>
                <a:gd name="T39" fmla="*/ 27842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(p5, C2)</a:t>
              </a:r>
            </a:p>
          </p:txBody>
        </p:sp>
        <p:sp>
          <p:nvSpPr>
            <p:cNvPr id="297" name="Freeform 296"/>
            <p:cNvSpPr>
              <a:spLocks noChangeArrowheads="1"/>
            </p:cNvSpPr>
            <p:nvPr/>
          </p:nvSpPr>
          <p:spPr bwMode="auto">
            <a:xfrm>
              <a:off x="4238" y="488"/>
              <a:ext cx="281" cy="117"/>
            </a:xfrm>
            <a:custGeom>
              <a:avLst/>
              <a:gdLst>
                <a:gd name="T0" fmla="*/ 0 w 547704"/>
                <a:gd name="T1" fmla="*/ 28121 h 175701"/>
                <a:gd name="T2" fmla="*/ 6610 w 547704"/>
                <a:gd name="T3" fmla="*/ 9443 h 175701"/>
                <a:gd name="T4" fmla="*/ 22568 w 547704"/>
                <a:gd name="T5" fmla="*/ 1706 h 175701"/>
                <a:gd name="T6" fmla="*/ 211255 w 547704"/>
                <a:gd name="T7" fmla="*/ 0 h 175701"/>
                <a:gd name="T8" fmla="*/ 404470 w 547704"/>
                <a:gd name="T9" fmla="*/ 1706 h 175701"/>
                <a:gd name="T10" fmla="*/ 420428 w 547704"/>
                <a:gd name="T11" fmla="*/ 9443 h 175701"/>
                <a:gd name="T12" fmla="*/ 427038 w 547704"/>
                <a:gd name="T13" fmla="*/ 28121 h 175701"/>
                <a:gd name="T14" fmla="*/ 427038 w 547704"/>
                <a:gd name="T15" fmla="*/ 133772 h 175701"/>
                <a:gd name="T16" fmla="*/ 420428 w 547704"/>
                <a:gd name="T17" fmla="*/ 152450 h 175701"/>
                <a:gd name="T18" fmla="*/ 404470 w 547704"/>
                <a:gd name="T19" fmla="*/ 160187 h 175701"/>
                <a:gd name="T20" fmla="*/ 353111 w 547704"/>
                <a:gd name="T21" fmla="*/ 160338 h 175701"/>
                <a:gd name="T22" fmla="*/ 260279 w 547704"/>
                <a:gd name="T23" fmla="*/ 160338 h 175701"/>
                <a:gd name="T24" fmla="*/ 210343 w 547704"/>
                <a:gd name="T25" fmla="*/ 159544 h 175701"/>
                <a:gd name="T26" fmla="*/ 165591 w 547704"/>
                <a:gd name="T27" fmla="*/ 160338 h 175701"/>
                <a:gd name="T28" fmla="*/ 72760 w 547704"/>
                <a:gd name="T29" fmla="*/ 160338 h 175701"/>
                <a:gd name="T30" fmla="*/ 22568 w 547704"/>
                <a:gd name="T31" fmla="*/ 160187 h 175701"/>
                <a:gd name="T32" fmla="*/ 6610 w 547704"/>
                <a:gd name="T33" fmla="*/ 152450 h 175701"/>
                <a:gd name="T34" fmla="*/ 0 w 547704"/>
                <a:gd name="T35" fmla="*/ 133772 h 175701"/>
                <a:gd name="T36" fmla="*/ 0 w 547704"/>
                <a:gd name="T37" fmla="*/ 28121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(m15,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06" name="Freeform 205"/>
            <p:cNvSpPr>
              <a:spLocks noChangeArrowheads="1"/>
            </p:cNvSpPr>
            <p:nvPr/>
          </p:nvSpPr>
          <p:spPr bwMode="auto">
            <a:xfrm>
              <a:off x="655" y="617"/>
              <a:ext cx="246" cy="117"/>
            </a:xfrm>
            <a:custGeom>
              <a:avLst/>
              <a:gdLst>
                <a:gd name="T0" fmla="*/ 0 w 547704"/>
                <a:gd name="T1" fmla="*/ 28120 h 175701"/>
                <a:gd name="T2" fmla="*/ 5726 w 547704"/>
                <a:gd name="T3" fmla="*/ 9443 h 175701"/>
                <a:gd name="T4" fmla="*/ 19548 w 547704"/>
                <a:gd name="T5" fmla="*/ 1706 h 175701"/>
                <a:gd name="T6" fmla="*/ 182982 w 547704"/>
                <a:gd name="T7" fmla="*/ 0 h 175701"/>
                <a:gd name="T8" fmla="*/ 350339 w 547704"/>
                <a:gd name="T9" fmla="*/ 1706 h 175701"/>
                <a:gd name="T10" fmla="*/ 364161 w 547704"/>
                <a:gd name="T11" fmla="*/ 9443 h 175701"/>
                <a:gd name="T12" fmla="*/ 369887 w 547704"/>
                <a:gd name="T13" fmla="*/ 28120 h 175701"/>
                <a:gd name="T14" fmla="*/ 369887 w 547704"/>
                <a:gd name="T15" fmla="*/ 133772 h 175701"/>
                <a:gd name="T16" fmla="*/ 364161 w 547704"/>
                <a:gd name="T17" fmla="*/ 152449 h 175701"/>
                <a:gd name="T18" fmla="*/ 350339 w 547704"/>
                <a:gd name="T19" fmla="*/ 160186 h 175701"/>
                <a:gd name="T20" fmla="*/ 305854 w 547704"/>
                <a:gd name="T21" fmla="*/ 160337 h 175701"/>
                <a:gd name="T22" fmla="*/ 225446 w 547704"/>
                <a:gd name="T23" fmla="*/ 160337 h 175701"/>
                <a:gd name="T24" fmla="*/ 182193 w 547704"/>
                <a:gd name="T25" fmla="*/ 159543 h 175701"/>
                <a:gd name="T26" fmla="*/ 143430 w 547704"/>
                <a:gd name="T27" fmla="*/ 160337 h 175701"/>
                <a:gd name="T28" fmla="*/ 63022 w 547704"/>
                <a:gd name="T29" fmla="*/ 160337 h 175701"/>
                <a:gd name="T30" fmla="*/ 19548 w 547704"/>
                <a:gd name="T31" fmla="*/ 160186 h 175701"/>
                <a:gd name="T32" fmla="*/ 5726 w 547704"/>
                <a:gd name="T33" fmla="*/ 152449 h 175701"/>
                <a:gd name="T34" fmla="*/ 0 w 547704"/>
                <a:gd name="T35" fmla="*/ 133772 h 175701"/>
                <a:gd name="T36" fmla="*/ 0 w 547704"/>
                <a:gd name="T37" fmla="*/ 28120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63" name="Freeform 262"/>
            <p:cNvSpPr>
              <a:spLocks noChangeArrowheads="1"/>
            </p:cNvSpPr>
            <p:nvPr/>
          </p:nvSpPr>
          <p:spPr bwMode="auto">
            <a:xfrm>
              <a:off x="641" y="1217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C1)</a:t>
              </a:r>
            </a:p>
          </p:txBody>
        </p:sp>
        <p:sp>
          <p:nvSpPr>
            <p:cNvPr id="275" name="Freeform 274"/>
            <p:cNvSpPr>
              <a:spLocks noChangeArrowheads="1"/>
            </p:cNvSpPr>
            <p:nvPr/>
          </p:nvSpPr>
          <p:spPr bwMode="auto">
            <a:xfrm>
              <a:off x="678" y="1804"/>
              <a:ext cx="269" cy="117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(p5, C1)</a:t>
              </a:r>
            </a:p>
          </p:txBody>
        </p:sp>
        <p:sp>
          <p:nvSpPr>
            <p:cNvPr id="24" name="Freeform 23"/>
            <p:cNvSpPr>
              <a:spLocks noChangeArrowheads="1"/>
            </p:cNvSpPr>
            <p:nvPr/>
          </p:nvSpPr>
          <p:spPr bwMode="auto">
            <a:xfrm>
              <a:off x="2455" y="45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66 w 565849"/>
                <a:gd name="T3" fmla="*/ 7791 h 174471"/>
                <a:gd name="T4" fmla="*/ 19002 w 565849"/>
                <a:gd name="T5" fmla="*/ 0 h 174471"/>
                <a:gd name="T6" fmla="*/ 352473 w 565849"/>
                <a:gd name="T7" fmla="*/ 0 h 174471"/>
                <a:gd name="T8" fmla="*/ 365909 w 565849"/>
                <a:gd name="T9" fmla="*/ 7791 h 174471"/>
                <a:gd name="T10" fmla="*/ 371475 w 565849"/>
                <a:gd name="T11" fmla="*/ 26600 h 174471"/>
                <a:gd name="T12" fmla="*/ 371475 w 565849"/>
                <a:gd name="T13" fmla="*/ 132996 h 174471"/>
                <a:gd name="T14" fmla="*/ 365909 w 565849"/>
                <a:gd name="T15" fmla="*/ 151805 h 174471"/>
                <a:gd name="T16" fmla="*/ 352473 w 565849"/>
                <a:gd name="T17" fmla="*/ 159596 h 174471"/>
                <a:gd name="T18" fmla="*/ 187823 w 565849"/>
                <a:gd name="T19" fmla="*/ 160246 h 174471"/>
                <a:gd name="T20" fmla="*/ 19002 w 565849"/>
                <a:gd name="T21" fmla="*/ 159596 h 174471"/>
                <a:gd name="T22" fmla="*/ 5566 w 565849"/>
                <a:gd name="T23" fmla="*/ 151805 h 174471"/>
                <a:gd name="T24" fmla="*/ 0 w 565849"/>
                <a:gd name="T25" fmla="*/ 132996 h 174471"/>
                <a:gd name="T26" fmla="*/ 0 w 565849"/>
                <a:gd name="T27" fmla="*/ 26600 h 1744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5849"/>
                <a:gd name="T43" fmla="*/ 0 h 174471"/>
                <a:gd name="T44" fmla="*/ 565849 w 565849"/>
                <a:gd name="T45" fmla="*/ 174471 h 17447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1269" y="0"/>
                    <a:pt x="28945" y="0"/>
                  </a:cubicBez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2" name="Freeform 211"/>
            <p:cNvSpPr>
              <a:spLocks noChangeArrowheads="1"/>
            </p:cNvSpPr>
            <p:nvPr/>
          </p:nvSpPr>
          <p:spPr bwMode="auto">
            <a:xfrm>
              <a:off x="2458" y="489"/>
              <a:ext cx="246" cy="117"/>
            </a:xfrm>
            <a:custGeom>
              <a:avLst/>
              <a:gdLst>
                <a:gd name="T0" fmla="*/ 0 w 547704"/>
                <a:gd name="T1" fmla="*/ 28120 h 175701"/>
                <a:gd name="T2" fmla="*/ 5726 w 547704"/>
                <a:gd name="T3" fmla="*/ 9443 h 175701"/>
                <a:gd name="T4" fmla="*/ 19548 w 547704"/>
                <a:gd name="T5" fmla="*/ 1706 h 175701"/>
                <a:gd name="T6" fmla="*/ 182983 w 547704"/>
                <a:gd name="T7" fmla="*/ 0 h 175701"/>
                <a:gd name="T8" fmla="*/ 350340 w 547704"/>
                <a:gd name="T9" fmla="*/ 1706 h 175701"/>
                <a:gd name="T10" fmla="*/ 364162 w 547704"/>
                <a:gd name="T11" fmla="*/ 9443 h 175701"/>
                <a:gd name="T12" fmla="*/ 369888 w 547704"/>
                <a:gd name="T13" fmla="*/ 28120 h 175701"/>
                <a:gd name="T14" fmla="*/ 369888 w 547704"/>
                <a:gd name="T15" fmla="*/ 133772 h 175701"/>
                <a:gd name="T16" fmla="*/ 364162 w 547704"/>
                <a:gd name="T17" fmla="*/ 152449 h 175701"/>
                <a:gd name="T18" fmla="*/ 350340 w 547704"/>
                <a:gd name="T19" fmla="*/ 160186 h 175701"/>
                <a:gd name="T20" fmla="*/ 305855 w 547704"/>
                <a:gd name="T21" fmla="*/ 160337 h 175701"/>
                <a:gd name="T22" fmla="*/ 225446 w 547704"/>
                <a:gd name="T23" fmla="*/ 160337 h 175701"/>
                <a:gd name="T24" fmla="*/ 182193 w 547704"/>
                <a:gd name="T25" fmla="*/ 159543 h 175701"/>
                <a:gd name="T26" fmla="*/ 143430 w 547704"/>
                <a:gd name="T27" fmla="*/ 160337 h 175701"/>
                <a:gd name="T28" fmla="*/ 63022 w 547704"/>
                <a:gd name="T29" fmla="*/ 160337 h 175701"/>
                <a:gd name="T30" fmla="*/ 19548 w 547704"/>
                <a:gd name="T31" fmla="*/ 160186 h 175701"/>
                <a:gd name="T32" fmla="*/ 5726 w 547704"/>
                <a:gd name="T33" fmla="*/ 152449 h 175701"/>
                <a:gd name="T34" fmla="*/ 0 w 547704"/>
                <a:gd name="T35" fmla="*/ 133772 h 175701"/>
                <a:gd name="T36" fmla="*/ 0 w 547704"/>
                <a:gd name="T37" fmla="*/ 28120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(m9,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2" name="Freeform 301"/>
            <p:cNvSpPr>
              <a:spLocks noChangeArrowheads="1"/>
            </p:cNvSpPr>
            <p:nvPr/>
          </p:nvSpPr>
          <p:spPr bwMode="auto">
            <a:xfrm>
              <a:off x="4808" y="824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(m19,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8" name="Freeform 307"/>
            <p:cNvSpPr>
              <a:spLocks noChangeArrowheads="1"/>
            </p:cNvSpPr>
            <p:nvPr/>
          </p:nvSpPr>
          <p:spPr bwMode="auto">
            <a:xfrm>
              <a:off x="4242" y="1088"/>
              <a:ext cx="269" cy="117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C3)</a:t>
              </a:r>
            </a:p>
          </p:txBody>
        </p:sp>
        <p:sp>
          <p:nvSpPr>
            <p:cNvPr id="319" name="Freeform 318"/>
            <p:cNvSpPr>
              <a:spLocks noChangeArrowheads="1"/>
            </p:cNvSpPr>
            <p:nvPr/>
          </p:nvSpPr>
          <p:spPr bwMode="auto">
            <a:xfrm>
              <a:off x="4279" y="1675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(p5, C3)</a:t>
              </a:r>
            </a:p>
          </p:txBody>
        </p:sp>
      </p:grpSp>
      <p:sp>
        <p:nvSpPr>
          <p:cNvPr id="1461382" name="Rectangle 134"/>
          <p:cNvSpPr>
            <a:spLocks noGrp="1" noChangeArrowheads="1"/>
          </p:cNvSpPr>
          <p:nvPr>
            <p:ph type="title"/>
          </p:nvPr>
        </p:nvSpPr>
        <p:spPr>
          <a:xfrm>
            <a:off x="381000" y="430213"/>
            <a:ext cx="8458200" cy="685800"/>
          </a:xfrm>
        </p:spPr>
        <p:txBody>
          <a:bodyPr/>
          <a:lstStyle/>
          <a:p>
            <a:r>
              <a:rPr lang="en-US" sz="3600"/>
              <a:t>Unrolled SDG</a:t>
            </a:r>
          </a:p>
        </p:txBody>
      </p:sp>
    </p:spTree>
    <p:extLst>
      <p:ext uri="{BB962C8B-B14F-4D97-AF65-F5344CB8AC3E}">
        <p14:creationId xmlns:p14="http://schemas.microsoft.com/office/powerpoint/2010/main" val="280030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8381-46C6-4E31-B9ED-46F56BBFF765}" type="slidenum">
              <a:rPr lang="en-US">
                <a:solidFill>
                  <a:srgbClr val="FFFFFF"/>
                </a:solidFill>
              </a:rPr>
              <a:pPr/>
              <a:t>109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66441" name="Group 73"/>
          <p:cNvGrpSpPr>
            <a:grpSpLocks/>
          </p:cNvGrpSpPr>
          <p:nvPr/>
        </p:nvGrpSpPr>
        <p:grpSpPr bwMode="auto">
          <a:xfrm>
            <a:off x="501650" y="1844675"/>
            <a:ext cx="8139113" cy="3168650"/>
            <a:chOff x="0" y="0"/>
            <a:chExt cx="5127" cy="1996"/>
          </a:xfrm>
        </p:grpSpPr>
        <p:sp>
          <p:nvSpPr>
            <p:cNvPr id="1466371" name="TextBox 275"/>
            <p:cNvSpPr txBox="1">
              <a:spLocks noChangeArrowheads="1"/>
            </p:cNvSpPr>
            <p:nvPr/>
          </p:nvSpPr>
          <p:spPr bwMode="auto">
            <a:xfrm>
              <a:off x="1972" y="321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C2</a:t>
              </a:r>
            </a:p>
          </p:txBody>
        </p:sp>
        <p:cxnSp>
          <p:nvCxnSpPr>
            <p:cNvPr id="1466372" name="Straight Arrow Connector 136"/>
            <p:cNvCxnSpPr>
              <a:cxnSpLocks noChangeShapeType="1"/>
              <a:stCxn id="1466425" idx="9"/>
              <a:endCxn id="1466418" idx="3"/>
            </p:cNvCxnSpPr>
            <p:nvPr/>
          </p:nvCxnSpPr>
          <p:spPr bwMode="auto">
            <a:xfrm>
              <a:off x="2149" y="107"/>
              <a:ext cx="4" cy="337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6373" name="TextBox 54"/>
            <p:cNvSpPr txBox="1">
              <a:spLocks noChangeArrowheads="1"/>
            </p:cNvSpPr>
            <p:nvPr/>
          </p:nvSpPr>
          <p:spPr bwMode="auto">
            <a:xfrm>
              <a:off x="211" y="460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C1</a:t>
              </a:r>
            </a:p>
          </p:txBody>
        </p:sp>
        <p:cxnSp>
          <p:nvCxnSpPr>
            <p:cNvPr id="1466374" name="Straight Arrow Connector 139"/>
            <p:cNvCxnSpPr>
              <a:cxnSpLocks noChangeShapeType="1"/>
              <a:stCxn id="121" idx="8"/>
              <a:endCxn id="1466436" idx="3"/>
            </p:cNvCxnSpPr>
            <p:nvPr/>
          </p:nvCxnSpPr>
          <p:spPr bwMode="auto">
            <a:xfrm>
              <a:off x="2201" y="1253"/>
              <a:ext cx="801" cy="170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75" name="Straight Arrow Connector 131"/>
            <p:cNvCxnSpPr>
              <a:cxnSpLocks noChangeShapeType="1"/>
              <a:stCxn id="121" idx="11"/>
              <a:endCxn id="1466434" idx="3"/>
            </p:cNvCxnSpPr>
            <p:nvPr/>
          </p:nvCxnSpPr>
          <p:spPr bwMode="auto">
            <a:xfrm>
              <a:off x="2186" y="1271"/>
              <a:ext cx="507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76" name="Straight Arrow Connector 132"/>
            <p:cNvCxnSpPr>
              <a:cxnSpLocks noChangeShapeType="1"/>
              <a:stCxn id="121" idx="14"/>
              <a:endCxn id="1466433" idx="3"/>
            </p:cNvCxnSpPr>
            <p:nvPr/>
          </p:nvCxnSpPr>
          <p:spPr bwMode="auto">
            <a:xfrm flipH="1">
              <a:off x="1865" y="1271"/>
              <a:ext cx="263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77" name="Straight Arrow Connector 140"/>
            <p:cNvCxnSpPr>
              <a:cxnSpLocks noChangeShapeType="1"/>
              <a:stCxn id="121" idx="17"/>
              <a:endCxn id="1466435" idx="3"/>
            </p:cNvCxnSpPr>
            <p:nvPr/>
          </p:nvCxnSpPr>
          <p:spPr bwMode="auto">
            <a:xfrm flipH="1">
              <a:off x="1562" y="1253"/>
              <a:ext cx="551" cy="170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78" name="Curved Connector 144"/>
            <p:cNvCxnSpPr>
              <a:cxnSpLocks noChangeShapeType="1"/>
              <a:stCxn id="1466433" idx="10"/>
              <a:endCxn id="1466421" idx="18"/>
            </p:cNvCxnSpPr>
            <p:nvPr/>
          </p:nvCxnSpPr>
          <p:spPr bwMode="auto">
            <a:xfrm>
              <a:off x="1865" y="1529"/>
              <a:ext cx="284" cy="275"/>
            </a:xfrm>
            <a:prstGeom prst="curvedConnector3">
              <a:avLst>
                <a:gd name="adj1" fmla="val -7394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79" name="Curved Connector 148"/>
            <p:cNvCxnSpPr>
              <a:cxnSpLocks noChangeShapeType="1"/>
              <a:stCxn id="1466435" idx="10"/>
              <a:endCxn id="1466420" idx="18"/>
            </p:cNvCxnSpPr>
            <p:nvPr/>
          </p:nvCxnSpPr>
          <p:spPr bwMode="auto">
            <a:xfrm>
              <a:off x="1562" y="1529"/>
              <a:ext cx="271" cy="371"/>
            </a:xfrm>
            <a:prstGeom prst="curvedConnector3">
              <a:avLst>
                <a:gd name="adj1" fmla="val -12546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80" name="Curved Connector 149"/>
            <p:cNvCxnSpPr>
              <a:cxnSpLocks noChangeShapeType="1"/>
              <a:stCxn id="1466420" idx="7"/>
              <a:endCxn id="1466436" idx="10"/>
            </p:cNvCxnSpPr>
            <p:nvPr/>
          </p:nvCxnSpPr>
          <p:spPr bwMode="auto">
            <a:xfrm flipV="1">
              <a:off x="1923" y="1530"/>
              <a:ext cx="1079" cy="370"/>
            </a:xfrm>
            <a:prstGeom prst="curvedConnector3">
              <a:avLst>
                <a:gd name="adj1" fmla="val 101204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81" name="Curved Connector 180"/>
            <p:cNvCxnSpPr>
              <a:cxnSpLocks noChangeShapeType="1"/>
              <a:stCxn id="1466434" idx="3"/>
              <a:endCxn id="1466431" idx="10"/>
            </p:cNvCxnSpPr>
            <p:nvPr/>
          </p:nvCxnSpPr>
          <p:spPr bwMode="auto">
            <a:xfrm flipV="1">
              <a:off x="2693" y="887"/>
              <a:ext cx="32" cy="536"/>
            </a:xfrm>
            <a:prstGeom prst="curvedConnector3">
              <a:avLst>
                <a:gd name="adj1" fmla="val 218750"/>
              </a:avLst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82" name="Curved Connector 181"/>
            <p:cNvCxnSpPr>
              <a:cxnSpLocks noChangeShapeType="1"/>
              <a:stCxn id="1466436" idx="3"/>
              <a:endCxn id="1466432" idx="10"/>
            </p:cNvCxnSpPr>
            <p:nvPr/>
          </p:nvCxnSpPr>
          <p:spPr bwMode="auto">
            <a:xfrm flipV="1">
              <a:off x="3002" y="887"/>
              <a:ext cx="35" cy="536"/>
            </a:xfrm>
            <a:prstGeom prst="curvedConnector3">
              <a:avLst>
                <a:gd name="adj1" fmla="val 139995"/>
              </a:avLst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83" name="Curved Connector 203"/>
            <p:cNvCxnSpPr>
              <a:cxnSpLocks noChangeShapeType="1"/>
              <a:stCxn id="1466421" idx="8"/>
              <a:endCxn id="1466434" idx="10"/>
            </p:cNvCxnSpPr>
            <p:nvPr/>
          </p:nvCxnSpPr>
          <p:spPr bwMode="auto">
            <a:xfrm flipV="1">
              <a:off x="2238" y="1530"/>
              <a:ext cx="455" cy="310"/>
            </a:xfrm>
            <a:prstGeom prst="curvedConnector3">
              <a:avLst>
                <a:gd name="adj1" fmla="val 105931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6384" name="TextBox 275"/>
            <p:cNvSpPr txBox="1">
              <a:spLocks noChangeArrowheads="1"/>
            </p:cNvSpPr>
            <p:nvPr/>
          </p:nvSpPr>
          <p:spPr bwMode="auto">
            <a:xfrm>
              <a:off x="3919" y="332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C3</a:t>
              </a:r>
            </a:p>
          </p:txBody>
        </p:sp>
        <p:cxnSp>
          <p:nvCxnSpPr>
            <p:cNvPr id="1466385" name="Straight Arrow Connector 28"/>
            <p:cNvCxnSpPr>
              <a:cxnSpLocks noChangeShapeType="1"/>
              <a:stCxn id="1466425" idx="9"/>
              <a:endCxn id="1466424" idx="3"/>
            </p:cNvCxnSpPr>
            <p:nvPr/>
          </p:nvCxnSpPr>
          <p:spPr bwMode="auto">
            <a:xfrm flipH="1">
              <a:off x="348" y="107"/>
              <a:ext cx="1801" cy="465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86" name="Straight Arrow Connector 40"/>
            <p:cNvCxnSpPr>
              <a:cxnSpLocks noChangeShapeType="1"/>
              <a:stCxn id="1466425" idx="7"/>
              <a:endCxn id="37" idx="0"/>
            </p:cNvCxnSpPr>
            <p:nvPr/>
          </p:nvCxnSpPr>
          <p:spPr bwMode="auto">
            <a:xfrm>
              <a:off x="2193" y="102"/>
              <a:ext cx="2641" cy="96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87" name="Straight Arrow Connector 40"/>
            <p:cNvCxnSpPr>
              <a:cxnSpLocks noChangeShapeType="1"/>
              <a:stCxn id="1466425" idx="9"/>
              <a:endCxn id="1466428" idx="3"/>
            </p:cNvCxnSpPr>
            <p:nvPr/>
          </p:nvCxnSpPr>
          <p:spPr bwMode="auto">
            <a:xfrm>
              <a:off x="2149" y="107"/>
              <a:ext cx="1804" cy="336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88" name="Straight Arrow Connector 217"/>
            <p:cNvCxnSpPr>
              <a:cxnSpLocks noChangeShapeType="1"/>
              <a:stCxn id="1466424" idx="14"/>
              <a:endCxn id="1466430" idx="3"/>
            </p:cNvCxnSpPr>
            <p:nvPr/>
          </p:nvCxnSpPr>
          <p:spPr bwMode="auto">
            <a:xfrm flipH="1">
              <a:off x="53" y="679"/>
              <a:ext cx="262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89" name="Straight Arrow Connector 221"/>
            <p:cNvCxnSpPr>
              <a:cxnSpLocks noChangeShapeType="1"/>
              <a:stCxn id="1466424" idx="10"/>
              <a:endCxn id="1466427" idx="3"/>
            </p:cNvCxnSpPr>
            <p:nvPr/>
          </p:nvCxnSpPr>
          <p:spPr bwMode="auto">
            <a:xfrm>
              <a:off x="382" y="679"/>
              <a:ext cx="537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7" name="Freeform 266"/>
            <p:cNvSpPr>
              <a:spLocks noChangeArrowheads="1"/>
            </p:cNvSpPr>
            <p:nvPr/>
          </p:nvSpPr>
          <p:spPr bwMode="auto">
            <a:xfrm>
              <a:off x="838" y="1551"/>
              <a:ext cx="120" cy="117"/>
            </a:xfrm>
            <a:custGeom>
              <a:avLst/>
              <a:gdLst>
                <a:gd name="T0" fmla="*/ 0 w 565849"/>
                <a:gd name="T1" fmla="*/ 19 h 174471"/>
                <a:gd name="T2" fmla="*/ 2 w 565849"/>
                <a:gd name="T3" fmla="*/ 6 h 174471"/>
                <a:gd name="T4" fmla="*/ 6 w 565849"/>
                <a:gd name="T5" fmla="*/ 0 h 174471"/>
                <a:gd name="T6" fmla="*/ 60 w 565849"/>
                <a:gd name="T7" fmla="*/ 0 h 174471"/>
                <a:gd name="T8" fmla="*/ 114 w 565849"/>
                <a:gd name="T9" fmla="*/ 0 h 174471"/>
                <a:gd name="T10" fmla="*/ 118 w 565849"/>
                <a:gd name="T11" fmla="*/ 6 h 174471"/>
                <a:gd name="T12" fmla="*/ 120 w 565849"/>
                <a:gd name="T13" fmla="*/ 19 h 174471"/>
                <a:gd name="T14" fmla="*/ 120 w 565849"/>
                <a:gd name="T15" fmla="*/ 97 h 174471"/>
                <a:gd name="T16" fmla="*/ 118 w 565849"/>
                <a:gd name="T17" fmla="*/ 111 h 174471"/>
                <a:gd name="T18" fmla="*/ 114 w 565849"/>
                <a:gd name="T19" fmla="*/ 116 h 174471"/>
                <a:gd name="T20" fmla="*/ 61 w 565849"/>
                <a:gd name="T21" fmla="*/ 117 h 174471"/>
                <a:gd name="T22" fmla="*/ 6 w 565849"/>
                <a:gd name="T23" fmla="*/ 116 h 174471"/>
                <a:gd name="T24" fmla="*/ 2 w 565849"/>
                <a:gd name="T25" fmla="*/ 111 h 174471"/>
                <a:gd name="T26" fmla="*/ 0 w 565849"/>
                <a:gd name="T27" fmla="*/ 97 h 174471"/>
                <a:gd name="T28" fmla="*/ 0 w 565849"/>
                <a:gd name="T29" fmla="*/ 19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p8</a:t>
              </a:r>
            </a:p>
          </p:txBody>
        </p:sp>
        <p:cxnSp>
          <p:nvCxnSpPr>
            <p:cNvPr id="1466391" name="Straight Arrow Connector 131"/>
            <p:cNvCxnSpPr>
              <a:cxnSpLocks noChangeShapeType="1"/>
              <a:stCxn id="1466426" idx="11"/>
              <a:endCxn id="267" idx="3"/>
            </p:cNvCxnSpPr>
            <p:nvPr/>
          </p:nvCxnSpPr>
          <p:spPr bwMode="auto">
            <a:xfrm>
              <a:off x="386" y="1399"/>
              <a:ext cx="504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92" name="Straight Arrow Connector 132"/>
            <p:cNvCxnSpPr>
              <a:cxnSpLocks noChangeShapeType="1"/>
              <a:stCxn id="1466426" idx="14"/>
              <a:endCxn id="1466423" idx="3"/>
            </p:cNvCxnSpPr>
            <p:nvPr/>
          </p:nvCxnSpPr>
          <p:spPr bwMode="auto">
            <a:xfrm flipH="1">
              <a:off x="62" y="1399"/>
              <a:ext cx="253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93" name="Curved Connector 144"/>
            <p:cNvCxnSpPr>
              <a:cxnSpLocks noChangeShapeType="1"/>
              <a:stCxn id="1466423" idx="10"/>
              <a:endCxn id="1466422" idx="18"/>
            </p:cNvCxnSpPr>
            <p:nvPr/>
          </p:nvCxnSpPr>
          <p:spPr bwMode="auto">
            <a:xfrm>
              <a:off x="62" y="1657"/>
              <a:ext cx="284" cy="275"/>
            </a:xfrm>
            <a:prstGeom prst="curvedConnector3">
              <a:avLst>
                <a:gd name="adj1" fmla="val -9153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94" name="Curved Connector 175"/>
            <p:cNvCxnSpPr>
              <a:cxnSpLocks noChangeShapeType="1"/>
              <a:stCxn id="1466430" idx="10"/>
              <a:endCxn id="1466423" idx="3"/>
            </p:cNvCxnSpPr>
            <p:nvPr/>
          </p:nvCxnSpPr>
          <p:spPr bwMode="auto">
            <a:xfrm>
              <a:off x="53" y="1015"/>
              <a:ext cx="9" cy="536"/>
            </a:xfrm>
            <a:prstGeom prst="curvedConnector3">
              <a:avLst>
                <a:gd name="adj1" fmla="val 55556"/>
              </a:avLst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95" name="Curved Connector 180"/>
            <p:cNvCxnSpPr>
              <a:cxnSpLocks noChangeShapeType="1"/>
              <a:stCxn id="267" idx="3"/>
              <a:endCxn id="1466427" idx="10"/>
            </p:cNvCxnSpPr>
            <p:nvPr/>
          </p:nvCxnSpPr>
          <p:spPr bwMode="auto">
            <a:xfrm flipV="1">
              <a:off x="890" y="1015"/>
              <a:ext cx="29" cy="536"/>
            </a:xfrm>
            <a:prstGeom prst="curvedConnector3">
              <a:avLst>
                <a:gd name="adj1" fmla="val 168963"/>
              </a:avLst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96" name="Straight Arrow Connector 286"/>
            <p:cNvCxnSpPr>
              <a:cxnSpLocks noChangeShapeType="1"/>
              <a:stCxn id="1466424" idx="12"/>
              <a:endCxn id="1466426" idx="3"/>
            </p:cNvCxnSpPr>
            <p:nvPr/>
          </p:nvCxnSpPr>
          <p:spPr bwMode="auto">
            <a:xfrm>
              <a:off x="348" y="678"/>
              <a:ext cx="2" cy="61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97" name="Curved Connector 203"/>
            <p:cNvCxnSpPr>
              <a:cxnSpLocks noChangeShapeType="1"/>
              <a:stCxn id="1466422" idx="8"/>
              <a:endCxn id="267" idx="10"/>
            </p:cNvCxnSpPr>
            <p:nvPr/>
          </p:nvCxnSpPr>
          <p:spPr bwMode="auto">
            <a:xfrm flipV="1">
              <a:off x="435" y="1657"/>
              <a:ext cx="455" cy="311"/>
            </a:xfrm>
            <a:prstGeom prst="curvedConnector3">
              <a:avLst>
                <a:gd name="adj1" fmla="val 101537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98" name="Straight Arrow Connector 213"/>
            <p:cNvCxnSpPr>
              <a:cxnSpLocks noChangeShapeType="1"/>
              <a:stCxn id="1466418" idx="17"/>
              <a:endCxn id="1466437" idx="3"/>
            </p:cNvCxnSpPr>
            <p:nvPr/>
          </p:nvCxnSpPr>
          <p:spPr bwMode="auto">
            <a:xfrm flipH="1">
              <a:off x="1553" y="533"/>
              <a:ext cx="554" cy="247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399" name="Straight Arrow Connector 217"/>
            <p:cNvCxnSpPr>
              <a:cxnSpLocks noChangeShapeType="1"/>
              <a:stCxn id="1466418" idx="14"/>
              <a:endCxn id="1466438" idx="3"/>
            </p:cNvCxnSpPr>
            <p:nvPr/>
          </p:nvCxnSpPr>
          <p:spPr bwMode="auto">
            <a:xfrm flipH="1">
              <a:off x="1858" y="551"/>
              <a:ext cx="265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400" name="Straight Arrow Connector 221"/>
            <p:cNvCxnSpPr>
              <a:cxnSpLocks noChangeShapeType="1"/>
              <a:stCxn id="1466418" idx="10"/>
              <a:endCxn id="1466431" idx="3"/>
            </p:cNvCxnSpPr>
            <p:nvPr/>
          </p:nvCxnSpPr>
          <p:spPr bwMode="auto">
            <a:xfrm>
              <a:off x="2184" y="551"/>
              <a:ext cx="540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401" name="Straight Arrow Connector 227"/>
            <p:cNvCxnSpPr>
              <a:cxnSpLocks noChangeShapeType="1"/>
              <a:stCxn id="1466418" idx="7"/>
              <a:endCxn id="1466432" idx="3"/>
            </p:cNvCxnSpPr>
            <p:nvPr/>
          </p:nvCxnSpPr>
          <p:spPr bwMode="auto">
            <a:xfrm>
              <a:off x="2200" y="533"/>
              <a:ext cx="836" cy="247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402" name="Curved Connector 174"/>
            <p:cNvCxnSpPr>
              <a:cxnSpLocks noChangeShapeType="1"/>
              <a:stCxn id="1466437" idx="10"/>
              <a:endCxn id="1466435" idx="3"/>
            </p:cNvCxnSpPr>
            <p:nvPr/>
          </p:nvCxnSpPr>
          <p:spPr bwMode="auto">
            <a:xfrm>
              <a:off x="1554" y="887"/>
              <a:ext cx="8" cy="536"/>
            </a:xfrm>
            <a:prstGeom prst="curvedConnector3">
              <a:avLst>
                <a:gd name="adj1" fmla="val -262500"/>
              </a:avLst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403" name="Curved Connector 175"/>
            <p:cNvCxnSpPr>
              <a:cxnSpLocks noChangeShapeType="1"/>
              <a:stCxn id="1466438" idx="10"/>
              <a:endCxn id="1466433" idx="3"/>
            </p:cNvCxnSpPr>
            <p:nvPr/>
          </p:nvCxnSpPr>
          <p:spPr bwMode="auto">
            <a:xfrm>
              <a:off x="1859" y="887"/>
              <a:ext cx="6" cy="536"/>
            </a:xfrm>
            <a:prstGeom prst="curvedConnector3">
              <a:avLst>
                <a:gd name="adj1" fmla="val -116667"/>
              </a:avLst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404" name="Straight Arrow Connector 116"/>
            <p:cNvCxnSpPr>
              <a:cxnSpLocks noChangeShapeType="1"/>
              <a:stCxn id="1466418" idx="12"/>
              <a:endCxn id="121" idx="3"/>
            </p:cNvCxnSpPr>
            <p:nvPr/>
          </p:nvCxnSpPr>
          <p:spPr bwMode="auto">
            <a:xfrm>
              <a:off x="2153" y="550"/>
              <a:ext cx="3" cy="61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lg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1" name="Freeform 350"/>
            <p:cNvSpPr>
              <a:spLocks/>
            </p:cNvSpPr>
            <p:nvPr/>
          </p:nvSpPr>
          <p:spPr bwMode="auto">
            <a:xfrm>
              <a:off x="952" y="646"/>
              <a:ext cx="588" cy="466"/>
            </a:xfrm>
            <a:custGeom>
              <a:avLst/>
              <a:gdLst>
                <a:gd name="T0" fmla="*/ 0 w 867096"/>
                <a:gd name="T1" fmla="*/ 369 h 681614"/>
                <a:gd name="T2" fmla="*/ 162 w 867096"/>
                <a:gd name="T3" fmla="*/ 117 h 681614"/>
                <a:gd name="T4" fmla="*/ 439 w 867096"/>
                <a:gd name="T5" fmla="*/ 3 h 681614"/>
                <a:gd name="T6" fmla="*/ 588 w 867096"/>
                <a:gd name="T7" fmla="*/ 138 h 6816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7096" h="681614">
                  <a:moveTo>
                    <a:pt x="0" y="540018"/>
                  </a:moveTo>
                  <a:cubicBezTo>
                    <a:pt x="394648" y="681614"/>
                    <a:pt x="93651" y="227923"/>
                    <a:pt x="238167" y="171569"/>
                  </a:cubicBezTo>
                  <a:cubicBezTo>
                    <a:pt x="321572" y="82408"/>
                    <a:pt x="543050" y="0"/>
                    <a:pt x="647871" y="5054"/>
                  </a:cubicBezTo>
                  <a:cubicBezTo>
                    <a:pt x="752692" y="10108"/>
                    <a:pt x="805985" y="169088"/>
                    <a:pt x="867096" y="201895"/>
                  </a:cubicBez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7" name="Freeform 36"/>
            <p:cNvSpPr>
              <a:spLocks noChangeArrowheads="1"/>
            </p:cNvSpPr>
            <p:nvPr/>
          </p:nvSpPr>
          <p:spPr bwMode="auto">
            <a:xfrm>
              <a:off x="4826" y="180"/>
              <a:ext cx="172" cy="117"/>
            </a:xfrm>
            <a:custGeom>
              <a:avLst/>
              <a:gdLst>
                <a:gd name="T0" fmla="*/ 0 w 565849"/>
                <a:gd name="T1" fmla="*/ 19 h 174471"/>
                <a:gd name="T2" fmla="*/ 3 w 565849"/>
                <a:gd name="T3" fmla="*/ 6 h 174471"/>
                <a:gd name="T4" fmla="*/ 9 w 565849"/>
                <a:gd name="T5" fmla="*/ 0 h 174471"/>
                <a:gd name="T6" fmla="*/ 86 w 565849"/>
                <a:gd name="T7" fmla="*/ 0 h 174471"/>
                <a:gd name="T8" fmla="*/ 163 w 565849"/>
                <a:gd name="T9" fmla="*/ 0 h 174471"/>
                <a:gd name="T10" fmla="*/ 169 w 565849"/>
                <a:gd name="T11" fmla="*/ 6 h 174471"/>
                <a:gd name="T12" fmla="*/ 172 w 565849"/>
                <a:gd name="T13" fmla="*/ 19 h 174471"/>
                <a:gd name="T14" fmla="*/ 172 w 565849"/>
                <a:gd name="T15" fmla="*/ 97 h 174471"/>
                <a:gd name="T16" fmla="*/ 169 w 565849"/>
                <a:gd name="T17" fmla="*/ 111 h 174471"/>
                <a:gd name="T18" fmla="*/ 163 w 565849"/>
                <a:gd name="T19" fmla="*/ 116 h 174471"/>
                <a:gd name="T20" fmla="*/ 87 w 565849"/>
                <a:gd name="T21" fmla="*/ 117 h 174471"/>
                <a:gd name="T22" fmla="*/ 9 w 565849"/>
                <a:gd name="T23" fmla="*/ 116 h 174471"/>
                <a:gd name="T24" fmla="*/ 3 w 565849"/>
                <a:gd name="T25" fmla="*/ 111 h 174471"/>
                <a:gd name="T26" fmla="*/ 0 w 565849"/>
                <a:gd name="T27" fmla="*/ 97 h 174471"/>
                <a:gd name="T28" fmla="*/ 0 w 565849"/>
                <a:gd name="T29" fmla="*/ 19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m21</a:t>
              </a:r>
            </a:p>
          </p:txBody>
        </p:sp>
        <p:cxnSp>
          <p:nvCxnSpPr>
            <p:cNvPr id="1466407" name="Straight Arrow Connector 95"/>
            <p:cNvCxnSpPr>
              <a:cxnSpLocks noChangeShapeType="1"/>
            </p:cNvCxnSpPr>
            <p:nvPr/>
          </p:nvCxnSpPr>
          <p:spPr bwMode="auto">
            <a:xfrm flipH="1">
              <a:off x="4856" y="296"/>
              <a:ext cx="63" cy="8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1" name="Freeform 400"/>
            <p:cNvSpPr>
              <a:spLocks noChangeArrowheads="1"/>
            </p:cNvSpPr>
            <p:nvPr/>
          </p:nvSpPr>
          <p:spPr bwMode="auto">
            <a:xfrm>
              <a:off x="4765" y="372"/>
              <a:ext cx="172" cy="117"/>
            </a:xfrm>
            <a:custGeom>
              <a:avLst/>
              <a:gdLst>
                <a:gd name="T0" fmla="*/ 1 w 552964"/>
                <a:gd name="T1" fmla="*/ 21 h 177311"/>
                <a:gd name="T2" fmla="*/ 4 w 552964"/>
                <a:gd name="T3" fmla="*/ 8 h 177311"/>
                <a:gd name="T4" fmla="*/ 10 w 552964"/>
                <a:gd name="T5" fmla="*/ 2 h 177311"/>
                <a:gd name="T6" fmla="*/ 85 w 552964"/>
                <a:gd name="T7" fmla="*/ 1 h 177311"/>
                <a:gd name="T8" fmla="*/ 102 w 552964"/>
                <a:gd name="T9" fmla="*/ 0 h 177311"/>
                <a:gd name="T10" fmla="*/ 163 w 552964"/>
                <a:gd name="T11" fmla="*/ 2 h 177311"/>
                <a:gd name="T12" fmla="*/ 169 w 552964"/>
                <a:gd name="T13" fmla="*/ 8 h 177311"/>
                <a:gd name="T14" fmla="*/ 172 w 552964"/>
                <a:gd name="T15" fmla="*/ 21 h 177311"/>
                <a:gd name="T16" fmla="*/ 172 w 552964"/>
                <a:gd name="T17" fmla="*/ 58 h 177311"/>
                <a:gd name="T18" fmla="*/ 172 w 552964"/>
                <a:gd name="T19" fmla="*/ 98 h 177311"/>
                <a:gd name="T20" fmla="*/ 169 w 552964"/>
                <a:gd name="T21" fmla="*/ 111 h 177311"/>
                <a:gd name="T22" fmla="*/ 163 w 552964"/>
                <a:gd name="T23" fmla="*/ 117 h 177311"/>
                <a:gd name="T24" fmla="*/ 142 w 552964"/>
                <a:gd name="T25" fmla="*/ 117 h 177311"/>
                <a:gd name="T26" fmla="*/ 105 w 552964"/>
                <a:gd name="T27" fmla="*/ 117 h 177311"/>
                <a:gd name="T28" fmla="*/ 67 w 552964"/>
                <a:gd name="T29" fmla="*/ 117 h 177311"/>
                <a:gd name="T30" fmla="*/ 30 w 552964"/>
                <a:gd name="T31" fmla="*/ 117 h 177311"/>
                <a:gd name="T32" fmla="*/ 10 w 552964"/>
                <a:gd name="T33" fmla="*/ 117 h 177311"/>
                <a:gd name="T34" fmla="*/ 4 w 552964"/>
                <a:gd name="T35" fmla="*/ 111 h 177311"/>
                <a:gd name="T36" fmla="*/ 1 w 552964"/>
                <a:gd name="T37" fmla="*/ 98 h 177311"/>
                <a:gd name="T38" fmla="*/ 0 w 552964"/>
                <a:gd name="T39" fmla="*/ 58 h 177311"/>
                <a:gd name="T40" fmla="*/ 1 w 552964"/>
                <a:gd name="T41" fmla="*/ 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m23</a:t>
              </a:r>
            </a:p>
          </p:txBody>
        </p:sp>
        <p:cxnSp>
          <p:nvCxnSpPr>
            <p:cNvPr id="1466409" name="Straight Arrow Connector 258"/>
            <p:cNvCxnSpPr>
              <a:cxnSpLocks noChangeShapeType="1"/>
            </p:cNvCxnSpPr>
            <p:nvPr/>
          </p:nvCxnSpPr>
          <p:spPr bwMode="auto">
            <a:xfrm flipH="1">
              <a:off x="4562" y="298"/>
              <a:ext cx="349" cy="75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8" name="Freeform 97"/>
            <p:cNvSpPr>
              <a:spLocks noChangeArrowheads="1"/>
            </p:cNvSpPr>
            <p:nvPr/>
          </p:nvSpPr>
          <p:spPr bwMode="auto">
            <a:xfrm>
              <a:off x="4416" y="372"/>
              <a:ext cx="172" cy="117"/>
            </a:xfrm>
            <a:custGeom>
              <a:avLst/>
              <a:gdLst>
                <a:gd name="T0" fmla="*/ 1 w 552964"/>
                <a:gd name="T1" fmla="*/ 21 h 177311"/>
                <a:gd name="T2" fmla="*/ 4 w 552964"/>
                <a:gd name="T3" fmla="*/ 8 h 177311"/>
                <a:gd name="T4" fmla="*/ 10 w 552964"/>
                <a:gd name="T5" fmla="*/ 2 h 177311"/>
                <a:gd name="T6" fmla="*/ 85 w 552964"/>
                <a:gd name="T7" fmla="*/ 1 h 177311"/>
                <a:gd name="T8" fmla="*/ 102 w 552964"/>
                <a:gd name="T9" fmla="*/ 0 h 177311"/>
                <a:gd name="T10" fmla="*/ 163 w 552964"/>
                <a:gd name="T11" fmla="*/ 2 h 177311"/>
                <a:gd name="T12" fmla="*/ 169 w 552964"/>
                <a:gd name="T13" fmla="*/ 8 h 177311"/>
                <a:gd name="T14" fmla="*/ 172 w 552964"/>
                <a:gd name="T15" fmla="*/ 21 h 177311"/>
                <a:gd name="T16" fmla="*/ 172 w 552964"/>
                <a:gd name="T17" fmla="*/ 58 h 177311"/>
                <a:gd name="T18" fmla="*/ 172 w 552964"/>
                <a:gd name="T19" fmla="*/ 98 h 177311"/>
                <a:gd name="T20" fmla="*/ 169 w 552964"/>
                <a:gd name="T21" fmla="*/ 111 h 177311"/>
                <a:gd name="T22" fmla="*/ 163 w 552964"/>
                <a:gd name="T23" fmla="*/ 117 h 177311"/>
                <a:gd name="T24" fmla="*/ 142 w 552964"/>
                <a:gd name="T25" fmla="*/ 117 h 177311"/>
                <a:gd name="T26" fmla="*/ 105 w 552964"/>
                <a:gd name="T27" fmla="*/ 117 h 177311"/>
                <a:gd name="T28" fmla="*/ 67 w 552964"/>
                <a:gd name="T29" fmla="*/ 117 h 177311"/>
                <a:gd name="T30" fmla="*/ 30 w 552964"/>
                <a:gd name="T31" fmla="*/ 117 h 177311"/>
                <a:gd name="T32" fmla="*/ 10 w 552964"/>
                <a:gd name="T33" fmla="*/ 117 h 177311"/>
                <a:gd name="T34" fmla="*/ 4 w 552964"/>
                <a:gd name="T35" fmla="*/ 111 h 177311"/>
                <a:gd name="T36" fmla="*/ 1 w 552964"/>
                <a:gd name="T37" fmla="*/ 98 h 177311"/>
                <a:gd name="T38" fmla="*/ 0 w 552964"/>
                <a:gd name="T39" fmla="*/ 58 h 177311"/>
                <a:gd name="T40" fmla="*/ 1 w 552964"/>
                <a:gd name="T41" fmla="*/ 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m22</a:t>
              </a:r>
            </a:p>
          </p:txBody>
        </p:sp>
        <p:cxnSp>
          <p:nvCxnSpPr>
            <p:cNvPr id="1466411" name="Straight Arrow Connector 217"/>
            <p:cNvCxnSpPr>
              <a:cxnSpLocks noChangeShapeType="1"/>
              <a:stCxn id="1466428" idx="14"/>
              <a:endCxn id="300" idx="3"/>
            </p:cNvCxnSpPr>
            <p:nvPr/>
          </p:nvCxnSpPr>
          <p:spPr bwMode="auto">
            <a:xfrm flipH="1">
              <a:off x="3656" y="550"/>
              <a:ext cx="254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6412" name="Straight Arrow Connector 221"/>
            <p:cNvCxnSpPr>
              <a:cxnSpLocks noChangeShapeType="1"/>
              <a:stCxn id="1466428" idx="10"/>
              <a:endCxn id="1466439" idx="3"/>
            </p:cNvCxnSpPr>
            <p:nvPr/>
          </p:nvCxnSpPr>
          <p:spPr bwMode="auto">
            <a:xfrm>
              <a:off x="3998" y="550"/>
              <a:ext cx="524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0" name="Freeform 299"/>
            <p:cNvSpPr>
              <a:spLocks noChangeArrowheads="1"/>
            </p:cNvSpPr>
            <p:nvPr/>
          </p:nvSpPr>
          <p:spPr bwMode="auto">
            <a:xfrm>
              <a:off x="3583" y="779"/>
              <a:ext cx="172" cy="117"/>
            </a:xfrm>
            <a:custGeom>
              <a:avLst/>
              <a:gdLst>
                <a:gd name="T0" fmla="*/ 0 w 565849"/>
                <a:gd name="T1" fmla="*/ 19 h 174471"/>
                <a:gd name="T2" fmla="*/ 3 w 565849"/>
                <a:gd name="T3" fmla="*/ 6 h 174471"/>
                <a:gd name="T4" fmla="*/ 9 w 565849"/>
                <a:gd name="T5" fmla="*/ 0 h 174471"/>
                <a:gd name="T6" fmla="*/ 86 w 565849"/>
                <a:gd name="T7" fmla="*/ 0 h 174471"/>
                <a:gd name="T8" fmla="*/ 163 w 565849"/>
                <a:gd name="T9" fmla="*/ 0 h 174471"/>
                <a:gd name="T10" fmla="*/ 169 w 565849"/>
                <a:gd name="T11" fmla="*/ 6 h 174471"/>
                <a:gd name="T12" fmla="*/ 172 w 565849"/>
                <a:gd name="T13" fmla="*/ 19 h 174471"/>
                <a:gd name="T14" fmla="*/ 172 w 565849"/>
                <a:gd name="T15" fmla="*/ 97 h 174471"/>
                <a:gd name="T16" fmla="*/ 169 w 565849"/>
                <a:gd name="T17" fmla="*/ 111 h 174471"/>
                <a:gd name="T18" fmla="*/ 163 w 565849"/>
                <a:gd name="T19" fmla="*/ 116 h 174471"/>
                <a:gd name="T20" fmla="*/ 87 w 565849"/>
                <a:gd name="T21" fmla="*/ 117 h 174471"/>
                <a:gd name="T22" fmla="*/ 9 w 565849"/>
                <a:gd name="T23" fmla="*/ 116 h 174471"/>
                <a:gd name="T24" fmla="*/ 3 w 565849"/>
                <a:gd name="T25" fmla="*/ 111 h 174471"/>
                <a:gd name="T26" fmla="*/ 0 w 565849"/>
                <a:gd name="T27" fmla="*/ 97 h 174471"/>
                <a:gd name="T28" fmla="*/ 0 w 565849"/>
                <a:gd name="T29" fmla="*/ 19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m17</a:t>
              </a:r>
            </a:p>
          </p:txBody>
        </p:sp>
        <p:sp>
          <p:nvSpPr>
            <p:cNvPr id="353" name="Freeform 352"/>
            <p:cNvSpPr>
              <a:spLocks/>
            </p:cNvSpPr>
            <p:nvPr/>
          </p:nvSpPr>
          <p:spPr bwMode="auto">
            <a:xfrm>
              <a:off x="4585" y="479"/>
              <a:ext cx="542" cy="643"/>
            </a:xfrm>
            <a:custGeom>
              <a:avLst/>
              <a:gdLst>
                <a:gd name="T0" fmla="*/ 0 w 976952"/>
                <a:gd name="T1" fmla="*/ 404 h 1020171"/>
                <a:gd name="T2" fmla="*/ 242 w 976952"/>
                <a:gd name="T3" fmla="*/ 632 h 1020171"/>
                <a:gd name="T4" fmla="*/ 530 w 976952"/>
                <a:gd name="T5" fmla="*/ 340 h 1020171"/>
                <a:gd name="T6" fmla="*/ 314 w 976952"/>
                <a:gd name="T7" fmla="*/ 0 h 10201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952" h="1020171">
                  <a:moveTo>
                    <a:pt x="0" y="641445"/>
                  </a:moveTo>
                  <a:cubicBezTo>
                    <a:pt x="138752" y="830808"/>
                    <a:pt x="277504" y="1020171"/>
                    <a:pt x="436728" y="1003111"/>
                  </a:cubicBezTo>
                  <a:cubicBezTo>
                    <a:pt x="595952" y="986051"/>
                    <a:pt x="933734" y="706272"/>
                    <a:pt x="955343" y="539087"/>
                  </a:cubicBezTo>
                  <a:cubicBezTo>
                    <a:pt x="976952" y="371902"/>
                    <a:pt x="771667" y="185951"/>
                    <a:pt x="566382" y="0"/>
                  </a:cubicBez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3073" y="616"/>
              <a:ext cx="526" cy="165"/>
            </a:xfrm>
            <a:custGeom>
              <a:avLst/>
              <a:gdLst>
                <a:gd name="T0" fmla="*/ 0 w 834887"/>
                <a:gd name="T1" fmla="*/ 165 h 262393"/>
                <a:gd name="T2" fmla="*/ 291 w 834887"/>
                <a:gd name="T3" fmla="*/ 0 h 262393"/>
                <a:gd name="T4" fmla="*/ 526 w 834887"/>
                <a:gd name="T5" fmla="*/ 165 h 2623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4887" h="262393">
                  <a:moveTo>
                    <a:pt x="0" y="262393"/>
                  </a:moveTo>
                  <a:cubicBezTo>
                    <a:pt x="161013" y="131196"/>
                    <a:pt x="322027" y="0"/>
                    <a:pt x="461175" y="0"/>
                  </a:cubicBezTo>
                  <a:cubicBezTo>
                    <a:pt x="600323" y="0"/>
                    <a:pt x="834887" y="262393"/>
                    <a:pt x="834887" y="262393"/>
                  </a:cubicBez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758" y="499"/>
              <a:ext cx="886" cy="292"/>
            </a:xfrm>
            <a:custGeom>
              <a:avLst/>
              <a:gdLst>
                <a:gd name="T0" fmla="*/ 0 w 1399430"/>
                <a:gd name="T1" fmla="*/ 292 h 439972"/>
                <a:gd name="T2" fmla="*/ 564 w 1399430"/>
                <a:gd name="T3" fmla="*/ 2 h 439972"/>
                <a:gd name="T4" fmla="*/ 886 w 1399430"/>
                <a:gd name="T5" fmla="*/ 281 h 439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9430" h="439972">
                  <a:moveTo>
                    <a:pt x="0" y="439972"/>
                  </a:moveTo>
                  <a:cubicBezTo>
                    <a:pt x="328654" y="222636"/>
                    <a:pt x="657308" y="5301"/>
                    <a:pt x="890546" y="2650"/>
                  </a:cubicBezTo>
                  <a:cubicBezTo>
                    <a:pt x="1123784" y="0"/>
                    <a:pt x="1399430" y="424069"/>
                    <a:pt x="1399430" y="424069"/>
                  </a:cubicBez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66417" name="Freeform 133"/>
            <p:cNvSpPr>
              <a:spLocks/>
            </p:cNvSpPr>
            <p:nvPr/>
          </p:nvSpPr>
          <p:spPr bwMode="auto">
            <a:xfrm>
              <a:off x="108" y="893"/>
              <a:ext cx="3551" cy="651"/>
            </a:xfrm>
            <a:custGeom>
              <a:avLst/>
              <a:gdLst>
                <a:gd name="T0" fmla="*/ 3551 w 3551"/>
                <a:gd name="T1" fmla="*/ 0 h 651"/>
                <a:gd name="T2" fmla="*/ 3367 w 3551"/>
                <a:gd name="T3" fmla="*/ 100 h 651"/>
                <a:gd name="T4" fmla="*/ 2662 w 3551"/>
                <a:gd name="T5" fmla="*/ 95 h 651"/>
                <a:gd name="T6" fmla="*/ 1947 w 3551"/>
                <a:gd name="T7" fmla="*/ 95 h 651"/>
                <a:gd name="T8" fmla="*/ 825 w 3551"/>
                <a:gd name="T9" fmla="*/ 194 h 651"/>
                <a:gd name="T10" fmla="*/ 164 w 3551"/>
                <a:gd name="T11" fmla="*/ 274 h 651"/>
                <a:gd name="T12" fmla="*/ 0 w 3551"/>
                <a:gd name="T13" fmla="*/ 651 h 6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51"/>
                <a:gd name="T22" fmla="*/ 0 h 651"/>
                <a:gd name="T23" fmla="*/ 3551 w 3551"/>
                <a:gd name="T24" fmla="*/ 651 h 6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51" h="651">
                  <a:moveTo>
                    <a:pt x="3551" y="0"/>
                  </a:moveTo>
                  <a:cubicBezTo>
                    <a:pt x="3520" y="17"/>
                    <a:pt x="3515" y="84"/>
                    <a:pt x="3367" y="100"/>
                  </a:cubicBezTo>
                  <a:cubicBezTo>
                    <a:pt x="3219" y="116"/>
                    <a:pt x="2899" y="96"/>
                    <a:pt x="2662" y="95"/>
                  </a:cubicBezTo>
                  <a:cubicBezTo>
                    <a:pt x="2425" y="94"/>
                    <a:pt x="2253" y="79"/>
                    <a:pt x="1947" y="95"/>
                  </a:cubicBezTo>
                  <a:cubicBezTo>
                    <a:pt x="1641" y="111"/>
                    <a:pt x="1122" y="164"/>
                    <a:pt x="825" y="194"/>
                  </a:cubicBezTo>
                  <a:cubicBezTo>
                    <a:pt x="528" y="224"/>
                    <a:pt x="302" y="198"/>
                    <a:pt x="164" y="274"/>
                  </a:cubicBezTo>
                  <a:cubicBezTo>
                    <a:pt x="26" y="350"/>
                    <a:pt x="34" y="572"/>
                    <a:pt x="0" y="651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lgDash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66418" name="Freeform 211"/>
            <p:cNvSpPr>
              <a:spLocks noChangeArrowheads="1"/>
            </p:cNvSpPr>
            <p:nvPr/>
          </p:nvSpPr>
          <p:spPr bwMode="auto">
            <a:xfrm>
              <a:off x="2099" y="444"/>
              <a:ext cx="137" cy="117"/>
            </a:xfrm>
            <a:custGeom>
              <a:avLst/>
              <a:gdLst>
                <a:gd name="T0" fmla="*/ 0 w 547704"/>
                <a:gd name="T1" fmla="*/ 19 h 175701"/>
                <a:gd name="T2" fmla="*/ 1 w 547704"/>
                <a:gd name="T3" fmla="*/ 6 h 175701"/>
                <a:gd name="T4" fmla="*/ 5 w 547704"/>
                <a:gd name="T5" fmla="*/ 1 h 175701"/>
                <a:gd name="T6" fmla="*/ 46 w 547704"/>
                <a:gd name="T7" fmla="*/ 0 h 175701"/>
                <a:gd name="T8" fmla="*/ 88 w 547704"/>
                <a:gd name="T9" fmla="*/ 1 h 175701"/>
                <a:gd name="T10" fmla="*/ 91 w 547704"/>
                <a:gd name="T11" fmla="*/ 6 h 175701"/>
                <a:gd name="T12" fmla="*/ 93 w 547704"/>
                <a:gd name="T13" fmla="*/ 19 h 175701"/>
                <a:gd name="T14" fmla="*/ 93 w 547704"/>
                <a:gd name="T15" fmla="*/ 89 h 175701"/>
                <a:gd name="T16" fmla="*/ 91 w 547704"/>
                <a:gd name="T17" fmla="*/ 102 h 175701"/>
                <a:gd name="T18" fmla="*/ 88 w 547704"/>
                <a:gd name="T19" fmla="*/ 107 h 175701"/>
                <a:gd name="T20" fmla="*/ 77 w 547704"/>
                <a:gd name="T21" fmla="*/ 107 h 175701"/>
                <a:gd name="T22" fmla="*/ 56 w 547704"/>
                <a:gd name="T23" fmla="*/ 107 h 175701"/>
                <a:gd name="T24" fmla="*/ 46 w 547704"/>
                <a:gd name="T25" fmla="*/ 106 h 175701"/>
                <a:gd name="T26" fmla="*/ 36 w 547704"/>
                <a:gd name="T27" fmla="*/ 107 h 175701"/>
                <a:gd name="T28" fmla="*/ 16 w 547704"/>
                <a:gd name="T29" fmla="*/ 107 h 175701"/>
                <a:gd name="T30" fmla="*/ 5 w 547704"/>
                <a:gd name="T31" fmla="*/ 107 h 175701"/>
                <a:gd name="T32" fmla="*/ 1 w 547704"/>
                <a:gd name="T33" fmla="*/ 102 h 175701"/>
                <a:gd name="T34" fmla="*/ 0 w 547704"/>
                <a:gd name="T35" fmla="*/ 89 h 175701"/>
                <a:gd name="T36" fmla="*/ 0 w 547704"/>
                <a:gd name="T37" fmla="*/ 19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m9</a:t>
              </a:r>
            </a:p>
          </p:txBody>
        </p:sp>
        <p:sp>
          <p:nvSpPr>
            <p:cNvPr id="121" name="Freeform 120"/>
            <p:cNvSpPr>
              <a:spLocks noChangeArrowheads="1"/>
            </p:cNvSpPr>
            <p:nvPr/>
          </p:nvSpPr>
          <p:spPr bwMode="auto">
            <a:xfrm>
              <a:off x="2104" y="1164"/>
              <a:ext cx="120" cy="117"/>
            </a:xfrm>
            <a:custGeom>
              <a:avLst/>
              <a:gdLst>
                <a:gd name="T0" fmla="*/ 1 w 552964"/>
                <a:gd name="T1" fmla="*/ 21 h 175701"/>
                <a:gd name="T2" fmla="*/ 3 w 552964"/>
                <a:gd name="T3" fmla="*/ 7 h 175701"/>
                <a:gd name="T4" fmla="*/ 7 w 552964"/>
                <a:gd name="T5" fmla="*/ 1 h 175701"/>
                <a:gd name="T6" fmla="*/ 60 w 552964"/>
                <a:gd name="T7" fmla="*/ 0 h 175701"/>
                <a:gd name="T8" fmla="*/ 113 w 552964"/>
                <a:gd name="T9" fmla="*/ 1 h 175701"/>
                <a:gd name="T10" fmla="*/ 118 w 552964"/>
                <a:gd name="T11" fmla="*/ 7 h 175701"/>
                <a:gd name="T12" fmla="*/ 120 w 552964"/>
                <a:gd name="T13" fmla="*/ 21 h 175701"/>
                <a:gd name="T14" fmla="*/ 120 w 552964"/>
                <a:gd name="T15" fmla="*/ 58 h 175701"/>
                <a:gd name="T16" fmla="*/ 120 w 552964"/>
                <a:gd name="T17" fmla="*/ 98 h 175701"/>
                <a:gd name="T18" fmla="*/ 118 w 552964"/>
                <a:gd name="T19" fmla="*/ 111 h 175701"/>
                <a:gd name="T20" fmla="*/ 113 w 552964"/>
                <a:gd name="T21" fmla="*/ 117 h 175701"/>
                <a:gd name="T22" fmla="*/ 99 w 552964"/>
                <a:gd name="T23" fmla="*/ 117 h 175701"/>
                <a:gd name="T24" fmla="*/ 73 w 552964"/>
                <a:gd name="T25" fmla="*/ 117 h 175701"/>
                <a:gd name="T26" fmla="*/ 47 w 552964"/>
                <a:gd name="T27" fmla="*/ 117 h 175701"/>
                <a:gd name="T28" fmla="*/ 21 w 552964"/>
                <a:gd name="T29" fmla="*/ 117 h 175701"/>
                <a:gd name="T30" fmla="*/ 7 w 552964"/>
                <a:gd name="T31" fmla="*/ 117 h 175701"/>
                <a:gd name="T32" fmla="*/ 3 w 552964"/>
                <a:gd name="T33" fmla="*/ 111 h 175701"/>
                <a:gd name="T34" fmla="*/ 1 w 552964"/>
                <a:gd name="T35" fmla="*/ 98 h 175701"/>
                <a:gd name="T36" fmla="*/ 0 w 552964"/>
                <a:gd name="T37" fmla="*/ 58 h 175701"/>
                <a:gd name="T38" fmla="*/ 1 w 552964"/>
                <a:gd name="T39" fmla="*/ 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p1</a:t>
              </a:r>
            </a:p>
          </p:txBody>
        </p:sp>
        <p:sp>
          <p:nvSpPr>
            <p:cNvPr id="1466420" name="Freeform 147"/>
            <p:cNvSpPr>
              <a:spLocks noChangeArrowheads="1"/>
            </p:cNvSpPr>
            <p:nvPr/>
          </p:nvSpPr>
          <p:spPr bwMode="auto">
            <a:xfrm>
              <a:off x="1825" y="1848"/>
              <a:ext cx="120" cy="117"/>
            </a:xfrm>
            <a:custGeom>
              <a:avLst/>
              <a:gdLst>
                <a:gd name="T0" fmla="*/ 1 w 552964"/>
                <a:gd name="T1" fmla="*/ 19 h 175701"/>
                <a:gd name="T2" fmla="*/ 2 w 552964"/>
                <a:gd name="T3" fmla="*/ 6 h 175701"/>
                <a:gd name="T4" fmla="*/ 5 w 552964"/>
                <a:gd name="T5" fmla="*/ 1 h 175701"/>
                <a:gd name="T6" fmla="*/ 44 w 552964"/>
                <a:gd name="T7" fmla="*/ 0 h 175701"/>
                <a:gd name="T8" fmla="*/ 85 w 552964"/>
                <a:gd name="T9" fmla="*/ 1 h 175701"/>
                <a:gd name="T10" fmla="*/ 88 w 552964"/>
                <a:gd name="T11" fmla="*/ 6 h 175701"/>
                <a:gd name="T12" fmla="*/ 89 w 552964"/>
                <a:gd name="T13" fmla="*/ 19 h 175701"/>
                <a:gd name="T14" fmla="*/ 90 w 552964"/>
                <a:gd name="T15" fmla="*/ 52 h 175701"/>
                <a:gd name="T16" fmla="*/ 89 w 552964"/>
                <a:gd name="T17" fmla="*/ 88 h 175701"/>
                <a:gd name="T18" fmla="*/ 88 w 552964"/>
                <a:gd name="T19" fmla="*/ 101 h 175701"/>
                <a:gd name="T20" fmla="*/ 85 w 552964"/>
                <a:gd name="T21" fmla="*/ 106 h 175701"/>
                <a:gd name="T22" fmla="*/ 74 w 552964"/>
                <a:gd name="T23" fmla="*/ 106 h 175701"/>
                <a:gd name="T24" fmla="*/ 55 w 552964"/>
                <a:gd name="T25" fmla="*/ 106 h 175701"/>
                <a:gd name="T26" fmla="*/ 35 w 552964"/>
                <a:gd name="T27" fmla="*/ 106 h 175701"/>
                <a:gd name="T28" fmla="*/ 16 w 552964"/>
                <a:gd name="T29" fmla="*/ 106 h 175701"/>
                <a:gd name="T30" fmla="*/ 5 w 552964"/>
                <a:gd name="T31" fmla="*/ 106 h 175701"/>
                <a:gd name="T32" fmla="*/ 2 w 552964"/>
                <a:gd name="T33" fmla="*/ 101 h 175701"/>
                <a:gd name="T34" fmla="*/ 1 w 552964"/>
                <a:gd name="T35" fmla="*/ 88 h 175701"/>
                <a:gd name="T36" fmla="*/ 0 w 552964"/>
                <a:gd name="T37" fmla="*/ 52 h 175701"/>
                <a:gd name="T38" fmla="*/ 1 w 552964"/>
                <a:gd name="T39" fmla="*/ 19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p4</a:t>
              </a:r>
            </a:p>
          </p:txBody>
        </p:sp>
        <p:sp>
          <p:nvSpPr>
            <p:cNvPr id="1466421" name="Freeform 141"/>
            <p:cNvSpPr>
              <a:spLocks noChangeArrowheads="1"/>
            </p:cNvSpPr>
            <p:nvPr/>
          </p:nvSpPr>
          <p:spPr bwMode="auto">
            <a:xfrm>
              <a:off x="2141" y="1752"/>
              <a:ext cx="120" cy="117"/>
            </a:xfrm>
            <a:custGeom>
              <a:avLst/>
              <a:gdLst>
                <a:gd name="T0" fmla="*/ 1 w 552964"/>
                <a:gd name="T1" fmla="*/ 19 h 175701"/>
                <a:gd name="T2" fmla="*/ 2 w 552964"/>
                <a:gd name="T3" fmla="*/ 6 h 175701"/>
                <a:gd name="T4" fmla="*/ 5 w 552964"/>
                <a:gd name="T5" fmla="*/ 1 h 175701"/>
                <a:gd name="T6" fmla="*/ 44 w 552964"/>
                <a:gd name="T7" fmla="*/ 0 h 175701"/>
                <a:gd name="T8" fmla="*/ 85 w 552964"/>
                <a:gd name="T9" fmla="*/ 1 h 175701"/>
                <a:gd name="T10" fmla="*/ 88 w 552964"/>
                <a:gd name="T11" fmla="*/ 6 h 175701"/>
                <a:gd name="T12" fmla="*/ 89 w 552964"/>
                <a:gd name="T13" fmla="*/ 19 h 175701"/>
                <a:gd name="T14" fmla="*/ 90 w 552964"/>
                <a:gd name="T15" fmla="*/ 52 h 175701"/>
                <a:gd name="T16" fmla="*/ 89 w 552964"/>
                <a:gd name="T17" fmla="*/ 88 h 175701"/>
                <a:gd name="T18" fmla="*/ 88 w 552964"/>
                <a:gd name="T19" fmla="*/ 101 h 175701"/>
                <a:gd name="T20" fmla="*/ 85 w 552964"/>
                <a:gd name="T21" fmla="*/ 106 h 175701"/>
                <a:gd name="T22" fmla="*/ 74 w 552964"/>
                <a:gd name="T23" fmla="*/ 106 h 175701"/>
                <a:gd name="T24" fmla="*/ 55 w 552964"/>
                <a:gd name="T25" fmla="*/ 106 h 175701"/>
                <a:gd name="T26" fmla="*/ 35 w 552964"/>
                <a:gd name="T27" fmla="*/ 106 h 175701"/>
                <a:gd name="T28" fmla="*/ 16 w 552964"/>
                <a:gd name="T29" fmla="*/ 106 h 175701"/>
                <a:gd name="T30" fmla="*/ 5 w 552964"/>
                <a:gd name="T31" fmla="*/ 106 h 175701"/>
                <a:gd name="T32" fmla="*/ 2 w 552964"/>
                <a:gd name="T33" fmla="*/ 101 h 175701"/>
                <a:gd name="T34" fmla="*/ 1 w 552964"/>
                <a:gd name="T35" fmla="*/ 88 h 175701"/>
                <a:gd name="T36" fmla="*/ 0 w 552964"/>
                <a:gd name="T37" fmla="*/ 52 h 175701"/>
                <a:gd name="T38" fmla="*/ 1 w 552964"/>
                <a:gd name="T39" fmla="*/ 19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p5</a:t>
              </a:r>
            </a:p>
          </p:txBody>
        </p:sp>
        <p:sp>
          <p:nvSpPr>
            <p:cNvPr id="1466422" name="Freeform 274"/>
            <p:cNvSpPr>
              <a:spLocks noChangeArrowheads="1"/>
            </p:cNvSpPr>
            <p:nvPr/>
          </p:nvSpPr>
          <p:spPr bwMode="auto">
            <a:xfrm>
              <a:off x="338" y="1879"/>
              <a:ext cx="120" cy="117"/>
            </a:xfrm>
            <a:custGeom>
              <a:avLst/>
              <a:gdLst>
                <a:gd name="T0" fmla="*/ 1 w 552964"/>
                <a:gd name="T1" fmla="*/ 19 h 175701"/>
                <a:gd name="T2" fmla="*/ 2 w 552964"/>
                <a:gd name="T3" fmla="*/ 6 h 175701"/>
                <a:gd name="T4" fmla="*/ 5 w 552964"/>
                <a:gd name="T5" fmla="*/ 1 h 175701"/>
                <a:gd name="T6" fmla="*/ 44 w 552964"/>
                <a:gd name="T7" fmla="*/ 0 h 175701"/>
                <a:gd name="T8" fmla="*/ 85 w 552964"/>
                <a:gd name="T9" fmla="*/ 1 h 175701"/>
                <a:gd name="T10" fmla="*/ 88 w 552964"/>
                <a:gd name="T11" fmla="*/ 6 h 175701"/>
                <a:gd name="T12" fmla="*/ 89 w 552964"/>
                <a:gd name="T13" fmla="*/ 19 h 175701"/>
                <a:gd name="T14" fmla="*/ 90 w 552964"/>
                <a:gd name="T15" fmla="*/ 53 h 175701"/>
                <a:gd name="T16" fmla="*/ 89 w 552964"/>
                <a:gd name="T17" fmla="*/ 89 h 175701"/>
                <a:gd name="T18" fmla="*/ 88 w 552964"/>
                <a:gd name="T19" fmla="*/ 102 h 175701"/>
                <a:gd name="T20" fmla="*/ 85 w 552964"/>
                <a:gd name="T21" fmla="*/ 107 h 175701"/>
                <a:gd name="T22" fmla="*/ 74 w 552964"/>
                <a:gd name="T23" fmla="*/ 107 h 175701"/>
                <a:gd name="T24" fmla="*/ 55 w 552964"/>
                <a:gd name="T25" fmla="*/ 107 h 175701"/>
                <a:gd name="T26" fmla="*/ 35 w 552964"/>
                <a:gd name="T27" fmla="*/ 107 h 175701"/>
                <a:gd name="T28" fmla="*/ 16 w 552964"/>
                <a:gd name="T29" fmla="*/ 107 h 175701"/>
                <a:gd name="T30" fmla="*/ 5 w 552964"/>
                <a:gd name="T31" fmla="*/ 107 h 175701"/>
                <a:gd name="T32" fmla="*/ 2 w 552964"/>
                <a:gd name="T33" fmla="*/ 102 h 175701"/>
                <a:gd name="T34" fmla="*/ 1 w 552964"/>
                <a:gd name="T35" fmla="*/ 89 h 175701"/>
                <a:gd name="T36" fmla="*/ 0 w 552964"/>
                <a:gd name="T37" fmla="*/ 53 h 175701"/>
                <a:gd name="T38" fmla="*/ 1 w 552964"/>
                <a:gd name="T39" fmla="*/ 19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p5</a:t>
              </a:r>
            </a:p>
          </p:txBody>
        </p:sp>
        <p:sp>
          <p:nvSpPr>
            <p:cNvPr id="1466423" name="Freeform 263"/>
            <p:cNvSpPr>
              <a:spLocks noChangeArrowheads="1"/>
            </p:cNvSpPr>
            <p:nvPr/>
          </p:nvSpPr>
          <p:spPr bwMode="auto">
            <a:xfrm>
              <a:off x="10" y="1551"/>
              <a:ext cx="120" cy="117"/>
            </a:xfrm>
            <a:custGeom>
              <a:avLst/>
              <a:gdLst>
                <a:gd name="T0" fmla="*/ 0 w 565849"/>
                <a:gd name="T1" fmla="*/ 18 h 174471"/>
                <a:gd name="T2" fmla="*/ 1 w 565849"/>
                <a:gd name="T3" fmla="*/ 5 h 174471"/>
                <a:gd name="T4" fmla="*/ 4 w 565849"/>
                <a:gd name="T5" fmla="*/ 0 h 174471"/>
                <a:gd name="T6" fmla="*/ 44 w 565849"/>
                <a:gd name="T7" fmla="*/ 0 h 174471"/>
                <a:gd name="T8" fmla="*/ 83 w 565849"/>
                <a:gd name="T9" fmla="*/ 0 h 174471"/>
                <a:gd name="T10" fmla="*/ 86 w 565849"/>
                <a:gd name="T11" fmla="*/ 5 h 174471"/>
                <a:gd name="T12" fmla="*/ 88 w 565849"/>
                <a:gd name="T13" fmla="*/ 18 h 174471"/>
                <a:gd name="T14" fmla="*/ 88 w 565849"/>
                <a:gd name="T15" fmla="*/ 88 h 174471"/>
                <a:gd name="T16" fmla="*/ 86 w 565849"/>
                <a:gd name="T17" fmla="*/ 101 h 174471"/>
                <a:gd name="T18" fmla="*/ 83 w 565849"/>
                <a:gd name="T19" fmla="*/ 106 h 174471"/>
                <a:gd name="T20" fmla="*/ 44 w 565849"/>
                <a:gd name="T21" fmla="*/ 106 h 174471"/>
                <a:gd name="T22" fmla="*/ 4 w 565849"/>
                <a:gd name="T23" fmla="*/ 106 h 174471"/>
                <a:gd name="T24" fmla="*/ 1 w 565849"/>
                <a:gd name="T25" fmla="*/ 101 h 174471"/>
                <a:gd name="T26" fmla="*/ 0 w 565849"/>
                <a:gd name="T27" fmla="*/ 88 h 174471"/>
                <a:gd name="T28" fmla="*/ 0 w 565849"/>
                <a:gd name="T29" fmla="*/ 18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p3</a:t>
              </a:r>
            </a:p>
          </p:txBody>
        </p:sp>
        <p:sp>
          <p:nvSpPr>
            <p:cNvPr id="1466424" name="Freeform 205"/>
            <p:cNvSpPr>
              <a:spLocks noChangeArrowheads="1"/>
            </p:cNvSpPr>
            <p:nvPr/>
          </p:nvSpPr>
          <p:spPr bwMode="auto">
            <a:xfrm>
              <a:off x="290" y="572"/>
              <a:ext cx="150" cy="117"/>
            </a:xfrm>
            <a:custGeom>
              <a:avLst/>
              <a:gdLst>
                <a:gd name="T0" fmla="*/ 0 w 547704"/>
                <a:gd name="T1" fmla="*/ 19 h 175701"/>
                <a:gd name="T2" fmla="*/ 2 w 547704"/>
                <a:gd name="T3" fmla="*/ 6 h 175701"/>
                <a:gd name="T4" fmla="*/ 5 w 547704"/>
                <a:gd name="T5" fmla="*/ 1 h 175701"/>
                <a:gd name="T6" fmla="*/ 50 w 547704"/>
                <a:gd name="T7" fmla="*/ 0 h 175701"/>
                <a:gd name="T8" fmla="*/ 96 w 547704"/>
                <a:gd name="T9" fmla="*/ 1 h 175701"/>
                <a:gd name="T10" fmla="*/ 100 w 547704"/>
                <a:gd name="T11" fmla="*/ 6 h 175701"/>
                <a:gd name="T12" fmla="*/ 101 w 547704"/>
                <a:gd name="T13" fmla="*/ 19 h 175701"/>
                <a:gd name="T14" fmla="*/ 101 w 547704"/>
                <a:gd name="T15" fmla="*/ 89 h 175701"/>
                <a:gd name="T16" fmla="*/ 100 w 547704"/>
                <a:gd name="T17" fmla="*/ 102 h 175701"/>
                <a:gd name="T18" fmla="*/ 96 w 547704"/>
                <a:gd name="T19" fmla="*/ 107 h 175701"/>
                <a:gd name="T20" fmla="*/ 84 w 547704"/>
                <a:gd name="T21" fmla="*/ 107 h 175701"/>
                <a:gd name="T22" fmla="*/ 62 w 547704"/>
                <a:gd name="T23" fmla="*/ 107 h 175701"/>
                <a:gd name="T24" fmla="*/ 50 w 547704"/>
                <a:gd name="T25" fmla="*/ 106 h 175701"/>
                <a:gd name="T26" fmla="*/ 39 w 547704"/>
                <a:gd name="T27" fmla="*/ 107 h 175701"/>
                <a:gd name="T28" fmla="*/ 17 w 547704"/>
                <a:gd name="T29" fmla="*/ 107 h 175701"/>
                <a:gd name="T30" fmla="*/ 5 w 547704"/>
                <a:gd name="T31" fmla="*/ 107 h 175701"/>
                <a:gd name="T32" fmla="*/ 2 w 547704"/>
                <a:gd name="T33" fmla="*/ 102 h 175701"/>
                <a:gd name="T34" fmla="*/ 0 w 547704"/>
                <a:gd name="T35" fmla="*/ 89 h 175701"/>
                <a:gd name="T36" fmla="*/ 0 w 547704"/>
                <a:gd name="T37" fmla="*/ 19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m3,</a:t>
              </a:r>
            </a:p>
          </p:txBody>
        </p:sp>
        <p:sp>
          <p:nvSpPr>
            <p:cNvPr id="1466425" name="Freeform 23"/>
            <p:cNvSpPr>
              <a:spLocks noChangeArrowheads="1"/>
            </p:cNvSpPr>
            <p:nvPr/>
          </p:nvSpPr>
          <p:spPr bwMode="auto">
            <a:xfrm>
              <a:off x="2096" y="0"/>
              <a:ext cx="137" cy="117"/>
            </a:xfrm>
            <a:custGeom>
              <a:avLst/>
              <a:gdLst>
                <a:gd name="T0" fmla="*/ 0 w 565849"/>
                <a:gd name="T1" fmla="*/ 18 h 174471"/>
                <a:gd name="T2" fmla="*/ 1 w 565849"/>
                <a:gd name="T3" fmla="*/ 5 h 174471"/>
                <a:gd name="T4" fmla="*/ 5 w 565849"/>
                <a:gd name="T5" fmla="*/ 0 h 174471"/>
                <a:gd name="T6" fmla="*/ 85 w 565849"/>
                <a:gd name="T7" fmla="*/ 0 h 174471"/>
                <a:gd name="T8" fmla="*/ 89 w 565849"/>
                <a:gd name="T9" fmla="*/ 5 h 174471"/>
                <a:gd name="T10" fmla="*/ 90 w 565849"/>
                <a:gd name="T11" fmla="*/ 18 h 174471"/>
                <a:gd name="T12" fmla="*/ 90 w 565849"/>
                <a:gd name="T13" fmla="*/ 89 h 174471"/>
                <a:gd name="T14" fmla="*/ 89 w 565849"/>
                <a:gd name="T15" fmla="*/ 102 h 174471"/>
                <a:gd name="T16" fmla="*/ 85 w 565849"/>
                <a:gd name="T17" fmla="*/ 107 h 174471"/>
                <a:gd name="T18" fmla="*/ 45 w 565849"/>
                <a:gd name="T19" fmla="*/ 107 h 174471"/>
                <a:gd name="T20" fmla="*/ 5 w 565849"/>
                <a:gd name="T21" fmla="*/ 107 h 174471"/>
                <a:gd name="T22" fmla="*/ 1 w 565849"/>
                <a:gd name="T23" fmla="*/ 102 h 174471"/>
                <a:gd name="T24" fmla="*/ 0 w 565849"/>
                <a:gd name="T25" fmla="*/ 89 h 174471"/>
                <a:gd name="T26" fmla="*/ 0 w 565849"/>
                <a:gd name="T27" fmla="*/ 18 h 1744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5849"/>
                <a:gd name="T43" fmla="*/ 0 h 174471"/>
                <a:gd name="T44" fmla="*/ 565849 w 565849"/>
                <a:gd name="T45" fmla="*/ 174471 h 17447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1269" y="0"/>
                    <a:pt x="28945" y="0"/>
                  </a:cubicBez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m1</a:t>
              </a:r>
            </a:p>
          </p:txBody>
        </p:sp>
        <p:sp>
          <p:nvSpPr>
            <p:cNvPr id="1466426" name="Freeform 262"/>
            <p:cNvSpPr>
              <a:spLocks noChangeArrowheads="1"/>
            </p:cNvSpPr>
            <p:nvPr/>
          </p:nvSpPr>
          <p:spPr bwMode="auto">
            <a:xfrm>
              <a:off x="288" y="1292"/>
              <a:ext cx="146" cy="117"/>
            </a:xfrm>
            <a:custGeom>
              <a:avLst/>
              <a:gdLst>
                <a:gd name="T0" fmla="*/ 1 w 552964"/>
                <a:gd name="T1" fmla="*/ 19 h 175701"/>
                <a:gd name="T2" fmla="*/ 2 w 552964"/>
                <a:gd name="T3" fmla="*/ 6 h 175701"/>
                <a:gd name="T4" fmla="*/ 6 w 552964"/>
                <a:gd name="T5" fmla="*/ 1 h 175701"/>
                <a:gd name="T6" fmla="*/ 54 w 552964"/>
                <a:gd name="T7" fmla="*/ 0 h 175701"/>
                <a:gd name="T8" fmla="*/ 103 w 552964"/>
                <a:gd name="T9" fmla="*/ 1 h 175701"/>
                <a:gd name="T10" fmla="*/ 107 w 552964"/>
                <a:gd name="T11" fmla="*/ 6 h 175701"/>
                <a:gd name="T12" fmla="*/ 109 w 552964"/>
                <a:gd name="T13" fmla="*/ 19 h 175701"/>
                <a:gd name="T14" fmla="*/ 109 w 552964"/>
                <a:gd name="T15" fmla="*/ 53 h 175701"/>
                <a:gd name="T16" fmla="*/ 109 w 552964"/>
                <a:gd name="T17" fmla="*/ 89 h 175701"/>
                <a:gd name="T18" fmla="*/ 107 w 552964"/>
                <a:gd name="T19" fmla="*/ 101 h 175701"/>
                <a:gd name="T20" fmla="*/ 103 w 552964"/>
                <a:gd name="T21" fmla="*/ 106 h 175701"/>
                <a:gd name="T22" fmla="*/ 90 w 552964"/>
                <a:gd name="T23" fmla="*/ 107 h 175701"/>
                <a:gd name="T24" fmla="*/ 67 w 552964"/>
                <a:gd name="T25" fmla="*/ 107 h 175701"/>
                <a:gd name="T26" fmla="*/ 43 w 552964"/>
                <a:gd name="T27" fmla="*/ 107 h 175701"/>
                <a:gd name="T28" fmla="*/ 19 w 552964"/>
                <a:gd name="T29" fmla="*/ 107 h 175701"/>
                <a:gd name="T30" fmla="*/ 6 w 552964"/>
                <a:gd name="T31" fmla="*/ 106 h 175701"/>
                <a:gd name="T32" fmla="*/ 2 w 552964"/>
                <a:gd name="T33" fmla="*/ 101 h 175701"/>
                <a:gd name="T34" fmla="*/ 1 w 552964"/>
                <a:gd name="T35" fmla="*/ 89 h 175701"/>
                <a:gd name="T36" fmla="*/ 0 w 552964"/>
                <a:gd name="T37" fmla="*/ 53 h 175701"/>
                <a:gd name="T38" fmla="*/ 1 w 552964"/>
                <a:gd name="T39" fmla="*/ 19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p1)</a:t>
              </a:r>
            </a:p>
          </p:txBody>
        </p:sp>
        <p:sp>
          <p:nvSpPr>
            <p:cNvPr id="1466427" name="Freeform 213"/>
            <p:cNvSpPr>
              <a:spLocks noChangeArrowheads="1"/>
            </p:cNvSpPr>
            <p:nvPr/>
          </p:nvSpPr>
          <p:spPr bwMode="auto">
            <a:xfrm>
              <a:off x="866" y="908"/>
              <a:ext cx="137" cy="117"/>
            </a:xfrm>
            <a:custGeom>
              <a:avLst/>
              <a:gdLst>
                <a:gd name="T0" fmla="*/ 0 w 565849"/>
                <a:gd name="T1" fmla="*/ 18 h 174471"/>
                <a:gd name="T2" fmla="*/ 1 w 565849"/>
                <a:gd name="T3" fmla="*/ 5 h 174471"/>
                <a:gd name="T4" fmla="*/ 5 w 565849"/>
                <a:gd name="T5" fmla="*/ 0 h 174471"/>
                <a:gd name="T6" fmla="*/ 45 w 565849"/>
                <a:gd name="T7" fmla="*/ 0 h 174471"/>
                <a:gd name="T8" fmla="*/ 85 w 565849"/>
                <a:gd name="T9" fmla="*/ 0 h 174471"/>
                <a:gd name="T10" fmla="*/ 88 w 565849"/>
                <a:gd name="T11" fmla="*/ 5 h 174471"/>
                <a:gd name="T12" fmla="*/ 90 w 565849"/>
                <a:gd name="T13" fmla="*/ 18 h 174471"/>
                <a:gd name="T14" fmla="*/ 90 w 565849"/>
                <a:gd name="T15" fmla="*/ 89 h 174471"/>
                <a:gd name="T16" fmla="*/ 88 w 565849"/>
                <a:gd name="T17" fmla="*/ 102 h 174471"/>
                <a:gd name="T18" fmla="*/ 85 w 565849"/>
                <a:gd name="T19" fmla="*/ 107 h 174471"/>
                <a:gd name="T20" fmla="*/ 45 w 565849"/>
                <a:gd name="T21" fmla="*/ 107 h 174471"/>
                <a:gd name="T22" fmla="*/ 5 w 565849"/>
                <a:gd name="T23" fmla="*/ 107 h 174471"/>
                <a:gd name="T24" fmla="*/ 1 w 565849"/>
                <a:gd name="T25" fmla="*/ 102 h 174471"/>
                <a:gd name="T26" fmla="*/ 0 w 565849"/>
                <a:gd name="T27" fmla="*/ 89 h 174471"/>
                <a:gd name="T28" fmla="*/ 0 w 565849"/>
                <a:gd name="T29" fmla="*/ 18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m7</a:t>
              </a:r>
            </a:p>
          </p:txBody>
        </p:sp>
        <p:sp>
          <p:nvSpPr>
            <p:cNvPr id="1466428" name="Freeform 296"/>
            <p:cNvSpPr>
              <a:spLocks noChangeArrowheads="1"/>
            </p:cNvSpPr>
            <p:nvPr/>
          </p:nvSpPr>
          <p:spPr bwMode="auto">
            <a:xfrm>
              <a:off x="3879" y="443"/>
              <a:ext cx="172" cy="117"/>
            </a:xfrm>
            <a:custGeom>
              <a:avLst/>
              <a:gdLst>
                <a:gd name="T0" fmla="*/ 0 w 547704"/>
                <a:gd name="T1" fmla="*/ 19 h 175701"/>
                <a:gd name="T2" fmla="*/ 2 w 547704"/>
                <a:gd name="T3" fmla="*/ 6 h 175701"/>
                <a:gd name="T4" fmla="*/ 7 w 547704"/>
                <a:gd name="T5" fmla="*/ 1 h 175701"/>
                <a:gd name="T6" fmla="*/ 66 w 547704"/>
                <a:gd name="T7" fmla="*/ 0 h 175701"/>
                <a:gd name="T8" fmla="*/ 127 w 547704"/>
                <a:gd name="T9" fmla="*/ 1 h 175701"/>
                <a:gd name="T10" fmla="*/ 132 w 547704"/>
                <a:gd name="T11" fmla="*/ 6 h 175701"/>
                <a:gd name="T12" fmla="*/ 134 w 547704"/>
                <a:gd name="T13" fmla="*/ 19 h 175701"/>
                <a:gd name="T14" fmla="*/ 134 w 547704"/>
                <a:gd name="T15" fmla="*/ 89 h 175701"/>
                <a:gd name="T16" fmla="*/ 132 w 547704"/>
                <a:gd name="T17" fmla="*/ 102 h 175701"/>
                <a:gd name="T18" fmla="*/ 127 w 547704"/>
                <a:gd name="T19" fmla="*/ 107 h 175701"/>
                <a:gd name="T20" fmla="*/ 111 w 547704"/>
                <a:gd name="T21" fmla="*/ 107 h 175701"/>
                <a:gd name="T22" fmla="*/ 82 w 547704"/>
                <a:gd name="T23" fmla="*/ 107 h 175701"/>
                <a:gd name="T24" fmla="*/ 66 w 547704"/>
                <a:gd name="T25" fmla="*/ 106 h 175701"/>
                <a:gd name="T26" fmla="*/ 52 w 547704"/>
                <a:gd name="T27" fmla="*/ 107 h 175701"/>
                <a:gd name="T28" fmla="*/ 23 w 547704"/>
                <a:gd name="T29" fmla="*/ 107 h 175701"/>
                <a:gd name="T30" fmla="*/ 7 w 547704"/>
                <a:gd name="T31" fmla="*/ 107 h 175701"/>
                <a:gd name="T32" fmla="*/ 2 w 547704"/>
                <a:gd name="T33" fmla="*/ 102 h 175701"/>
                <a:gd name="T34" fmla="*/ 0 w 547704"/>
                <a:gd name="T35" fmla="*/ 89 h 175701"/>
                <a:gd name="T36" fmla="*/ 0 w 547704"/>
                <a:gd name="T37" fmla="*/ 19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m15</a:t>
              </a:r>
            </a:p>
          </p:txBody>
        </p:sp>
        <p:sp>
          <p:nvSpPr>
            <p:cNvPr id="1466429" name="Freeform 136"/>
            <p:cNvSpPr>
              <a:spLocks/>
            </p:cNvSpPr>
            <p:nvPr/>
          </p:nvSpPr>
          <p:spPr bwMode="auto">
            <a:xfrm>
              <a:off x="354" y="561"/>
              <a:ext cx="3613" cy="725"/>
            </a:xfrm>
            <a:custGeom>
              <a:avLst/>
              <a:gdLst>
                <a:gd name="T0" fmla="*/ 3613 w 3613"/>
                <a:gd name="T1" fmla="*/ 0 h 725"/>
                <a:gd name="T2" fmla="*/ 3285 w 3613"/>
                <a:gd name="T3" fmla="*/ 491 h 725"/>
                <a:gd name="T4" fmla="*/ 1880 w 3613"/>
                <a:gd name="T5" fmla="*/ 467 h 725"/>
                <a:gd name="T6" fmla="*/ 1204 w 3613"/>
                <a:gd name="T7" fmla="*/ 531 h 725"/>
                <a:gd name="T8" fmla="*/ 196 w 3613"/>
                <a:gd name="T9" fmla="*/ 625 h 725"/>
                <a:gd name="T10" fmla="*/ 27 w 3613"/>
                <a:gd name="T11" fmla="*/ 725 h 7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13"/>
                <a:gd name="T19" fmla="*/ 0 h 725"/>
                <a:gd name="T20" fmla="*/ 3613 w 3613"/>
                <a:gd name="T21" fmla="*/ 725 h 7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13" h="725">
                  <a:moveTo>
                    <a:pt x="3613" y="0"/>
                  </a:moveTo>
                  <a:cubicBezTo>
                    <a:pt x="3558" y="82"/>
                    <a:pt x="3574" y="413"/>
                    <a:pt x="3285" y="491"/>
                  </a:cubicBezTo>
                  <a:cubicBezTo>
                    <a:pt x="2996" y="569"/>
                    <a:pt x="2227" y="460"/>
                    <a:pt x="1880" y="467"/>
                  </a:cubicBezTo>
                  <a:cubicBezTo>
                    <a:pt x="1533" y="474"/>
                    <a:pt x="1485" y="505"/>
                    <a:pt x="1204" y="531"/>
                  </a:cubicBezTo>
                  <a:cubicBezTo>
                    <a:pt x="923" y="557"/>
                    <a:pt x="392" y="593"/>
                    <a:pt x="196" y="625"/>
                  </a:cubicBezTo>
                  <a:cubicBezTo>
                    <a:pt x="0" y="657"/>
                    <a:pt x="62" y="704"/>
                    <a:pt x="27" y="725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lgDash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66430" name="Freeform 209"/>
            <p:cNvSpPr>
              <a:spLocks noChangeArrowheads="1"/>
            </p:cNvSpPr>
            <p:nvPr/>
          </p:nvSpPr>
          <p:spPr bwMode="auto">
            <a:xfrm>
              <a:off x="0" y="908"/>
              <a:ext cx="137" cy="117"/>
            </a:xfrm>
            <a:custGeom>
              <a:avLst/>
              <a:gdLst>
                <a:gd name="T0" fmla="*/ 0 w 565849"/>
                <a:gd name="T1" fmla="*/ 18 h 174471"/>
                <a:gd name="T2" fmla="*/ 1 w 565849"/>
                <a:gd name="T3" fmla="*/ 5 h 174471"/>
                <a:gd name="T4" fmla="*/ 5 w 565849"/>
                <a:gd name="T5" fmla="*/ 0 h 174471"/>
                <a:gd name="T6" fmla="*/ 45 w 565849"/>
                <a:gd name="T7" fmla="*/ 0 h 174471"/>
                <a:gd name="T8" fmla="*/ 85 w 565849"/>
                <a:gd name="T9" fmla="*/ 0 h 174471"/>
                <a:gd name="T10" fmla="*/ 88 w 565849"/>
                <a:gd name="T11" fmla="*/ 5 h 174471"/>
                <a:gd name="T12" fmla="*/ 90 w 565849"/>
                <a:gd name="T13" fmla="*/ 18 h 174471"/>
                <a:gd name="T14" fmla="*/ 90 w 565849"/>
                <a:gd name="T15" fmla="*/ 89 h 174471"/>
                <a:gd name="T16" fmla="*/ 88 w 565849"/>
                <a:gd name="T17" fmla="*/ 102 h 174471"/>
                <a:gd name="T18" fmla="*/ 85 w 565849"/>
                <a:gd name="T19" fmla="*/ 107 h 174471"/>
                <a:gd name="T20" fmla="*/ 45 w 565849"/>
                <a:gd name="T21" fmla="*/ 107 h 174471"/>
                <a:gd name="T22" fmla="*/ 5 w 565849"/>
                <a:gd name="T23" fmla="*/ 107 h 174471"/>
                <a:gd name="T24" fmla="*/ 1 w 565849"/>
                <a:gd name="T25" fmla="*/ 102 h 174471"/>
                <a:gd name="T26" fmla="*/ 0 w 565849"/>
                <a:gd name="T27" fmla="*/ 89 h 174471"/>
                <a:gd name="T28" fmla="*/ 0 w 565849"/>
                <a:gd name="T29" fmla="*/ 18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m5</a:t>
              </a:r>
            </a:p>
          </p:txBody>
        </p:sp>
        <p:sp>
          <p:nvSpPr>
            <p:cNvPr id="1466431" name="Freeform 216"/>
            <p:cNvSpPr>
              <a:spLocks noChangeArrowheads="1"/>
            </p:cNvSpPr>
            <p:nvPr/>
          </p:nvSpPr>
          <p:spPr bwMode="auto">
            <a:xfrm>
              <a:off x="2651" y="780"/>
              <a:ext cx="172" cy="117"/>
            </a:xfrm>
            <a:custGeom>
              <a:avLst/>
              <a:gdLst>
                <a:gd name="T0" fmla="*/ 0 w 565849"/>
                <a:gd name="T1" fmla="*/ 18 h 174471"/>
                <a:gd name="T2" fmla="*/ 2 w 565849"/>
                <a:gd name="T3" fmla="*/ 5 h 174471"/>
                <a:gd name="T4" fmla="*/ 7 w 565849"/>
                <a:gd name="T5" fmla="*/ 0 h 174471"/>
                <a:gd name="T6" fmla="*/ 65 w 565849"/>
                <a:gd name="T7" fmla="*/ 0 h 174471"/>
                <a:gd name="T8" fmla="*/ 123 w 565849"/>
                <a:gd name="T9" fmla="*/ 0 h 174471"/>
                <a:gd name="T10" fmla="*/ 128 w 565849"/>
                <a:gd name="T11" fmla="*/ 5 h 174471"/>
                <a:gd name="T12" fmla="*/ 130 w 565849"/>
                <a:gd name="T13" fmla="*/ 18 h 174471"/>
                <a:gd name="T14" fmla="*/ 130 w 565849"/>
                <a:gd name="T15" fmla="*/ 89 h 174471"/>
                <a:gd name="T16" fmla="*/ 128 w 565849"/>
                <a:gd name="T17" fmla="*/ 102 h 174471"/>
                <a:gd name="T18" fmla="*/ 123 w 565849"/>
                <a:gd name="T19" fmla="*/ 107 h 174471"/>
                <a:gd name="T20" fmla="*/ 66 w 565849"/>
                <a:gd name="T21" fmla="*/ 107 h 174471"/>
                <a:gd name="T22" fmla="*/ 7 w 565849"/>
                <a:gd name="T23" fmla="*/ 107 h 174471"/>
                <a:gd name="T24" fmla="*/ 2 w 565849"/>
                <a:gd name="T25" fmla="*/ 102 h 174471"/>
                <a:gd name="T26" fmla="*/ 0 w 565849"/>
                <a:gd name="T27" fmla="*/ 89 h 174471"/>
                <a:gd name="T28" fmla="*/ 0 w 565849"/>
                <a:gd name="T29" fmla="*/ 18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m13</a:t>
              </a:r>
            </a:p>
          </p:txBody>
        </p:sp>
        <p:sp>
          <p:nvSpPr>
            <p:cNvPr id="1466432" name="Freeform 225"/>
            <p:cNvSpPr>
              <a:spLocks noChangeArrowheads="1"/>
            </p:cNvSpPr>
            <p:nvPr/>
          </p:nvSpPr>
          <p:spPr bwMode="auto">
            <a:xfrm>
              <a:off x="2963" y="780"/>
              <a:ext cx="172" cy="117"/>
            </a:xfrm>
            <a:custGeom>
              <a:avLst/>
              <a:gdLst>
                <a:gd name="T0" fmla="*/ 0 w 565849"/>
                <a:gd name="T1" fmla="*/ 18 h 174471"/>
                <a:gd name="T2" fmla="*/ 2 w 565849"/>
                <a:gd name="T3" fmla="*/ 5 h 174471"/>
                <a:gd name="T4" fmla="*/ 7 w 565849"/>
                <a:gd name="T5" fmla="*/ 0 h 174471"/>
                <a:gd name="T6" fmla="*/ 65 w 565849"/>
                <a:gd name="T7" fmla="*/ 0 h 174471"/>
                <a:gd name="T8" fmla="*/ 123 w 565849"/>
                <a:gd name="T9" fmla="*/ 0 h 174471"/>
                <a:gd name="T10" fmla="*/ 128 w 565849"/>
                <a:gd name="T11" fmla="*/ 5 h 174471"/>
                <a:gd name="T12" fmla="*/ 130 w 565849"/>
                <a:gd name="T13" fmla="*/ 18 h 174471"/>
                <a:gd name="T14" fmla="*/ 130 w 565849"/>
                <a:gd name="T15" fmla="*/ 89 h 174471"/>
                <a:gd name="T16" fmla="*/ 128 w 565849"/>
                <a:gd name="T17" fmla="*/ 102 h 174471"/>
                <a:gd name="T18" fmla="*/ 123 w 565849"/>
                <a:gd name="T19" fmla="*/ 107 h 174471"/>
                <a:gd name="T20" fmla="*/ 66 w 565849"/>
                <a:gd name="T21" fmla="*/ 107 h 174471"/>
                <a:gd name="T22" fmla="*/ 7 w 565849"/>
                <a:gd name="T23" fmla="*/ 107 h 174471"/>
                <a:gd name="T24" fmla="*/ 2 w 565849"/>
                <a:gd name="T25" fmla="*/ 102 h 174471"/>
                <a:gd name="T26" fmla="*/ 0 w 565849"/>
                <a:gd name="T27" fmla="*/ 89 h 174471"/>
                <a:gd name="T28" fmla="*/ 0 w 565849"/>
                <a:gd name="T29" fmla="*/ 18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m14</a:t>
              </a:r>
            </a:p>
          </p:txBody>
        </p:sp>
        <p:sp>
          <p:nvSpPr>
            <p:cNvPr id="1466433" name="Freeform 121"/>
            <p:cNvSpPr>
              <a:spLocks noChangeArrowheads="1"/>
            </p:cNvSpPr>
            <p:nvPr/>
          </p:nvSpPr>
          <p:spPr bwMode="auto">
            <a:xfrm>
              <a:off x="1813" y="1423"/>
              <a:ext cx="120" cy="117"/>
            </a:xfrm>
            <a:custGeom>
              <a:avLst/>
              <a:gdLst>
                <a:gd name="T0" fmla="*/ 0 w 565849"/>
                <a:gd name="T1" fmla="*/ 18 h 174471"/>
                <a:gd name="T2" fmla="*/ 1 w 565849"/>
                <a:gd name="T3" fmla="*/ 5 h 174471"/>
                <a:gd name="T4" fmla="*/ 4 w 565849"/>
                <a:gd name="T5" fmla="*/ 0 h 174471"/>
                <a:gd name="T6" fmla="*/ 44 w 565849"/>
                <a:gd name="T7" fmla="*/ 0 h 174471"/>
                <a:gd name="T8" fmla="*/ 83 w 565849"/>
                <a:gd name="T9" fmla="*/ 0 h 174471"/>
                <a:gd name="T10" fmla="*/ 86 w 565849"/>
                <a:gd name="T11" fmla="*/ 5 h 174471"/>
                <a:gd name="T12" fmla="*/ 88 w 565849"/>
                <a:gd name="T13" fmla="*/ 18 h 174471"/>
                <a:gd name="T14" fmla="*/ 88 w 565849"/>
                <a:gd name="T15" fmla="*/ 88 h 174471"/>
                <a:gd name="T16" fmla="*/ 86 w 565849"/>
                <a:gd name="T17" fmla="*/ 101 h 174471"/>
                <a:gd name="T18" fmla="*/ 83 w 565849"/>
                <a:gd name="T19" fmla="*/ 106 h 174471"/>
                <a:gd name="T20" fmla="*/ 44 w 565849"/>
                <a:gd name="T21" fmla="*/ 106 h 174471"/>
                <a:gd name="T22" fmla="*/ 4 w 565849"/>
                <a:gd name="T23" fmla="*/ 106 h 174471"/>
                <a:gd name="T24" fmla="*/ 1 w 565849"/>
                <a:gd name="T25" fmla="*/ 101 h 174471"/>
                <a:gd name="T26" fmla="*/ 0 w 565849"/>
                <a:gd name="T27" fmla="*/ 88 h 174471"/>
                <a:gd name="T28" fmla="*/ 0 w 565849"/>
                <a:gd name="T29" fmla="*/ 18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p3</a:t>
              </a:r>
            </a:p>
          </p:txBody>
        </p:sp>
        <p:sp>
          <p:nvSpPr>
            <p:cNvPr id="1466434" name="Freeform 124"/>
            <p:cNvSpPr>
              <a:spLocks noChangeArrowheads="1"/>
            </p:cNvSpPr>
            <p:nvPr/>
          </p:nvSpPr>
          <p:spPr bwMode="auto">
            <a:xfrm>
              <a:off x="2641" y="1423"/>
              <a:ext cx="120" cy="117"/>
            </a:xfrm>
            <a:custGeom>
              <a:avLst/>
              <a:gdLst>
                <a:gd name="T0" fmla="*/ 0 w 565849"/>
                <a:gd name="T1" fmla="*/ 18 h 174471"/>
                <a:gd name="T2" fmla="*/ 1 w 565849"/>
                <a:gd name="T3" fmla="*/ 5 h 174471"/>
                <a:gd name="T4" fmla="*/ 4 w 565849"/>
                <a:gd name="T5" fmla="*/ 0 h 174471"/>
                <a:gd name="T6" fmla="*/ 44 w 565849"/>
                <a:gd name="T7" fmla="*/ 0 h 174471"/>
                <a:gd name="T8" fmla="*/ 83 w 565849"/>
                <a:gd name="T9" fmla="*/ 0 h 174471"/>
                <a:gd name="T10" fmla="*/ 86 w 565849"/>
                <a:gd name="T11" fmla="*/ 5 h 174471"/>
                <a:gd name="T12" fmla="*/ 88 w 565849"/>
                <a:gd name="T13" fmla="*/ 18 h 174471"/>
                <a:gd name="T14" fmla="*/ 88 w 565849"/>
                <a:gd name="T15" fmla="*/ 89 h 174471"/>
                <a:gd name="T16" fmla="*/ 86 w 565849"/>
                <a:gd name="T17" fmla="*/ 102 h 174471"/>
                <a:gd name="T18" fmla="*/ 83 w 565849"/>
                <a:gd name="T19" fmla="*/ 107 h 174471"/>
                <a:gd name="T20" fmla="*/ 44 w 565849"/>
                <a:gd name="T21" fmla="*/ 107 h 174471"/>
                <a:gd name="T22" fmla="*/ 4 w 565849"/>
                <a:gd name="T23" fmla="*/ 107 h 174471"/>
                <a:gd name="T24" fmla="*/ 1 w 565849"/>
                <a:gd name="T25" fmla="*/ 102 h 174471"/>
                <a:gd name="T26" fmla="*/ 0 w 565849"/>
                <a:gd name="T27" fmla="*/ 89 h 174471"/>
                <a:gd name="T28" fmla="*/ 0 w 565849"/>
                <a:gd name="T29" fmla="*/ 18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p8</a:t>
              </a:r>
            </a:p>
          </p:txBody>
        </p:sp>
        <p:sp>
          <p:nvSpPr>
            <p:cNvPr id="1466435" name="Freeform 137"/>
            <p:cNvSpPr>
              <a:spLocks noChangeArrowheads="1"/>
            </p:cNvSpPr>
            <p:nvPr/>
          </p:nvSpPr>
          <p:spPr bwMode="auto">
            <a:xfrm>
              <a:off x="1510" y="1423"/>
              <a:ext cx="120" cy="117"/>
            </a:xfrm>
            <a:custGeom>
              <a:avLst/>
              <a:gdLst>
                <a:gd name="T0" fmla="*/ 0 w 565849"/>
                <a:gd name="T1" fmla="*/ 18 h 174471"/>
                <a:gd name="T2" fmla="*/ 1 w 565849"/>
                <a:gd name="T3" fmla="*/ 5 h 174471"/>
                <a:gd name="T4" fmla="*/ 4 w 565849"/>
                <a:gd name="T5" fmla="*/ 0 h 174471"/>
                <a:gd name="T6" fmla="*/ 44 w 565849"/>
                <a:gd name="T7" fmla="*/ 0 h 174471"/>
                <a:gd name="T8" fmla="*/ 83 w 565849"/>
                <a:gd name="T9" fmla="*/ 0 h 174471"/>
                <a:gd name="T10" fmla="*/ 86 w 565849"/>
                <a:gd name="T11" fmla="*/ 5 h 174471"/>
                <a:gd name="T12" fmla="*/ 88 w 565849"/>
                <a:gd name="T13" fmla="*/ 18 h 174471"/>
                <a:gd name="T14" fmla="*/ 88 w 565849"/>
                <a:gd name="T15" fmla="*/ 88 h 174471"/>
                <a:gd name="T16" fmla="*/ 86 w 565849"/>
                <a:gd name="T17" fmla="*/ 101 h 174471"/>
                <a:gd name="T18" fmla="*/ 83 w 565849"/>
                <a:gd name="T19" fmla="*/ 106 h 174471"/>
                <a:gd name="T20" fmla="*/ 44 w 565849"/>
                <a:gd name="T21" fmla="*/ 106 h 174471"/>
                <a:gd name="T22" fmla="*/ 4 w 565849"/>
                <a:gd name="T23" fmla="*/ 106 h 174471"/>
                <a:gd name="T24" fmla="*/ 1 w 565849"/>
                <a:gd name="T25" fmla="*/ 101 h 174471"/>
                <a:gd name="T26" fmla="*/ 0 w 565849"/>
                <a:gd name="T27" fmla="*/ 88 h 174471"/>
                <a:gd name="T28" fmla="*/ 0 w 565849"/>
                <a:gd name="T29" fmla="*/ 18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p2</a:t>
              </a:r>
            </a:p>
          </p:txBody>
        </p:sp>
        <p:sp>
          <p:nvSpPr>
            <p:cNvPr id="1466436" name="Freeform 138"/>
            <p:cNvSpPr>
              <a:spLocks noChangeArrowheads="1"/>
            </p:cNvSpPr>
            <p:nvPr/>
          </p:nvSpPr>
          <p:spPr bwMode="auto">
            <a:xfrm>
              <a:off x="2950" y="1423"/>
              <a:ext cx="120" cy="117"/>
            </a:xfrm>
            <a:custGeom>
              <a:avLst/>
              <a:gdLst>
                <a:gd name="T0" fmla="*/ 0 w 565849"/>
                <a:gd name="T1" fmla="*/ 18 h 174471"/>
                <a:gd name="T2" fmla="*/ 1 w 565849"/>
                <a:gd name="T3" fmla="*/ 5 h 174471"/>
                <a:gd name="T4" fmla="*/ 4 w 565849"/>
                <a:gd name="T5" fmla="*/ 0 h 174471"/>
                <a:gd name="T6" fmla="*/ 44 w 565849"/>
                <a:gd name="T7" fmla="*/ 0 h 174471"/>
                <a:gd name="T8" fmla="*/ 83 w 565849"/>
                <a:gd name="T9" fmla="*/ 0 h 174471"/>
                <a:gd name="T10" fmla="*/ 86 w 565849"/>
                <a:gd name="T11" fmla="*/ 5 h 174471"/>
                <a:gd name="T12" fmla="*/ 88 w 565849"/>
                <a:gd name="T13" fmla="*/ 18 h 174471"/>
                <a:gd name="T14" fmla="*/ 88 w 565849"/>
                <a:gd name="T15" fmla="*/ 89 h 174471"/>
                <a:gd name="T16" fmla="*/ 86 w 565849"/>
                <a:gd name="T17" fmla="*/ 102 h 174471"/>
                <a:gd name="T18" fmla="*/ 83 w 565849"/>
                <a:gd name="T19" fmla="*/ 107 h 174471"/>
                <a:gd name="T20" fmla="*/ 44 w 565849"/>
                <a:gd name="T21" fmla="*/ 107 h 174471"/>
                <a:gd name="T22" fmla="*/ 4 w 565849"/>
                <a:gd name="T23" fmla="*/ 107 h 174471"/>
                <a:gd name="T24" fmla="*/ 1 w 565849"/>
                <a:gd name="T25" fmla="*/ 102 h 174471"/>
                <a:gd name="T26" fmla="*/ 0 w 565849"/>
                <a:gd name="T27" fmla="*/ 89 h 174471"/>
                <a:gd name="T28" fmla="*/ 0 w 565849"/>
                <a:gd name="T29" fmla="*/ 18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p9</a:t>
              </a:r>
            </a:p>
          </p:txBody>
        </p:sp>
        <p:sp>
          <p:nvSpPr>
            <p:cNvPr id="1466437" name="Freeform 212"/>
            <p:cNvSpPr>
              <a:spLocks noChangeArrowheads="1"/>
            </p:cNvSpPr>
            <p:nvPr/>
          </p:nvSpPr>
          <p:spPr bwMode="auto">
            <a:xfrm>
              <a:off x="1480" y="780"/>
              <a:ext cx="172" cy="117"/>
            </a:xfrm>
            <a:custGeom>
              <a:avLst/>
              <a:gdLst>
                <a:gd name="T0" fmla="*/ 0 w 565849"/>
                <a:gd name="T1" fmla="*/ 18 h 174471"/>
                <a:gd name="T2" fmla="*/ 2 w 565849"/>
                <a:gd name="T3" fmla="*/ 5 h 174471"/>
                <a:gd name="T4" fmla="*/ 7 w 565849"/>
                <a:gd name="T5" fmla="*/ 0 h 174471"/>
                <a:gd name="T6" fmla="*/ 65 w 565849"/>
                <a:gd name="T7" fmla="*/ 0 h 174471"/>
                <a:gd name="T8" fmla="*/ 123 w 565849"/>
                <a:gd name="T9" fmla="*/ 0 h 174471"/>
                <a:gd name="T10" fmla="*/ 128 w 565849"/>
                <a:gd name="T11" fmla="*/ 5 h 174471"/>
                <a:gd name="T12" fmla="*/ 130 w 565849"/>
                <a:gd name="T13" fmla="*/ 18 h 174471"/>
                <a:gd name="T14" fmla="*/ 130 w 565849"/>
                <a:gd name="T15" fmla="*/ 89 h 174471"/>
                <a:gd name="T16" fmla="*/ 128 w 565849"/>
                <a:gd name="T17" fmla="*/ 102 h 174471"/>
                <a:gd name="T18" fmla="*/ 123 w 565849"/>
                <a:gd name="T19" fmla="*/ 107 h 174471"/>
                <a:gd name="T20" fmla="*/ 66 w 565849"/>
                <a:gd name="T21" fmla="*/ 107 h 174471"/>
                <a:gd name="T22" fmla="*/ 7 w 565849"/>
                <a:gd name="T23" fmla="*/ 107 h 174471"/>
                <a:gd name="T24" fmla="*/ 2 w 565849"/>
                <a:gd name="T25" fmla="*/ 102 h 174471"/>
                <a:gd name="T26" fmla="*/ 0 w 565849"/>
                <a:gd name="T27" fmla="*/ 89 h 174471"/>
                <a:gd name="T28" fmla="*/ 0 w 565849"/>
                <a:gd name="T29" fmla="*/ 18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m10</a:t>
              </a:r>
            </a:p>
          </p:txBody>
        </p:sp>
        <p:sp>
          <p:nvSpPr>
            <p:cNvPr id="1466438" name="Freeform 214"/>
            <p:cNvSpPr>
              <a:spLocks noChangeArrowheads="1"/>
            </p:cNvSpPr>
            <p:nvPr/>
          </p:nvSpPr>
          <p:spPr bwMode="auto">
            <a:xfrm>
              <a:off x="1785" y="780"/>
              <a:ext cx="172" cy="117"/>
            </a:xfrm>
            <a:custGeom>
              <a:avLst/>
              <a:gdLst>
                <a:gd name="T0" fmla="*/ 0 w 565849"/>
                <a:gd name="T1" fmla="*/ 18 h 174471"/>
                <a:gd name="T2" fmla="*/ 2 w 565849"/>
                <a:gd name="T3" fmla="*/ 5 h 174471"/>
                <a:gd name="T4" fmla="*/ 7 w 565849"/>
                <a:gd name="T5" fmla="*/ 0 h 174471"/>
                <a:gd name="T6" fmla="*/ 65 w 565849"/>
                <a:gd name="T7" fmla="*/ 0 h 174471"/>
                <a:gd name="T8" fmla="*/ 123 w 565849"/>
                <a:gd name="T9" fmla="*/ 0 h 174471"/>
                <a:gd name="T10" fmla="*/ 128 w 565849"/>
                <a:gd name="T11" fmla="*/ 5 h 174471"/>
                <a:gd name="T12" fmla="*/ 130 w 565849"/>
                <a:gd name="T13" fmla="*/ 18 h 174471"/>
                <a:gd name="T14" fmla="*/ 130 w 565849"/>
                <a:gd name="T15" fmla="*/ 89 h 174471"/>
                <a:gd name="T16" fmla="*/ 128 w 565849"/>
                <a:gd name="T17" fmla="*/ 102 h 174471"/>
                <a:gd name="T18" fmla="*/ 123 w 565849"/>
                <a:gd name="T19" fmla="*/ 107 h 174471"/>
                <a:gd name="T20" fmla="*/ 66 w 565849"/>
                <a:gd name="T21" fmla="*/ 107 h 174471"/>
                <a:gd name="T22" fmla="*/ 7 w 565849"/>
                <a:gd name="T23" fmla="*/ 107 h 174471"/>
                <a:gd name="T24" fmla="*/ 2 w 565849"/>
                <a:gd name="T25" fmla="*/ 102 h 174471"/>
                <a:gd name="T26" fmla="*/ 0 w 565849"/>
                <a:gd name="T27" fmla="*/ 89 h 174471"/>
                <a:gd name="T28" fmla="*/ 0 w 565849"/>
                <a:gd name="T29" fmla="*/ 18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m11</a:t>
              </a:r>
            </a:p>
          </p:txBody>
        </p:sp>
        <p:sp>
          <p:nvSpPr>
            <p:cNvPr id="1466439" name="Freeform 301"/>
            <p:cNvSpPr>
              <a:spLocks noChangeArrowheads="1"/>
            </p:cNvSpPr>
            <p:nvPr/>
          </p:nvSpPr>
          <p:spPr bwMode="auto">
            <a:xfrm>
              <a:off x="4449" y="779"/>
              <a:ext cx="172" cy="117"/>
            </a:xfrm>
            <a:custGeom>
              <a:avLst/>
              <a:gdLst>
                <a:gd name="T0" fmla="*/ 0 w 565849"/>
                <a:gd name="T1" fmla="*/ 18 h 174471"/>
                <a:gd name="T2" fmla="*/ 2 w 565849"/>
                <a:gd name="T3" fmla="*/ 5 h 174471"/>
                <a:gd name="T4" fmla="*/ 7 w 565849"/>
                <a:gd name="T5" fmla="*/ 0 h 174471"/>
                <a:gd name="T6" fmla="*/ 65 w 565849"/>
                <a:gd name="T7" fmla="*/ 0 h 174471"/>
                <a:gd name="T8" fmla="*/ 123 w 565849"/>
                <a:gd name="T9" fmla="*/ 0 h 174471"/>
                <a:gd name="T10" fmla="*/ 128 w 565849"/>
                <a:gd name="T11" fmla="*/ 5 h 174471"/>
                <a:gd name="T12" fmla="*/ 130 w 565849"/>
                <a:gd name="T13" fmla="*/ 18 h 174471"/>
                <a:gd name="T14" fmla="*/ 130 w 565849"/>
                <a:gd name="T15" fmla="*/ 89 h 174471"/>
                <a:gd name="T16" fmla="*/ 128 w 565849"/>
                <a:gd name="T17" fmla="*/ 102 h 174471"/>
                <a:gd name="T18" fmla="*/ 123 w 565849"/>
                <a:gd name="T19" fmla="*/ 107 h 174471"/>
                <a:gd name="T20" fmla="*/ 66 w 565849"/>
                <a:gd name="T21" fmla="*/ 107 h 174471"/>
                <a:gd name="T22" fmla="*/ 7 w 565849"/>
                <a:gd name="T23" fmla="*/ 107 h 174471"/>
                <a:gd name="T24" fmla="*/ 2 w 565849"/>
                <a:gd name="T25" fmla="*/ 102 h 174471"/>
                <a:gd name="T26" fmla="*/ 0 w 565849"/>
                <a:gd name="T27" fmla="*/ 89 h 174471"/>
                <a:gd name="T28" fmla="*/ 0 w 565849"/>
                <a:gd name="T29" fmla="*/ 18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m19</a:t>
              </a:r>
            </a:p>
          </p:txBody>
        </p:sp>
        <p:sp>
          <p:nvSpPr>
            <p:cNvPr id="1466440" name="Freeform 137"/>
            <p:cNvSpPr>
              <a:spLocks/>
            </p:cNvSpPr>
            <p:nvPr/>
          </p:nvSpPr>
          <p:spPr bwMode="auto">
            <a:xfrm>
              <a:off x="938" y="898"/>
              <a:ext cx="3585" cy="646"/>
            </a:xfrm>
            <a:custGeom>
              <a:avLst/>
              <a:gdLst>
                <a:gd name="T0" fmla="*/ 0 w 3585"/>
                <a:gd name="T1" fmla="*/ 646 h 646"/>
                <a:gd name="T2" fmla="*/ 213 w 3585"/>
                <a:gd name="T3" fmla="*/ 383 h 646"/>
                <a:gd name="T4" fmla="*/ 1231 w 3585"/>
                <a:gd name="T5" fmla="*/ 194 h 646"/>
                <a:gd name="T6" fmla="*/ 3168 w 3585"/>
                <a:gd name="T7" fmla="*/ 279 h 646"/>
                <a:gd name="T8" fmla="*/ 3585 w 3585"/>
                <a:gd name="T9" fmla="*/ 0 h 6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85"/>
                <a:gd name="T16" fmla="*/ 0 h 646"/>
                <a:gd name="T17" fmla="*/ 3585 w 3585"/>
                <a:gd name="T18" fmla="*/ 646 h 6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85" h="646">
                  <a:moveTo>
                    <a:pt x="0" y="646"/>
                  </a:moveTo>
                  <a:cubicBezTo>
                    <a:pt x="35" y="602"/>
                    <a:pt x="8" y="458"/>
                    <a:pt x="213" y="383"/>
                  </a:cubicBezTo>
                  <a:cubicBezTo>
                    <a:pt x="418" y="308"/>
                    <a:pt x="739" y="211"/>
                    <a:pt x="1231" y="194"/>
                  </a:cubicBezTo>
                  <a:cubicBezTo>
                    <a:pt x="1723" y="177"/>
                    <a:pt x="2776" y="311"/>
                    <a:pt x="3168" y="279"/>
                  </a:cubicBezTo>
                  <a:cubicBezTo>
                    <a:pt x="3560" y="247"/>
                    <a:pt x="3498" y="58"/>
                    <a:pt x="3585" y="0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lgDash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466442" name="Rectangle 74"/>
          <p:cNvSpPr>
            <a:spLocks noGrp="1" noChangeArrowheads="1"/>
          </p:cNvSpPr>
          <p:nvPr>
            <p:ph type="title"/>
          </p:nvPr>
        </p:nvSpPr>
        <p:spPr>
          <a:xfrm>
            <a:off x="381000" y="358775"/>
            <a:ext cx="8458200" cy="685800"/>
          </a:xfrm>
        </p:spPr>
        <p:txBody>
          <a:bodyPr/>
          <a:lstStyle/>
          <a:p>
            <a:r>
              <a:rPr lang="en-US" sz="3600"/>
              <a:t>Specialized SDG</a:t>
            </a:r>
          </a:p>
        </p:txBody>
      </p:sp>
    </p:spTree>
    <p:extLst>
      <p:ext uri="{BB962C8B-B14F-4D97-AF65-F5344CB8AC3E}">
        <p14:creationId xmlns:p14="http://schemas.microsoft.com/office/powerpoint/2010/main" val="326218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1: Object-Traces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sequence of method calls and returns that have the same receiver object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2071" y="2678847"/>
            <a:ext cx="4343400" cy="3505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363" y="3037771"/>
            <a:ext cx="213712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c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lass Vehicle {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public: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  Vehicle();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 ~Vehicle();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};</a:t>
            </a:r>
          </a:p>
          <a:p>
            <a:endParaRPr lang="en-US" sz="1200" b="1" dirty="0">
              <a:solidFill>
                <a:schemeClr val="bg1"/>
              </a:solidFill>
              <a:latin typeface="Courier" pitchFamily="49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class Car : 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public Vehicle {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public: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 Car(</a:t>
            </a:r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int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n);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 ~Car();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 void </a:t>
            </a:r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print_car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();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private: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  void helper();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};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27382" y="3037771"/>
            <a:ext cx="213712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class Bus : 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public Vehicle {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public: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 Bus();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 ~Bus();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 void </a:t>
            </a:r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print_bus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();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};</a:t>
            </a:r>
          </a:p>
          <a:p>
            <a:endParaRPr lang="en-US" sz="1200" b="1" dirty="0">
              <a:solidFill>
                <a:schemeClr val="bg1"/>
              </a:solidFill>
              <a:latin typeface="Courier" pitchFamily="49" charset="0"/>
            </a:endParaRPr>
          </a:p>
          <a:p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int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main() {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Car c(10);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Bus b;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c.print_car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();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b.print_bus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();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return 0;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}</a:t>
            </a:r>
            <a:endParaRPr lang="en-US" sz="1200" b="1" dirty="0" smtClean="0">
              <a:solidFill>
                <a:schemeClr val="bg1"/>
              </a:solidFill>
              <a:latin typeface="Courier" pitchFamily="49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34000" y="2932728"/>
            <a:ext cx="3505200" cy="299743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57951" y="3161329"/>
            <a:ext cx="157927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0xAAAA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(Address of c):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Car(</a:t>
            </a:r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int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) C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Vehicle() C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Vehicle() R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Car(</a:t>
            </a:r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int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) R</a:t>
            </a:r>
          </a:p>
          <a:p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print_car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() C</a:t>
            </a:r>
          </a:p>
          <a:p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print_car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() R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~Car() C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helper() C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helper() R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~Vehicle() C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~Vehicle() R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~Car() 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59922" y="3161329"/>
            <a:ext cx="157927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0xBBBB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(Address of b):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Bus() C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Vehicle() C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Vehicle() R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Bus() R</a:t>
            </a:r>
          </a:p>
          <a:p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print_bus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() C</a:t>
            </a:r>
          </a:p>
          <a:p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print_bus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() R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~Bus() C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~Vehicle() C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~Vehicle() R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~Bus() R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724400" y="4114800"/>
            <a:ext cx="533400" cy="446465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/>
              <a:t>Specialization slice of a recursive program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194924" y="1384614"/>
            <a:ext cx="1929161" cy="52578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(1) </a:t>
            </a:r>
            <a:r>
              <a:rPr lang="en-US" dirty="0" smtClean="0"/>
              <a:t>  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/>
              <a:t>g1, g2;</a:t>
            </a:r>
          </a:p>
          <a:p>
            <a:pPr marL="0" indent="0">
              <a:buNone/>
            </a:pPr>
            <a:r>
              <a:rPr lang="en-US" dirty="0"/>
              <a:t>(2)</a:t>
            </a:r>
          </a:p>
          <a:p>
            <a:pPr marL="0" indent="0">
              <a:buNone/>
            </a:pPr>
            <a:r>
              <a:rPr lang="en-US" dirty="0"/>
              <a:t>(3) </a:t>
            </a:r>
            <a:r>
              <a:rPr lang="en-US" dirty="0" smtClean="0"/>
              <a:t>  void </a:t>
            </a:r>
            <a:r>
              <a:rPr lang="en-US" dirty="0"/>
              <a:t>s(</a:t>
            </a:r>
            <a:r>
              <a:rPr lang="en-US" dirty="0" err="1"/>
              <a:t>int</a:t>
            </a:r>
            <a:r>
              <a:rPr lang="en-US" dirty="0"/>
              <a:t> a,</a:t>
            </a:r>
          </a:p>
          <a:p>
            <a:pPr marL="0" indent="0">
              <a:buNone/>
            </a:pPr>
            <a:r>
              <a:rPr lang="en-US" dirty="0"/>
              <a:t>(4) </a:t>
            </a:r>
            <a:r>
              <a:rPr lang="en-US" dirty="0" smtClean="0"/>
              <a:t>              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/>
              <a:t>b){</a:t>
            </a:r>
          </a:p>
          <a:p>
            <a:pPr marL="0" indent="0">
              <a:buNone/>
            </a:pPr>
            <a:r>
              <a:rPr lang="en-US" dirty="0"/>
              <a:t>(5)</a:t>
            </a:r>
          </a:p>
          <a:p>
            <a:pPr marL="0" indent="0">
              <a:buNone/>
            </a:pPr>
            <a:r>
              <a:rPr lang="en-US" dirty="0"/>
              <a:t>(6) </a:t>
            </a:r>
            <a:r>
              <a:rPr lang="en-US" dirty="0" smtClean="0"/>
              <a:t>      g1 </a:t>
            </a:r>
            <a:r>
              <a:rPr lang="en-US" dirty="0"/>
              <a:t>= b;</a:t>
            </a:r>
          </a:p>
          <a:p>
            <a:pPr marL="0" indent="0">
              <a:buNone/>
            </a:pPr>
            <a:r>
              <a:rPr lang="en-US" dirty="0"/>
              <a:t>(7) </a:t>
            </a:r>
            <a:r>
              <a:rPr lang="en-US" dirty="0" smtClean="0"/>
              <a:t>      g2 </a:t>
            </a:r>
            <a:r>
              <a:rPr lang="en-US" dirty="0"/>
              <a:t>= a;</a:t>
            </a:r>
          </a:p>
          <a:p>
            <a:pPr marL="0" indent="0">
              <a:buNone/>
            </a:pPr>
            <a:r>
              <a:rPr lang="en-US" dirty="0"/>
              <a:t>(8) </a:t>
            </a:r>
            <a:r>
              <a:rPr lang="en-US" dirty="0" smtClean="0"/>
              <a:t>  }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(9)</a:t>
            </a:r>
          </a:p>
          <a:p>
            <a:pPr marL="0" indent="0">
              <a:buNone/>
            </a:pPr>
            <a:r>
              <a:rPr lang="en-US" dirty="0"/>
              <a:t>(10)</a:t>
            </a:r>
          </a:p>
          <a:p>
            <a:pPr marL="0" indent="0">
              <a:buNone/>
            </a:pPr>
            <a:r>
              <a:rPr lang="en-US" dirty="0"/>
              <a:t>(11)</a:t>
            </a:r>
          </a:p>
          <a:p>
            <a:pPr marL="0" indent="0">
              <a:buNone/>
            </a:pPr>
            <a:r>
              <a:rPr lang="en-US" dirty="0"/>
              <a:t>(12) </a:t>
            </a:r>
            <a:r>
              <a:rPr lang="en-US" dirty="0" smtClean="0"/>
              <a:t>  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/>
              <a:t>r(</a:t>
            </a:r>
            <a:r>
              <a:rPr lang="en-US" dirty="0" err="1"/>
              <a:t>int</a:t>
            </a:r>
            <a:r>
              <a:rPr lang="en-US" dirty="0"/>
              <a:t> k) {</a:t>
            </a:r>
          </a:p>
          <a:p>
            <a:pPr marL="0" indent="0">
              <a:buNone/>
            </a:pPr>
            <a:r>
              <a:rPr lang="en-US" dirty="0"/>
              <a:t>(13)</a:t>
            </a:r>
          </a:p>
          <a:p>
            <a:pPr marL="0" indent="0">
              <a:buNone/>
            </a:pPr>
            <a:r>
              <a:rPr lang="en-US" dirty="0"/>
              <a:t>(14) </a:t>
            </a:r>
            <a:r>
              <a:rPr lang="en-US" dirty="0" smtClean="0"/>
              <a:t>      if </a:t>
            </a:r>
            <a:r>
              <a:rPr lang="en-US" dirty="0"/>
              <a:t>(k &gt; 0) {</a:t>
            </a:r>
          </a:p>
          <a:p>
            <a:pPr marL="0" indent="0">
              <a:buNone/>
            </a:pPr>
            <a:r>
              <a:rPr lang="en-US" dirty="0"/>
              <a:t>(15) </a:t>
            </a:r>
            <a:r>
              <a:rPr lang="en-US" dirty="0" smtClean="0"/>
              <a:t>          s(g1</a:t>
            </a:r>
            <a:r>
              <a:rPr lang="en-US" dirty="0"/>
              <a:t>, g2);</a:t>
            </a:r>
          </a:p>
          <a:p>
            <a:pPr marL="0" indent="0">
              <a:buNone/>
            </a:pPr>
            <a:r>
              <a:rPr lang="en-US" dirty="0"/>
              <a:t>(16) </a:t>
            </a:r>
            <a:r>
              <a:rPr lang="en-US" dirty="0" smtClean="0"/>
              <a:t>          r(k-1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(17) </a:t>
            </a:r>
            <a:r>
              <a:rPr lang="en-US" dirty="0" smtClean="0"/>
              <a:t>          s(g1</a:t>
            </a:r>
            <a:r>
              <a:rPr lang="en-US" dirty="0"/>
              <a:t>, g2);</a:t>
            </a:r>
          </a:p>
          <a:p>
            <a:pPr marL="0" indent="0">
              <a:buNone/>
            </a:pPr>
            <a:r>
              <a:rPr lang="en-US" dirty="0"/>
              <a:t>(18) </a:t>
            </a:r>
            <a:r>
              <a:rPr lang="en-US" dirty="0" smtClean="0"/>
              <a:t>      }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(19)</a:t>
            </a:r>
          </a:p>
          <a:p>
            <a:pPr marL="0" indent="0">
              <a:buNone/>
            </a:pPr>
            <a:r>
              <a:rPr lang="en-US" dirty="0"/>
              <a:t>(20</a:t>
            </a:r>
            <a:r>
              <a:rPr lang="en-US" dirty="0" smtClean="0"/>
              <a:t>)   </a:t>
            </a:r>
            <a:r>
              <a:rPr lang="en-US" dirty="0"/>
              <a:t>}</a:t>
            </a:r>
          </a:p>
          <a:p>
            <a:pPr marL="0" indent="0">
              <a:buNone/>
            </a:pPr>
            <a:r>
              <a:rPr lang="en-US" dirty="0"/>
              <a:t>(21)</a:t>
            </a:r>
          </a:p>
          <a:p>
            <a:pPr marL="0" indent="0">
              <a:buNone/>
            </a:pPr>
            <a:r>
              <a:rPr lang="en-US" dirty="0"/>
              <a:t>(22)</a:t>
            </a:r>
          </a:p>
          <a:p>
            <a:pPr marL="0" indent="0">
              <a:buNone/>
            </a:pPr>
            <a:r>
              <a:rPr lang="en-US" dirty="0"/>
              <a:t>(23)</a:t>
            </a:r>
          </a:p>
          <a:p>
            <a:pPr marL="0" indent="0">
              <a:buNone/>
            </a:pPr>
            <a:r>
              <a:rPr lang="en-US" dirty="0"/>
              <a:t>(24) </a:t>
            </a:r>
            <a:r>
              <a:rPr lang="en-US" dirty="0" smtClean="0"/>
              <a:t>  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/>
              <a:t>main() {</a:t>
            </a:r>
          </a:p>
          <a:p>
            <a:pPr marL="0" indent="0">
              <a:buNone/>
            </a:pPr>
            <a:r>
              <a:rPr lang="en-US" dirty="0"/>
              <a:t>(25) </a:t>
            </a:r>
            <a:r>
              <a:rPr lang="en-US" dirty="0" smtClean="0"/>
              <a:t>      g1 </a:t>
            </a:r>
            <a:r>
              <a:rPr lang="en-US" dirty="0"/>
              <a:t>= 1;</a:t>
            </a:r>
          </a:p>
          <a:p>
            <a:pPr marL="0" indent="0">
              <a:buNone/>
            </a:pPr>
            <a:r>
              <a:rPr lang="en-US" dirty="0"/>
              <a:t>(26</a:t>
            </a:r>
            <a:r>
              <a:rPr lang="en-US" dirty="0" smtClean="0"/>
              <a:t>)       </a:t>
            </a:r>
            <a:r>
              <a:rPr lang="en-US" dirty="0"/>
              <a:t>g2 = 2;</a:t>
            </a:r>
          </a:p>
          <a:p>
            <a:pPr marL="0" indent="0">
              <a:buNone/>
            </a:pPr>
            <a:r>
              <a:rPr lang="en-US" dirty="0"/>
              <a:t>(27) </a:t>
            </a:r>
            <a:r>
              <a:rPr lang="en-US" dirty="0" smtClean="0"/>
              <a:t>      r(3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(28) </a:t>
            </a:r>
            <a:r>
              <a:rPr lang="en-US" dirty="0" smtClean="0"/>
              <a:t>      </a:t>
            </a:r>
            <a:r>
              <a:rPr lang="en-US" u="sng" dirty="0" err="1" smtClean="0"/>
              <a:t>printf</a:t>
            </a:r>
            <a:r>
              <a:rPr lang="en-US" u="sng" dirty="0"/>
              <a:t>("%d\n", g1);</a:t>
            </a:r>
          </a:p>
          <a:p>
            <a:pPr marL="0" indent="0">
              <a:buNone/>
            </a:pPr>
            <a:r>
              <a:rPr lang="en-US" dirty="0"/>
              <a:t>(29) </a:t>
            </a:r>
            <a:r>
              <a:rPr lang="en-US" dirty="0" smtClean="0"/>
              <a:t>  }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189041" y="1384614"/>
            <a:ext cx="1767468" cy="52578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 err="1"/>
              <a:t>int</a:t>
            </a:r>
            <a:r>
              <a:rPr lang="en-US" dirty="0"/>
              <a:t> g1, g2;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void s_1(</a:t>
            </a:r>
            <a:r>
              <a:rPr lang="en-US" dirty="0" err="1"/>
              <a:t>int</a:t>
            </a:r>
            <a:r>
              <a:rPr lang="en-US" dirty="0"/>
              <a:t> b) {</a:t>
            </a:r>
          </a:p>
          <a:p>
            <a:pPr marL="0" indent="0">
              <a:buNone/>
            </a:pPr>
            <a:r>
              <a:rPr lang="en-US" dirty="0" smtClean="0"/>
              <a:t>    g1 </a:t>
            </a:r>
            <a:r>
              <a:rPr lang="en-US" dirty="0"/>
              <a:t>= b;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r>
              <a:rPr lang="en-US" dirty="0"/>
              <a:t>void s_2(</a:t>
            </a:r>
            <a:r>
              <a:rPr lang="en-US" dirty="0" err="1"/>
              <a:t>int</a:t>
            </a:r>
            <a:r>
              <a:rPr lang="en-US" dirty="0"/>
              <a:t> a) {</a:t>
            </a:r>
          </a:p>
          <a:p>
            <a:pPr marL="0" indent="0">
              <a:buNone/>
            </a:pPr>
            <a:r>
              <a:rPr lang="en-US" dirty="0" smtClean="0"/>
              <a:t>    g2 </a:t>
            </a:r>
            <a:r>
              <a:rPr lang="en-US" dirty="0"/>
              <a:t>= a;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void r_1(</a:t>
            </a:r>
            <a:r>
              <a:rPr lang="en-US" dirty="0" err="1"/>
              <a:t>int</a:t>
            </a:r>
            <a:r>
              <a:rPr lang="en-US" dirty="0"/>
              <a:t> k) {</a:t>
            </a:r>
          </a:p>
          <a:p>
            <a:pPr marL="0" indent="0">
              <a:buNone/>
            </a:pPr>
            <a:r>
              <a:rPr lang="en-US" dirty="0" smtClean="0"/>
              <a:t>    if </a:t>
            </a:r>
            <a:r>
              <a:rPr lang="en-US" dirty="0"/>
              <a:t>(k &gt; 0) {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s_2(g1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smtClean="0"/>
              <a:t>      r_2(k-1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smtClean="0"/>
              <a:t>      s_1(g2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}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r>
              <a:rPr lang="en-US" dirty="0"/>
              <a:t>void r_2(</a:t>
            </a:r>
            <a:r>
              <a:rPr lang="en-US" dirty="0" err="1"/>
              <a:t>int</a:t>
            </a:r>
            <a:r>
              <a:rPr lang="en-US" dirty="0"/>
              <a:t> k) {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if </a:t>
            </a:r>
            <a:r>
              <a:rPr lang="en-US" dirty="0"/>
              <a:t>(k &gt; 0) {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smtClean="0"/>
              <a:t>      s_1(g2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smtClean="0"/>
              <a:t>      r_1(k-1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/>
              <a:t>s_2(g1);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/>
              <a:t>}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int</a:t>
            </a:r>
            <a:r>
              <a:rPr lang="en-US" dirty="0"/>
              <a:t> main() {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/>
              <a:t>g1 = 1;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r_1(3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u="sng" dirty="0" err="1" smtClean="0"/>
              <a:t>printf</a:t>
            </a:r>
            <a:r>
              <a:rPr lang="en-US" u="sng" dirty="0"/>
              <a:t>("%d\n", g1);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110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94638" y="3229232"/>
            <a:ext cx="568410" cy="560173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90516" y="4394906"/>
            <a:ext cx="568410" cy="560173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25576" y="3744116"/>
            <a:ext cx="568410" cy="560173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4" idx="3"/>
            <a:endCxn id="12" idx="1"/>
          </p:cNvCxnSpPr>
          <p:nvPr/>
        </p:nvCxnSpPr>
        <p:spPr>
          <a:xfrm flipV="1">
            <a:off x="3393986" y="3509319"/>
            <a:ext cx="2100652" cy="514884"/>
          </a:xfrm>
          <a:prstGeom prst="straightConnector1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Arrow Connector 16"/>
          <p:cNvCxnSpPr>
            <a:stCxn id="14" idx="3"/>
          </p:cNvCxnSpPr>
          <p:nvPr/>
        </p:nvCxnSpPr>
        <p:spPr>
          <a:xfrm>
            <a:off x="3393986" y="4024203"/>
            <a:ext cx="2100652" cy="650789"/>
          </a:xfrm>
          <a:prstGeom prst="straightConnector1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0" name="Rectangle 19"/>
          <p:cNvSpPr/>
          <p:nvPr/>
        </p:nvSpPr>
        <p:spPr>
          <a:xfrm>
            <a:off x="5235146" y="1713453"/>
            <a:ext cx="967945" cy="200542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39263" y="2250981"/>
            <a:ext cx="963828" cy="179181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24895" y="1713453"/>
            <a:ext cx="753764" cy="401084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2" idx="3"/>
            <a:endCxn id="20" idx="1"/>
          </p:cNvCxnSpPr>
          <p:nvPr/>
        </p:nvCxnSpPr>
        <p:spPr>
          <a:xfrm flipV="1">
            <a:off x="3278659" y="1813724"/>
            <a:ext cx="1956487" cy="100271"/>
          </a:xfrm>
          <a:prstGeom prst="straightConnector1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Arrow Connector 23"/>
          <p:cNvCxnSpPr>
            <a:stCxn id="22" idx="3"/>
            <a:endCxn id="21" idx="1"/>
          </p:cNvCxnSpPr>
          <p:nvPr/>
        </p:nvCxnSpPr>
        <p:spPr>
          <a:xfrm>
            <a:off x="3278659" y="1913995"/>
            <a:ext cx="1960604" cy="426577"/>
          </a:xfrm>
          <a:prstGeom prst="straightConnector1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Freeform 31"/>
          <p:cNvSpPr/>
          <p:nvPr/>
        </p:nvSpPr>
        <p:spPr>
          <a:xfrm>
            <a:off x="6054813" y="2998572"/>
            <a:ext cx="887860" cy="1664043"/>
          </a:xfrm>
          <a:custGeom>
            <a:avLst/>
            <a:gdLst>
              <a:gd name="connsiteX0" fmla="*/ 14488 w 835552"/>
              <a:gd name="connsiteY0" fmla="*/ 1696995 h 1742269"/>
              <a:gd name="connsiteX1" fmla="*/ 105104 w 835552"/>
              <a:gd name="connsiteY1" fmla="*/ 1705232 h 1742269"/>
              <a:gd name="connsiteX2" fmla="*/ 797082 w 835552"/>
              <a:gd name="connsiteY2" fmla="*/ 1293341 h 1742269"/>
              <a:gd name="connsiteX3" fmla="*/ 689991 w 835552"/>
              <a:gd name="connsiteY3" fmla="*/ 222422 h 1742269"/>
              <a:gd name="connsiteX4" fmla="*/ 212196 w 835552"/>
              <a:gd name="connsiteY4" fmla="*/ 0 h 1742269"/>
              <a:gd name="connsiteX0" fmla="*/ 1315 w 805804"/>
              <a:gd name="connsiteY0" fmla="*/ 1696995 h 1710800"/>
              <a:gd name="connsiteX1" fmla="*/ 322590 w 805804"/>
              <a:gd name="connsiteY1" fmla="*/ 1622853 h 1710800"/>
              <a:gd name="connsiteX2" fmla="*/ 783909 w 805804"/>
              <a:gd name="connsiteY2" fmla="*/ 1293341 h 1710800"/>
              <a:gd name="connsiteX3" fmla="*/ 676818 w 805804"/>
              <a:gd name="connsiteY3" fmla="*/ 222422 h 1710800"/>
              <a:gd name="connsiteX4" fmla="*/ 199023 w 805804"/>
              <a:gd name="connsiteY4" fmla="*/ 0 h 1710800"/>
              <a:gd name="connsiteX0" fmla="*/ 1188 w 805677"/>
              <a:gd name="connsiteY0" fmla="*/ 1696995 h 1707869"/>
              <a:gd name="connsiteX1" fmla="*/ 322463 w 805677"/>
              <a:gd name="connsiteY1" fmla="*/ 1622853 h 1707869"/>
              <a:gd name="connsiteX2" fmla="*/ 783782 w 805677"/>
              <a:gd name="connsiteY2" fmla="*/ 1293341 h 1707869"/>
              <a:gd name="connsiteX3" fmla="*/ 676691 w 805677"/>
              <a:gd name="connsiteY3" fmla="*/ 222422 h 1707869"/>
              <a:gd name="connsiteX4" fmla="*/ 198896 w 805677"/>
              <a:gd name="connsiteY4" fmla="*/ 0 h 1707869"/>
              <a:gd name="connsiteX0" fmla="*/ 0 w 804489"/>
              <a:gd name="connsiteY0" fmla="*/ 1696995 h 1696995"/>
              <a:gd name="connsiteX1" fmla="*/ 782594 w 804489"/>
              <a:gd name="connsiteY1" fmla="*/ 1293341 h 1696995"/>
              <a:gd name="connsiteX2" fmla="*/ 675503 w 804489"/>
              <a:gd name="connsiteY2" fmla="*/ 222422 h 1696995"/>
              <a:gd name="connsiteX3" fmla="*/ 197708 w 804489"/>
              <a:gd name="connsiteY3" fmla="*/ 0 h 1696995"/>
              <a:gd name="connsiteX0" fmla="*/ 0 w 804489"/>
              <a:gd name="connsiteY0" fmla="*/ 1696995 h 1696995"/>
              <a:gd name="connsiteX1" fmla="*/ 782594 w 804489"/>
              <a:gd name="connsiteY1" fmla="*/ 1293341 h 1696995"/>
              <a:gd name="connsiteX2" fmla="*/ 675503 w 804489"/>
              <a:gd name="connsiteY2" fmla="*/ 222422 h 1696995"/>
              <a:gd name="connsiteX3" fmla="*/ 197708 w 804489"/>
              <a:gd name="connsiteY3" fmla="*/ 0 h 1696995"/>
              <a:gd name="connsiteX0" fmla="*/ 0 w 833588"/>
              <a:gd name="connsiteY0" fmla="*/ 1696995 h 1696995"/>
              <a:gd name="connsiteX1" fmla="*/ 815546 w 833588"/>
              <a:gd name="connsiteY1" fmla="*/ 1169773 h 1696995"/>
              <a:gd name="connsiteX2" fmla="*/ 675503 w 833588"/>
              <a:gd name="connsiteY2" fmla="*/ 222422 h 1696995"/>
              <a:gd name="connsiteX3" fmla="*/ 197708 w 833588"/>
              <a:gd name="connsiteY3" fmla="*/ 0 h 1696995"/>
              <a:gd name="connsiteX0" fmla="*/ 0 w 877002"/>
              <a:gd name="connsiteY0" fmla="*/ 1696995 h 1696995"/>
              <a:gd name="connsiteX1" fmla="*/ 815546 w 877002"/>
              <a:gd name="connsiteY1" fmla="*/ 1169773 h 1696995"/>
              <a:gd name="connsiteX2" fmla="*/ 749643 w 877002"/>
              <a:gd name="connsiteY2" fmla="*/ 197709 h 1696995"/>
              <a:gd name="connsiteX3" fmla="*/ 197708 w 877002"/>
              <a:gd name="connsiteY3" fmla="*/ 0 h 1696995"/>
              <a:gd name="connsiteX0" fmla="*/ 0 w 878673"/>
              <a:gd name="connsiteY0" fmla="*/ 1696995 h 1696995"/>
              <a:gd name="connsiteX1" fmla="*/ 815546 w 878673"/>
              <a:gd name="connsiteY1" fmla="*/ 1169773 h 1696995"/>
              <a:gd name="connsiteX2" fmla="*/ 749643 w 878673"/>
              <a:gd name="connsiteY2" fmla="*/ 197709 h 1696995"/>
              <a:gd name="connsiteX3" fmla="*/ 156519 w 878673"/>
              <a:gd name="connsiteY3" fmla="*/ 0 h 1696995"/>
              <a:gd name="connsiteX0" fmla="*/ 0 w 878673"/>
              <a:gd name="connsiteY0" fmla="*/ 1664043 h 1664043"/>
              <a:gd name="connsiteX1" fmla="*/ 815546 w 878673"/>
              <a:gd name="connsiteY1" fmla="*/ 1169773 h 1664043"/>
              <a:gd name="connsiteX2" fmla="*/ 749643 w 878673"/>
              <a:gd name="connsiteY2" fmla="*/ 197709 h 1664043"/>
              <a:gd name="connsiteX3" fmla="*/ 156519 w 878673"/>
              <a:gd name="connsiteY3" fmla="*/ 0 h 1664043"/>
              <a:gd name="connsiteX0" fmla="*/ 0 w 884890"/>
              <a:gd name="connsiteY0" fmla="*/ 1664043 h 1664043"/>
              <a:gd name="connsiteX1" fmla="*/ 823784 w 884890"/>
              <a:gd name="connsiteY1" fmla="*/ 1120346 h 1664043"/>
              <a:gd name="connsiteX2" fmla="*/ 749643 w 884890"/>
              <a:gd name="connsiteY2" fmla="*/ 197709 h 1664043"/>
              <a:gd name="connsiteX3" fmla="*/ 156519 w 884890"/>
              <a:gd name="connsiteY3" fmla="*/ 0 h 1664043"/>
              <a:gd name="connsiteX0" fmla="*/ 0 w 887860"/>
              <a:gd name="connsiteY0" fmla="*/ 1664043 h 1664043"/>
              <a:gd name="connsiteX1" fmla="*/ 823784 w 887860"/>
              <a:gd name="connsiteY1" fmla="*/ 1120346 h 1664043"/>
              <a:gd name="connsiteX2" fmla="*/ 757881 w 887860"/>
              <a:gd name="connsiteY2" fmla="*/ 263612 h 1664043"/>
              <a:gd name="connsiteX3" fmla="*/ 156519 w 887860"/>
              <a:gd name="connsiteY3" fmla="*/ 0 h 166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860" h="1664043">
                <a:moveTo>
                  <a:pt x="0" y="1664043"/>
                </a:moveTo>
                <a:cubicBezTo>
                  <a:pt x="245419" y="1621139"/>
                  <a:pt x="697471" y="1353751"/>
                  <a:pt x="823784" y="1120346"/>
                </a:cubicBezTo>
                <a:cubicBezTo>
                  <a:pt x="950097" y="886941"/>
                  <a:pt x="869092" y="450336"/>
                  <a:pt x="757881" y="263612"/>
                </a:cubicBezTo>
                <a:cubicBezTo>
                  <a:pt x="646670" y="76888"/>
                  <a:pt x="346676" y="3432"/>
                  <a:pt x="156519" y="0"/>
                </a:cubicBezTo>
              </a:path>
            </a:pathLst>
          </a:custGeom>
          <a:noFill/>
          <a:ln w="19050">
            <a:solidFill>
              <a:srgbClr val="C00000"/>
            </a:solidFill>
            <a:tailEnd type="stealth" w="lg" len="med"/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075405" y="3494426"/>
            <a:ext cx="505488" cy="669896"/>
          </a:xfrm>
          <a:custGeom>
            <a:avLst/>
            <a:gdLst>
              <a:gd name="connsiteX0" fmla="*/ 14488 w 835552"/>
              <a:gd name="connsiteY0" fmla="*/ 1696995 h 1742269"/>
              <a:gd name="connsiteX1" fmla="*/ 105104 w 835552"/>
              <a:gd name="connsiteY1" fmla="*/ 1705232 h 1742269"/>
              <a:gd name="connsiteX2" fmla="*/ 797082 w 835552"/>
              <a:gd name="connsiteY2" fmla="*/ 1293341 h 1742269"/>
              <a:gd name="connsiteX3" fmla="*/ 689991 w 835552"/>
              <a:gd name="connsiteY3" fmla="*/ 222422 h 1742269"/>
              <a:gd name="connsiteX4" fmla="*/ 212196 w 835552"/>
              <a:gd name="connsiteY4" fmla="*/ 0 h 1742269"/>
              <a:gd name="connsiteX0" fmla="*/ 1315 w 805804"/>
              <a:gd name="connsiteY0" fmla="*/ 1696995 h 1710800"/>
              <a:gd name="connsiteX1" fmla="*/ 322590 w 805804"/>
              <a:gd name="connsiteY1" fmla="*/ 1622853 h 1710800"/>
              <a:gd name="connsiteX2" fmla="*/ 783909 w 805804"/>
              <a:gd name="connsiteY2" fmla="*/ 1293341 h 1710800"/>
              <a:gd name="connsiteX3" fmla="*/ 676818 w 805804"/>
              <a:gd name="connsiteY3" fmla="*/ 222422 h 1710800"/>
              <a:gd name="connsiteX4" fmla="*/ 199023 w 805804"/>
              <a:gd name="connsiteY4" fmla="*/ 0 h 1710800"/>
              <a:gd name="connsiteX0" fmla="*/ 1188 w 805677"/>
              <a:gd name="connsiteY0" fmla="*/ 1696995 h 1707869"/>
              <a:gd name="connsiteX1" fmla="*/ 322463 w 805677"/>
              <a:gd name="connsiteY1" fmla="*/ 1622853 h 1707869"/>
              <a:gd name="connsiteX2" fmla="*/ 783782 w 805677"/>
              <a:gd name="connsiteY2" fmla="*/ 1293341 h 1707869"/>
              <a:gd name="connsiteX3" fmla="*/ 676691 w 805677"/>
              <a:gd name="connsiteY3" fmla="*/ 222422 h 1707869"/>
              <a:gd name="connsiteX4" fmla="*/ 198896 w 805677"/>
              <a:gd name="connsiteY4" fmla="*/ 0 h 1707869"/>
              <a:gd name="connsiteX0" fmla="*/ 0 w 804489"/>
              <a:gd name="connsiteY0" fmla="*/ 1696995 h 1696995"/>
              <a:gd name="connsiteX1" fmla="*/ 782594 w 804489"/>
              <a:gd name="connsiteY1" fmla="*/ 1293341 h 1696995"/>
              <a:gd name="connsiteX2" fmla="*/ 675503 w 804489"/>
              <a:gd name="connsiteY2" fmla="*/ 222422 h 1696995"/>
              <a:gd name="connsiteX3" fmla="*/ 197708 w 804489"/>
              <a:gd name="connsiteY3" fmla="*/ 0 h 1696995"/>
              <a:gd name="connsiteX0" fmla="*/ 0 w 804489"/>
              <a:gd name="connsiteY0" fmla="*/ 1696995 h 1696995"/>
              <a:gd name="connsiteX1" fmla="*/ 782594 w 804489"/>
              <a:gd name="connsiteY1" fmla="*/ 1293341 h 1696995"/>
              <a:gd name="connsiteX2" fmla="*/ 675503 w 804489"/>
              <a:gd name="connsiteY2" fmla="*/ 222422 h 1696995"/>
              <a:gd name="connsiteX3" fmla="*/ 197708 w 804489"/>
              <a:gd name="connsiteY3" fmla="*/ 0 h 1696995"/>
              <a:gd name="connsiteX0" fmla="*/ 0 w 833588"/>
              <a:gd name="connsiteY0" fmla="*/ 1696995 h 1696995"/>
              <a:gd name="connsiteX1" fmla="*/ 815546 w 833588"/>
              <a:gd name="connsiteY1" fmla="*/ 1169773 h 1696995"/>
              <a:gd name="connsiteX2" fmla="*/ 675503 w 833588"/>
              <a:gd name="connsiteY2" fmla="*/ 222422 h 1696995"/>
              <a:gd name="connsiteX3" fmla="*/ 197708 w 833588"/>
              <a:gd name="connsiteY3" fmla="*/ 0 h 1696995"/>
              <a:gd name="connsiteX0" fmla="*/ 0 w 877002"/>
              <a:gd name="connsiteY0" fmla="*/ 1696995 h 1696995"/>
              <a:gd name="connsiteX1" fmla="*/ 815546 w 877002"/>
              <a:gd name="connsiteY1" fmla="*/ 1169773 h 1696995"/>
              <a:gd name="connsiteX2" fmla="*/ 749643 w 877002"/>
              <a:gd name="connsiteY2" fmla="*/ 197709 h 1696995"/>
              <a:gd name="connsiteX3" fmla="*/ 197708 w 877002"/>
              <a:gd name="connsiteY3" fmla="*/ 0 h 1696995"/>
              <a:gd name="connsiteX0" fmla="*/ 0 w 878673"/>
              <a:gd name="connsiteY0" fmla="*/ 1696995 h 1696995"/>
              <a:gd name="connsiteX1" fmla="*/ 815546 w 878673"/>
              <a:gd name="connsiteY1" fmla="*/ 1169773 h 1696995"/>
              <a:gd name="connsiteX2" fmla="*/ 749643 w 878673"/>
              <a:gd name="connsiteY2" fmla="*/ 197709 h 1696995"/>
              <a:gd name="connsiteX3" fmla="*/ 156519 w 878673"/>
              <a:gd name="connsiteY3" fmla="*/ 0 h 1696995"/>
              <a:gd name="connsiteX0" fmla="*/ 0 w 1020207"/>
              <a:gd name="connsiteY0" fmla="*/ 354228 h 1170339"/>
              <a:gd name="connsiteX1" fmla="*/ 947352 w 1020207"/>
              <a:gd name="connsiteY1" fmla="*/ 1169773 h 1170339"/>
              <a:gd name="connsiteX2" fmla="*/ 881449 w 1020207"/>
              <a:gd name="connsiteY2" fmla="*/ 197709 h 1170339"/>
              <a:gd name="connsiteX3" fmla="*/ 288325 w 1020207"/>
              <a:gd name="connsiteY3" fmla="*/ 0 h 1170339"/>
              <a:gd name="connsiteX0" fmla="*/ 0 w 888006"/>
              <a:gd name="connsiteY0" fmla="*/ 354228 h 668544"/>
              <a:gd name="connsiteX1" fmla="*/ 568411 w 888006"/>
              <a:gd name="connsiteY1" fmla="*/ 667265 h 668544"/>
              <a:gd name="connsiteX2" fmla="*/ 881449 w 888006"/>
              <a:gd name="connsiteY2" fmla="*/ 197709 h 668544"/>
              <a:gd name="connsiteX3" fmla="*/ 288325 w 888006"/>
              <a:gd name="connsiteY3" fmla="*/ 0 h 668544"/>
              <a:gd name="connsiteX0" fmla="*/ 0 w 596285"/>
              <a:gd name="connsiteY0" fmla="*/ 354228 h 1011310"/>
              <a:gd name="connsiteX1" fmla="*/ 568411 w 596285"/>
              <a:gd name="connsiteY1" fmla="*/ 667265 h 1011310"/>
              <a:gd name="connsiteX2" fmla="*/ 486033 w 596285"/>
              <a:gd name="connsiteY2" fmla="*/ 988542 h 1011310"/>
              <a:gd name="connsiteX3" fmla="*/ 288325 w 596285"/>
              <a:gd name="connsiteY3" fmla="*/ 0 h 1011310"/>
              <a:gd name="connsiteX0" fmla="*/ 0 w 600482"/>
              <a:gd name="connsiteY0" fmla="*/ 4898 h 705929"/>
              <a:gd name="connsiteX1" fmla="*/ 568411 w 600482"/>
              <a:gd name="connsiteY1" fmla="*/ 317935 h 705929"/>
              <a:gd name="connsiteX2" fmla="*/ 486033 w 600482"/>
              <a:gd name="connsiteY2" fmla="*/ 639212 h 705929"/>
              <a:gd name="connsiteX3" fmla="*/ 123568 w 600482"/>
              <a:gd name="connsiteY3" fmla="*/ 705113 h 705929"/>
              <a:gd name="connsiteX0" fmla="*/ 0 w 598375"/>
              <a:gd name="connsiteY0" fmla="*/ 4516 h 704787"/>
              <a:gd name="connsiteX1" fmla="*/ 568411 w 598375"/>
              <a:gd name="connsiteY1" fmla="*/ 317553 h 704787"/>
              <a:gd name="connsiteX2" fmla="*/ 477795 w 598375"/>
              <a:gd name="connsiteY2" fmla="*/ 490549 h 704787"/>
              <a:gd name="connsiteX3" fmla="*/ 123568 w 598375"/>
              <a:gd name="connsiteY3" fmla="*/ 704731 h 704787"/>
              <a:gd name="connsiteX0" fmla="*/ 0 w 505488"/>
              <a:gd name="connsiteY0" fmla="*/ 8229 h 708510"/>
              <a:gd name="connsiteX1" fmla="*/ 428368 w 505488"/>
              <a:gd name="connsiteY1" fmla="*/ 181223 h 708510"/>
              <a:gd name="connsiteX2" fmla="*/ 477795 w 505488"/>
              <a:gd name="connsiteY2" fmla="*/ 494262 h 708510"/>
              <a:gd name="connsiteX3" fmla="*/ 123568 w 505488"/>
              <a:gd name="connsiteY3" fmla="*/ 708444 h 708510"/>
              <a:gd name="connsiteX0" fmla="*/ 0 w 505488"/>
              <a:gd name="connsiteY0" fmla="*/ 8229 h 667344"/>
              <a:gd name="connsiteX1" fmla="*/ 428368 w 505488"/>
              <a:gd name="connsiteY1" fmla="*/ 181223 h 667344"/>
              <a:gd name="connsiteX2" fmla="*/ 477795 w 505488"/>
              <a:gd name="connsiteY2" fmla="*/ 494262 h 667344"/>
              <a:gd name="connsiteX3" fmla="*/ 123568 w 505488"/>
              <a:gd name="connsiteY3" fmla="*/ 667255 h 667344"/>
              <a:gd name="connsiteX0" fmla="*/ 0 w 505488"/>
              <a:gd name="connsiteY0" fmla="*/ 10774 h 669896"/>
              <a:gd name="connsiteX1" fmla="*/ 428368 w 505488"/>
              <a:gd name="connsiteY1" fmla="*/ 142578 h 669896"/>
              <a:gd name="connsiteX2" fmla="*/ 477795 w 505488"/>
              <a:gd name="connsiteY2" fmla="*/ 496807 h 669896"/>
              <a:gd name="connsiteX3" fmla="*/ 123568 w 505488"/>
              <a:gd name="connsiteY3" fmla="*/ 669800 h 6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488" h="669896">
                <a:moveTo>
                  <a:pt x="0" y="10774"/>
                </a:moveTo>
                <a:cubicBezTo>
                  <a:pt x="245419" y="-32130"/>
                  <a:pt x="348735" y="61572"/>
                  <a:pt x="428368" y="142578"/>
                </a:cubicBezTo>
                <a:cubicBezTo>
                  <a:pt x="508001" y="223584"/>
                  <a:pt x="528595" y="408937"/>
                  <a:pt x="477795" y="496807"/>
                </a:cubicBezTo>
                <a:cubicBezTo>
                  <a:pt x="426995" y="584677"/>
                  <a:pt x="313725" y="673232"/>
                  <a:pt x="123568" y="669800"/>
                </a:cubicBezTo>
              </a:path>
            </a:pathLst>
          </a:custGeom>
          <a:noFill/>
          <a:ln w="19050">
            <a:solidFill>
              <a:srgbClr val="C00000"/>
            </a:solidFill>
            <a:tailEnd type="stealth" w="lg" len="med"/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ular Callout 37"/>
          <p:cNvSpPr/>
          <p:nvPr/>
        </p:nvSpPr>
        <p:spPr>
          <a:xfrm>
            <a:off x="6429633" y="1576244"/>
            <a:ext cx="2145957" cy="952773"/>
          </a:xfrm>
          <a:prstGeom prst="wedgeRoundRectCallout">
            <a:avLst>
              <a:gd name="adj1" fmla="val -83021"/>
              <a:gd name="adj2" fmla="val 90168"/>
              <a:gd name="adj3" fmla="val 16667"/>
            </a:avLst>
          </a:prstGeom>
          <a:solidFill>
            <a:schemeClr val="accent1"/>
          </a:solidFill>
          <a:ln w="19050">
            <a:noFill/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Calling pattern:   (27) </a:t>
            </a:r>
            <a:r>
              <a:rPr lang="en-US" sz="2400" dirty="0" smtClean="0"/>
              <a:t>(</a:t>
            </a:r>
            <a:r>
              <a:rPr lang="en-US" dirty="0" smtClean="0"/>
              <a:t>(16)(16)</a:t>
            </a:r>
            <a:r>
              <a:rPr lang="en-US" sz="2400" dirty="0" smtClean="0"/>
              <a:t>)*</a:t>
            </a:r>
            <a:endParaRPr lang="en-US" sz="2400" dirty="0"/>
          </a:p>
        </p:txBody>
      </p:sp>
      <p:sp>
        <p:nvSpPr>
          <p:cNvPr id="39" name="Rounded Rectangular Callout 38"/>
          <p:cNvSpPr/>
          <p:nvPr/>
        </p:nvSpPr>
        <p:spPr>
          <a:xfrm>
            <a:off x="6804455" y="4349597"/>
            <a:ext cx="2117123" cy="952773"/>
          </a:xfrm>
          <a:prstGeom prst="wedgeRoundRectCallout">
            <a:avLst>
              <a:gd name="adj1" fmla="val -85708"/>
              <a:gd name="adj2" fmla="val -61140"/>
              <a:gd name="adj3" fmla="val 16667"/>
            </a:avLst>
          </a:prstGeom>
          <a:solidFill>
            <a:schemeClr val="accent1"/>
          </a:solidFill>
          <a:ln w="19050">
            <a:noFill/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Calling pattern:   (27)(16)</a:t>
            </a:r>
            <a:r>
              <a:rPr lang="en-US" sz="2400" dirty="0" smtClean="0"/>
              <a:t>(</a:t>
            </a:r>
            <a:r>
              <a:rPr lang="en-US" dirty="0" smtClean="0"/>
              <a:t>(16)(16)</a:t>
            </a:r>
            <a:r>
              <a:rPr lang="en-US" sz="2400" dirty="0" smtClean="0"/>
              <a:t>)*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754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1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1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animBg="1"/>
      <p:bldP spid="13" grpId="0" animBg="1"/>
      <p:bldP spid="14" grpId="0" animBg="1"/>
      <p:bldP spid="20" grpId="0" animBg="1"/>
      <p:bldP spid="21" grpId="0" animBg="1"/>
      <p:bldP spid="22" grpId="0" animBg="1"/>
      <p:bldP spid="32" grpId="0" animBg="1"/>
      <p:bldP spid="33" grpId="0" animBg="1"/>
      <p:bldP spid="38" grpId="0" animBg="1"/>
      <p:bldP spid="39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Specialization Slicing</a:t>
            </a:r>
            <a:endParaRPr lang="en-US" sz="36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82184-571B-45A8-94D0-FB90A81780EB}" type="slidenum">
              <a:rPr lang="en-US">
                <a:solidFill>
                  <a:srgbClr val="FFFFFF"/>
                </a:solidFill>
              </a:rPr>
              <a:pPr/>
              <a:t>111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Problem statement</a:t>
            </a:r>
          </a:p>
          <a:p>
            <a:pPr lvl="1"/>
            <a:r>
              <a:rPr lang="en-US" sz="2400" dirty="0" smtClean="0"/>
              <a:t>Ordinary “closure slices” can have mismatches between call sites and called procedures</a:t>
            </a:r>
          </a:p>
          <a:p>
            <a:pPr lvl="2"/>
            <a:r>
              <a:rPr lang="en-US" sz="2000" dirty="0" smtClean="0"/>
              <a:t>different call sites  have different subsets of the parameters</a:t>
            </a:r>
          </a:p>
          <a:p>
            <a:pPr lvl="1"/>
            <a:r>
              <a:rPr lang="en-US" sz="2400" dirty="0" smtClean="0"/>
              <a:t>Idea: specialize the called procedures</a:t>
            </a:r>
          </a:p>
          <a:p>
            <a:pPr lvl="1"/>
            <a:r>
              <a:rPr lang="en-US" sz="2400" dirty="0" smtClean="0">
                <a:solidFill>
                  <a:srgbClr val="C00000"/>
                </a:solidFill>
              </a:rPr>
              <a:t>Challenge: find a minimal solution (minimal duplication)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655812" name="AutoShape 4"/>
          <p:cNvSpPr>
            <a:spLocks noChangeArrowheads="1"/>
          </p:cNvSpPr>
          <p:nvPr/>
        </p:nvSpPr>
        <p:spPr bwMode="auto">
          <a:xfrm>
            <a:off x="3686175" y="4406390"/>
            <a:ext cx="5187950" cy="1063539"/>
          </a:xfrm>
          <a:prstGeom prst="wedgeRoundRectCallout">
            <a:avLst>
              <a:gd name="adj1" fmla="val -64139"/>
              <a:gd name="adj2" fmla="val -117838"/>
              <a:gd name="adj3" fmla="val 16667"/>
            </a:avLst>
          </a:prstGeom>
          <a:solidFill>
            <a:schemeClr val="accent1">
              <a:lumMod val="75000"/>
            </a:schemeClr>
          </a:solidFill>
          <a:ln w="28575" algn="ctr">
            <a:noFill/>
            <a:miter lim="800000"/>
            <a:headEnd type="none" w="sm" len="sm"/>
            <a:tailEnd type="none" w="lg" len="med"/>
          </a:ln>
          <a:effectLst/>
          <a:extLst/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In the worst case, specialization causes an exponential increase in size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In practice, observed a 9.4% increase</a:t>
            </a:r>
          </a:p>
        </p:txBody>
      </p:sp>
    </p:spTree>
    <p:extLst>
      <p:ext uri="{BB962C8B-B14F-4D97-AF65-F5344CB8AC3E}">
        <p14:creationId xmlns:p14="http://schemas.microsoft.com/office/powerpoint/2010/main" val="284050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1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Relatively Few Specialized Procedures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7834-01AF-4607-AA9D-14C55E41003C}" type="slidenum">
              <a:rPr lang="en-US">
                <a:solidFill>
                  <a:srgbClr val="FFFFFF"/>
                </a:solidFill>
              </a:rPr>
              <a:pPr/>
              <a:t>112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123" name="Picture 3" descr="C:\Users\reps\Documents\Proposals\DARPA\BET11\Project Files\Reports and DARPA Meetings\DC-Oct-2012\specProcDis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35" y="1811116"/>
            <a:ext cx="6061847" cy="453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13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73769-C15D-43B6-AA7A-4D47416DEC06}" type="slidenum">
              <a:rPr lang="en-US">
                <a:solidFill>
                  <a:srgbClr val="FFFFFF"/>
                </a:solidFill>
              </a:rPr>
              <a:pPr/>
              <a:t>113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59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Specialization vs</a:t>
            </a:r>
            <a:r>
              <a:rPr lang="en-US" dirty="0"/>
              <a:t>. </a:t>
            </a:r>
            <a:r>
              <a:rPr lang="en-US" dirty="0" err="1" smtClean="0"/>
              <a:t>Monovariant</a:t>
            </a:r>
            <a:endParaRPr lang="en-US" dirty="0"/>
          </a:p>
        </p:txBody>
      </p:sp>
      <p:pic>
        <p:nvPicPr>
          <p:cNvPr id="1459205" name="Picture 5" descr="b2VsSpecScatterPlot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387475"/>
            <a:ext cx="6500813" cy="48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9206" name="AutoShape 6"/>
          <p:cNvSpPr>
            <a:spLocks noChangeArrowheads="1"/>
          </p:cNvSpPr>
          <p:nvPr/>
        </p:nvSpPr>
        <p:spPr bwMode="auto">
          <a:xfrm>
            <a:off x="6607175" y="2971800"/>
            <a:ext cx="2536825" cy="1173163"/>
          </a:xfrm>
          <a:prstGeom prst="wedgeRoundRectCallout">
            <a:avLst>
              <a:gd name="adj1" fmla="val -35731"/>
              <a:gd name="adj2" fmla="val -131866"/>
              <a:gd name="adj3" fmla="val 16667"/>
            </a:avLst>
          </a:prstGeom>
          <a:solidFill>
            <a:schemeClr val="accent2"/>
          </a:solidFill>
          <a:ln w="28575" algn="ctr">
            <a:solidFill>
              <a:schemeClr val="bg1"/>
            </a:solidFill>
            <a:miter lim="800000"/>
            <a:headEnd type="none" w="sm" len="sm"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Many procedures have nearly 100% of the PDG nodes with both techniques</a:t>
            </a:r>
          </a:p>
        </p:txBody>
      </p:sp>
      <p:sp>
        <p:nvSpPr>
          <p:cNvPr id="1459207" name="AutoShape 7"/>
          <p:cNvSpPr>
            <a:spLocks noChangeArrowheads="1"/>
          </p:cNvSpPr>
          <p:nvPr/>
        </p:nvSpPr>
        <p:spPr bwMode="auto">
          <a:xfrm>
            <a:off x="3784600" y="4624388"/>
            <a:ext cx="5126038" cy="1279525"/>
          </a:xfrm>
          <a:prstGeom prst="wedgeRoundRectCallout">
            <a:avLst>
              <a:gd name="adj1" fmla="val -7880"/>
              <a:gd name="adj2" fmla="val -192926"/>
              <a:gd name="adj3" fmla="val 16667"/>
            </a:avLst>
          </a:prstGeom>
          <a:solidFill>
            <a:schemeClr val="accent2"/>
          </a:solidFill>
          <a:ln w="28575" algn="ctr">
            <a:solidFill>
              <a:schemeClr val="bg1"/>
            </a:solidFill>
            <a:miter lim="800000"/>
            <a:headEnd type="none" w="sm" len="sm"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Specialization-slice procedure</a:t>
            </a:r>
          </a:p>
          <a:p>
            <a:pPr algn="ctr" fontAlgn="base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         ----------------------------------- ≈ 93%</a:t>
            </a:r>
          </a:p>
          <a:p>
            <a:pPr algn="ctr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FFFFFF"/>
                </a:solidFill>
              </a:rPr>
              <a:t>Monovariant</a:t>
            </a:r>
            <a:r>
              <a:rPr lang="en-US" dirty="0" smtClean="0">
                <a:solidFill>
                  <a:srgbClr val="FFFFFF"/>
                </a:solidFill>
              </a:rPr>
              <a:t>-slice procedure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(geometric mean)</a:t>
            </a:r>
          </a:p>
        </p:txBody>
      </p:sp>
      <p:sp>
        <p:nvSpPr>
          <p:cNvPr id="1459208" name="AutoShape 8"/>
          <p:cNvSpPr>
            <a:spLocks noChangeArrowheads="1"/>
          </p:cNvSpPr>
          <p:nvPr/>
        </p:nvSpPr>
        <p:spPr bwMode="auto">
          <a:xfrm>
            <a:off x="706438" y="3351213"/>
            <a:ext cx="2536825" cy="1173162"/>
          </a:xfrm>
          <a:prstGeom prst="wedgeRoundRectCallout">
            <a:avLst>
              <a:gd name="adj1" fmla="val 97120"/>
              <a:gd name="adj2" fmla="val -125509"/>
              <a:gd name="adj3" fmla="val 16667"/>
            </a:avLst>
          </a:prstGeom>
          <a:solidFill>
            <a:schemeClr val="accent2"/>
          </a:solidFill>
          <a:ln w="28575" algn="ctr">
            <a:solidFill>
              <a:schemeClr val="bg1"/>
            </a:solidFill>
            <a:miter lim="800000"/>
            <a:headEnd type="none" w="sm" len="sm"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Some procedures are significantly smaller with specialization slices</a:t>
            </a:r>
          </a:p>
        </p:txBody>
      </p:sp>
      <p:sp>
        <p:nvSpPr>
          <p:cNvPr id="1459210" name="Freeform 10"/>
          <p:cNvSpPr>
            <a:spLocks/>
          </p:cNvSpPr>
          <p:nvPr/>
        </p:nvSpPr>
        <p:spPr bwMode="auto">
          <a:xfrm>
            <a:off x="2338388" y="1719263"/>
            <a:ext cx="4006850" cy="3663950"/>
          </a:xfrm>
          <a:custGeom>
            <a:avLst/>
            <a:gdLst>
              <a:gd name="T0" fmla="*/ 697 w 2524"/>
              <a:gd name="T1" fmla="*/ 21 h 2308"/>
              <a:gd name="T2" fmla="*/ 385 w 2524"/>
              <a:gd name="T3" fmla="*/ 160 h 2308"/>
              <a:gd name="T4" fmla="*/ 1047 w 2524"/>
              <a:gd name="T5" fmla="*/ 501 h 2308"/>
              <a:gd name="T6" fmla="*/ 1777 w 2524"/>
              <a:gd name="T7" fmla="*/ 405 h 2308"/>
              <a:gd name="T8" fmla="*/ 1412 w 2524"/>
              <a:gd name="T9" fmla="*/ 899 h 2308"/>
              <a:gd name="T10" fmla="*/ 293 w 2524"/>
              <a:gd name="T11" fmla="*/ 1835 h 2308"/>
              <a:gd name="T12" fmla="*/ 308 w 2524"/>
              <a:gd name="T13" fmla="*/ 2099 h 2308"/>
              <a:gd name="T14" fmla="*/ 2141 w 2524"/>
              <a:gd name="T15" fmla="*/ 583 h 2308"/>
              <a:gd name="T16" fmla="*/ 2521 w 2524"/>
              <a:gd name="T17" fmla="*/ 179 h 2308"/>
              <a:gd name="T18" fmla="*/ 2161 w 2524"/>
              <a:gd name="T19" fmla="*/ 26 h 2308"/>
              <a:gd name="T20" fmla="*/ 697 w 2524"/>
              <a:gd name="T21" fmla="*/ 21 h 2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24" h="2308">
                <a:moveTo>
                  <a:pt x="697" y="21"/>
                </a:moveTo>
                <a:cubicBezTo>
                  <a:pt x="384" y="38"/>
                  <a:pt x="327" y="80"/>
                  <a:pt x="385" y="160"/>
                </a:cubicBezTo>
                <a:cubicBezTo>
                  <a:pt x="443" y="240"/>
                  <a:pt x="815" y="460"/>
                  <a:pt x="1047" y="501"/>
                </a:cubicBezTo>
                <a:cubicBezTo>
                  <a:pt x="1279" y="542"/>
                  <a:pt x="1716" y="339"/>
                  <a:pt x="1777" y="405"/>
                </a:cubicBezTo>
                <a:cubicBezTo>
                  <a:pt x="1838" y="471"/>
                  <a:pt x="1659" y="661"/>
                  <a:pt x="1412" y="899"/>
                </a:cubicBezTo>
                <a:cubicBezTo>
                  <a:pt x="1165" y="1137"/>
                  <a:pt x="477" y="1635"/>
                  <a:pt x="293" y="1835"/>
                </a:cubicBezTo>
                <a:cubicBezTo>
                  <a:pt x="109" y="2035"/>
                  <a:pt x="0" y="2308"/>
                  <a:pt x="308" y="2099"/>
                </a:cubicBezTo>
                <a:cubicBezTo>
                  <a:pt x="616" y="1890"/>
                  <a:pt x="1772" y="903"/>
                  <a:pt x="2141" y="583"/>
                </a:cubicBezTo>
                <a:cubicBezTo>
                  <a:pt x="2510" y="263"/>
                  <a:pt x="2518" y="272"/>
                  <a:pt x="2521" y="179"/>
                </a:cubicBezTo>
                <a:cubicBezTo>
                  <a:pt x="2524" y="86"/>
                  <a:pt x="2465" y="52"/>
                  <a:pt x="2161" y="26"/>
                </a:cubicBezTo>
                <a:cubicBezTo>
                  <a:pt x="1857" y="0"/>
                  <a:pt x="1002" y="22"/>
                  <a:pt x="697" y="21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8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9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5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459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5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5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459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9206" grpId="0" animBg="1"/>
      <p:bldP spid="1459206" grpId="1" animBg="1"/>
      <p:bldP spid="1459207" grpId="0" animBg="1"/>
      <p:bldP spid="1459207" grpId="1" animBg="1"/>
      <p:bldP spid="1459208" grpId="0" animBg="1"/>
      <p:bldP spid="14592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Specialization Slicing</a:t>
            </a:r>
            <a:endParaRPr lang="en-US" sz="3600" dirty="0"/>
          </a:p>
        </p:txBody>
      </p:sp>
      <p:sp>
        <p:nvSpPr>
          <p:cNvPr id="1475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Problem statement</a:t>
            </a:r>
          </a:p>
          <a:p>
            <a:pPr lvl="1"/>
            <a:r>
              <a:rPr lang="en-US" dirty="0"/>
              <a:t>Ordinary “closure slices” can have mismatches between call sites and called procedures</a:t>
            </a:r>
          </a:p>
          <a:p>
            <a:pPr lvl="2"/>
            <a:r>
              <a:rPr lang="en-US" dirty="0"/>
              <a:t>different call sites  have different subsets of the parameters</a:t>
            </a:r>
          </a:p>
          <a:p>
            <a:pPr lvl="1"/>
            <a:r>
              <a:rPr lang="en-US" dirty="0"/>
              <a:t>Idea: specialize the called procedures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Challenge: find a minimal solution (minimal duplication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Key </a:t>
            </a:r>
            <a:r>
              <a:rPr lang="en-US" dirty="0"/>
              <a:t>insight</a:t>
            </a:r>
          </a:p>
          <a:p>
            <a:pPr lvl="1"/>
            <a:r>
              <a:rPr lang="en-US" sz="2400" dirty="0"/>
              <a:t>minimal solution involves solving a partitioning problem on a certain </a:t>
            </a:r>
            <a:r>
              <a:rPr lang="en-US" sz="2400" u="sng" dirty="0"/>
              <a:t>infinite</a:t>
            </a:r>
            <a:r>
              <a:rPr lang="en-US" sz="2400" dirty="0"/>
              <a:t> graph</a:t>
            </a:r>
          </a:p>
          <a:p>
            <a:pPr lvl="1"/>
            <a:r>
              <a:rPr lang="en-US" sz="2400" dirty="0"/>
              <a:t>problem solvable using PDSs: all node-sets in infinite graph can be represented via FSMs</a:t>
            </a:r>
          </a:p>
          <a:p>
            <a:pPr lvl="1"/>
            <a:r>
              <a:rPr lang="en-US" sz="2400" dirty="0"/>
              <a:t>algorithm: a few automata-theoretic operations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B0B3D-59A6-4519-973E-8CD39C3707B1}" type="slidenum">
              <a:rPr lang="en-US">
                <a:solidFill>
                  <a:srgbClr val="FFFFFF"/>
                </a:solidFill>
              </a:rPr>
              <a:pPr/>
              <a:t>114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B89B9-B80B-4EEA-BA2F-9DC145D31DEB}" type="slidenum">
              <a:rPr lang="en-US">
                <a:solidFill>
                  <a:srgbClr val="FFFFFF"/>
                </a:solidFill>
              </a:rPr>
              <a:pPr/>
              <a:t>115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7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19088"/>
            <a:ext cx="8458200" cy="685800"/>
          </a:xfrm>
        </p:spPr>
        <p:txBody>
          <a:bodyPr/>
          <a:lstStyle/>
          <a:p>
            <a:r>
              <a:rPr lang="en-US"/>
              <a:t>Algorithm</a:t>
            </a:r>
          </a:p>
        </p:txBody>
      </p:sp>
      <p:sp>
        <p:nvSpPr>
          <p:cNvPr id="147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06538"/>
            <a:ext cx="8493125" cy="50673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000" b="1" dirty="0"/>
              <a:t>Input</a:t>
            </a:r>
            <a:r>
              <a:rPr lang="en-US" sz="2000" dirty="0"/>
              <a:t>: SDG S and slicing criterion 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/>
              <a:t>Output</a:t>
            </a:r>
            <a:r>
              <a:rPr lang="en-US" sz="2000" dirty="0"/>
              <a:t>: An SDG R for the specialized slice of S with respect to C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/>
              <a:t>// Create A</a:t>
            </a:r>
            <a:r>
              <a:rPr lang="en-US" sz="2000" baseline="-25000" dirty="0"/>
              <a:t>6</a:t>
            </a:r>
            <a:r>
              <a:rPr lang="en-US" sz="2000" dirty="0"/>
              <a:t>, a minimal reverse-deterministic automaton for the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/>
              <a:t>// stack-configuration slice of S with respect to 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/>
              <a:t>1 </a:t>
            </a:r>
            <a:r>
              <a:rPr lang="en-US" sz="2000" dirty="0"/>
              <a:t>P</a:t>
            </a:r>
            <a:r>
              <a:rPr lang="en-US" sz="2000" baseline="-25000" dirty="0"/>
              <a:t>S</a:t>
            </a:r>
            <a:r>
              <a:rPr lang="en-US" sz="2000" dirty="0"/>
              <a:t> = the PDS for 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/>
              <a:t>2 </a:t>
            </a:r>
            <a:r>
              <a:rPr lang="en-US" sz="2000" dirty="0"/>
              <a:t>A</a:t>
            </a:r>
            <a:r>
              <a:rPr lang="en-US" sz="2000" baseline="-25000" dirty="0"/>
              <a:t>0</a:t>
            </a:r>
            <a:r>
              <a:rPr lang="en-US" sz="2000" dirty="0"/>
              <a:t> = a P</a:t>
            </a:r>
            <a:r>
              <a:rPr lang="en-US" sz="2000" baseline="-25000" dirty="0"/>
              <a:t>S</a:t>
            </a:r>
            <a:r>
              <a:rPr lang="en-US" sz="2000" dirty="0"/>
              <a:t>-automaton that accepts 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/>
              <a:t>3 </a:t>
            </a:r>
            <a:r>
              <a:rPr lang="en-US" sz="2000" dirty="0"/>
              <a:t>A</a:t>
            </a:r>
            <a:r>
              <a:rPr lang="en-US" sz="2000" baseline="-25000" dirty="0"/>
              <a:t>1</a:t>
            </a:r>
            <a:r>
              <a:rPr lang="en-US" sz="2000" dirty="0"/>
              <a:t> = </a:t>
            </a:r>
            <a:r>
              <a:rPr lang="en-US" sz="2000" i="1" dirty="0" err="1"/>
              <a:t>Prestar</a:t>
            </a:r>
            <a:r>
              <a:rPr lang="en-US" sz="2000" dirty="0"/>
              <a:t>[P</a:t>
            </a:r>
            <a:r>
              <a:rPr lang="en-US" sz="2000" baseline="-25000" dirty="0"/>
              <a:t>S</a:t>
            </a:r>
            <a:r>
              <a:rPr lang="en-US" sz="2000" dirty="0"/>
              <a:t>](A</a:t>
            </a:r>
            <a:r>
              <a:rPr lang="en-US" sz="2000" baseline="-25000" dirty="0"/>
              <a:t>0</a:t>
            </a:r>
            <a:r>
              <a:rPr lang="en-US" sz="20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/>
              <a:t>4 </a:t>
            </a:r>
            <a:r>
              <a:rPr lang="en-US" sz="2000" dirty="0"/>
              <a:t>A</a:t>
            </a:r>
            <a:r>
              <a:rPr lang="en-US" sz="2000" baseline="-25000" dirty="0"/>
              <a:t>2</a:t>
            </a:r>
            <a:r>
              <a:rPr lang="en-US" sz="2000" dirty="0"/>
              <a:t> = reverse(A</a:t>
            </a:r>
            <a:r>
              <a:rPr lang="en-US" sz="2000" baseline="-25000" dirty="0"/>
              <a:t>1</a:t>
            </a:r>
            <a:r>
              <a:rPr lang="en-US" sz="20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/>
              <a:t>5 </a:t>
            </a:r>
            <a:r>
              <a:rPr lang="en-US" sz="2000" dirty="0"/>
              <a:t>A</a:t>
            </a:r>
            <a:r>
              <a:rPr lang="en-US" sz="2000" baseline="-25000" dirty="0"/>
              <a:t>3</a:t>
            </a:r>
            <a:r>
              <a:rPr lang="en-US" sz="2000" dirty="0"/>
              <a:t> = </a:t>
            </a:r>
            <a:r>
              <a:rPr lang="en-US" sz="2000" dirty="0" err="1"/>
              <a:t>determinize</a:t>
            </a:r>
            <a:r>
              <a:rPr lang="en-US" sz="2000" dirty="0"/>
              <a:t>(A</a:t>
            </a:r>
            <a:r>
              <a:rPr lang="en-US" sz="2000" baseline="-25000" dirty="0"/>
              <a:t>2</a:t>
            </a:r>
            <a:r>
              <a:rPr lang="en-US" sz="20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/>
              <a:t>6 </a:t>
            </a:r>
            <a:r>
              <a:rPr lang="en-US" sz="2000" dirty="0"/>
              <a:t>A</a:t>
            </a:r>
            <a:r>
              <a:rPr lang="en-US" sz="2000" baseline="-25000" dirty="0"/>
              <a:t>4</a:t>
            </a:r>
            <a:r>
              <a:rPr lang="en-US" sz="2000" dirty="0"/>
              <a:t> = minimize(A</a:t>
            </a:r>
            <a:r>
              <a:rPr lang="en-US" sz="2000" baseline="-25000" dirty="0"/>
              <a:t>3</a:t>
            </a:r>
            <a:r>
              <a:rPr lang="en-US" sz="20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/>
              <a:t>7 </a:t>
            </a:r>
            <a:r>
              <a:rPr lang="en-US" sz="2000" dirty="0"/>
              <a:t>A</a:t>
            </a:r>
            <a:r>
              <a:rPr lang="en-US" sz="2000" baseline="-25000" dirty="0"/>
              <a:t>5</a:t>
            </a:r>
            <a:r>
              <a:rPr lang="en-US" sz="2000" dirty="0"/>
              <a:t> = reverse(A</a:t>
            </a:r>
            <a:r>
              <a:rPr lang="en-US" sz="2000" baseline="-25000" dirty="0"/>
              <a:t>4</a:t>
            </a:r>
            <a:r>
              <a:rPr lang="en-US" sz="20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/>
              <a:t>8 </a:t>
            </a:r>
            <a:r>
              <a:rPr lang="en-US" sz="2000" dirty="0"/>
              <a:t>A</a:t>
            </a:r>
            <a:r>
              <a:rPr lang="en-US" sz="2000" baseline="-25000" dirty="0"/>
              <a:t>6</a:t>
            </a:r>
            <a:r>
              <a:rPr lang="en-US" sz="2000" dirty="0"/>
              <a:t> = </a:t>
            </a:r>
            <a:r>
              <a:rPr lang="en-US" sz="2000" dirty="0" err="1" smtClean="0"/>
              <a:t>removeEpsilonTransitions</a:t>
            </a:r>
            <a:r>
              <a:rPr lang="en-US" sz="2000" dirty="0" smtClean="0"/>
              <a:t>(A</a:t>
            </a:r>
            <a:r>
              <a:rPr lang="en-US" sz="2000" baseline="-25000" dirty="0" smtClean="0"/>
              <a:t>5</a:t>
            </a:r>
            <a:r>
              <a:rPr lang="en-US" sz="20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/>
              <a:t>// Read out SDG R from A</a:t>
            </a:r>
            <a:r>
              <a:rPr lang="en-US" sz="2000" baseline="-25000" dirty="0"/>
              <a:t>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/>
              <a:t>...</a:t>
            </a:r>
            <a:endParaRPr lang="en-US" sz="2000" dirty="0"/>
          </a:p>
        </p:txBody>
      </p:sp>
      <p:sp>
        <p:nvSpPr>
          <p:cNvPr id="1474564" name="Rectangle 4"/>
          <p:cNvSpPr>
            <a:spLocks noChangeArrowheads="1"/>
          </p:cNvSpPr>
          <p:nvPr/>
        </p:nvSpPr>
        <p:spPr bwMode="auto">
          <a:xfrm>
            <a:off x="2284413" y="2397125"/>
            <a:ext cx="4968875" cy="381000"/>
          </a:xfrm>
          <a:prstGeom prst="rect">
            <a:avLst/>
          </a:prstGeom>
          <a:noFill/>
          <a:ln w="28575" algn="ctr">
            <a:solidFill>
              <a:srgbClr val="FFFF00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74565" name="AutoShape 5"/>
          <p:cNvSpPr>
            <a:spLocks/>
          </p:cNvSpPr>
          <p:nvPr/>
        </p:nvSpPr>
        <p:spPr bwMode="auto">
          <a:xfrm>
            <a:off x="4906963" y="3306763"/>
            <a:ext cx="206375" cy="2184400"/>
          </a:xfrm>
          <a:prstGeom prst="rightBrace">
            <a:avLst>
              <a:gd name="adj1" fmla="val 88205"/>
              <a:gd name="adj2" fmla="val 50000"/>
            </a:avLst>
          </a:prstGeom>
          <a:noFill/>
          <a:ln w="28575">
            <a:solidFill>
              <a:srgbClr val="FFFF00"/>
            </a:solidFill>
            <a:round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74566" name="AutoShape 6"/>
          <p:cNvSpPr>
            <a:spLocks noChangeArrowheads="1"/>
          </p:cNvSpPr>
          <p:nvPr/>
        </p:nvSpPr>
        <p:spPr bwMode="auto">
          <a:xfrm>
            <a:off x="5197475" y="3051175"/>
            <a:ext cx="3398838" cy="1089025"/>
          </a:xfrm>
          <a:prstGeom prst="wedgeRoundRectCallout">
            <a:avLst>
              <a:gd name="adj1" fmla="val -51542"/>
              <a:gd name="adj2" fmla="val 72593"/>
              <a:gd name="adj3" fmla="val 16667"/>
            </a:avLst>
          </a:prstGeom>
          <a:solidFill>
            <a:schemeClr val="accent2"/>
          </a:solidFill>
          <a:ln w="28575" algn="ctr">
            <a:solidFill>
              <a:srgbClr val="FFFF00"/>
            </a:solidFill>
            <a:miter lim="800000"/>
            <a:headEnd type="none" w="sm" len="sm"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</a:rPr>
              <a:t>Automata used to hold onto sets of points in possibly infinite graph</a:t>
            </a:r>
          </a:p>
        </p:txBody>
      </p:sp>
      <p:sp>
        <p:nvSpPr>
          <p:cNvPr id="1474567" name="AutoShape 7"/>
          <p:cNvSpPr>
            <a:spLocks noChangeArrowheads="1"/>
          </p:cNvSpPr>
          <p:nvPr/>
        </p:nvSpPr>
        <p:spPr bwMode="auto">
          <a:xfrm>
            <a:off x="5010150" y="330200"/>
            <a:ext cx="4070350" cy="1539875"/>
          </a:xfrm>
          <a:prstGeom prst="wedgeRoundRectCallout">
            <a:avLst>
              <a:gd name="adj1" fmla="val -37949"/>
              <a:gd name="adj2" fmla="val 81755"/>
              <a:gd name="adj3" fmla="val 16667"/>
            </a:avLst>
          </a:prstGeom>
          <a:solidFill>
            <a:schemeClr val="accent2"/>
          </a:solidFill>
          <a:ln w="28575" algn="ctr">
            <a:solidFill>
              <a:srgbClr val="FFFF00"/>
            </a:solidFill>
            <a:miter lim="800000"/>
            <a:headEnd type="none" w="sm" len="sm"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</a:rPr>
              <a:t>Partition obtained by determinizing and minimizing: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</a:rPr>
              <a:t>Each state = set of calling contexts for one specialized procedure</a:t>
            </a:r>
          </a:p>
        </p:txBody>
      </p:sp>
      <p:sp>
        <p:nvSpPr>
          <p:cNvPr id="1474568" name="Freeform 8"/>
          <p:cNvSpPr>
            <a:spLocks/>
          </p:cNvSpPr>
          <p:nvPr/>
        </p:nvSpPr>
        <p:spPr bwMode="auto">
          <a:xfrm>
            <a:off x="3840163" y="1265238"/>
            <a:ext cx="2933700" cy="4768850"/>
          </a:xfrm>
          <a:custGeom>
            <a:avLst/>
            <a:gdLst>
              <a:gd name="T0" fmla="*/ 1723 w 1848"/>
              <a:gd name="T1" fmla="*/ 0 h 3004"/>
              <a:gd name="T2" fmla="*/ 1786 w 1848"/>
              <a:gd name="T3" fmla="*/ 677 h 3004"/>
              <a:gd name="T4" fmla="*/ 1349 w 1848"/>
              <a:gd name="T5" fmla="*/ 1853 h 3004"/>
              <a:gd name="T6" fmla="*/ 634 w 1848"/>
              <a:gd name="T7" fmla="*/ 2822 h 3004"/>
              <a:gd name="T8" fmla="*/ 0 w 1848"/>
              <a:gd name="T9" fmla="*/ 2947 h 3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48" h="3004">
                <a:moveTo>
                  <a:pt x="1723" y="0"/>
                </a:moveTo>
                <a:cubicBezTo>
                  <a:pt x="1734" y="113"/>
                  <a:pt x="1848" y="368"/>
                  <a:pt x="1786" y="677"/>
                </a:cubicBezTo>
                <a:cubicBezTo>
                  <a:pt x="1724" y="986"/>
                  <a:pt x="1541" y="1496"/>
                  <a:pt x="1349" y="1853"/>
                </a:cubicBezTo>
                <a:cubicBezTo>
                  <a:pt x="1157" y="2210"/>
                  <a:pt x="859" y="2640"/>
                  <a:pt x="634" y="2822"/>
                </a:cubicBezTo>
                <a:cubicBezTo>
                  <a:pt x="409" y="3004"/>
                  <a:pt x="132" y="2921"/>
                  <a:pt x="0" y="2947"/>
                </a:cubicBezTo>
              </a:path>
            </a:pathLst>
          </a:custGeom>
          <a:noFill/>
          <a:ln w="76200" cap="flat" cmpd="sng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5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7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7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7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7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64" grpId="0" animBg="1"/>
      <p:bldP spid="1474565" grpId="0" animBg="1"/>
      <p:bldP spid="1474566" grpId="0" animBg="1"/>
      <p:bldP spid="1474567" grpId="0" animBg="1"/>
      <p:bldP spid="1474568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9AB0-2CE2-4EF5-AF0D-B44D57166FBB}" type="slidenum">
              <a:rPr lang="en-US">
                <a:solidFill>
                  <a:srgbClr val="FFFFFF"/>
                </a:solidFill>
              </a:rPr>
              <a:pPr/>
              <a:t>116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56835" name="Straight Arrow Connector 84"/>
          <p:cNvCxnSpPr>
            <a:cxnSpLocks noChangeShapeType="1"/>
            <a:stCxn id="24" idx="12"/>
            <a:endCxn id="83" idx="7"/>
          </p:cNvCxnSpPr>
          <p:nvPr/>
        </p:nvCxnSpPr>
        <p:spPr bwMode="auto">
          <a:xfrm flipH="1">
            <a:off x="963613" y="2008188"/>
            <a:ext cx="3081337" cy="350837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6836" name="TextBox 275"/>
          <p:cNvSpPr txBox="1">
            <a:spLocks noChangeArrowheads="1"/>
          </p:cNvSpPr>
          <p:nvPr/>
        </p:nvSpPr>
        <p:spPr bwMode="auto">
          <a:xfrm>
            <a:off x="3921125" y="2376488"/>
            <a:ext cx="3095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900" b="1" smtClean="0">
                <a:solidFill>
                  <a:srgbClr val="FFFFFF"/>
                </a:solidFill>
                <a:latin typeface="Cambria Math" pitchFamily="18" charset="0"/>
              </a:rPr>
              <a:t>C2</a:t>
            </a:r>
          </a:p>
        </p:txBody>
      </p:sp>
      <p:sp>
        <p:nvSpPr>
          <p:cNvPr id="271" name="Freeform 270"/>
          <p:cNvSpPr>
            <a:spLocks noChangeArrowheads="1"/>
          </p:cNvSpPr>
          <p:nvPr/>
        </p:nvSpPr>
        <p:spPr bwMode="auto">
          <a:xfrm>
            <a:off x="212725" y="4144963"/>
            <a:ext cx="420688" cy="173037"/>
          </a:xfrm>
          <a:custGeom>
            <a:avLst/>
            <a:gdLst>
              <a:gd name="T0" fmla="*/ 0 w 565849"/>
              <a:gd name="T1" fmla="*/ 26337 h 174471"/>
              <a:gd name="T2" fmla="*/ 6184 w 565849"/>
              <a:gd name="T3" fmla="*/ 7714 h 174471"/>
              <a:gd name="T4" fmla="*/ 21113 w 565849"/>
              <a:gd name="T5" fmla="*/ 0 h 174471"/>
              <a:gd name="T6" fmla="*/ 205282 w 565849"/>
              <a:gd name="T7" fmla="*/ 425 h 174471"/>
              <a:gd name="T8" fmla="*/ 391637 w 565849"/>
              <a:gd name="T9" fmla="*/ 0 h 174471"/>
              <a:gd name="T10" fmla="*/ 406566 w 565849"/>
              <a:gd name="T11" fmla="*/ 7714 h 174471"/>
              <a:gd name="T12" fmla="*/ 412750 w 565849"/>
              <a:gd name="T13" fmla="*/ 26337 h 174471"/>
              <a:gd name="T14" fmla="*/ 412750 w 565849"/>
              <a:gd name="T15" fmla="*/ 131680 h 174471"/>
              <a:gd name="T16" fmla="*/ 406566 w 565849"/>
              <a:gd name="T17" fmla="*/ 150303 h 174471"/>
              <a:gd name="T18" fmla="*/ 391637 w 565849"/>
              <a:gd name="T19" fmla="*/ 158017 h 174471"/>
              <a:gd name="T20" fmla="*/ 208692 w 565849"/>
              <a:gd name="T21" fmla="*/ 158660 h 174471"/>
              <a:gd name="T22" fmla="*/ 21113 w 565849"/>
              <a:gd name="T23" fmla="*/ 158017 h 174471"/>
              <a:gd name="T24" fmla="*/ 6184 w 565849"/>
              <a:gd name="T25" fmla="*/ 150303 h 174471"/>
              <a:gd name="T26" fmla="*/ 0 w 565849"/>
              <a:gd name="T27" fmla="*/ 131680 h 174471"/>
              <a:gd name="T28" fmla="*/ 0 w 565849"/>
              <a:gd name="T29" fmla="*/ 26337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(p2, C1)</a:t>
            </a:r>
          </a:p>
        </p:txBody>
      </p:sp>
      <p:cxnSp>
        <p:nvCxnSpPr>
          <p:cNvPr id="1656838" name="Straight Arrow Connector 136"/>
          <p:cNvCxnSpPr>
            <a:cxnSpLocks noChangeShapeType="1"/>
            <a:stCxn id="24" idx="9"/>
            <a:endCxn id="212" idx="3"/>
          </p:cNvCxnSpPr>
          <p:nvPr/>
        </p:nvCxnSpPr>
        <p:spPr bwMode="auto">
          <a:xfrm>
            <a:off x="4175125" y="2036763"/>
            <a:ext cx="4763" cy="53498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6839" name="TextBox 54"/>
          <p:cNvSpPr txBox="1">
            <a:spLocks noChangeArrowheads="1"/>
          </p:cNvSpPr>
          <p:nvPr/>
        </p:nvSpPr>
        <p:spPr bwMode="auto">
          <a:xfrm>
            <a:off x="1125538" y="2597150"/>
            <a:ext cx="3095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900" b="1" smtClean="0">
                <a:solidFill>
                  <a:srgbClr val="FFFFFF"/>
                </a:solidFill>
                <a:latin typeface="Cambria Math" pitchFamily="18" charset="0"/>
              </a:rPr>
              <a:t>C1</a:t>
            </a:r>
          </a:p>
        </p:txBody>
      </p:sp>
      <p:sp>
        <p:nvSpPr>
          <p:cNvPr id="1656840" name="Freeform 80"/>
          <p:cNvSpPr>
            <a:spLocks/>
          </p:cNvSpPr>
          <p:nvPr/>
        </p:nvSpPr>
        <p:spPr bwMode="auto">
          <a:xfrm>
            <a:off x="377825" y="2489200"/>
            <a:ext cx="508000" cy="827088"/>
          </a:xfrm>
          <a:custGeom>
            <a:avLst/>
            <a:gdLst>
              <a:gd name="T0" fmla="*/ 431183 w 524933"/>
              <a:gd name="T1" fmla="*/ 0 h 914400"/>
              <a:gd name="T2" fmla="*/ 111273 w 524933"/>
              <a:gd name="T3" fmla="*/ 301021 h 914400"/>
              <a:gd name="T4" fmla="*/ 0 w 524933"/>
              <a:gd name="T5" fmla="*/ 677297 h 914400"/>
              <a:gd name="T6" fmla="*/ 0 60000 65536"/>
              <a:gd name="T7" fmla="*/ 0 60000 65536"/>
              <a:gd name="T8" fmla="*/ 0 60000 65536"/>
              <a:gd name="T9" fmla="*/ 0 w 524933"/>
              <a:gd name="T10" fmla="*/ 0 h 914400"/>
              <a:gd name="T11" fmla="*/ 524933 w 524933"/>
              <a:gd name="T12" fmla="*/ 914400 h 914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4933" h="914400">
                <a:moveTo>
                  <a:pt x="524933" y="0"/>
                </a:moveTo>
                <a:cubicBezTo>
                  <a:pt x="373944" y="127000"/>
                  <a:pt x="222955" y="254000"/>
                  <a:pt x="135466" y="406400"/>
                </a:cubicBezTo>
                <a:cubicBezTo>
                  <a:pt x="47977" y="558800"/>
                  <a:pt x="23988" y="736600"/>
                  <a:pt x="0" y="914400"/>
                </a:cubicBez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07" name="Freeform 206"/>
          <p:cNvSpPr>
            <a:spLocks noChangeArrowheads="1"/>
          </p:cNvSpPr>
          <p:nvPr/>
        </p:nvSpPr>
        <p:spPr bwMode="auto">
          <a:xfrm>
            <a:off x="225425" y="3314700"/>
            <a:ext cx="381000" cy="173038"/>
          </a:xfrm>
          <a:custGeom>
            <a:avLst/>
            <a:gdLst>
              <a:gd name="T0" fmla="*/ 0 w 565849"/>
              <a:gd name="T1" fmla="*/ 26600 h 174471"/>
              <a:gd name="T2" fmla="*/ 5542 w 565849"/>
              <a:gd name="T3" fmla="*/ 7791 h 174471"/>
              <a:gd name="T4" fmla="*/ 18921 w 565849"/>
              <a:gd name="T5" fmla="*/ 0 h 174471"/>
              <a:gd name="T6" fmla="*/ 183964 w 565849"/>
              <a:gd name="T7" fmla="*/ 429 h 174471"/>
              <a:gd name="T8" fmla="*/ 350967 w 565849"/>
              <a:gd name="T9" fmla="*/ 0 h 174471"/>
              <a:gd name="T10" fmla="*/ 364346 w 565849"/>
              <a:gd name="T11" fmla="*/ 7791 h 174471"/>
              <a:gd name="T12" fmla="*/ 369888 w 565849"/>
              <a:gd name="T13" fmla="*/ 26600 h 174471"/>
              <a:gd name="T14" fmla="*/ 369888 w 565849"/>
              <a:gd name="T15" fmla="*/ 132996 h 174471"/>
              <a:gd name="T16" fmla="*/ 364346 w 565849"/>
              <a:gd name="T17" fmla="*/ 151805 h 174471"/>
              <a:gd name="T18" fmla="*/ 350967 w 565849"/>
              <a:gd name="T19" fmla="*/ 159596 h 174471"/>
              <a:gd name="T20" fmla="*/ 187020 w 565849"/>
              <a:gd name="T21" fmla="*/ 160246 h 174471"/>
              <a:gd name="T22" fmla="*/ 18921 w 565849"/>
              <a:gd name="T23" fmla="*/ 159596 h 174471"/>
              <a:gd name="T24" fmla="*/ 5542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(m4, </a:t>
            </a:r>
            <a:r>
              <a:rPr lang="el-GR" sz="800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cxnSp>
        <p:nvCxnSpPr>
          <p:cNvPr id="1656842" name="Straight Arrow Connector 213"/>
          <p:cNvCxnSpPr>
            <a:cxnSpLocks noChangeShapeType="1"/>
            <a:stCxn id="206" idx="17"/>
            <a:endCxn id="207" idx="3"/>
          </p:cNvCxnSpPr>
          <p:nvPr/>
        </p:nvCxnSpPr>
        <p:spPr bwMode="auto">
          <a:xfrm flipH="1">
            <a:off x="349250" y="2916238"/>
            <a:ext cx="838200" cy="398462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1" name="Freeform 210"/>
          <p:cNvSpPr>
            <a:spLocks noChangeArrowheads="1"/>
          </p:cNvSpPr>
          <p:nvPr/>
        </p:nvSpPr>
        <p:spPr bwMode="auto">
          <a:xfrm>
            <a:off x="1560513" y="3314700"/>
            <a:ext cx="381000" cy="173038"/>
          </a:xfrm>
          <a:custGeom>
            <a:avLst/>
            <a:gdLst>
              <a:gd name="T0" fmla="*/ 0 w 565849"/>
              <a:gd name="T1" fmla="*/ 26600 h 174471"/>
              <a:gd name="T2" fmla="*/ 5542 w 565849"/>
              <a:gd name="T3" fmla="*/ 7791 h 174471"/>
              <a:gd name="T4" fmla="*/ 18921 w 565849"/>
              <a:gd name="T5" fmla="*/ 0 h 174471"/>
              <a:gd name="T6" fmla="*/ 183964 w 565849"/>
              <a:gd name="T7" fmla="*/ 429 h 174471"/>
              <a:gd name="T8" fmla="*/ 350966 w 565849"/>
              <a:gd name="T9" fmla="*/ 0 h 174471"/>
              <a:gd name="T10" fmla="*/ 364345 w 565849"/>
              <a:gd name="T11" fmla="*/ 7791 h 174471"/>
              <a:gd name="T12" fmla="*/ 369887 w 565849"/>
              <a:gd name="T13" fmla="*/ 26600 h 174471"/>
              <a:gd name="T14" fmla="*/ 369887 w 565849"/>
              <a:gd name="T15" fmla="*/ 132996 h 174471"/>
              <a:gd name="T16" fmla="*/ 364345 w 565849"/>
              <a:gd name="T17" fmla="*/ 151805 h 174471"/>
              <a:gd name="T18" fmla="*/ 350966 w 565849"/>
              <a:gd name="T19" fmla="*/ 159596 h 174471"/>
              <a:gd name="T20" fmla="*/ 187020 w 565849"/>
              <a:gd name="T21" fmla="*/ 160246 h 174471"/>
              <a:gd name="T22" fmla="*/ 18921 w 565849"/>
              <a:gd name="T23" fmla="*/ 159596 h 174471"/>
              <a:gd name="T24" fmla="*/ 5542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(m6, </a:t>
            </a:r>
            <a:r>
              <a:rPr lang="el-GR" sz="800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cxnSp>
        <p:nvCxnSpPr>
          <p:cNvPr id="1656844" name="Straight Arrow Connector 220"/>
          <p:cNvCxnSpPr>
            <a:cxnSpLocks noChangeShapeType="1"/>
            <a:stCxn id="206" idx="11"/>
            <a:endCxn id="211" idx="3"/>
          </p:cNvCxnSpPr>
          <p:nvPr/>
        </p:nvCxnSpPr>
        <p:spPr bwMode="auto">
          <a:xfrm>
            <a:off x="1347788" y="2944813"/>
            <a:ext cx="336550" cy="369887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0" name="Freeform 259"/>
          <p:cNvSpPr>
            <a:spLocks noChangeArrowheads="1"/>
          </p:cNvSpPr>
          <p:nvPr/>
        </p:nvSpPr>
        <p:spPr bwMode="auto">
          <a:xfrm>
            <a:off x="2579688" y="3314700"/>
            <a:ext cx="381000" cy="173038"/>
          </a:xfrm>
          <a:custGeom>
            <a:avLst/>
            <a:gdLst>
              <a:gd name="T0" fmla="*/ 0 w 565849"/>
              <a:gd name="T1" fmla="*/ 26600 h 174471"/>
              <a:gd name="T2" fmla="*/ 5542 w 565849"/>
              <a:gd name="T3" fmla="*/ 7791 h 174471"/>
              <a:gd name="T4" fmla="*/ 18921 w 565849"/>
              <a:gd name="T5" fmla="*/ 0 h 174471"/>
              <a:gd name="T6" fmla="*/ 183964 w 565849"/>
              <a:gd name="T7" fmla="*/ 429 h 174471"/>
              <a:gd name="T8" fmla="*/ 350966 w 565849"/>
              <a:gd name="T9" fmla="*/ 0 h 174471"/>
              <a:gd name="T10" fmla="*/ 364345 w 565849"/>
              <a:gd name="T11" fmla="*/ 7791 h 174471"/>
              <a:gd name="T12" fmla="*/ 369887 w 565849"/>
              <a:gd name="T13" fmla="*/ 26600 h 174471"/>
              <a:gd name="T14" fmla="*/ 369887 w 565849"/>
              <a:gd name="T15" fmla="*/ 132996 h 174471"/>
              <a:gd name="T16" fmla="*/ 364345 w 565849"/>
              <a:gd name="T17" fmla="*/ 151805 h 174471"/>
              <a:gd name="T18" fmla="*/ 350966 w 565849"/>
              <a:gd name="T19" fmla="*/ 159596 h 174471"/>
              <a:gd name="T20" fmla="*/ 187020 w 565849"/>
              <a:gd name="T21" fmla="*/ 160246 h 174471"/>
              <a:gd name="T22" fmla="*/ 18921 w 565849"/>
              <a:gd name="T23" fmla="*/ 159596 h 174471"/>
              <a:gd name="T24" fmla="*/ 5542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(m8, </a:t>
            </a:r>
            <a:r>
              <a:rPr lang="el-GR" sz="800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cxnSp>
        <p:nvCxnSpPr>
          <p:cNvPr id="1656846" name="Straight Arrow Connector 227"/>
          <p:cNvCxnSpPr>
            <a:cxnSpLocks noChangeShapeType="1"/>
            <a:stCxn id="206" idx="7"/>
            <a:endCxn id="260" idx="3"/>
          </p:cNvCxnSpPr>
          <p:nvPr/>
        </p:nvCxnSpPr>
        <p:spPr bwMode="auto">
          <a:xfrm>
            <a:off x="1450975" y="2916238"/>
            <a:ext cx="1252538" cy="398462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" name="Freeform 265"/>
          <p:cNvSpPr>
            <a:spLocks noChangeArrowheads="1"/>
          </p:cNvSpPr>
          <p:nvPr/>
        </p:nvSpPr>
        <p:spPr bwMode="auto">
          <a:xfrm>
            <a:off x="1508125" y="4144963"/>
            <a:ext cx="420688" cy="173037"/>
          </a:xfrm>
          <a:custGeom>
            <a:avLst/>
            <a:gdLst>
              <a:gd name="T0" fmla="*/ 0 w 565849"/>
              <a:gd name="T1" fmla="*/ 26337 h 174471"/>
              <a:gd name="T2" fmla="*/ 6184 w 565849"/>
              <a:gd name="T3" fmla="*/ 7714 h 174471"/>
              <a:gd name="T4" fmla="*/ 21113 w 565849"/>
              <a:gd name="T5" fmla="*/ 0 h 174471"/>
              <a:gd name="T6" fmla="*/ 205282 w 565849"/>
              <a:gd name="T7" fmla="*/ 425 h 174471"/>
              <a:gd name="T8" fmla="*/ 391637 w 565849"/>
              <a:gd name="T9" fmla="*/ 0 h 174471"/>
              <a:gd name="T10" fmla="*/ 406566 w 565849"/>
              <a:gd name="T11" fmla="*/ 7714 h 174471"/>
              <a:gd name="T12" fmla="*/ 412750 w 565849"/>
              <a:gd name="T13" fmla="*/ 26337 h 174471"/>
              <a:gd name="T14" fmla="*/ 412750 w 565849"/>
              <a:gd name="T15" fmla="*/ 131680 h 174471"/>
              <a:gd name="T16" fmla="*/ 406566 w 565849"/>
              <a:gd name="T17" fmla="*/ 150303 h 174471"/>
              <a:gd name="T18" fmla="*/ 391637 w 565849"/>
              <a:gd name="T19" fmla="*/ 158017 h 174471"/>
              <a:gd name="T20" fmla="*/ 208692 w 565849"/>
              <a:gd name="T21" fmla="*/ 158660 h 174471"/>
              <a:gd name="T22" fmla="*/ 21113 w 565849"/>
              <a:gd name="T23" fmla="*/ 158017 h 174471"/>
              <a:gd name="T24" fmla="*/ 6184 w 565849"/>
              <a:gd name="T25" fmla="*/ 150303 h 174471"/>
              <a:gd name="T26" fmla="*/ 0 w 565849"/>
              <a:gd name="T27" fmla="*/ 131680 h 174471"/>
              <a:gd name="T28" fmla="*/ 0 w 565849"/>
              <a:gd name="T29" fmla="*/ 26337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(p7, C1)</a:t>
            </a:r>
          </a:p>
        </p:txBody>
      </p:sp>
      <p:cxnSp>
        <p:nvCxnSpPr>
          <p:cNvPr id="1656848" name="Straight Arrow Connector 125"/>
          <p:cNvCxnSpPr>
            <a:cxnSpLocks noChangeShapeType="1"/>
            <a:stCxn id="263" idx="12"/>
            <a:endCxn id="266" idx="3"/>
          </p:cNvCxnSpPr>
          <p:nvPr/>
        </p:nvCxnSpPr>
        <p:spPr bwMode="auto">
          <a:xfrm>
            <a:off x="1348012" y="3886346"/>
            <a:ext cx="312733" cy="259039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2" name="Freeform 271"/>
          <p:cNvSpPr>
            <a:spLocks noChangeArrowheads="1"/>
          </p:cNvSpPr>
          <p:nvPr/>
        </p:nvSpPr>
        <p:spPr bwMode="auto">
          <a:xfrm>
            <a:off x="2498725" y="4144963"/>
            <a:ext cx="420688" cy="173037"/>
          </a:xfrm>
          <a:custGeom>
            <a:avLst/>
            <a:gdLst>
              <a:gd name="T0" fmla="*/ 0 w 565849"/>
              <a:gd name="T1" fmla="*/ 26337 h 174471"/>
              <a:gd name="T2" fmla="*/ 6184 w 565849"/>
              <a:gd name="T3" fmla="*/ 7714 h 174471"/>
              <a:gd name="T4" fmla="*/ 21113 w 565849"/>
              <a:gd name="T5" fmla="*/ 0 h 174471"/>
              <a:gd name="T6" fmla="*/ 205282 w 565849"/>
              <a:gd name="T7" fmla="*/ 425 h 174471"/>
              <a:gd name="T8" fmla="*/ 391637 w 565849"/>
              <a:gd name="T9" fmla="*/ 0 h 174471"/>
              <a:gd name="T10" fmla="*/ 406566 w 565849"/>
              <a:gd name="T11" fmla="*/ 7714 h 174471"/>
              <a:gd name="T12" fmla="*/ 412750 w 565849"/>
              <a:gd name="T13" fmla="*/ 26337 h 174471"/>
              <a:gd name="T14" fmla="*/ 412750 w 565849"/>
              <a:gd name="T15" fmla="*/ 131680 h 174471"/>
              <a:gd name="T16" fmla="*/ 406566 w 565849"/>
              <a:gd name="T17" fmla="*/ 150303 h 174471"/>
              <a:gd name="T18" fmla="*/ 391637 w 565849"/>
              <a:gd name="T19" fmla="*/ 158017 h 174471"/>
              <a:gd name="T20" fmla="*/ 208692 w 565849"/>
              <a:gd name="T21" fmla="*/ 158660 h 174471"/>
              <a:gd name="T22" fmla="*/ 21113 w 565849"/>
              <a:gd name="T23" fmla="*/ 158017 h 174471"/>
              <a:gd name="T24" fmla="*/ 6184 w 565849"/>
              <a:gd name="T25" fmla="*/ 150303 h 174471"/>
              <a:gd name="T26" fmla="*/ 0 w 565849"/>
              <a:gd name="T27" fmla="*/ 131680 h 174471"/>
              <a:gd name="T28" fmla="*/ 0 w 565849"/>
              <a:gd name="T29" fmla="*/ 26337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(p9, C1)</a:t>
            </a:r>
          </a:p>
        </p:txBody>
      </p:sp>
      <p:cxnSp>
        <p:nvCxnSpPr>
          <p:cNvPr id="1656850" name="Straight Arrow Connector 139"/>
          <p:cNvCxnSpPr>
            <a:cxnSpLocks noChangeShapeType="1"/>
            <a:stCxn id="263" idx="8"/>
            <a:endCxn id="272" idx="3"/>
          </p:cNvCxnSpPr>
          <p:nvPr/>
        </p:nvCxnSpPr>
        <p:spPr bwMode="auto">
          <a:xfrm>
            <a:off x="1465361" y="3862148"/>
            <a:ext cx="1185984" cy="283237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851" name="Straight Arrow Connector 140"/>
          <p:cNvCxnSpPr>
            <a:cxnSpLocks noChangeShapeType="1"/>
            <a:stCxn id="263" idx="17"/>
            <a:endCxn id="271" idx="3"/>
          </p:cNvCxnSpPr>
          <p:nvPr/>
        </p:nvCxnSpPr>
        <p:spPr bwMode="auto">
          <a:xfrm flipH="1">
            <a:off x="365345" y="3862148"/>
            <a:ext cx="799509" cy="283237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" name="Freeform 275"/>
          <p:cNvSpPr>
            <a:spLocks noChangeArrowheads="1"/>
          </p:cNvSpPr>
          <p:nvPr/>
        </p:nvSpPr>
        <p:spPr bwMode="auto">
          <a:xfrm>
            <a:off x="1662113" y="4445000"/>
            <a:ext cx="420687" cy="173038"/>
          </a:xfrm>
          <a:custGeom>
            <a:avLst/>
            <a:gdLst>
              <a:gd name="T0" fmla="*/ 2774 w 552964"/>
              <a:gd name="T1" fmla="*/ 29321 h 177311"/>
              <a:gd name="T2" fmla="*/ 9102 w 552964"/>
              <a:gd name="T3" fmla="*/ 10813 h 177311"/>
              <a:gd name="T4" fmla="*/ 24379 w 552964"/>
              <a:gd name="T5" fmla="*/ 3147 h 177311"/>
              <a:gd name="T6" fmla="*/ 205018 w 552964"/>
              <a:gd name="T7" fmla="*/ 1456 h 177311"/>
              <a:gd name="T8" fmla="*/ 245032 w 552964"/>
              <a:gd name="T9" fmla="*/ 0 h 177311"/>
              <a:gd name="T10" fmla="*/ 389992 w 552964"/>
              <a:gd name="T11" fmla="*/ 3147 h 177311"/>
              <a:gd name="T12" fmla="*/ 405269 w 552964"/>
              <a:gd name="T13" fmla="*/ 10813 h 177311"/>
              <a:gd name="T14" fmla="*/ 411598 w 552964"/>
              <a:gd name="T15" fmla="*/ 29321 h 177311"/>
              <a:gd name="T16" fmla="*/ 412750 w 552964"/>
              <a:gd name="T17" fmla="*/ 80048 h 177311"/>
              <a:gd name="T18" fmla="*/ 411598 w 552964"/>
              <a:gd name="T19" fmla="*/ 134013 h 177311"/>
              <a:gd name="T20" fmla="*/ 405269 w 552964"/>
              <a:gd name="T21" fmla="*/ 152520 h 177311"/>
              <a:gd name="T22" fmla="*/ 389992 w 552964"/>
              <a:gd name="T23" fmla="*/ 160187 h 177311"/>
              <a:gd name="T24" fmla="*/ 340824 w 552964"/>
              <a:gd name="T25" fmla="*/ 160337 h 177311"/>
              <a:gd name="T26" fmla="*/ 251951 w 552964"/>
              <a:gd name="T27" fmla="*/ 160337 h 177311"/>
              <a:gd name="T28" fmla="*/ 161302 w 552964"/>
              <a:gd name="T29" fmla="*/ 160337 h 177311"/>
              <a:gd name="T30" fmla="*/ 72430 w 552964"/>
              <a:gd name="T31" fmla="*/ 160337 h 177311"/>
              <a:gd name="T32" fmla="*/ 24379 w 552964"/>
              <a:gd name="T33" fmla="*/ 160187 h 177311"/>
              <a:gd name="T34" fmla="*/ 9102 w 552964"/>
              <a:gd name="T35" fmla="*/ 152520 h 177311"/>
              <a:gd name="T36" fmla="*/ 2774 w 552964"/>
              <a:gd name="T37" fmla="*/ 134013 h 177311"/>
              <a:gd name="T38" fmla="*/ 0 w 552964"/>
              <a:gd name="T39" fmla="*/ 80048 h 177311"/>
              <a:gd name="T40" fmla="*/ 2774 w 552964"/>
              <a:gd name="T41" fmla="*/ 29321 h 1773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52964"/>
              <a:gd name="T64" fmla="*/ 0 h 177311"/>
              <a:gd name="T65" fmla="*/ 552964 w 552964"/>
              <a:gd name="T66" fmla="*/ 177311 h 17731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52964" h="177311">
                <a:moveTo>
                  <a:pt x="3716" y="32425"/>
                </a:moveTo>
                <a:cubicBezTo>
                  <a:pt x="3716" y="24748"/>
                  <a:pt x="6766" y="17386"/>
                  <a:pt x="12194" y="11958"/>
                </a:cubicBezTo>
                <a:cubicBezTo>
                  <a:pt x="17622" y="6530"/>
                  <a:pt x="20706" y="6140"/>
                  <a:pt x="32661" y="3480"/>
                </a:cubicBezTo>
                <a:lnTo>
                  <a:pt x="274664" y="1610"/>
                </a:lnTo>
                <a:lnTo>
                  <a:pt x="328271" y="0"/>
                </a:lnTo>
                <a:lnTo>
                  <a:pt x="522475" y="3480"/>
                </a:lnTo>
                <a:cubicBezTo>
                  <a:pt x="530152" y="3480"/>
                  <a:pt x="537514" y="6530"/>
                  <a:pt x="542942" y="11958"/>
                </a:cubicBezTo>
                <a:cubicBezTo>
                  <a:pt x="548370" y="17386"/>
                  <a:pt x="549750" y="19664"/>
                  <a:pt x="551420" y="32425"/>
                </a:cubicBezTo>
                <a:cubicBezTo>
                  <a:pt x="551935" y="51124"/>
                  <a:pt x="552449" y="69823"/>
                  <a:pt x="552964" y="88522"/>
                </a:cubicBezTo>
                <a:cubicBezTo>
                  <a:pt x="552449" y="108415"/>
                  <a:pt x="551935" y="128307"/>
                  <a:pt x="551420" y="148200"/>
                </a:cubicBezTo>
                <a:cubicBezTo>
                  <a:pt x="551420" y="155877"/>
                  <a:pt x="548370" y="163239"/>
                  <a:pt x="542942" y="168667"/>
                </a:cubicBezTo>
                <a:cubicBezTo>
                  <a:pt x="537514" y="174095"/>
                  <a:pt x="536865" y="175704"/>
                  <a:pt x="522475" y="177145"/>
                </a:cubicBezTo>
                <a:lnTo>
                  <a:pt x="456604" y="177311"/>
                </a:lnTo>
                <a:lnTo>
                  <a:pt x="337541" y="177311"/>
                </a:lnTo>
                <a:lnTo>
                  <a:pt x="216097" y="177311"/>
                </a:lnTo>
                <a:lnTo>
                  <a:pt x="97035" y="177311"/>
                </a:lnTo>
                <a:lnTo>
                  <a:pt x="32661" y="177145"/>
                </a:lnTo>
                <a:cubicBezTo>
                  <a:pt x="24984" y="177145"/>
                  <a:pt x="17622" y="174095"/>
                  <a:pt x="12194" y="168667"/>
                </a:cubicBezTo>
                <a:cubicBezTo>
                  <a:pt x="6766" y="163239"/>
                  <a:pt x="5748" y="161558"/>
                  <a:pt x="3716" y="148200"/>
                </a:cubicBezTo>
                <a:lnTo>
                  <a:pt x="0" y="88522"/>
                </a:lnTo>
                <a:lnTo>
                  <a:pt x="3716" y="3242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(p6, C1)</a:t>
            </a:r>
          </a:p>
        </p:txBody>
      </p:sp>
      <p:sp>
        <p:nvSpPr>
          <p:cNvPr id="278" name="Freeform 277"/>
          <p:cNvSpPr>
            <a:spLocks noChangeArrowheads="1"/>
          </p:cNvSpPr>
          <p:nvPr/>
        </p:nvSpPr>
        <p:spPr bwMode="auto">
          <a:xfrm>
            <a:off x="712788" y="4818063"/>
            <a:ext cx="420687" cy="173037"/>
          </a:xfrm>
          <a:custGeom>
            <a:avLst/>
            <a:gdLst>
              <a:gd name="T0" fmla="*/ 2774 w 552964"/>
              <a:gd name="T1" fmla="*/ 28121 h 175701"/>
              <a:gd name="T2" fmla="*/ 9102 w 552964"/>
              <a:gd name="T3" fmla="*/ 9443 h 175701"/>
              <a:gd name="T4" fmla="*/ 24379 w 552964"/>
              <a:gd name="T5" fmla="*/ 1706 h 175701"/>
              <a:gd name="T6" fmla="*/ 205018 w 552964"/>
              <a:gd name="T7" fmla="*/ 0 h 175701"/>
              <a:gd name="T8" fmla="*/ 389992 w 552964"/>
              <a:gd name="T9" fmla="*/ 1706 h 175701"/>
              <a:gd name="T10" fmla="*/ 405269 w 552964"/>
              <a:gd name="T11" fmla="*/ 9443 h 175701"/>
              <a:gd name="T12" fmla="*/ 411598 w 552964"/>
              <a:gd name="T13" fmla="*/ 28121 h 175701"/>
              <a:gd name="T14" fmla="*/ 412750 w 552964"/>
              <a:gd name="T15" fmla="*/ 79313 h 175701"/>
              <a:gd name="T16" fmla="*/ 411598 w 552964"/>
              <a:gd name="T17" fmla="*/ 133772 h 175701"/>
              <a:gd name="T18" fmla="*/ 405269 w 552964"/>
              <a:gd name="T19" fmla="*/ 152450 h 175701"/>
              <a:gd name="T20" fmla="*/ 389992 w 552964"/>
              <a:gd name="T21" fmla="*/ 160187 h 175701"/>
              <a:gd name="T22" fmla="*/ 340824 w 552964"/>
              <a:gd name="T23" fmla="*/ 160338 h 175701"/>
              <a:gd name="T24" fmla="*/ 251951 w 552964"/>
              <a:gd name="T25" fmla="*/ 160338 h 175701"/>
              <a:gd name="T26" fmla="*/ 161302 w 552964"/>
              <a:gd name="T27" fmla="*/ 160338 h 175701"/>
              <a:gd name="T28" fmla="*/ 72430 w 552964"/>
              <a:gd name="T29" fmla="*/ 160338 h 175701"/>
              <a:gd name="T30" fmla="*/ 24379 w 552964"/>
              <a:gd name="T31" fmla="*/ 160187 h 175701"/>
              <a:gd name="T32" fmla="*/ 9102 w 552964"/>
              <a:gd name="T33" fmla="*/ 152450 h 175701"/>
              <a:gd name="T34" fmla="*/ 2774 w 552964"/>
              <a:gd name="T35" fmla="*/ 133772 h 175701"/>
              <a:gd name="T36" fmla="*/ 0 w 552964"/>
              <a:gd name="T37" fmla="*/ 79313 h 175701"/>
              <a:gd name="T38" fmla="*/ 2774 w 552964"/>
              <a:gd name="T39" fmla="*/ 28121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(p4, C1)</a:t>
            </a:r>
          </a:p>
        </p:txBody>
      </p:sp>
      <p:cxnSp>
        <p:nvCxnSpPr>
          <p:cNvPr id="1656854" name="Curved Connector 148"/>
          <p:cNvCxnSpPr>
            <a:cxnSpLocks noChangeShapeType="1"/>
            <a:stCxn id="271" idx="10"/>
            <a:endCxn id="278" idx="18"/>
          </p:cNvCxnSpPr>
          <p:nvPr/>
        </p:nvCxnSpPr>
        <p:spPr bwMode="auto">
          <a:xfrm>
            <a:off x="368300" y="4302125"/>
            <a:ext cx="344488" cy="593725"/>
          </a:xfrm>
          <a:prstGeom prst="curvedConnector3">
            <a:avLst>
              <a:gd name="adj1" fmla="val -3685"/>
            </a:avLst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855" name="Curved Connector 149"/>
          <p:cNvCxnSpPr>
            <a:cxnSpLocks noChangeShapeType="1"/>
            <a:stCxn id="278" idx="7"/>
            <a:endCxn id="272" idx="10"/>
          </p:cNvCxnSpPr>
          <p:nvPr/>
        </p:nvCxnSpPr>
        <p:spPr bwMode="auto">
          <a:xfrm flipV="1">
            <a:off x="1027113" y="4302125"/>
            <a:ext cx="1627187" cy="593725"/>
          </a:xfrm>
          <a:prstGeom prst="curvedConnector3">
            <a:avLst>
              <a:gd name="adj1" fmla="val 101264"/>
            </a:avLst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856" name="Curved Connector 174"/>
          <p:cNvCxnSpPr>
            <a:cxnSpLocks noChangeShapeType="1"/>
            <a:stCxn id="207" idx="10"/>
            <a:endCxn id="271" idx="3"/>
          </p:cNvCxnSpPr>
          <p:nvPr/>
        </p:nvCxnSpPr>
        <p:spPr bwMode="auto">
          <a:xfrm>
            <a:off x="350838" y="3473450"/>
            <a:ext cx="14287" cy="671513"/>
          </a:xfrm>
          <a:prstGeom prst="curvedConnector3">
            <a:avLst>
              <a:gd name="adj1" fmla="val -100000"/>
            </a:avLst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857" name="Curved Connector 177"/>
          <p:cNvCxnSpPr>
            <a:cxnSpLocks noChangeShapeType="1"/>
            <a:stCxn id="266" idx="3"/>
            <a:endCxn id="211" idx="10"/>
          </p:cNvCxnSpPr>
          <p:nvPr/>
        </p:nvCxnSpPr>
        <p:spPr bwMode="auto">
          <a:xfrm flipV="1">
            <a:off x="1660525" y="3473450"/>
            <a:ext cx="25400" cy="671513"/>
          </a:xfrm>
          <a:prstGeom prst="curvedConnector3">
            <a:avLst>
              <a:gd name="adj1" fmla="val 418750"/>
            </a:avLst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858" name="Curved Connector 181"/>
          <p:cNvCxnSpPr>
            <a:cxnSpLocks noChangeShapeType="1"/>
            <a:stCxn id="272" idx="3"/>
            <a:endCxn id="260" idx="10"/>
          </p:cNvCxnSpPr>
          <p:nvPr/>
        </p:nvCxnSpPr>
        <p:spPr bwMode="auto">
          <a:xfrm flipV="1">
            <a:off x="2651125" y="3473450"/>
            <a:ext cx="53975" cy="671513"/>
          </a:xfrm>
          <a:prstGeom prst="curvedConnector3">
            <a:avLst>
              <a:gd name="adj1" fmla="val 108819"/>
            </a:avLst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" name="Curved Connector 289"/>
          <p:cNvCxnSpPr>
            <a:cxnSpLocks noChangeShapeType="1"/>
            <a:stCxn id="275" idx="7"/>
            <a:endCxn id="276" idx="14"/>
          </p:cNvCxnSpPr>
          <p:nvPr/>
        </p:nvCxnSpPr>
        <p:spPr bwMode="auto">
          <a:xfrm flipV="1">
            <a:off x="1524945" y="4601473"/>
            <a:ext cx="259884" cy="142931"/>
          </a:xfrm>
          <a:prstGeom prst="curvedConnector3">
            <a:avLst>
              <a:gd name="adj1" fmla="val 109824"/>
            </a:avLst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2" name="Freeform 291"/>
          <p:cNvSpPr>
            <a:spLocks/>
          </p:cNvSpPr>
          <p:nvPr/>
        </p:nvSpPr>
        <p:spPr bwMode="auto">
          <a:xfrm>
            <a:off x="1679575" y="4308475"/>
            <a:ext cx="184150" cy="142875"/>
          </a:xfrm>
          <a:custGeom>
            <a:avLst/>
            <a:gdLst>
              <a:gd name="T0" fmla="*/ 0 w 218364"/>
              <a:gd name="T1" fmla="*/ 0 h 143301"/>
              <a:gd name="T2" fmla="*/ 120848 w 218364"/>
              <a:gd name="T3" fmla="*/ 61231 h 143301"/>
              <a:gd name="T4" fmla="*/ 184150 w 218364"/>
              <a:gd name="T5" fmla="*/ 142875 h 1433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8364" h="143301">
                <a:moveTo>
                  <a:pt x="0" y="0"/>
                </a:moveTo>
                <a:cubicBezTo>
                  <a:pt x="53453" y="18765"/>
                  <a:pt x="106907" y="37531"/>
                  <a:pt x="143301" y="61414"/>
                </a:cubicBezTo>
                <a:cubicBezTo>
                  <a:pt x="179695" y="85297"/>
                  <a:pt x="199029" y="114299"/>
                  <a:pt x="218364" y="143301"/>
                </a:cubicBez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ysDot"/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16" name="Freeform 215"/>
          <p:cNvSpPr>
            <a:spLocks noChangeArrowheads="1"/>
          </p:cNvSpPr>
          <p:nvPr/>
        </p:nvSpPr>
        <p:spPr bwMode="auto">
          <a:xfrm>
            <a:off x="4394200" y="3111500"/>
            <a:ext cx="436563" cy="173038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4 w 565849"/>
              <a:gd name="T9" fmla="*/ 0 h 174471"/>
              <a:gd name="T10" fmla="*/ 420640 w 565849"/>
              <a:gd name="T11" fmla="*/ 7791 h 174471"/>
              <a:gd name="T12" fmla="*/ 427038 w 565849"/>
              <a:gd name="T13" fmla="*/ 26600 h 174471"/>
              <a:gd name="T14" fmla="*/ 427038 w 565849"/>
              <a:gd name="T15" fmla="*/ 132996 h 174471"/>
              <a:gd name="T16" fmla="*/ 420640 w 565849"/>
              <a:gd name="T17" fmla="*/ 151805 h 174471"/>
              <a:gd name="T18" fmla="*/ 405194 w 565849"/>
              <a:gd name="T19" fmla="*/ 159596 h 174471"/>
              <a:gd name="T20" fmla="*/ 215916 w 565849"/>
              <a:gd name="T21" fmla="*/ 160246 h 174471"/>
              <a:gd name="T22" fmla="*/ 21844 w 565849"/>
              <a:gd name="T23" fmla="*/ 159596 h 174471"/>
              <a:gd name="T24" fmla="*/ 6398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(m12, </a:t>
            </a:r>
            <a:r>
              <a:rPr lang="el-GR" sz="800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cxnSp>
        <p:nvCxnSpPr>
          <p:cNvPr id="1656862" name="Straight Arrow Connector 220"/>
          <p:cNvCxnSpPr>
            <a:cxnSpLocks noChangeShapeType="1"/>
            <a:stCxn id="212" idx="11"/>
            <a:endCxn id="216" idx="3"/>
          </p:cNvCxnSpPr>
          <p:nvPr/>
        </p:nvCxnSpPr>
        <p:spPr bwMode="auto">
          <a:xfrm>
            <a:off x="4210050" y="2741613"/>
            <a:ext cx="347663" cy="369887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4" name="Freeform 123"/>
          <p:cNvSpPr>
            <a:spLocks noChangeArrowheads="1"/>
          </p:cNvSpPr>
          <p:nvPr/>
        </p:nvSpPr>
        <p:spPr bwMode="auto">
          <a:xfrm>
            <a:off x="4370388" y="3941763"/>
            <a:ext cx="420687" cy="173037"/>
          </a:xfrm>
          <a:custGeom>
            <a:avLst/>
            <a:gdLst>
              <a:gd name="T0" fmla="*/ 0 w 565849"/>
              <a:gd name="T1" fmla="*/ 26600 h 174471"/>
              <a:gd name="T2" fmla="*/ 6184 w 565849"/>
              <a:gd name="T3" fmla="*/ 7791 h 174471"/>
              <a:gd name="T4" fmla="*/ 21113 w 565849"/>
              <a:gd name="T5" fmla="*/ 0 h 174471"/>
              <a:gd name="T6" fmla="*/ 205282 w 565849"/>
              <a:gd name="T7" fmla="*/ 429 h 174471"/>
              <a:gd name="T8" fmla="*/ 391637 w 565849"/>
              <a:gd name="T9" fmla="*/ 0 h 174471"/>
              <a:gd name="T10" fmla="*/ 406566 w 565849"/>
              <a:gd name="T11" fmla="*/ 7791 h 174471"/>
              <a:gd name="T12" fmla="*/ 412750 w 565849"/>
              <a:gd name="T13" fmla="*/ 26600 h 174471"/>
              <a:gd name="T14" fmla="*/ 412750 w 565849"/>
              <a:gd name="T15" fmla="*/ 132997 h 174471"/>
              <a:gd name="T16" fmla="*/ 406566 w 565849"/>
              <a:gd name="T17" fmla="*/ 151806 h 174471"/>
              <a:gd name="T18" fmla="*/ 391637 w 565849"/>
              <a:gd name="T19" fmla="*/ 159597 h 174471"/>
              <a:gd name="T20" fmla="*/ 208692 w 565849"/>
              <a:gd name="T21" fmla="*/ 160247 h 174471"/>
              <a:gd name="T22" fmla="*/ 21113 w 565849"/>
              <a:gd name="T23" fmla="*/ 159597 h 174471"/>
              <a:gd name="T24" fmla="*/ 6184 w 565849"/>
              <a:gd name="T25" fmla="*/ 151806 h 174471"/>
              <a:gd name="T26" fmla="*/ 0 w 565849"/>
              <a:gd name="T27" fmla="*/ 132997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(p7, C2)</a:t>
            </a:r>
          </a:p>
        </p:txBody>
      </p:sp>
      <p:cxnSp>
        <p:nvCxnSpPr>
          <p:cNvPr id="1656864" name="Straight Arrow Connector 125"/>
          <p:cNvCxnSpPr>
            <a:cxnSpLocks noChangeShapeType="1"/>
            <a:stCxn id="121" idx="12"/>
            <a:endCxn id="124" idx="3"/>
          </p:cNvCxnSpPr>
          <p:nvPr/>
        </p:nvCxnSpPr>
        <p:spPr bwMode="auto">
          <a:xfrm>
            <a:off x="4222750" y="3694113"/>
            <a:ext cx="300038" cy="247650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" name="Freeform 142"/>
          <p:cNvSpPr>
            <a:spLocks noChangeArrowheads="1"/>
          </p:cNvSpPr>
          <p:nvPr/>
        </p:nvSpPr>
        <p:spPr bwMode="auto">
          <a:xfrm>
            <a:off x="4524375" y="4243388"/>
            <a:ext cx="420688" cy="173037"/>
          </a:xfrm>
          <a:custGeom>
            <a:avLst/>
            <a:gdLst>
              <a:gd name="T0" fmla="*/ 2774 w 552964"/>
              <a:gd name="T1" fmla="*/ 29031 h 177311"/>
              <a:gd name="T2" fmla="*/ 9102 w 552964"/>
              <a:gd name="T3" fmla="*/ 10706 h 177311"/>
              <a:gd name="T4" fmla="*/ 24379 w 552964"/>
              <a:gd name="T5" fmla="*/ 3116 h 177311"/>
              <a:gd name="T6" fmla="*/ 205018 w 552964"/>
              <a:gd name="T7" fmla="*/ 1441 h 177311"/>
              <a:gd name="T8" fmla="*/ 245032 w 552964"/>
              <a:gd name="T9" fmla="*/ 0 h 177311"/>
              <a:gd name="T10" fmla="*/ 389992 w 552964"/>
              <a:gd name="T11" fmla="*/ 3116 h 177311"/>
              <a:gd name="T12" fmla="*/ 405269 w 552964"/>
              <a:gd name="T13" fmla="*/ 10706 h 177311"/>
              <a:gd name="T14" fmla="*/ 411598 w 552964"/>
              <a:gd name="T15" fmla="*/ 29031 h 177311"/>
              <a:gd name="T16" fmla="*/ 412750 w 552964"/>
              <a:gd name="T17" fmla="*/ 79255 h 177311"/>
              <a:gd name="T18" fmla="*/ 411598 w 552964"/>
              <a:gd name="T19" fmla="*/ 132686 h 177311"/>
              <a:gd name="T20" fmla="*/ 405269 w 552964"/>
              <a:gd name="T21" fmla="*/ 151011 h 177311"/>
              <a:gd name="T22" fmla="*/ 389992 w 552964"/>
              <a:gd name="T23" fmla="*/ 158601 h 177311"/>
              <a:gd name="T24" fmla="*/ 340824 w 552964"/>
              <a:gd name="T25" fmla="*/ 158750 h 177311"/>
              <a:gd name="T26" fmla="*/ 251951 w 552964"/>
              <a:gd name="T27" fmla="*/ 158750 h 177311"/>
              <a:gd name="T28" fmla="*/ 161302 w 552964"/>
              <a:gd name="T29" fmla="*/ 158750 h 177311"/>
              <a:gd name="T30" fmla="*/ 72430 w 552964"/>
              <a:gd name="T31" fmla="*/ 158750 h 177311"/>
              <a:gd name="T32" fmla="*/ 24379 w 552964"/>
              <a:gd name="T33" fmla="*/ 158601 h 177311"/>
              <a:gd name="T34" fmla="*/ 9102 w 552964"/>
              <a:gd name="T35" fmla="*/ 151011 h 177311"/>
              <a:gd name="T36" fmla="*/ 2774 w 552964"/>
              <a:gd name="T37" fmla="*/ 132686 h 177311"/>
              <a:gd name="T38" fmla="*/ 0 w 552964"/>
              <a:gd name="T39" fmla="*/ 79255 h 177311"/>
              <a:gd name="T40" fmla="*/ 2774 w 552964"/>
              <a:gd name="T41" fmla="*/ 29031 h 1773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52964"/>
              <a:gd name="T64" fmla="*/ 0 h 177311"/>
              <a:gd name="T65" fmla="*/ 552964 w 552964"/>
              <a:gd name="T66" fmla="*/ 177311 h 17731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52964" h="177311">
                <a:moveTo>
                  <a:pt x="3716" y="32425"/>
                </a:moveTo>
                <a:cubicBezTo>
                  <a:pt x="3716" y="24748"/>
                  <a:pt x="6766" y="17386"/>
                  <a:pt x="12194" y="11958"/>
                </a:cubicBezTo>
                <a:cubicBezTo>
                  <a:pt x="17622" y="6530"/>
                  <a:pt x="20706" y="6140"/>
                  <a:pt x="32661" y="3480"/>
                </a:cubicBezTo>
                <a:lnTo>
                  <a:pt x="274664" y="1610"/>
                </a:lnTo>
                <a:lnTo>
                  <a:pt x="328271" y="0"/>
                </a:lnTo>
                <a:lnTo>
                  <a:pt x="522475" y="3480"/>
                </a:lnTo>
                <a:cubicBezTo>
                  <a:pt x="530152" y="3480"/>
                  <a:pt x="537514" y="6530"/>
                  <a:pt x="542942" y="11958"/>
                </a:cubicBezTo>
                <a:cubicBezTo>
                  <a:pt x="548370" y="17386"/>
                  <a:pt x="549750" y="19664"/>
                  <a:pt x="551420" y="32425"/>
                </a:cubicBezTo>
                <a:cubicBezTo>
                  <a:pt x="551935" y="51124"/>
                  <a:pt x="552449" y="69823"/>
                  <a:pt x="552964" y="88522"/>
                </a:cubicBezTo>
                <a:cubicBezTo>
                  <a:pt x="552449" y="108415"/>
                  <a:pt x="551935" y="128307"/>
                  <a:pt x="551420" y="148200"/>
                </a:cubicBezTo>
                <a:cubicBezTo>
                  <a:pt x="551420" y="155877"/>
                  <a:pt x="548370" y="163239"/>
                  <a:pt x="542942" y="168667"/>
                </a:cubicBezTo>
                <a:cubicBezTo>
                  <a:pt x="537514" y="174095"/>
                  <a:pt x="536865" y="175704"/>
                  <a:pt x="522475" y="177145"/>
                </a:cubicBezTo>
                <a:lnTo>
                  <a:pt x="456604" y="177311"/>
                </a:lnTo>
                <a:lnTo>
                  <a:pt x="337541" y="177311"/>
                </a:lnTo>
                <a:lnTo>
                  <a:pt x="216097" y="177311"/>
                </a:lnTo>
                <a:lnTo>
                  <a:pt x="97035" y="177311"/>
                </a:lnTo>
                <a:lnTo>
                  <a:pt x="32661" y="177145"/>
                </a:lnTo>
                <a:cubicBezTo>
                  <a:pt x="24984" y="177145"/>
                  <a:pt x="17622" y="174095"/>
                  <a:pt x="12194" y="168667"/>
                </a:cubicBezTo>
                <a:cubicBezTo>
                  <a:pt x="6766" y="163239"/>
                  <a:pt x="5748" y="161558"/>
                  <a:pt x="3716" y="148200"/>
                </a:cubicBezTo>
                <a:lnTo>
                  <a:pt x="0" y="88522"/>
                </a:lnTo>
                <a:lnTo>
                  <a:pt x="3716" y="3242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(p6, C2)</a:t>
            </a:r>
          </a:p>
        </p:txBody>
      </p:sp>
      <p:cxnSp>
        <p:nvCxnSpPr>
          <p:cNvPr id="1656866" name="Curved Connector 177"/>
          <p:cNvCxnSpPr>
            <a:cxnSpLocks noChangeShapeType="1"/>
            <a:stCxn id="124" idx="3"/>
            <a:endCxn id="216" idx="10"/>
          </p:cNvCxnSpPr>
          <p:nvPr/>
        </p:nvCxnSpPr>
        <p:spPr bwMode="auto">
          <a:xfrm flipV="1">
            <a:off x="4522788" y="3270250"/>
            <a:ext cx="38100" cy="671513"/>
          </a:xfrm>
          <a:prstGeom prst="curvedConnector3">
            <a:avLst>
              <a:gd name="adj1" fmla="val 287500"/>
            </a:avLst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" name="Curved Connector 169"/>
          <p:cNvCxnSpPr>
            <a:cxnSpLocks noChangeShapeType="1"/>
            <a:stCxn id="142" idx="7"/>
            <a:endCxn id="143" idx="14"/>
          </p:cNvCxnSpPr>
          <p:nvPr/>
        </p:nvCxnSpPr>
        <p:spPr bwMode="auto">
          <a:xfrm flipV="1">
            <a:off x="4405313" y="4398963"/>
            <a:ext cx="241300" cy="141287"/>
          </a:xfrm>
          <a:prstGeom prst="curvedConnector3">
            <a:avLst>
              <a:gd name="adj1" fmla="val 94079"/>
            </a:avLst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3" name="Freeform 182"/>
          <p:cNvSpPr>
            <a:spLocks/>
          </p:cNvSpPr>
          <p:nvPr/>
        </p:nvSpPr>
        <p:spPr bwMode="auto">
          <a:xfrm>
            <a:off x="4541838" y="4106863"/>
            <a:ext cx="184150" cy="142875"/>
          </a:xfrm>
          <a:custGeom>
            <a:avLst/>
            <a:gdLst>
              <a:gd name="T0" fmla="*/ 0 w 218364"/>
              <a:gd name="T1" fmla="*/ 0 h 143301"/>
              <a:gd name="T2" fmla="*/ 120848 w 218364"/>
              <a:gd name="T3" fmla="*/ 61231 h 143301"/>
              <a:gd name="T4" fmla="*/ 184150 w 218364"/>
              <a:gd name="T5" fmla="*/ 142875 h 1433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8364" h="143301">
                <a:moveTo>
                  <a:pt x="0" y="0"/>
                </a:moveTo>
                <a:cubicBezTo>
                  <a:pt x="53453" y="18765"/>
                  <a:pt x="106907" y="37531"/>
                  <a:pt x="143301" y="61414"/>
                </a:cubicBezTo>
                <a:cubicBezTo>
                  <a:pt x="179695" y="85297"/>
                  <a:pt x="199029" y="114299"/>
                  <a:pt x="218364" y="143301"/>
                </a:cubicBez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ysDot"/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1656869" name="Straight Arrow Connector 139"/>
          <p:cNvCxnSpPr>
            <a:cxnSpLocks noChangeShapeType="1"/>
            <a:stCxn id="121" idx="8"/>
            <a:endCxn id="139" idx="3"/>
          </p:cNvCxnSpPr>
          <p:nvPr/>
        </p:nvCxnSpPr>
        <p:spPr bwMode="auto">
          <a:xfrm>
            <a:off x="4344988" y="3665538"/>
            <a:ext cx="1181100" cy="26987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870" name="Straight Arrow Connector 131"/>
          <p:cNvCxnSpPr>
            <a:cxnSpLocks noChangeShapeType="1"/>
            <a:stCxn id="121" idx="11"/>
            <a:endCxn id="125" idx="3"/>
          </p:cNvCxnSpPr>
          <p:nvPr/>
        </p:nvCxnSpPr>
        <p:spPr bwMode="auto">
          <a:xfrm>
            <a:off x="4291013" y="3694113"/>
            <a:ext cx="744537" cy="2413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871" name="Straight Arrow Connector 132"/>
          <p:cNvCxnSpPr>
            <a:cxnSpLocks noChangeShapeType="1"/>
            <a:stCxn id="121" idx="14"/>
            <a:endCxn id="122" idx="3"/>
          </p:cNvCxnSpPr>
          <p:nvPr/>
        </p:nvCxnSpPr>
        <p:spPr bwMode="auto">
          <a:xfrm flipH="1">
            <a:off x="3721100" y="3694113"/>
            <a:ext cx="361950" cy="2413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7" name="Freeform 216"/>
          <p:cNvSpPr>
            <a:spLocks noChangeArrowheads="1"/>
          </p:cNvSpPr>
          <p:nvPr/>
        </p:nvSpPr>
        <p:spPr bwMode="auto">
          <a:xfrm>
            <a:off x="4913313" y="3105150"/>
            <a:ext cx="446087" cy="185738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4 w 565849"/>
              <a:gd name="T9" fmla="*/ 0 h 174471"/>
              <a:gd name="T10" fmla="*/ 420640 w 565849"/>
              <a:gd name="T11" fmla="*/ 7791 h 174471"/>
              <a:gd name="T12" fmla="*/ 427038 w 565849"/>
              <a:gd name="T13" fmla="*/ 26600 h 174471"/>
              <a:gd name="T14" fmla="*/ 427038 w 565849"/>
              <a:gd name="T15" fmla="*/ 132996 h 174471"/>
              <a:gd name="T16" fmla="*/ 420640 w 565849"/>
              <a:gd name="T17" fmla="*/ 151805 h 174471"/>
              <a:gd name="T18" fmla="*/ 405194 w 565849"/>
              <a:gd name="T19" fmla="*/ 159596 h 174471"/>
              <a:gd name="T20" fmla="*/ 215916 w 565849"/>
              <a:gd name="T21" fmla="*/ 160246 h 174471"/>
              <a:gd name="T22" fmla="*/ 21844 w 565849"/>
              <a:gd name="T23" fmla="*/ 159596 h 174471"/>
              <a:gd name="T24" fmla="*/ 6398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(m13, </a:t>
            </a:r>
            <a:r>
              <a:rPr lang="el-GR" sz="800" b="1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226" name="Freeform 225"/>
          <p:cNvSpPr>
            <a:spLocks noChangeArrowheads="1"/>
          </p:cNvSpPr>
          <p:nvPr/>
        </p:nvSpPr>
        <p:spPr bwMode="auto">
          <a:xfrm>
            <a:off x="5408613" y="3105150"/>
            <a:ext cx="446087" cy="185738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4 w 565849"/>
              <a:gd name="T9" fmla="*/ 0 h 174471"/>
              <a:gd name="T10" fmla="*/ 420640 w 565849"/>
              <a:gd name="T11" fmla="*/ 7791 h 174471"/>
              <a:gd name="T12" fmla="*/ 427038 w 565849"/>
              <a:gd name="T13" fmla="*/ 26600 h 174471"/>
              <a:gd name="T14" fmla="*/ 427038 w 565849"/>
              <a:gd name="T15" fmla="*/ 132996 h 174471"/>
              <a:gd name="T16" fmla="*/ 420640 w 565849"/>
              <a:gd name="T17" fmla="*/ 151805 h 174471"/>
              <a:gd name="T18" fmla="*/ 405194 w 565849"/>
              <a:gd name="T19" fmla="*/ 159596 h 174471"/>
              <a:gd name="T20" fmla="*/ 215916 w 565849"/>
              <a:gd name="T21" fmla="*/ 160246 h 174471"/>
              <a:gd name="T22" fmla="*/ 21844 w 565849"/>
              <a:gd name="T23" fmla="*/ 159596 h 174471"/>
              <a:gd name="T24" fmla="*/ 6398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(m14, </a:t>
            </a:r>
            <a:r>
              <a:rPr lang="el-GR" sz="800" b="1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122" name="Freeform 121"/>
          <p:cNvSpPr>
            <a:spLocks noChangeArrowheads="1"/>
          </p:cNvSpPr>
          <p:nvPr/>
        </p:nvSpPr>
        <p:spPr bwMode="auto">
          <a:xfrm>
            <a:off x="3552825" y="3935413"/>
            <a:ext cx="427038" cy="185737"/>
          </a:xfrm>
          <a:custGeom>
            <a:avLst/>
            <a:gdLst>
              <a:gd name="T0" fmla="*/ 0 w 565849"/>
              <a:gd name="T1" fmla="*/ 26337 h 174471"/>
              <a:gd name="T2" fmla="*/ 6184 w 565849"/>
              <a:gd name="T3" fmla="*/ 7714 h 174471"/>
              <a:gd name="T4" fmla="*/ 21113 w 565849"/>
              <a:gd name="T5" fmla="*/ 0 h 174471"/>
              <a:gd name="T6" fmla="*/ 205282 w 565849"/>
              <a:gd name="T7" fmla="*/ 425 h 174471"/>
              <a:gd name="T8" fmla="*/ 391637 w 565849"/>
              <a:gd name="T9" fmla="*/ 0 h 174471"/>
              <a:gd name="T10" fmla="*/ 406566 w 565849"/>
              <a:gd name="T11" fmla="*/ 7714 h 174471"/>
              <a:gd name="T12" fmla="*/ 412750 w 565849"/>
              <a:gd name="T13" fmla="*/ 26337 h 174471"/>
              <a:gd name="T14" fmla="*/ 412750 w 565849"/>
              <a:gd name="T15" fmla="*/ 131680 h 174471"/>
              <a:gd name="T16" fmla="*/ 406566 w 565849"/>
              <a:gd name="T17" fmla="*/ 150303 h 174471"/>
              <a:gd name="T18" fmla="*/ 391637 w 565849"/>
              <a:gd name="T19" fmla="*/ 158017 h 174471"/>
              <a:gd name="T20" fmla="*/ 208692 w 565849"/>
              <a:gd name="T21" fmla="*/ 158660 h 174471"/>
              <a:gd name="T22" fmla="*/ 21113 w 565849"/>
              <a:gd name="T23" fmla="*/ 158017 h 174471"/>
              <a:gd name="T24" fmla="*/ 6184 w 565849"/>
              <a:gd name="T25" fmla="*/ 150303 h 174471"/>
              <a:gd name="T26" fmla="*/ 0 w 565849"/>
              <a:gd name="T27" fmla="*/ 131680 h 174471"/>
              <a:gd name="T28" fmla="*/ 0 w 565849"/>
              <a:gd name="T29" fmla="*/ 26337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(p3, C2)</a:t>
            </a:r>
          </a:p>
        </p:txBody>
      </p:sp>
      <p:sp>
        <p:nvSpPr>
          <p:cNvPr id="125" name="Freeform 124"/>
          <p:cNvSpPr>
            <a:spLocks noChangeArrowheads="1"/>
          </p:cNvSpPr>
          <p:nvPr/>
        </p:nvSpPr>
        <p:spPr bwMode="auto">
          <a:xfrm>
            <a:off x="4867275" y="3935413"/>
            <a:ext cx="427038" cy="185737"/>
          </a:xfrm>
          <a:custGeom>
            <a:avLst/>
            <a:gdLst>
              <a:gd name="T0" fmla="*/ 0 w 565849"/>
              <a:gd name="T1" fmla="*/ 26600 h 174471"/>
              <a:gd name="T2" fmla="*/ 6184 w 565849"/>
              <a:gd name="T3" fmla="*/ 7791 h 174471"/>
              <a:gd name="T4" fmla="*/ 21113 w 565849"/>
              <a:gd name="T5" fmla="*/ 0 h 174471"/>
              <a:gd name="T6" fmla="*/ 205282 w 565849"/>
              <a:gd name="T7" fmla="*/ 429 h 174471"/>
              <a:gd name="T8" fmla="*/ 391637 w 565849"/>
              <a:gd name="T9" fmla="*/ 0 h 174471"/>
              <a:gd name="T10" fmla="*/ 406566 w 565849"/>
              <a:gd name="T11" fmla="*/ 7791 h 174471"/>
              <a:gd name="T12" fmla="*/ 412750 w 565849"/>
              <a:gd name="T13" fmla="*/ 26600 h 174471"/>
              <a:gd name="T14" fmla="*/ 412750 w 565849"/>
              <a:gd name="T15" fmla="*/ 132997 h 174471"/>
              <a:gd name="T16" fmla="*/ 406566 w 565849"/>
              <a:gd name="T17" fmla="*/ 151806 h 174471"/>
              <a:gd name="T18" fmla="*/ 391637 w 565849"/>
              <a:gd name="T19" fmla="*/ 159597 h 174471"/>
              <a:gd name="T20" fmla="*/ 208692 w 565849"/>
              <a:gd name="T21" fmla="*/ 160247 h 174471"/>
              <a:gd name="T22" fmla="*/ 21113 w 565849"/>
              <a:gd name="T23" fmla="*/ 159597 h 174471"/>
              <a:gd name="T24" fmla="*/ 6184 w 565849"/>
              <a:gd name="T25" fmla="*/ 151806 h 174471"/>
              <a:gd name="T26" fmla="*/ 0 w 565849"/>
              <a:gd name="T27" fmla="*/ 132997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(p8, C2)</a:t>
            </a:r>
          </a:p>
        </p:txBody>
      </p:sp>
      <p:sp>
        <p:nvSpPr>
          <p:cNvPr id="138" name="Freeform 137"/>
          <p:cNvSpPr>
            <a:spLocks noChangeArrowheads="1"/>
          </p:cNvSpPr>
          <p:nvPr/>
        </p:nvSpPr>
        <p:spPr bwMode="auto">
          <a:xfrm>
            <a:off x="3071813" y="3935413"/>
            <a:ext cx="427037" cy="185737"/>
          </a:xfrm>
          <a:custGeom>
            <a:avLst/>
            <a:gdLst>
              <a:gd name="T0" fmla="*/ 0 w 565849"/>
              <a:gd name="T1" fmla="*/ 26337 h 174471"/>
              <a:gd name="T2" fmla="*/ 6184 w 565849"/>
              <a:gd name="T3" fmla="*/ 7714 h 174471"/>
              <a:gd name="T4" fmla="*/ 21113 w 565849"/>
              <a:gd name="T5" fmla="*/ 0 h 174471"/>
              <a:gd name="T6" fmla="*/ 205282 w 565849"/>
              <a:gd name="T7" fmla="*/ 425 h 174471"/>
              <a:gd name="T8" fmla="*/ 391637 w 565849"/>
              <a:gd name="T9" fmla="*/ 0 h 174471"/>
              <a:gd name="T10" fmla="*/ 406566 w 565849"/>
              <a:gd name="T11" fmla="*/ 7714 h 174471"/>
              <a:gd name="T12" fmla="*/ 412750 w 565849"/>
              <a:gd name="T13" fmla="*/ 26337 h 174471"/>
              <a:gd name="T14" fmla="*/ 412750 w 565849"/>
              <a:gd name="T15" fmla="*/ 131680 h 174471"/>
              <a:gd name="T16" fmla="*/ 406566 w 565849"/>
              <a:gd name="T17" fmla="*/ 150303 h 174471"/>
              <a:gd name="T18" fmla="*/ 391637 w 565849"/>
              <a:gd name="T19" fmla="*/ 158017 h 174471"/>
              <a:gd name="T20" fmla="*/ 208692 w 565849"/>
              <a:gd name="T21" fmla="*/ 158660 h 174471"/>
              <a:gd name="T22" fmla="*/ 21113 w 565849"/>
              <a:gd name="T23" fmla="*/ 158017 h 174471"/>
              <a:gd name="T24" fmla="*/ 6184 w 565849"/>
              <a:gd name="T25" fmla="*/ 150303 h 174471"/>
              <a:gd name="T26" fmla="*/ 0 w 565849"/>
              <a:gd name="T27" fmla="*/ 131680 h 174471"/>
              <a:gd name="T28" fmla="*/ 0 w 565849"/>
              <a:gd name="T29" fmla="*/ 26337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(p2, C2)</a:t>
            </a:r>
          </a:p>
        </p:txBody>
      </p:sp>
      <p:sp>
        <p:nvSpPr>
          <p:cNvPr id="139" name="Freeform 138"/>
          <p:cNvSpPr>
            <a:spLocks noChangeArrowheads="1"/>
          </p:cNvSpPr>
          <p:nvPr/>
        </p:nvSpPr>
        <p:spPr bwMode="auto">
          <a:xfrm>
            <a:off x="5357813" y="3935413"/>
            <a:ext cx="427037" cy="185737"/>
          </a:xfrm>
          <a:custGeom>
            <a:avLst/>
            <a:gdLst>
              <a:gd name="T0" fmla="*/ 0 w 565849"/>
              <a:gd name="T1" fmla="*/ 26600 h 174471"/>
              <a:gd name="T2" fmla="*/ 6184 w 565849"/>
              <a:gd name="T3" fmla="*/ 7791 h 174471"/>
              <a:gd name="T4" fmla="*/ 21113 w 565849"/>
              <a:gd name="T5" fmla="*/ 0 h 174471"/>
              <a:gd name="T6" fmla="*/ 205282 w 565849"/>
              <a:gd name="T7" fmla="*/ 429 h 174471"/>
              <a:gd name="T8" fmla="*/ 391637 w 565849"/>
              <a:gd name="T9" fmla="*/ 0 h 174471"/>
              <a:gd name="T10" fmla="*/ 406566 w 565849"/>
              <a:gd name="T11" fmla="*/ 7791 h 174471"/>
              <a:gd name="T12" fmla="*/ 412750 w 565849"/>
              <a:gd name="T13" fmla="*/ 26600 h 174471"/>
              <a:gd name="T14" fmla="*/ 412750 w 565849"/>
              <a:gd name="T15" fmla="*/ 132997 h 174471"/>
              <a:gd name="T16" fmla="*/ 406566 w 565849"/>
              <a:gd name="T17" fmla="*/ 151806 h 174471"/>
              <a:gd name="T18" fmla="*/ 391637 w 565849"/>
              <a:gd name="T19" fmla="*/ 159597 h 174471"/>
              <a:gd name="T20" fmla="*/ 208692 w 565849"/>
              <a:gd name="T21" fmla="*/ 160247 h 174471"/>
              <a:gd name="T22" fmla="*/ 21113 w 565849"/>
              <a:gd name="T23" fmla="*/ 159597 h 174471"/>
              <a:gd name="T24" fmla="*/ 6184 w 565849"/>
              <a:gd name="T25" fmla="*/ 151806 h 174471"/>
              <a:gd name="T26" fmla="*/ 0 w 565849"/>
              <a:gd name="T27" fmla="*/ 132997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(p9, C2)</a:t>
            </a:r>
          </a:p>
        </p:txBody>
      </p:sp>
      <p:cxnSp>
        <p:nvCxnSpPr>
          <p:cNvPr id="1656878" name="Straight Arrow Connector 140"/>
          <p:cNvCxnSpPr>
            <a:cxnSpLocks noChangeShapeType="1"/>
            <a:stCxn id="121" idx="17"/>
            <a:endCxn id="138" idx="3"/>
          </p:cNvCxnSpPr>
          <p:nvPr/>
        </p:nvCxnSpPr>
        <p:spPr bwMode="auto">
          <a:xfrm flipH="1">
            <a:off x="3240088" y="3665538"/>
            <a:ext cx="788987" cy="26987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879" name="Curved Connector 144"/>
          <p:cNvCxnSpPr>
            <a:cxnSpLocks noChangeShapeType="1"/>
            <a:stCxn id="122" idx="10"/>
            <a:endCxn id="142" idx="18"/>
          </p:cNvCxnSpPr>
          <p:nvPr/>
        </p:nvCxnSpPr>
        <p:spPr bwMode="auto">
          <a:xfrm>
            <a:off x="3722688" y="4103688"/>
            <a:ext cx="363537" cy="436562"/>
          </a:xfrm>
          <a:prstGeom prst="curvedConnector3">
            <a:avLst>
              <a:gd name="adj1" fmla="val -3931"/>
            </a:avLst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8" name="Freeform 147"/>
          <p:cNvSpPr>
            <a:spLocks noChangeArrowheads="1"/>
          </p:cNvSpPr>
          <p:nvPr/>
        </p:nvSpPr>
        <p:spPr bwMode="auto">
          <a:xfrm>
            <a:off x="3571875" y="4610100"/>
            <a:ext cx="427038" cy="185738"/>
          </a:xfrm>
          <a:custGeom>
            <a:avLst/>
            <a:gdLst>
              <a:gd name="T0" fmla="*/ 2774 w 552964"/>
              <a:gd name="T1" fmla="*/ 27842 h 175701"/>
              <a:gd name="T2" fmla="*/ 9102 w 552964"/>
              <a:gd name="T3" fmla="*/ 9350 h 175701"/>
              <a:gd name="T4" fmla="*/ 24379 w 552964"/>
              <a:gd name="T5" fmla="*/ 1690 h 175701"/>
              <a:gd name="T6" fmla="*/ 205018 w 552964"/>
              <a:gd name="T7" fmla="*/ 0 h 175701"/>
              <a:gd name="T8" fmla="*/ 389992 w 552964"/>
              <a:gd name="T9" fmla="*/ 1690 h 175701"/>
              <a:gd name="T10" fmla="*/ 405269 w 552964"/>
              <a:gd name="T11" fmla="*/ 9350 h 175701"/>
              <a:gd name="T12" fmla="*/ 411598 w 552964"/>
              <a:gd name="T13" fmla="*/ 27842 h 175701"/>
              <a:gd name="T14" fmla="*/ 412750 w 552964"/>
              <a:gd name="T15" fmla="*/ 78527 h 175701"/>
              <a:gd name="T16" fmla="*/ 411598 w 552964"/>
              <a:gd name="T17" fmla="*/ 132448 h 175701"/>
              <a:gd name="T18" fmla="*/ 405269 w 552964"/>
              <a:gd name="T19" fmla="*/ 150940 h 175701"/>
              <a:gd name="T20" fmla="*/ 389992 w 552964"/>
              <a:gd name="T21" fmla="*/ 158600 h 175701"/>
              <a:gd name="T22" fmla="*/ 340824 w 552964"/>
              <a:gd name="T23" fmla="*/ 158750 h 175701"/>
              <a:gd name="T24" fmla="*/ 251951 w 552964"/>
              <a:gd name="T25" fmla="*/ 158750 h 175701"/>
              <a:gd name="T26" fmla="*/ 161302 w 552964"/>
              <a:gd name="T27" fmla="*/ 158750 h 175701"/>
              <a:gd name="T28" fmla="*/ 72430 w 552964"/>
              <a:gd name="T29" fmla="*/ 158750 h 175701"/>
              <a:gd name="T30" fmla="*/ 24379 w 552964"/>
              <a:gd name="T31" fmla="*/ 158600 h 175701"/>
              <a:gd name="T32" fmla="*/ 9102 w 552964"/>
              <a:gd name="T33" fmla="*/ 150940 h 175701"/>
              <a:gd name="T34" fmla="*/ 2774 w 552964"/>
              <a:gd name="T35" fmla="*/ 132448 h 175701"/>
              <a:gd name="T36" fmla="*/ 0 w 552964"/>
              <a:gd name="T37" fmla="*/ 78527 h 175701"/>
              <a:gd name="T38" fmla="*/ 2774 w 552964"/>
              <a:gd name="T39" fmla="*/ 27842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(p4, C2)</a:t>
            </a:r>
          </a:p>
        </p:txBody>
      </p:sp>
      <p:cxnSp>
        <p:nvCxnSpPr>
          <p:cNvPr id="1656881" name="Curved Connector 148"/>
          <p:cNvCxnSpPr>
            <a:cxnSpLocks noChangeShapeType="1"/>
            <a:stCxn id="138" idx="10"/>
            <a:endCxn id="148" idx="18"/>
          </p:cNvCxnSpPr>
          <p:nvPr/>
        </p:nvCxnSpPr>
        <p:spPr bwMode="auto">
          <a:xfrm>
            <a:off x="3241675" y="4103688"/>
            <a:ext cx="342900" cy="588962"/>
          </a:xfrm>
          <a:prstGeom prst="curvedConnector3">
            <a:avLst>
              <a:gd name="adj1" fmla="val -3704"/>
            </a:avLst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882" name="Curved Connector 149"/>
          <p:cNvCxnSpPr>
            <a:cxnSpLocks noChangeShapeType="1"/>
            <a:stCxn id="148" idx="7"/>
            <a:endCxn id="139" idx="10"/>
          </p:cNvCxnSpPr>
          <p:nvPr/>
        </p:nvCxnSpPr>
        <p:spPr bwMode="auto">
          <a:xfrm flipV="1">
            <a:off x="3903663" y="4105275"/>
            <a:ext cx="1624012" cy="587375"/>
          </a:xfrm>
          <a:prstGeom prst="curvedConnector3">
            <a:avLst>
              <a:gd name="adj1" fmla="val 100778"/>
            </a:avLst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883" name="Curved Connector 180"/>
          <p:cNvCxnSpPr>
            <a:cxnSpLocks noChangeShapeType="1"/>
            <a:stCxn id="125" idx="3"/>
            <a:endCxn id="217" idx="10"/>
          </p:cNvCxnSpPr>
          <p:nvPr/>
        </p:nvCxnSpPr>
        <p:spPr bwMode="auto">
          <a:xfrm flipV="1">
            <a:off x="5035550" y="3275013"/>
            <a:ext cx="60325" cy="660400"/>
          </a:xfrm>
          <a:prstGeom prst="curvedConnector3">
            <a:avLst>
              <a:gd name="adj1" fmla="val 118417"/>
            </a:avLst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884" name="Curved Connector 181"/>
          <p:cNvCxnSpPr>
            <a:cxnSpLocks noChangeShapeType="1"/>
            <a:stCxn id="139" idx="3"/>
            <a:endCxn id="226" idx="10"/>
          </p:cNvCxnSpPr>
          <p:nvPr/>
        </p:nvCxnSpPr>
        <p:spPr bwMode="auto">
          <a:xfrm flipV="1">
            <a:off x="5526088" y="3275013"/>
            <a:ext cx="65087" cy="660400"/>
          </a:xfrm>
          <a:prstGeom prst="curvedConnector3">
            <a:avLst>
              <a:gd name="adj1" fmla="val 117069"/>
            </a:avLst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885" name="Curved Connector 203"/>
          <p:cNvCxnSpPr>
            <a:cxnSpLocks noChangeShapeType="1"/>
            <a:stCxn id="142" idx="8"/>
            <a:endCxn id="125" idx="10"/>
          </p:cNvCxnSpPr>
          <p:nvPr/>
        </p:nvCxnSpPr>
        <p:spPr bwMode="auto">
          <a:xfrm flipV="1">
            <a:off x="4403725" y="4105275"/>
            <a:ext cx="633413" cy="492125"/>
          </a:xfrm>
          <a:prstGeom prst="curvedConnector3">
            <a:avLst>
              <a:gd name="adj1" fmla="val 100500"/>
            </a:avLst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6886" name="TextBox 275"/>
          <p:cNvSpPr txBox="1">
            <a:spLocks noChangeArrowheads="1"/>
          </p:cNvSpPr>
          <p:nvPr/>
        </p:nvSpPr>
        <p:spPr bwMode="auto">
          <a:xfrm>
            <a:off x="7011988" y="2393950"/>
            <a:ext cx="3095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900" b="1" smtClean="0">
                <a:solidFill>
                  <a:srgbClr val="FFFFFF"/>
                </a:solidFill>
                <a:latin typeface="Cambria Math" pitchFamily="18" charset="0"/>
              </a:rPr>
              <a:t>C3</a:t>
            </a:r>
          </a:p>
        </p:txBody>
      </p:sp>
      <p:sp>
        <p:nvSpPr>
          <p:cNvPr id="298" name="Freeform 297"/>
          <p:cNvSpPr>
            <a:spLocks noChangeArrowheads="1"/>
          </p:cNvSpPr>
          <p:nvPr/>
        </p:nvSpPr>
        <p:spPr bwMode="auto">
          <a:xfrm>
            <a:off x="5913438" y="3109913"/>
            <a:ext cx="436562" cy="173037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3 w 565849"/>
              <a:gd name="T9" fmla="*/ 0 h 174471"/>
              <a:gd name="T10" fmla="*/ 420639 w 565849"/>
              <a:gd name="T11" fmla="*/ 7791 h 174471"/>
              <a:gd name="T12" fmla="*/ 427037 w 565849"/>
              <a:gd name="T13" fmla="*/ 26600 h 174471"/>
              <a:gd name="T14" fmla="*/ 427037 w 565849"/>
              <a:gd name="T15" fmla="*/ 132997 h 174471"/>
              <a:gd name="T16" fmla="*/ 420639 w 565849"/>
              <a:gd name="T17" fmla="*/ 151806 h 174471"/>
              <a:gd name="T18" fmla="*/ 405193 w 565849"/>
              <a:gd name="T19" fmla="*/ 159597 h 174471"/>
              <a:gd name="T20" fmla="*/ 215916 w 565849"/>
              <a:gd name="T21" fmla="*/ 160247 h 174471"/>
              <a:gd name="T22" fmla="*/ 21844 w 565849"/>
              <a:gd name="T23" fmla="*/ 159597 h 174471"/>
              <a:gd name="T24" fmla="*/ 6398 w 565849"/>
              <a:gd name="T25" fmla="*/ 151806 h 174471"/>
              <a:gd name="T26" fmla="*/ 0 w 565849"/>
              <a:gd name="T27" fmla="*/ 132997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(m16, </a:t>
            </a:r>
            <a:r>
              <a:rPr lang="el-GR" sz="800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cxnSp>
        <p:nvCxnSpPr>
          <p:cNvPr id="1656888" name="Straight Arrow Connector 213"/>
          <p:cNvCxnSpPr>
            <a:cxnSpLocks noChangeShapeType="1"/>
            <a:stCxn id="297" idx="17"/>
            <a:endCxn id="298" idx="3"/>
          </p:cNvCxnSpPr>
          <p:nvPr/>
        </p:nvCxnSpPr>
        <p:spPr bwMode="auto">
          <a:xfrm flipH="1">
            <a:off x="6076950" y="2711450"/>
            <a:ext cx="798513" cy="398463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1" name="Freeform 300"/>
          <p:cNvSpPr>
            <a:spLocks noChangeArrowheads="1"/>
          </p:cNvSpPr>
          <p:nvPr/>
        </p:nvSpPr>
        <p:spPr bwMode="auto">
          <a:xfrm>
            <a:off x="7248525" y="3109913"/>
            <a:ext cx="436563" cy="173037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4 w 565849"/>
              <a:gd name="T9" fmla="*/ 0 h 174471"/>
              <a:gd name="T10" fmla="*/ 420640 w 565849"/>
              <a:gd name="T11" fmla="*/ 7791 h 174471"/>
              <a:gd name="T12" fmla="*/ 427038 w 565849"/>
              <a:gd name="T13" fmla="*/ 26600 h 174471"/>
              <a:gd name="T14" fmla="*/ 427038 w 565849"/>
              <a:gd name="T15" fmla="*/ 132997 h 174471"/>
              <a:gd name="T16" fmla="*/ 420640 w 565849"/>
              <a:gd name="T17" fmla="*/ 151806 h 174471"/>
              <a:gd name="T18" fmla="*/ 405194 w 565849"/>
              <a:gd name="T19" fmla="*/ 159597 h 174471"/>
              <a:gd name="T20" fmla="*/ 215916 w 565849"/>
              <a:gd name="T21" fmla="*/ 160247 h 174471"/>
              <a:gd name="T22" fmla="*/ 21844 w 565849"/>
              <a:gd name="T23" fmla="*/ 159597 h 174471"/>
              <a:gd name="T24" fmla="*/ 6398 w 565849"/>
              <a:gd name="T25" fmla="*/ 151806 h 174471"/>
              <a:gd name="T26" fmla="*/ 0 w 565849"/>
              <a:gd name="T27" fmla="*/ 132997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(m18, </a:t>
            </a:r>
            <a:r>
              <a:rPr lang="el-GR" sz="800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cxnSp>
        <p:nvCxnSpPr>
          <p:cNvPr id="1656890" name="Straight Arrow Connector 220"/>
          <p:cNvCxnSpPr>
            <a:cxnSpLocks noChangeShapeType="1"/>
            <a:stCxn id="297" idx="11"/>
            <a:endCxn id="301" idx="3"/>
          </p:cNvCxnSpPr>
          <p:nvPr/>
        </p:nvCxnSpPr>
        <p:spPr bwMode="auto">
          <a:xfrm>
            <a:off x="7088188" y="2740025"/>
            <a:ext cx="323850" cy="369888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6" name="Freeform 305"/>
          <p:cNvSpPr>
            <a:spLocks noChangeArrowheads="1"/>
          </p:cNvSpPr>
          <p:nvPr/>
        </p:nvSpPr>
        <p:spPr bwMode="auto">
          <a:xfrm>
            <a:off x="8267700" y="3109913"/>
            <a:ext cx="436563" cy="173037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4 w 565849"/>
              <a:gd name="T9" fmla="*/ 0 h 174471"/>
              <a:gd name="T10" fmla="*/ 420640 w 565849"/>
              <a:gd name="T11" fmla="*/ 7791 h 174471"/>
              <a:gd name="T12" fmla="*/ 427038 w 565849"/>
              <a:gd name="T13" fmla="*/ 26600 h 174471"/>
              <a:gd name="T14" fmla="*/ 427038 w 565849"/>
              <a:gd name="T15" fmla="*/ 132997 h 174471"/>
              <a:gd name="T16" fmla="*/ 420640 w 565849"/>
              <a:gd name="T17" fmla="*/ 151806 h 174471"/>
              <a:gd name="T18" fmla="*/ 405194 w 565849"/>
              <a:gd name="T19" fmla="*/ 159597 h 174471"/>
              <a:gd name="T20" fmla="*/ 215916 w 565849"/>
              <a:gd name="T21" fmla="*/ 160247 h 174471"/>
              <a:gd name="T22" fmla="*/ 21844 w 565849"/>
              <a:gd name="T23" fmla="*/ 159597 h 174471"/>
              <a:gd name="T24" fmla="*/ 6398 w 565849"/>
              <a:gd name="T25" fmla="*/ 151806 h 174471"/>
              <a:gd name="T26" fmla="*/ 0 w 565849"/>
              <a:gd name="T27" fmla="*/ 132997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(m20, </a:t>
            </a:r>
            <a:r>
              <a:rPr lang="el-GR" sz="800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cxnSp>
        <p:nvCxnSpPr>
          <p:cNvPr id="1656892" name="Straight Arrow Connector 227"/>
          <p:cNvCxnSpPr>
            <a:cxnSpLocks noChangeShapeType="1"/>
            <a:stCxn id="297" idx="7"/>
            <a:endCxn id="306" idx="3"/>
          </p:cNvCxnSpPr>
          <p:nvPr/>
        </p:nvCxnSpPr>
        <p:spPr bwMode="auto">
          <a:xfrm>
            <a:off x="7223125" y="2711450"/>
            <a:ext cx="1208088" cy="398463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0" name="Freeform 309"/>
          <p:cNvSpPr>
            <a:spLocks noChangeArrowheads="1"/>
          </p:cNvSpPr>
          <p:nvPr/>
        </p:nvSpPr>
        <p:spPr bwMode="auto">
          <a:xfrm>
            <a:off x="7224713" y="3940175"/>
            <a:ext cx="420687" cy="173038"/>
          </a:xfrm>
          <a:custGeom>
            <a:avLst/>
            <a:gdLst>
              <a:gd name="T0" fmla="*/ 0 w 565849"/>
              <a:gd name="T1" fmla="*/ 26337 h 174471"/>
              <a:gd name="T2" fmla="*/ 6184 w 565849"/>
              <a:gd name="T3" fmla="*/ 7714 h 174471"/>
              <a:gd name="T4" fmla="*/ 21113 w 565849"/>
              <a:gd name="T5" fmla="*/ 0 h 174471"/>
              <a:gd name="T6" fmla="*/ 205282 w 565849"/>
              <a:gd name="T7" fmla="*/ 425 h 174471"/>
              <a:gd name="T8" fmla="*/ 391637 w 565849"/>
              <a:gd name="T9" fmla="*/ 0 h 174471"/>
              <a:gd name="T10" fmla="*/ 406566 w 565849"/>
              <a:gd name="T11" fmla="*/ 7714 h 174471"/>
              <a:gd name="T12" fmla="*/ 412750 w 565849"/>
              <a:gd name="T13" fmla="*/ 26337 h 174471"/>
              <a:gd name="T14" fmla="*/ 412750 w 565849"/>
              <a:gd name="T15" fmla="*/ 131680 h 174471"/>
              <a:gd name="T16" fmla="*/ 406566 w 565849"/>
              <a:gd name="T17" fmla="*/ 150303 h 174471"/>
              <a:gd name="T18" fmla="*/ 391637 w 565849"/>
              <a:gd name="T19" fmla="*/ 158017 h 174471"/>
              <a:gd name="T20" fmla="*/ 208692 w 565849"/>
              <a:gd name="T21" fmla="*/ 158660 h 174471"/>
              <a:gd name="T22" fmla="*/ 21113 w 565849"/>
              <a:gd name="T23" fmla="*/ 158017 h 174471"/>
              <a:gd name="T24" fmla="*/ 6184 w 565849"/>
              <a:gd name="T25" fmla="*/ 150303 h 174471"/>
              <a:gd name="T26" fmla="*/ 0 w 565849"/>
              <a:gd name="T27" fmla="*/ 131680 h 174471"/>
              <a:gd name="T28" fmla="*/ 0 w 565849"/>
              <a:gd name="T29" fmla="*/ 26337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(p7, C3)</a:t>
            </a:r>
          </a:p>
        </p:txBody>
      </p:sp>
      <p:cxnSp>
        <p:nvCxnSpPr>
          <p:cNvPr id="1656894" name="Straight Arrow Connector 125"/>
          <p:cNvCxnSpPr>
            <a:cxnSpLocks noChangeShapeType="1"/>
            <a:stCxn id="308" idx="12"/>
            <a:endCxn id="310" idx="3"/>
          </p:cNvCxnSpPr>
          <p:nvPr/>
        </p:nvCxnSpPr>
        <p:spPr bwMode="auto">
          <a:xfrm>
            <a:off x="7064600" y="3681559"/>
            <a:ext cx="312732" cy="259038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5" name="Freeform 314"/>
          <p:cNvSpPr>
            <a:spLocks noChangeArrowheads="1"/>
          </p:cNvSpPr>
          <p:nvPr/>
        </p:nvSpPr>
        <p:spPr bwMode="auto">
          <a:xfrm>
            <a:off x="6107113" y="3940175"/>
            <a:ext cx="420687" cy="173038"/>
          </a:xfrm>
          <a:custGeom>
            <a:avLst/>
            <a:gdLst>
              <a:gd name="T0" fmla="*/ 0 w 565849"/>
              <a:gd name="T1" fmla="*/ 26337 h 174471"/>
              <a:gd name="T2" fmla="*/ 6184 w 565849"/>
              <a:gd name="T3" fmla="*/ 7714 h 174471"/>
              <a:gd name="T4" fmla="*/ 21113 w 565849"/>
              <a:gd name="T5" fmla="*/ 0 h 174471"/>
              <a:gd name="T6" fmla="*/ 205282 w 565849"/>
              <a:gd name="T7" fmla="*/ 425 h 174471"/>
              <a:gd name="T8" fmla="*/ 391637 w 565849"/>
              <a:gd name="T9" fmla="*/ 0 h 174471"/>
              <a:gd name="T10" fmla="*/ 406566 w 565849"/>
              <a:gd name="T11" fmla="*/ 7714 h 174471"/>
              <a:gd name="T12" fmla="*/ 412750 w 565849"/>
              <a:gd name="T13" fmla="*/ 26337 h 174471"/>
              <a:gd name="T14" fmla="*/ 412750 w 565849"/>
              <a:gd name="T15" fmla="*/ 131680 h 174471"/>
              <a:gd name="T16" fmla="*/ 406566 w 565849"/>
              <a:gd name="T17" fmla="*/ 150303 h 174471"/>
              <a:gd name="T18" fmla="*/ 391637 w 565849"/>
              <a:gd name="T19" fmla="*/ 158017 h 174471"/>
              <a:gd name="T20" fmla="*/ 208692 w 565849"/>
              <a:gd name="T21" fmla="*/ 158660 h 174471"/>
              <a:gd name="T22" fmla="*/ 21113 w 565849"/>
              <a:gd name="T23" fmla="*/ 158017 h 174471"/>
              <a:gd name="T24" fmla="*/ 6184 w 565849"/>
              <a:gd name="T25" fmla="*/ 150303 h 174471"/>
              <a:gd name="T26" fmla="*/ 0 w 565849"/>
              <a:gd name="T27" fmla="*/ 131680 h 174471"/>
              <a:gd name="T28" fmla="*/ 0 w 565849"/>
              <a:gd name="T29" fmla="*/ 26337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(p2, C3)</a:t>
            </a:r>
          </a:p>
        </p:txBody>
      </p:sp>
      <p:sp>
        <p:nvSpPr>
          <p:cNvPr id="316" name="Freeform 315"/>
          <p:cNvSpPr>
            <a:spLocks noChangeArrowheads="1"/>
          </p:cNvSpPr>
          <p:nvPr/>
        </p:nvSpPr>
        <p:spPr bwMode="auto">
          <a:xfrm>
            <a:off x="8215313" y="3940175"/>
            <a:ext cx="420687" cy="173038"/>
          </a:xfrm>
          <a:custGeom>
            <a:avLst/>
            <a:gdLst>
              <a:gd name="T0" fmla="*/ 0 w 565849"/>
              <a:gd name="T1" fmla="*/ 26337 h 174471"/>
              <a:gd name="T2" fmla="*/ 6184 w 565849"/>
              <a:gd name="T3" fmla="*/ 7714 h 174471"/>
              <a:gd name="T4" fmla="*/ 21113 w 565849"/>
              <a:gd name="T5" fmla="*/ 0 h 174471"/>
              <a:gd name="T6" fmla="*/ 205282 w 565849"/>
              <a:gd name="T7" fmla="*/ 425 h 174471"/>
              <a:gd name="T8" fmla="*/ 391637 w 565849"/>
              <a:gd name="T9" fmla="*/ 0 h 174471"/>
              <a:gd name="T10" fmla="*/ 406566 w 565849"/>
              <a:gd name="T11" fmla="*/ 7714 h 174471"/>
              <a:gd name="T12" fmla="*/ 412750 w 565849"/>
              <a:gd name="T13" fmla="*/ 26337 h 174471"/>
              <a:gd name="T14" fmla="*/ 412750 w 565849"/>
              <a:gd name="T15" fmla="*/ 131680 h 174471"/>
              <a:gd name="T16" fmla="*/ 406566 w 565849"/>
              <a:gd name="T17" fmla="*/ 150303 h 174471"/>
              <a:gd name="T18" fmla="*/ 391637 w 565849"/>
              <a:gd name="T19" fmla="*/ 158017 h 174471"/>
              <a:gd name="T20" fmla="*/ 208692 w 565849"/>
              <a:gd name="T21" fmla="*/ 158660 h 174471"/>
              <a:gd name="T22" fmla="*/ 21113 w 565849"/>
              <a:gd name="T23" fmla="*/ 158017 h 174471"/>
              <a:gd name="T24" fmla="*/ 6184 w 565849"/>
              <a:gd name="T25" fmla="*/ 150303 h 174471"/>
              <a:gd name="T26" fmla="*/ 0 w 565849"/>
              <a:gd name="T27" fmla="*/ 131680 h 174471"/>
              <a:gd name="T28" fmla="*/ 0 w 565849"/>
              <a:gd name="T29" fmla="*/ 26337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(p9, C3)</a:t>
            </a:r>
          </a:p>
        </p:txBody>
      </p:sp>
      <p:cxnSp>
        <p:nvCxnSpPr>
          <p:cNvPr id="1656897" name="Straight Arrow Connector 139"/>
          <p:cNvCxnSpPr>
            <a:cxnSpLocks noChangeShapeType="1"/>
            <a:stCxn id="308" idx="8"/>
            <a:endCxn id="316" idx="3"/>
          </p:cNvCxnSpPr>
          <p:nvPr/>
        </p:nvCxnSpPr>
        <p:spPr bwMode="auto">
          <a:xfrm>
            <a:off x="7181949" y="3657360"/>
            <a:ext cx="1185983" cy="283237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898" name="Straight Arrow Connector 140"/>
          <p:cNvCxnSpPr>
            <a:cxnSpLocks noChangeShapeType="1"/>
            <a:stCxn id="308" idx="17"/>
            <a:endCxn id="315" idx="3"/>
          </p:cNvCxnSpPr>
          <p:nvPr/>
        </p:nvCxnSpPr>
        <p:spPr bwMode="auto">
          <a:xfrm flipH="1">
            <a:off x="6259732" y="3657360"/>
            <a:ext cx="621710" cy="283237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0" name="Freeform 319"/>
          <p:cNvSpPr>
            <a:spLocks noChangeArrowheads="1"/>
          </p:cNvSpPr>
          <p:nvPr/>
        </p:nvSpPr>
        <p:spPr bwMode="auto">
          <a:xfrm>
            <a:off x="7378700" y="4240213"/>
            <a:ext cx="420688" cy="173037"/>
          </a:xfrm>
          <a:custGeom>
            <a:avLst/>
            <a:gdLst>
              <a:gd name="T0" fmla="*/ 2774 w 552964"/>
              <a:gd name="T1" fmla="*/ 29321 h 177311"/>
              <a:gd name="T2" fmla="*/ 9102 w 552964"/>
              <a:gd name="T3" fmla="*/ 10813 h 177311"/>
              <a:gd name="T4" fmla="*/ 24379 w 552964"/>
              <a:gd name="T5" fmla="*/ 3147 h 177311"/>
              <a:gd name="T6" fmla="*/ 205018 w 552964"/>
              <a:gd name="T7" fmla="*/ 1456 h 177311"/>
              <a:gd name="T8" fmla="*/ 245032 w 552964"/>
              <a:gd name="T9" fmla="*/ 0 h 177311"/>
              <a:gd name="T10" fmla="*/ 389992 w 552964"/>
              <a:gd name="T11" fmla="*/ 3147 h 177311"/>
              <a:gd name="T12" fmla="*/ 405269 w 552964"/>
              <a:gd name="T13" fmla="*/ 10813 h 177311"/>
              <a:gd name="T14" fmla="*/ 411598 w 552964"/>
              <a:gd name="T15" fmla="*/ 29321 h 177311"/>
              <a:gd name="T16" fmla="*/ 412750 w 552964"/>
              <a:gd name="T17" fmla="*/ 80048 h 177311"/>
              <a:gd name="T18" fmla="*/ 411598 w 552964"/>
              <a:gd name="T19" fmla="*/ 134014 h 177311"/>
              <a:gd name="T20" fmla="*/ 405269 w 552964"/>
              <a:gd name="T21" fmla="*/ 152521 h 177311"/>
              <a:gd name="T22" fmla="*/ 389992 w 552964"/>
              <a:gd name="T23" fmla="*/ 160188 h 177311"/>
              <a:gd name="T24" fmla="*/ 340824 w 552964"/>
              <a:gd name="T25" fmla="*/ 160338 h 177311"/>
              <a:gd name="T26" fmla="*/ 251951 w 552964"/>
              <a:gd name="T27" fmla="*/ 160338 h 177311"/>
              <a:gd name="T28" fmla="*/ 161302 w 552964"/>
              <a:gd name="T29" fmla="*/ 160338 h 177311"/>
              <a:gd name="T30" fmla="*/ 72430 w 552964"/>
              <a:gd name="T31" fmla="*/ 160338 h 177311"/>
              <a:gd name="T32" fmla="*/ 24379 w 552964"/>
              <a:gd name="T33" fmla="*/ 160188 h 177311"/>
              <a:gd name="T34" fmla="*/ 9102 w 552964"/>
              <a:gd name="T35" fmla="*/ 152521 h 177311"/>
              <a:gd name="T36" fmla="*/ 2774 w 552964"/>
              <a:gd name="T37" fmla="*/ 134014 h 177311"/>
              <a:gd name="T38" fmla="*/ 0 w 552964"/>
              <a:gd name="T39" fmla="*/ 80048 h 177311"/>
              <a:gd name="T40" fmla="*/ 2774 w 552964"/>
              <a:gd name="T41" fmla="*/ 29321 h 1773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52964"/>
              <a:gd name="T64" fmla="*/ 0 h 177311"/>
              <a:gd name="T65" fmla="*/ 552964 w 552964"/>
              <a:gd name="T66" fmla="*/ 177311 h 17731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52964" h="177311">
                <a:moveTo>
                  <a:pt x="3716" y="32425"/>
                </a:moveTo>
                <a:cubicBezTo>
                  <a:pt x="3716" y="24748"/>
                  <a:pt x="6766" y="17386"/>
                  <a:pt x="12194" y="11958"/>
                </a:cubicBezTo>
                <a:cubicBezTo>
                  <a:pt x="17622" y="6530"/>
                  <a:pt x="20706" y="6140"/>
                  <a:pt x="32661" y="3480"/>
                </a:cubicBezTo>
                <a:lnTo>
                  <a:pt x="274664" y="1610"/>
                </a:lnTo>
                <a:lnTo>
                  <a:pt x="328271" y="0"/>
                </a:lnTo>
                <a:lnTo>
                  <a:pt x="522475" y="3480"/>
                </a:lnTo>
                <a:cubicBezTo>
                  <a:pt x="530152" y="3480"/>
                  <a:pt x="537514" y="6530"/>
                  <a:pt x="542942" y="11958"/>
                </a:cubicBezTo>
                <a:cubicBezTo>
                  <a:pt x="548370" y="17386"/>
                  <a:pt x="549750" y="19664"/>
                  <a:pt x="551420" y="32425"/>
                </a:cubicBezTo>
                <a:cubicBezTo>
                  <a:pt x="551935" y="51124"/>
                  <a:pt x="552449" y="69823"/>
                  <a:pt x="552964" y="88522"/>
                </a:cubicBezTo>
                <a:cubicBezTo>
                  <a:pt x="552449" y="108415"/>
                  <a:pt x="551935" y="128307"/>
                  <a:pt x="551420" y="148200"/>
                </a:cubicBezTo>
                <a:cubicBezTo>
                  <a:pt x="551420" y="155877"/>
                  <a:pt x="548370" y="163239"/>
                  <a:pt x="542942" y="168667"/>
                </a:cubicBezTo>
                <a:cubicBezTo>
                  <a:pt x="537514" y="174095"/>
                  <a:pt x="536865" y="175704"/>
                  <a:pt x="522475" y="177145"/>
                </a:cubicBezTo>
                <a:lnTo>
                  <a:pt x="456604" y="177311"/>
                </a:lnTo>
                <a:lnTo>
                  <a:pt x="337541" y="177311"/>
                </a:lnTo>
                <a:lnTo>
                  <a:pt x="216097" y="177311"/>
                </a:lnTo>
                <a:lnTo>
                  <a:pt x="97035" y="177311"/>
                </a:lnTo>
                <a:lnTo>
                  <a:pt x="32661" y="177145"/>
                </a:lnTo>
                <a:cubicBezTo>
                  <a:pt x="24984" y="177145"/>
                  <a:pt x="17622" y="174095"/>
                  <a:pt x="12194" y="168667"/>
                </a:cubicBezTo>
                <a:cubicBezTo>
                  <a:pt x="6766" y="163239"/>
                  <a:pt x="5748" y="161558"/>
                  <a:pt x="3716" y="148200"/>
                </a:cubicBezTo>
                <a:lnTo>
                  <a:pt x="0" y="88522"/>
                </a:lnTo>
                <a:lnTo>
                  <a:pt x="3716" y="3242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(p6, C3)</a:t>
            </a:r>
          </a:p>
        </p:txBody>
      </p:sp>
      <p:sp>
        <p:nvSpPr>
          <p:cNvPr id="322" name="Freeform 321"/>
          <p:cNvSpPr>
            <a:spLocks noChangeArrowheads="1"/>
          </p:cNvSpPr>
          <p:nvPr/>
        </p:nvSpPr>
        <p:spPr bwMode="auto">
          <a:xfrm>
            <a:off x="6429375" y="4613275"/>
            <a:ext cx="420688" cy="173038"/>
          </a:xfrm>
          <a:custGeom>
            <a:avLst/>
            <a:gdLst>
              <a:gd name="T0" fmla="*/ 2774 w 552964"/>
              <a:gd name="T1" fmla="*/ 28120 h 175701"/>
              <a:gd name="T2" fmla="*/ 9102 w 552964"/>
              <a:gd name="T3" fmla="*/ 9443 h 175701"/>
              <a:gd name="T4" fmla="*/ 24379 w 552964"/>
              <a:gd name="T5" fmla="*/ 1706 h 175701"/>
              <a:gd name="T6" fmla="*/ 205018 w 552964"/>
              <a:gd name="T7" fmla="*/ 0 h 175701"/>
              <a:gd name="T8" fmla="*/ 389992 w 552964"/>
              <a:gd name="T9" fmla="*/ 1706 h 175701"/>
              <a:gd name="T10" fmla="*/ 405269 w 552964"/>
              <a:gd name="T11" fmla="*/ 9443 h 175701"/>
              <a:gd name="T12" fmla="*/ 411598 w 552964"/>
              <a:gd name="T13" fmla="*/ 28120 h 175701"/>
              <a:gd name="T14" fmla="*/ 412750 w 552964"/>
              <a:gd name="T15" fmla="*/ 79312 h 175701"/>
              <a:gd name="T16" fmla="*/ 411598 w 552964"/>
              <a:gd name="T17" fmla="*/ 133772 h 175701"/>
              <a:gd name="T18" fmla="*/ 405269 w 552964"/>
              <a:gd name="T19" fmla="*/ 152449 h 175701"/>
              <a:gd name="T20" fmla="*/ 389992 w 552964"/>
              <a:gd name="T21" fmla="*/ 160186 h 175701"/>
              <a:gd name="T22" fmla="*/ 340824 w 552964"/>
              <a:gd name="T23" fmla="*/ 160337 h 175701"/>
              <a:gd name="T24" fmla="*/ 251951 w 552964"/>
              <a:gd name="T25" fmla="*/ 160337 h 175701"/>
              <a:gd name="T26" fmla="*/ 161302 w 552964"/>
              <a:gd name="T27" fmla="*/ 160337 h 175701"/>
              <a:gd name="T28" fmla="*/ 72430 w 552964"/>
              <a:gd name="T29" fmla="*/ 160337 h 175701"/>
              <a:gd name="T30" fmla="*/ 24379 w 552964"/>
              <a:gd name="T31" fmla="*/ 160186 h 175701"/>
              <a:gd name="T32" fmla="*/ 9102 w 552964"/>
              <a:gd name="T33" fmla="*/ 152449 h 175701"/>
              <a:gd name="T34" fmla="*/ 2774 w 552964"/>
              <a:gd name="T35" fmla="*/ 133772 h 175701"/>
              <a:gd name="T36" fmla="*/ 0 w 552964"/>
              <a:gd name="T37" fmla="*/ 79312 h 175701"/>
              <a:gd name="T38" fmla="*/ 2774 w 552964"/>
              <a:gd name="T39" fmla="*/ 28120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noFill/>
          <a:ln w="12700" algn="ctr">
            <a:solidFill>
              <a:schemeClr val="bg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(p4, C3)</a:t>
            </a:r>
          </a:p>
        </p:txBody>
      </p:sp>
      <p:cxnSp>
        <p:nvCxnSpPr>
          <p:cNvPr id="1656901" name="Curved Connector 148"/>
          <p:cNvCxnSpPr>
            <a:cxnSpLocks noChangeShapeType="1"/>
            <a:stCxn id="315" idx="10"/>
            <a:endCxn id="322" idx="18"/>
          </p:cNvCxnSpPr>
          <p:nvPr/>
        </p:nvCxnSpPr>
        <p:spPr bwMode="auto">
          <a:xfrm>
            <a:off x="6262688" y="4097338"/>
            <a:ext cx="166687" cy="593725"/>
          </a:xfrm>
          <a:prstGeom prst="curvedConnector3">
            <a:avLst>
              <a:gd name="adj1" fmla="val 13333"/>
            </a:avLst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02" name="Curved Connector 149"/>
          <p:cNvCxnSpPr>
            <a:cxnSpLocks noChangeShapeType="1"/>
            <a:stCxn id="322" idx="7"/>
            <a:endCxn id="316" idx="10"/>
          </p:cNvCxnSpPr>
          <p:nvPr/>
        </p:nvCxnSpPr>
        <p:spPr bwMode="auto">
          <a:xfrm flipV="1">
            <a:off x="6743700" y="4097338"/>
            <a:ext cx="1627188" cy="593725"/>
          </a:xfrm>
          <a:prstGeom prst="curvedConnector3">
            <a:avLst>
              <a:gd name="adj1" fmla="val 99898"/>
            </a:avLst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03" name="Curved Connector 174"/>
          <p:cNvCxnSpPr>
            <a:cxnSpLocks noChangeShapeType="1"/>
            <a:stCxn id="298" idx="10"/>
            <a:endCxn id="315" idx="3"/>
          </p:cNvCxnSpPr>
          <p:nvPr/>
        </p:nvCxnSpPr>
        <p:spPr bwMode="auto">
          <a:xfrm>
            <a:off x="6080125" y="3268663"/>
            <a:ext cx="179388" cy="671512"/>
          </a:xfrm>
          <a:prstGeom prst="curvedConnector3">
            <a:avLst>
              <a:gd name="adj1" fmla="val -9736"/>
            </a:avLst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04" name="Curved Connector 177"/>
          <p:cNvCxnSpPr>
            <a:cxnSpLocks noChangeShapeType="1"/>
            <a:stCxn id="310" idx="3"/>
            <a:endCxn id="301" idx="10"/>
          </p:cNvCxnSpPr>
          <p:nvPr/>
        </p:nvCxnSpPr>
        <p:spPr bwMode="auto">
          <a:xfrm flipV="1">
            <a:off x="7377113" y="3268663"/>
            <a:ext cx="38100" cy="671512"/>
          </a:xfrm>
          <a:prstGeom prst="curvedConnector3">
            <a:avLst>
              <a:gd name="adj1" fmla="val 225000"/>
            </a:avLst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05" name="Curved Connector 181"/>
          <p:cNvCxnSpPr>
            <a:cxnSpLocks noChangeShapeType="1"/>
            <a:stCxn id="316" idx="3"/>
            <a:endCxn id="306" idx="10"/>
          </p:cNvCxnSpPr>
          <p:nvPr/>
        </p:nvCxnSpPr>
        <p:spPr bwMode="auto">
          <a:xfrm flipV="1">
            <a:off x="8367713" y="3268663"/>
            <a:ext cx="66675" cy="671512"/>
          </a:xfrm>
          <a:prstGeom prst="curvedConnector3">
            <a:avLst>
              <a:gd name="adj1" fmla="val 116662"/>
            </a:avLst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3" name="Curved Connector 332"/>
          <p:cNvCxnSpPr>
            <a:cxnSpLocks noChangeShapeType="1"/>
            <a:stCxn id="319" idx="7"/>
            <a:endCxn id="320" idx="14"/>
          </p:cNvCxnSpPr>
          <p:nvPr/>
        </p:nvCxnSpPr>
        <p:spPr bwMode="auto">
          <a:xfrm flipV="1">
            <a:off x="7241532" y="4396686"/>
            <a:ext cx="259885" cy="142930"/>
          </a:xfrm>
          <a:prstGeom prst="curvedConnector3">
            <a:avLst>
              <a:gd name="adj1" fmla="val 100184"/>
            </a:avLst>
          </a:prstGeom>
          <a:noFill/>
          <a:ln w="12700" algn="ctr">
            <a:solidFill>
              <a:schemeClr val="bg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4" name="Freeform 333"/>
          <p:cNvSpPr>
            <a:spLocks/>
          </p:cNvSpPr>
          <p:nvPr/>
        </p:nvSpPr>
        <p:spPr bwMode="auto">
          <a:xfrm>
            <a:off x="7396163" y="4103688"/>
            <a:ext cx="184150" cy="144462"/>
          </a:xfrm>
          <a:custGeom>
            <a:avLst/>
            <a:gdLst>
              <a:gd name="T0" fmla="*/ 0 w 218364"/>
              <a:gd name="T1" fmla="*/ 0 h 143301"/>
              <a:gd name="T2" fmla="*/ 120848 w 218364"/>
              <a:gd name="T3" fmla="*/ 61912 h 143301"/>
              <a:gd name="T4" fmla="*/ 184150 w 218364"/>
              <a:gd name="T5" fmla="*/ 144463 h 1433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8364" h="143301">
                <a:moveTo>
                  <a:pt x="0" y="0"/>
                </a:moveTo>
                <a:cubicBezTo>
                  <a:pt x="53453" y="18765"/>
                  <a:pt x="106907" y="37531"/>
                  <a:pt x="143301" y="61414"/>
                </a:cubicBezTo>
                <a:cubicBezTo>
                  <a:pt x="179695" y="85297"/>
                  <a:pt x="199029" y="114299"/>
                  <a:pt x="218364" y="143301"/>
                </a:cubicBez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ysDot"/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1656908" name="Curved Connector 203"/>
          <p:cNvCxnSpPr>
            <a:cxnSpLocks noChangeShapeType="1"/>
            <a:stCxn id="319" idx="8"/>
            <a:endCxn id="311" idx="10"/>
          </p:cNvCxnSpPr>
          <p:nvPr/>
        </p:nvCxnSpPr>
        <p:spPr bwMode="auto">
          <a:xfrm flipV="1">
            <a:off x="7240686" y="4092212"/>
            <a:ext cx="640100" cy="497011"/>
          </a:xfrm>
          <a:prstGeom prst="curvedConnector3">
            <a:avLst>
              <a:gd name="adj1" fmla="val 113082"/>
            </a:avLst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09" name="Straight Arrow Connector 28"/>
          <p:cNvCxnSpPr>
            <a:cxnSpLocks noChangeShapeType="1"/>
            <a:stCxn id="24" idx="9"/>
            <a:endCxn id="206" idx="3"/>
          </p:cNvCxnSpPr>
          <p:nvPr/>
        </p:nvCxnSpPr>
        <p:spPr bwMode="auto">
          <a:xfrm flipH="1">
            <a:off x="1317625" y="2036763"/>
            <a:ext cx="2857500" cy="73818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10" name="Straight Arrow Connector 40"/>
          <p:cNvCxnSpPr>
            <a:cxnSpLocks noChangeShapeType="1"/>
            <a:stCxn id="24" idx="7"/>
            <a:endCxn id="37" idx="0"/>
          </p:cNvCxnSpPr>
          <p:nvPr/>
        </p:nvCxnSpPr>
        <p:spPr bwMode="auto">
          <a:xfrm>
            <a:off x="4297363" y="2028825"/>
            <a:ext cx="4081462" cy="1524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11" name="Straight Arrow Connector 40"/>
          <p:cNvCxnSpPr>
            <a:cxnSpLocks noChangeShapeType="1"/>
            <a:stCxn id="24" idx="9"/>
            <a:endCxn id="297" idx="3"/>
          </p:cNvCxnSpPr>
          <p:nvPr/>
        </p:nvCxnSpPr>
        <p:spPr bwMode="auto">
          <a:xfrm>
            <a:off x="4175125" y="2036763"/>
            <a:ext cx="2871788" cy="5334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0" name="Freeform 209"/>
          <p:cNvSpPr>
            <a:spLocks noChangeArrowheads="1"/>
          </p:cNvSpPr>
          <p:nvPr/>
        </p:nvSpPr>
        <p:spPr bwMode="auto">
          <a:xfrm>
            <a:off x="704850" y="3308350"/>
            <a:ext cx="390525" cy="185738"/>
          </a:xfrm>
          <a:custGeom>
            <a:avLst/>
            <a:gdLst>
              <a:gd name="T0" fmla="*/ 0 w 565849"/>
              <a:gd name="T1" fmla="*/ 26600 h 174471"/>
              <a:gd name="T2" fmla="*/ 5542 w 565849"/>
              <a:gd name="T3" fmla="*/ 7791 h 174471"/>
              <a:gd name="T4" fmla="*/ 18921 w 565849"/>
              <a:gd name="T5" fmla="*/ 0 h 174471"/>
              <a:gd name="T6" fmla="*/ 183964 w 565849"/>
              <a:gd name="T7" fmla="*/ 429 h 174471"/>
              <a:gd name="T8" fmla="*/ 350966 w 565849"/>
              <a:gd name="T9" fmla="*/ 0 h 174471"/>
              <a:gd name="T10" fmla="*/ 364345 w 565849"/>
              <a:gd name="T11" fmla="*/ 7791 h 174471"/>
              <a:gd name="T12" fmla="*/ 369887 w 565849"/>
              <a:gd name="T13" fmla="*/ 26600 h 174471"/>
              <a:gd name="T14" fmla="*/ 369887 w 565849"/>
              <a:gd name="T15" fmla="*/ 132996 h 174471"/>
              <a:gd name="T16" fmla="*/ 364345 w 565849"/>
              <a:gd name="T17" fmla="*/ 151805 h 174471"/>
              <a:gd name="T18" fmla="*/ 350966 w 565849"/>
              <a:gd name="T19" fmla="*/ 159596 h 174471"/>
              <a:gd name="T20" fmla="*/ 187020 w 565849"/>
              <a:gd name="T21" fmla="*/ 160246 h 174471"/>
              <a:gd name="T22" fmla="*/ 18921 w 565849"/>
              <a:gd name="T23" fmla="*/ 159596 h 174471"/>
              <a:gd name="T24" fmla="*/ 5542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(m5, </a:t>
            </a:r>
            <a:r>
              <a:rPr lang="el-GR" sz="800" b="1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214" name="Freeform 213"/>
          <p:cNvSpPr>
            <a:spLocks noChangeArrowheads="1"/>
          </p:cNvSpPr>
          <p:nvPr/>
        </p:nvSpPr>
        <p:spPr bwMode="auto">
          <a:xfrm>
            <a:off x="2079625" y="3308350"/>
            <a:ext cx="390525" cy="185738"/>
          </a:xfrm>
          <a:custGeom>
            <a:avLst/>
            <a:gdLst>
              <a:gd name="T0" fmla="*/ 0 w 565849"/>
              <a:gd name="T1" fmla="*/ 26600 h 174471"/>
              <a:gd name="T2" fmla="*/ 5542 w 565849"/>
              <a:gd name="T3" fmla="*/ 7791 h 174471"/>
              <a:gd name="T4" fmla="*/ 18921 w 565849"/>
              <a:gd name="T5" fmla="*/ 0 h 174471"/>
              <a:gd name="T6" fmla="*/ 183964 w 565849"/>
              <a:gd name="T7" fmla="*/ 429 h 174471"/>
              <a:gd name="T8" fmla="*/ 350966 w 565849"/>
              <a:gd name="T9" fmla="*/ 0 h 174471"/>
              <a:gd name="T10" fmla="*/ 364345 w 565849"/>
              <a:gd name="T11" fmla="*/ 7791 h 174471"/>
              <a:gd name="T12" fmla="*/ 369887 w 565849"/>
              <a:gd name="T13" fmla="*/ 26600 h 174471"/>
              <a:gd name="T14" fmla="*/ 369887 w 565849"/>
              <a:gd name="T15" fmla="*/ 132996 h 174471"/>
              <a:gd name="T16" fmla="*/ 364345 w 565849"/>
              <a:gd name="T17" fmla="*/ 151805 h 174471"/>
              <a:gd name="T18" fmla="*/ 350966 w 565849"/>
              <a:gd name="T19" fmla="*/ 159596 h 174471"/>
              <a:gd name="T20" fmla="*/ 187020 w 565849"/>
              <a:gd name="T21" fmla="*/ 160246 h 174471"/>
              <a:gd name="T22" fmla="*/ 18921 w 565849"/>
              <a:gd name="T23" fmla="*/ 159596 h 174471"/>
              <a:gd name="T24" fmla="*/ 5542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(m7, </a:t>
            </a:r>
            <a:r>
              <a:rPr lang="el-GR" sz="800" b="1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cxnSp>
        <p:nvCxnSpPr>
          <p:cNvPr id="1656914" name="Straight Arrow Connector 217"/>
          <p:cNvCxnSpPr>
            <a:cxnSpLocks noChangeShapeType="1"/>
            <a:stCxn id="206" idx="14"/>
            <a:endCxn id="210" idx="3"/>
          </p:cNvCxnSpPr>
          <p:nvPr/>
        </p:nvCxnSpPr>
        <p:spPr bwMode="auto">
          <a:xfrm flipH="1">
            <a:off x="844550" y="2944813"/>
            <a:ext cx="387350" cy="36353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15" name="Straight Arrow Connector 221"/>
          <p:cNvCxnSpPr>
            <a:cxnSpLocks noChangeShapeType="1"/>
            <a:stCxn id="206" idx="10"/>
            <a:endCxn id="214" idx="3"/>
          </p:cNvCxnSpPr>
          <p:nvPr/>
        </p:nvCxnSpPr>
        <p:spPr bwMode="auto">
          <a:xfrm>
            <a:off x="1404938" y="2944813"/>
            <a:ext cx="814387" cy="36353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4" name="Freeform 263"/>
          <p:cNvSpPr>
            <a:spLocks noChangeArrowheads="1"/>
          </p:cNvSpPr>
          <p:nvPr/>
        </p:nvSpPr>
        <p:spPr bwMode="auto">
          <a:xfrm>
            <a:off x="700853" y="4151459"/>
            <a:ext cx="406457" cy="160044"/>
          </a:xfrm>
          <a:custGeom>
            <a:avLst/>
            <a:gdLst>
              <a:gd name="T0" fmla="*/ 0 w 565849"/>
              <a:gd name="T1" fmla="*/ 26337 h 174471"/>
              <a:gd name="T2" fmla="*/ 6184 w 565849"/>
              <a:gd name="T3" fmla="*/ 7714 h 174471"/>
              <a:gd name="T4" fmla="*/ 21113 w 565849"/>
              <a:gd name="T5" fmla="*/ 0 h 174471"/>
              <a:gd name="T6" fmla="*/ 205282 w 565849"/>
              <a:gd name="T7" fmla="*/ 425 h 174471"/>
              <a:gd name="T8" fmla="*/ 391637 w 565849"/>
              <a:gd name="T9" fmla="*/ 0 h 174471"/>
              <a:gd name="T10" fmla="*/ 406566 w 565849"/>
              <a:gd name="T11" fmla="*/ 7714 h 174471"/>
              <a:gd name="T12" fmla="*/ 412750 w 565849"/>
              <a:gd name="T13" fmla="*/ 26337 h 174471"/>
              <a:gd name="T14" fmla="*/ 412750 w 565849"/>
              <a:gd name="T15" fmla="*/ 131680 h 174471"/>
              <a:gd name="T16" fmla="*/ 406566 w 565849"/>
              <a:gd name="T17" fmla="*/ 150303 h 174471"/>
              <a:gd name="T18" fmla="*/ 391637 w 565849"/>
              <a:gd name="T19" fmla="*/ 158017 h 174471"/>
              <a:gd name="T20" fmla="*/ 208692 w 565849"/>
              <a:gd name="T21" fmla="*/ 158660 h 174471"/>
              <a:gd name="T22" fmla="*/ 21113 w 565849"/>
              <a:gd name="T23" fmla="*/ 158017 h 174471"/>
              <a:gd name="T24" fmla="*/ 6184 w 565849"/>
              <a:gd name="T25" fmla="*/ 150303 h 174471"/>
              <a:gd name="T26" fmla="*/ 0 w 565849"/>
              <a:gd name="T27" fmla="*/ 131680 h 174471"/>
              <a:gd name="T28" fmla="*/ 0 w 565849"/>
              <a:gd name="T29" fmla="*/ 26337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(</a:t>
            </a:r>
            <a:r>
              <a:rPr lang="en-US" sz="800" b="1" dirty="0" smtClean="0">
                <a:solidFill>
                  <a:srgbClr val="FFFF00"/>
                </a:solidFill>
                <a:latin typeface="Cambria Math" pitchFamily="18" charset="0"/>
              </a:rPr>
              <a:t>p3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, </a:t>
            </a:r>
            <a:r>
              <a:rPr lang="en-US" sz="800" b="1" dirty="0" smtClean="0">
                <a:solidFill>
                  <a:srgbClr val="FF3399"/>
                </a:solidFill>
                <a:latin typeface="Cambria Math" pitchFamily="18" charset="0"/>
              </a:rPr>
              <a:t>C1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267" name="Freeform 266"/>
          <p:cNvSpPr>
            <a:spLocks noChangeArrowheads="1"/>
          </p:cNvSpPr>
          <p:nvPr/>
        </p:nvSpPr>
        <p:spPr bwMode="auto">
          <a:xfrm>
            <a:off x="2015303" y="4151459"/>
            <a:ext cx="406457" cy="160044"/>
          </a:xfrm>
          <a:custGeom>
            <a:avLst/>
            <a:gdLst>
              <a:gd name="T0" fmla="*/ 0 w 565849"/>
              <a:gd name="T1" fmla="*/ 26337 h 174471"/>
              <a:gd name="T2" fmla="*/ 6184 w 565849"/>
              <a:gd name="T3" fmla="*/ 7714 h 174471"/>
              <a:gd name="T4" fmla="*/ 21113 w 565849"/>
              <a:gd name="T5" fmla="*/ 0 h 174471"/>
              <a:gd name="T6" fmla="*/ 205282 w 565849"/>
              <a:gd name="T7" fmla="*/ 425 h 174471"/>
              <a:gd name="T8" fmla="*/ 391637 w 565849"/>
              <a:gd name="T9" fmla="*/ 0 h 174471"/>
              <a:gd name="T10" fmla="*/ 406566 w 565849"/>
              <a:gd name="T11" fmla="*/ 7714 h 174471"/>
              <a:gd name="T12" fmla="*/ 412750 w 565849"/>
              <a:gd name="T13" fmla="*/ 26337 h 174471"/>
              <a:gd name="T14" fmla="*/ 412750 w 565849"/>
              <a:gd name="T15" fmla="*/ 131680 h 174471"/>
              <a:gd name="T16" fmla="*/ 406566 w 565849"/>
              <a:gd name="T17" fmla="*/ 150303 h 174471"/>
              <a:gd name="T18" fmla="*/ 391637 w 565849"/>
              <a:gd name="T19" fmla="*/ 158017 h 174471"/>
              <a:gd name="T20" fmla="*/ 208692 w 565849"/>
              <a:gd name="T21" fmla="*/ 158660 h 174471"/>
              <a:gd name="T22" fmla="*/ 21113 w 565849"/>
              <a:gd name="T23" fmla="*/ 158017 h 174471"/>
              <a:gd name="T24" fmla="*/ 6184 w 565849"/>
              <a:gd name="T25" fmla="*/ 150303 h 174471"/>
              <a:gd name="T26" fmla="*/ 0 w 565849"/>
              <a:gd name="T27" fmla="*/ 131680 h 174471"/>
              <a:gd name="T28" fmla="*/ 0 w 565849"/>
              <a:gd name="T29" fmla="*/ 26337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(</a:t>
            </a:r>
            <a:r>
              <a:rPr lang="en-US" sz="800" b="1" dirty="0" smtClean="0">
                <a:solidFill>
                  <a:srgbClr val="FFFF00"/>
                </a:solidFill>
                <a:latin typeface="Cambria Math" pitchFamily="18" charset="0"/>
              </a:rPr>
              <a:t>p8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, </a:t>
            </a:r>
            <a:r>
              <a:rPr lang="en-US" sz="800" b="1" dirty="0" smtClean="0">
                <a:solidFill>
                  <a:srgbClr val="FF3399"/>
                </a:solidFill>
                <a:latin typeface="Cambria Math" pitchFamily="18" charset="0"/>
              </a:rPr>
              <a:t>C1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cxnSp>
        <p:nvCxnSpPr>
          <p:cNvPr id="1656918" name="Straight Arrow Connector 131"/>
          <p:cNvCxnSpPr>
            <a:cxnSpLocks noChangeShapeType="1"/>
            <a:stCxn id="263" idx="11"/>
            <a:endCxn id="267" idx="3"/>
          </p:cNvCxnSpPr>
          <p:nvPr/>
        </p:nvCxnSpPr>
        <p:spPr bwMode="auto">
          <a:xfrm>
            <a:off x="1413338" y="3886346"/>
            <a:ext cx="749422" cy="26550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19" name="Straight Arrow Connector 132"/>
          <p:cNvCxnSpPr>
            <a:cxnSpLocks noChangeShapeType="1"/>
            <a:stCxn id="263" idx="14"/>
            <a:endCxn id="264" idx="3"/>
          </p:cNvCxnSpPr>
          <p:nvPr/>
        </p:nvCxnSpPr>
        <p:spPr bwMode="auto">
          <a:xfrm flipH="1">
            <a:off x="848310" y="3886346"/>
            <a:ext cx="367745" cy="26550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20" name="Curved Connector 144"/>
          <p:cNvCxnSpPr>
            <a:cxnSpLocks noChangeShapeType="1"/>
            <a:stCxn id="264" idx="10"/>
            <a:endCxn id="275" idx="18"/>
          </p:cNvCxnSpPr>
          <p:nvPr/>
        </p:nvCxnSpPr>
        <p:spPr bwMode="auto">
          <a:xfrm>
            <a:off x="850759" y="4296999"/>
            <a:ext cx="370794" cy="447405"/>
          </a:xfrm>
          <a:prstGeom prst="curvedConnector3">
            <a:avLst>
              <a:gd name="adj1" fmla="val -2362"/>
            </a:avLst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21" name="Curved Connector 175"/>
          <p:cNvCxnSpPr>
            <a:cxnSpLocks noChangeShapeType="1"/>
            <a:stCxn id="210" idx="10"/>
            <a:endCxn id="264" idx="3"/>
          </p:cNvCxnSpPr>
          <p:nvPr/>
        </p:nvCxnSpPr>
        <p:spPr bwMode="auto">
          <a:xfrm>
            <a:off x="833923" y="3478944"/>
            <a:ext cx="14387" cy="672905"/>
          </a:xfrm>
          <a:prstGeom prst="curvedConnector3">
            <a:avLst>
              <a:gd name="adj1" fmla="val -80489"/>
            </a:avLst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22" name="Curved Connector 180"/>
          <p:cNvCxnSpPr>
            <a:cxnSpLocks noChangeShapeType="1"/>
            <a:stCxn id="267" idx="3"/>
            <a:endCxn id="214" idx="10"/>
          </p:cNvCxnSpPr>
          <p:nvPr/>
        </p:nvCxnSpPr>
        <p:spPr bwMode="auto">
          <a:xfrm flipV="1">
            <a:off x="2162760" y="3478944"/>
            <a:ext cx="45938" cy="672905"/>
          </a:xfrm>
          <a:prstGeom prst="curvedConnector3">
            <a:avLst>
              <a:gd name="adj1" fmla="val 76079"/>
            </a:avLst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" name="Straight Arrow Connector 286"/>
          <p:cNvCxnSpPr>
            <a:cxnSpLocks noChangeShapeType="1"/>
            <a:stCxn id="206" idx="12"/>
            <a:endCxn id="263" idx="3"/>
          </p:cNvCxnSpPr>
          <p:nvPr/>
        </p:nvCxnSpPr>
        <p:spPr bwMode="auto">
          <a:xfrm>
            <a:off x="1304658" y="2943607"/>
            <a:ext cx="8856" cy="79669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24" name="Curved Connector 203"/>
          <p:cNvCxnSpPr>
            <a:cxnSpLocks noChangeShapeType="1"/>
            <a:stCxn id="275" idx="8"/>
            <a:endCxn id="267" idx="10"/>
          </p:cNvCxnSpPr>
          <p:nvPr/>
        </p:nvCxnSpPr>
        <p:spPr bwMode="auto">
          <a:xfrm flipV="1">
            <a:off x="1524099" y="4296999"/>
            <a:ext cx="641110" cy="497011"/>
          </a:xfrm>
          <a:prstGeom prst="curvedConnector3">
            <a:avLst>
              <a:gd name="adj1" fmla="val 105337"/>
            </a:avLst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25" name="Straight Arrow Connector 213"/>
          <p:cNvCxnSpPr>
            <a:cxnSpLocks noChangeShapeType="1"/>
            <a:stCxn id="212" idx="17"/>
            <a:endCxn id="213" idx="3"/>
          </p:cNvCxnSpPr>
          <p:nvPr/>
        </p:nvCxnSpPr>
        <p:spPr bwMode="auto">
          <a:xfrm flipH="1">
            <a:off x="3233738" y="2713038"/>
            <a:ext cx="815975" cy="392112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26" name="Straight Arrow Connector 217"/>
          <p:cNvCxnSpPr>
            <a:cxnSpLocks noChangeShapeType="1"/>
            <a:stCxn id="212" idx="14"/>
            <a:endCxn id="215" idx="3"/>
          </p:cNvCxnSpPr>
          <p:nvPr/>
        </p:nvCxnSpPr>
        <p:spPr bwMode="auto">
          <a:xfrm flipH="1">
            <a:off x="3717925" y="2741613"/>
            <a:ext cx="376238" cy="36353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27" name="Straight Arrow Connector 221"/>
          <p:cNvCxnSpPr>
            <a:cxnSpLocks noChangeShapeType="1"/>
            <a:stCxn id="212" idx="10"/>
            <a:endCxn id="217" idx="3"/>
          </p:cNvCxnSpPr>
          <p:nvPr/>
        </p:nvCxnSpPr>
        <p:spPr bwMode="auto">
          <a:xfrm>
            <a:off x="4267200" y="2741613"/>
            <a:ext cx="825500" cy="36353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28" name="Straight Arrow Connector 227"/>
          <p:cNvCxnSpPr>
            <a:cxnSpLocks noChangeShapeType="1"/>
            <a:stCxn id="212" idx="7"/>
            <a:endCxn id="226" idx="3"/>
          </p:cNvCxnSpPr>
          <p:nvPr/>
        </p:nvCxnSpPr>
        <p:spPr bwMode="auto">
          <a:xfrm>
            <a:off x="4313238" y="2713038"/>
            <a:ext cx="1274762" cy="392112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29" name="Curved Connector 174"/>
          <p:cNvCxnSpPr>
            <a:cxnSpLocks noChangeShapeType="1"/>
            <a:stCxn id="213" idx="10"/>
            <a:endCxn id="138" idx="3"/>
          </p:cNvCxnSpPr>
          <p:nvPr/>
        </p:nvCxnSpPr>
        <p:spPr bwMode="auto">
          <a:xfrm>
            <a:off x="3236913" y="3275013"/>
            <a:ext cx="3175" cy="660400"/>
          </a:xfrm>
          <a:prstGeom prst="curvedConnector3">
            <a:avLst>
              <a:gd name="adj1" fmla="val -1050000"/>
            </a:avLst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30" name="Curved Connector 175"/>
          <p:cNvCxnSpPr>
            <a:cxnSpLocks noChangeShapeType="1"/>
            <a:stCxn id="215" idx="10"/>
            <a:endCxn id="122" idx="3"/>
          </p:cNvCxnSpPr>
          <p:nvPr/>
        </p:nvCxnSpPr>
        <p:spPr bwMode="auto">
          <a:xfrm>
            <a:off x="3721100" y="3275013"/>
            <a:ext cx="1588" cy="660400"/>
          </a:xfrm>
          <a:prstGeom prst="curvedConnector3">
            <a:avLst>
              <a:gd name="adj1" fmla="val -3100000"/>
            </a:avLst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" name="Straight Arrow Connector 116"/>
          <p:cNvCxnSpPr>
            <a:cxnSpLocks noChangeShapeType="1"/>
            <a:stCxn id="212" idx="12"/>
            <a:endCxn id="121" idx="3"/>
          </p:cNvCxnSpPr>
          <p:nvPr/>
        </p:nvCxnSpPr>
        <p:spPr bwMode="auto">
          <a:xfrm>
            <a:off x="4179888" y="2740025"/>
            <a:ext cx="6350" cy="78422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3" name="Freeform 212"/>
          <p:cNvSpPr>
            <a:spLocks noChangeArrowheads="1"/>
          </p:cNvSpPr>
          <p:nvPr/>
        </p:nvSpPr>
        <p:spPr bwMode="auto">
          <a:xfrm>
            <a:off x="3054350" y="3105150"/>
            <a:ext cx="446088" cy="185738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3 w 565849"/>
              <a:gd name="T9" fmla="*/ 0 h 174471"/>
              <a:gd name="T10" fmla="*/ 420639 w 565849"/>
              <a:gd name="T11" fmla="*/ 7791 h 174471"/>
              <a:gd name="T12" fmla="*/ 427037 w 565849"/>
              <a:gd name="T13" fmla="*/ 26600 h 174471"/>
              <a:gd name="T14" fmla="*/ 427037 w 565849"/>
              <a:gd name="T15" fmla="*/ 132996 h 174471"/>
              <a:gd name="T16" fmla="*/ 420639 w 565849"/>
              <a:gd name="T17" fmla="*/ 151805 h 174471"/>
              <a:gd name="T18" fmla="*/ 405193 w 565849"/>
              <a:gd name="T19" fmla="*/ 159596 h 174471"/>
              <a:gd name="T20" fmla="*/ 215916 w 565849"/>
              <a:gd name="T21" fmla="*/ 160246 h 174471"/>
              <a:gd name="T22" fmla="*/ 21844 w 565849"/>
              <a:gd name="T23" fmla="*/ 159596 h 174471"/>
              <a:gd name="T24" fmla="*/ 6398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(m10, </a:t>
            </a:r>
            <a:r>
              <a:rPr lang="el-GR" sz="800" b="1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215" name="Freeform 214"/>
          <p:cNvSpPr>
            <a:spLocks noChangeArrowheads="1"/>
          </p:cNvSpPr>
          <p:nvPr/>
        </p:nvSpPr>
        <p:spPr bwMode="auto">
          <a:xfrm>
            <a:off x="3538538" y="3105150"/>
            <a:ext cx="446087" cy="185738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4 w 565849"/>
              <a:gd name="T9" fmla="*/ 0 h 174471"/>
              <a:gd name="T10" fmla="*/ 420640 w 565849"/>
              <a:gd name="T11" fmla="*/ 7791 h 174471"/>
              <a:gd name="T12" fmla="*/ 427038 w 565849"/>
              <a:gd name="T13" fmla="*/ 26600 h 174471"/>
              <a:gd name="T14" fmla="*/ 427038 w 565849"/>
              <a:gd name="T15" fmla="*/ 132996 h 174471"/>
              <a:gd name="T16" fmla="*/ 420640 w 565849"/>
              <a:gd name="T17" fmla="*/ 151805 h 174471"/>
              <a:gd name="T18" fmla="*/ 405194 w 565849"/>
              <a:gd name="T19" fmla="*/ 159596 h 174471"/>
              <a:gd name="T20" fmla="*/ 215916 w 565849"/>
              <a:gd name="T21" fmla="*/ 160246 h 174471"/>
              <a:gd name="T22" fmla="*/ 21844 w 565849"/>
              <a:gd name="T23" fmla="*/ 159596 h 174471"/>
              <a:gd name="T24" fmla="*/ 6398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(m11, </a:t>
            </a:r>
            <a:r>
              <a:rPr lang="el-GR" sz="800" b="1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351" name="Freeform 350"/>
          <p:cNvSpPr>
            <a:spLocks/>
          </p:cNvSpPr>
          <p:nvPr/>
        </p:nvSpPr>
        <p:spPr bwMode="auto">
          <a:xfrm>
            <a:off x="2301875" y="2892425"/>
            <a:ext cx="933450" cy="739775"/>
          </a:xfrm>
          <a:custGeom>
            <a:avLst/>
            <a:gdLst>
              <a:gd name="T0" fmla="*/ 0 w 867096"/>
              <a:gd name="T1" fmla="*/ 586097 h 681614"/>
              <a:gd name="T2" fmla="*/ 256393 w 867096"/>
              <a:gd name="T3" fmla="*/ 186209 h 681614"/>
              <a:gd name="T4" fmla="*/ 697449 w 867096"/>
              <a:gd name="T5" fmla="*/ 5485 h 681614"/>
              <a:gd name="T6" fmla="*/ 933450 w 867096"/>
              <a:gd name="T7" fmla="*/ 219122 h 6816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7096" h="681614">
                <a:moveTo>
                  <a:pt x="0" y="540018"/>
                </a:moveTo>
                <a:cubicBezTo>
                  <a:pt x="394648" y="681614"/>
                  <a:pt x="93651" y="227923"/>
                  <a:pt x="238167" y="171569"/>
                </a:cubicBezTo>
                <a:cubicBezTo>
                  <a:pt x="321572" y="82408"/>
                  <a:pt x="543050" y="0"/>
                  <a:pt x="647871" y="5054"/>
                </a:cubicBezTo>
                <a:cubicBezTo>
                  <a:pt x="752692" y="10108"/>
                  <a:pt x="805985" y="169088"/>
                  <a:pt x="867096" y="201895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7" name="Freeform 36"/>
          <p:cNvSpPr>
            <a:spLocks noChangeArrowheads="1"/>
          </p:cNvSpPr>
          <p:nvPr/>
        </p:nvSpPr>
        <p:spPr bwMode="auto">
          <a:xfrm>
            <a:off x="8366125" y="2152650"/>
            <a:ext cx="446088" cy="185738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3 w 565849"/>
              <a:gd name="T9" fmla="*/ 0 h 174471"/>
              <a:gd name="T10" fmla="*/ 420639 w 565849"/>
              <a:gd name="T11" fmla="*/ 7791 h 174471"/>
              <a:gd name="T12" fmla="*/ 427037 w 565849"/>
              <a:gd name="T13" fmla="*/ 26600 h 174471"/>
              <a:gd name="T14" fmla="*/ 427037 w 565849"/>
              <a:gd name="T15" fmla="*/ 132996 h 174471"/>
              <a:gd name="T16" fmla="*/ 420639 w 565849"/>
              <a:gd name="T17" fmla="*/ 151805 h 174471"/>
              <a:gd name="T18" fmla="*/ 405193 w 565849"/>
              <a:gd name="T19" fmla="*/ 159596 h 174471"/>
              <a:gd name="T20" fmla="*/ 215916 w 565849"/>
              <a:gd name="T21" fmla="*/ 160246 h 174471"/>
              <a:gd name="T22" fmla="*/ 21844 w 565849"/>
              <a:gd name="T23" fmla="*/ 159596 h 174471"/>
              <a:gd name="T24" fmla="*/ 6398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(m21, </a:t>
            </a:r>
            <a:r>
              <a:rPr lang="el-GR" sz="800" b="1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cxnSp>
        <p:nvCxnSpPr>
          <p:cNvPr id="1656936" name="Straight Arrow Connector 95"/>
          <p:cNvCxnSpPr>
            <a:cxnSpLocks noChangeShapeType="1"/>
          </p:cNvCxnSpPr>
          <p:nvPr/>
        </p:nvCxnSpPr>
        <p:spPr bwMode="auto">
          <a:xfrm flipH="1">
            <a:off x="8499475" y="2336800"/>
            <a:ext cx="100013" cy="128588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1" name="Freeform 400"/>
          <p:cNvSpPr>
            <a:spLocks noChangeArrowheads="1"/>
          </p:cNvSpPr>
          <p:nvPr/>
        </p:nvSpPr>
        <p:spPr bwMode="auto">
          <a:xfrm>
            <a:off x="8269288" y="2457450"/>
            <a:ext cx="446087" cy="185738"/>
          </a:xfrm>
          <a:custGeom>
            <a:avLst/>
            <a:gdLst>
              <a:gd name="T0" fmla="*/ 2870 w 552964"/>
              <a:gd name="T1" fmla="*/ 29321 h 177311"/>
              <a:gd name="T2" fmla="*/ 9417 w 552964"/>
              <a:gd name="T3" fmla="*/ 10813 h 177311"/>
              <a:gd name="T4" fmla="*/ 25223 w 552964"/>
              <a:gd name="T5" fmla="*/ 3147 h 177311"/>
              <a:gd name="T6" fmla="*/ 212115 w 552964"/>
              <a:gd name="T7" fmla="*/ 1456 h 177311"/>
              <a:gd name="T8" fmla="*/ 253514 w 552964"/>
              <a:gd name="T9" fmla="*/ 0 h 177311"/>
              <a:gd name="T10" fmla="*/ 403492 w 552964"/>
              <a:gd name="T11" fmla="*/ 3147 h 177311"/>
              <a:gd name="T12" fmla="*/ 419298 w 552964"/>
              <a:gd name="T13" fmla="*/ 10813 h 177311"/>
              <a:gd name="T14" fmla="*/ 425846 w 552964"/>
              <a:gd name="T15" fmla="*/ 29321 h 177311"/>
              <a:gd name="T16" fmla="*/ 427038 w 552964"/>
              <a:gd name="T17" fmla="*/ 80048 h 177311"/>
              <a:gd name="T18" fmla="*/ 425846 w 552964"/>
              <a:gd name="T19" fmla="*/ 134013 h 177311"/>
              <a:gd name="T20" fmla="*/ 419298 w 552964"/>
              <a:gd name="T21" fmla="*/ 152520 h 177311"/>
              <a:gd name="T22" fmla="*/ 403492 w 552964"/>
              <a:gd name="T23" fmla="*/ 160187 h 177311"/>
              <a:gd name="T24" fmla="*/ 352622 w 552964"/>
              <a:gd name="T25" fmla="*/ 160337 h 177311"/>
              <a:gd name="T26" fmla="*/ 260673 w 552964"/>
              <a:gd name="T27" fmla="*/ 160337 h 177311"/>
              <a:gd name="T28" fmla="*/ 166885 w 552964"/>
              <a:gd name="T29" fmla="*/ 160337 h 177311"/>
              <a:gd name="T30" fmla="*/ 74937 w 552964"/>
              <a:gd name="T31" fmla="*/ 160337 h 177311"/>
              <a:gd name="T32" fmla="*/ 25223 w 552964"/>
              <a:gd name="T33" fmla="*/ 160187 h 177311"/>
              <a:gd name="T34" fmla="*/ 9417 w 552964"/>
              <a:gd name="T35" fmla="*/ 152520 h 177311"/>
              <a:gd name="T36" fmla="*/ 2870 w 552964"/>
              <a:gd name="T37" fmla="*/ 134013 h 177311"/>
              <a:gd name="T38" fmla="*/ 0 w 552964"/>
              <a:gd name="T39" fmla="*/ 80048 h 177311"/>
              <a:gd name="T40" fmla="*/ 2870 w 552964"/>
              <a:gd name="T41" fmla="*/ 29321 h 1773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52964"/>
              <a:gd name="T64" fmla="*/ 0 h 177311"/>
              <a:gd name="T65" fmla="*/ 552964 w 552964"/>
              <a:gd name="T66" fmla="*/ 177311 h 17731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52964" h="177311">
                <a:moveTo>
                  <a:pt x="3716" y="32425"/>
                </a:moveTo>
                <a:cubicBezTo>
                  <a:pt x="3716" y="24748"/>
                  <a:pt x="6766" y="17386"/>
                  <a:pt x="12194" y="11958"/>
                </a:cubicBezTo>
                <a:cubicBezTo>
                  <a:pt x="17622" y="6530"/>
                  <a:pt x="20706" y="6140"/>
                  <a:pt x="32661" y="3480"/>
                </a:cubicBezTo>
                <a:lnTo>
                  <a:pt x="274664" y="1610"/>
                </a:lnTo>
                <a:lnTo>
                  <a:pt x="328271" y="0"/>
                </a:lnTo>
                <a:lnTo>
                  <a:pt x="522475" y="3480"/>
                </a:lnTo>
                <a:cubicBezTo>
                  <a:pt x="530152" y="3480"/>
                  <a:pt x="537514" y="6530"/>
                  <a:pt x="542942" y="11958"/>
                </a:cubicBezTo>
                <a:cubicBezTo>
                  <a:pt x="548370" y="17386"/>
                  <a:pt x="549750" y="19664"/>
                  <a:pt x="551420" y="32425"/>
                </a:cubicBezTo>
                <a:cubicBezTo>
                  <a:pt x="551935" y="51124"/>
                  <a:pt x="552449" y="69823"/>
                  <a:pt x="552964" y="88522"/>
                </a:cubicBezTo>
                <a:cubicBezTo>
                  <a:pt x="552449" y="108415"/>
                  <a:pt x="551935" y="128307"/>
                  <a:pt x="551420" y="148200"/>
                </a:cubicBezTo>
                <a:cubicBezTo>
                  <a:pt x="551420" y="155877"/>
                  <a:pt x="548370" y="163239"/>
                  <a:pt x="542942" y="168667"/>
                </a:cubicBezTo>
                <a:cubicBezTo>
                  <a:pt x="537514" y="174095"/>
                  <a:pt x="536865" y="175704"/>
                  <a:pt x="522475" y="177145"/>
                </a:cubicBezTo>
                <a:lnTo>
                  <a:pt x="456604" y="177311"/>
                </a:lnTo>
                <a:lnTo>
                  <a:pt x="337541" y="177311"/>
                </a:lnTo>
                <a:lnTo>
                  <a:pt x="216097" y="177311"/>
                </a:lnTo>
                <a:lnTo>
                  <a:pt x="97035" y="177311"/>
                </a:lnTo>
                <a:lnTo>
                  <a:pt x="32661" y="177145"/>
                </a:lnTo>
                <a:cubicBezTo>
                  <a:pt x="24984" y="177145"/>
                  <a:pt x="17622" y="174095"/>
                  <a:pt x="12194" y="168667"/>
                </a:cubicBezTo>
                <a:cubicBezTo>
                  <a:pt x="6766" y="163239"/>
                  <a:pt x="5748" y="161558"/>
                  <a:pt x="3716" y="148200"/>
                </a:cubicBezTo>
                <a:lnTo>
                  <a:pt x="0" y="88522"/>
                </a:lnTo>
                <a:lnTo>
                  <a:pt x="3716" y="3242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(m23, </a:t>
            </a:r>
            <a:r>
              <a:rPr lang="el-GR" sz="800" b="1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cxnSp>
        <p:nvCxnSpPr>
          <p:cNvPr id="1656938" name="Straight Arrow Connector 258"/>
          <p:cNvCxnSpPr>
            <a:cxnSpLocks noChangeShapeType="1"/>
          </p:cNvCxnSpPr>
          <p:nvPr/>
        </p:nvCxnSpPr>
        <p:spPr bwMode="auto">
          <a:xfrm flipH="1">
            <a:off x="8032750" y="2339975"/>
            <a:ext cx="554038" cy="11906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" name="Freeform 97"/>
          <p:cNvSpPr>
            <a:spLocks noChangeArrowheads="1"/>
          </p:cNvSpPr>
          <p:nvPr/>
        </p:nvSpPr>
        <p:spPr bwMode="auto">
          <a:xfrm>
            <a:off x="7715250" y="2457450"/>
            <a:ext cx="446088" cy="185738"/>
          </a:xfrm>
          <a:custGeom>
            <a:avLst/>
            <a:gdLst>
              <a:gd name="T0" fmla="*/ 2870 w 552964"/>
              <a:gd name="T1" fmla="*/ 29321 h 177311"/>
              <a:gd name="T2" fmla="*/ 9417 w 552964"/>
              <a:gd name="T3" fmla="*/ 10813 h 177311"/>
              <a:gd name="T4" fmla="*/ 25223 w 552964"/>
              <a:gd name="T5" fmla="*/ 3147 h 177311"/>
              <a:gd name="T6" fmla="*/ 212115 w 552964"/>
              <a:gd name="T7" fmla="*/ 1456 h 177311"/>
              <a:gd name="T8" fmla="*/ 253514 w 552964"/>
              <a:gd name="T9" fmla="*/ 0 h 177311"/>
              <a:gd name="T10" fmla="*/ 403491 w 552964"/>
              <a:gd name="T11" fmla="*/ 3147 h 177311"/>
              <a:gd name="T12" fmla="*/ 419297 w 552964"/>
              <a:gd name="T13" fmla="*/ 10813 h 177311"/>
              <a:gd name="T14" fmla="*/ 425845 w 552964"/>
              <a:gd name="T15" fmla="*/ 29321 h 177311"/>
              <a:gd name="T16" fmla="*/ 427037 w 552964"/>
              <a:gd name="T17" fmla="*/ 80048 h 177311"/>
              <a:gd name="T18" fmla="*/ 425845 w 552964"/>
              <a:gd name="T19" fmla="*/ 134013 h 177311"/>
              <a:gd name="T20" fmla="*/ 419297 w 552964"/>
              <a:gd name="T21" fmla="*/ 152520 h 177311"/>
              <a:gd name="T22" fmla="*/ 403491 w 552964"/>
              <a:gd name="T23" fmla="*/ 160187 h 177311"/>
              <a:gd name="T24" fmla="*/ 352621 w 552964"/>
              <a:gd name="T25" fmla="*/ 160337 h 177311"/>
              <a:gd name="T26" fmla="*/ 260672 w 552964"/>
              <a:gd name="T27" fmla="*/ 160337 h 177311"/>
              <a:gd name="T28" fmla="*/ 166885 w 552964"/>
              <a:gd name="T29" fmla="*/ 160337 h 177311"/>
              <a:gd name="T30" fmla="*/ 74937 w 552964"/>
              <a:gd name="T31" fmla="*/ 160337 h 177311"/>
              <a:gd name="T32" fmla="*/ 25223 w 552964"/>
              <a:gd name="T33" fmla="*/ 160187 h 177311"/>
              <a:gd name="T34" fmla="*/ 9417 w 552964"/>
              <a:gd name="T35" fmla="*/ 152520 h 177311"/>
              <a:gd name="T36" fmla="*/ 2870 w 552964"/>
              <a:gd name="T37" fmla="*/ 134013 h 177311"/>
              <a:gd name="T38" fmla="*/ 0 w 552964"/>
              <a:gd name="T39" fmla="*/ 80048 h 177311"/>
              <a:gd name="T40" fmla="*/ 2870 w 552964"/>
              <a:gd name="T41" fmla="*/ 29321 h 1773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52964"/>
              <a:gd name="T64" fmla="*/ 0 h 177311"/>
              <a:gd name="T65" fmla="*/ 552964 w 552964"/>
              <a:gd name="T66" fmla="*/ 177311 h 17731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52964" h="177311">
                <a:moveTo>
                  <a:pt x="3716" y="32425"/>
                </a:moveTo>
                <a:cubicBezTo>
                  <a:pt x="3716" y="24748"/>
                  <a:pt x="6766" y="17386"/>
                  <a:pt x="12194" y="11958"/>
                </a:cubicBezTo>
                <a:cubicBezTo>
                  <a:pt x="17622" y="6530"/>
                  <a:pt x="20706" y="6140"/>
                  <a:pt x="32661" y="3480"/>
                </a:cubicBezTo>
                <a:lnTo>
                  <a:pt x="274664" y="1610"/>
                </a:lnTo>
                <a:lnTo>
                  <a:pt x="328271" y="0"/>
                </a:lnTo>
                <a:lnTo>
                  <a:pt x="522475" y="3480"/>
                </a:lnTo>
                <a:cubicBezTo>
                  <a:pt x="530152" y="3480"/>
                  <a:pt x="537514" y="6530"/>
                  <a:pt x="542942" y="11958"/>
                </a:cubicBezTo>
                <a:cubicBezTo>
                  <a:pt x="548370" y="17386"/>
                  <a:pt x="549750" y="19664"/>
                  <a:pt x="551420" y="32425"/>
                </a:cubicBezTo>
                <a:cubicBezTo>
                  <a:pt x="551935" y="51124"/>
                  <a:pt x="552449" y="69823"/>
                  <a:pt x="552964" y="88522"/>
                </a:cubicBezTo>
                <a:cubicBezTo>
                  <a:pt x="552449" y="108415"/>
                  <a:pt x="551935" y="128307"/>
                  <a:pt x="551420" y="148200"/>
                </a:cubicBezTo>
                <a:cubicBezTo>
                  <a:pt x="551420" y="155877"/>
                  <a:pt x="548370" y="163239"/>
                  <a:pt x="542942" y="168667"/>
                </a:cubicBezTo>
                <a:cubicBezTo>
                  <a:pt x="537514" y="174095"/>
                  <a:pt x="536865" y="175704"/>
                  <a:pt x="522475" y="177145"/>
                </a:cubicBezTo>
                <a:lnTo>
                  <a:pt x="456604" y="177311"/>
                </a:lnTo>
                <a:lnTo>
                  <a:pt x="337541" y="177311"/>
                </a:lnTo>
                <a:lnTo>
                  <a:pt x="216097" y="177311"/>
                </a:lnTo>
                <a:lnTo>
                  <a:pt x="97035" y="177311"/>
                </a:lnTo>
                <a:lnTo>
                  <a:pt x="32661" y="177145"/>
                </a:lnTo>
                <a:cubicBezTo>
                  <a:pt x="24984" y="177145"/>
                  <a:pt x="17622" y="174095"/>
                  <a:pt x="12194" y="168667"/>
                </a:cubicBezTo>
                <a:cubicBezTo>
                  <a:pt x="6766" y="163239"/>
                  <a:pt x="5748" y="161558"/>
                  <a:pt x="3716" y="148200"/>
                </a:cubicBezTo>
                <a:lnTo>
                  <a:pt x="0" y="88522"/>
                </a:lnTo>
                <a:lnTo>
                  <a:pt x="3716" y="3242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(m22, </a:t>
            </a:r>
            <a:r>
              <a:rPr lang="el-GR" sz="800" b="1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cxnSp>
        <p:nvCxnSpPr>
          <p:cNvPr id="1656940" name="Straight Arrow Connector 217"/>
          <p:cNvCxnSpPr>
            <a:cxnSpLocks noChangeShapeType="1"/>
            <a:stCxn id="297" idx="14"/>
            <a:endCxn id="300" idx="3"/>
          </p:cNvCxnSpPr>
          <p:nvPr/>
        </p:nvCxnSpPr>
        <p:spPr bwMode="auto">
          <a:xfrm flipH="1">
            <a:off x="6572250" y="2740025"/>
            <a:ext cx="361950" cy="363538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41" name="Straight Arrow Connector 221"/>
          <p:cNvCxnSpPr>
            <a:cxnSpLocks noChangeShapeType="1"/>
            <a:stCxn id="297" idx="10"/>
            <a:endCxn id="302" idx="3"/>
          </p:cNvCxnSpPr>
          <p:nvPr/>
        </p:nvCxnSpPr>
        <p:spPr bwMode="auto">
          <a:xfrm>
            <a:off x="7162800" y="2740025"/>
            <a:ext cx="784225" cy="363538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42" name="Straight Arrow Connector 131"/>
          <p:cNvCxnSpPr>
            <a:cxnSpLocks noChangeShapeType="1"/>
            <a:stCxn id="308" idx="11"/>
            <a:endCxn id="311" idx="3"/>
          </p:cNvCxnSpPr>
          <p:nvPr/>
        </p:nvCxnSpPr>
        <p:spPr bwMode="auto">
          <a:xfrm>
            <a:off x="7129926" y="3681559"/>
            <a:ext cx="748401" cy="26550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0" name="Freeform 299"/>
          <p:cNvSpPr>
            <a:spLocks noChangeArrowheads="1"/>
          </p:cNvSpPr>
          <p:nvPr/>
        </p:nvSpPr>
        <p:spPr bwMode="auto">
          <a:xfrm>
            <a:off x="6392863" y="3103563"/>
            <a:ext cx="446087" cy="185737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4 w 565849"/>
              <a:gd name="T9" fmla="*/ 0 h 174471"/>
              <a:gd name="T10" fmla="*/ 420640 w 565849"/>
              <a:gd name="T11" fmla="*/ 7791 h 174471"/>
              <a:gd name="T12" fmla="*/ 427038 w 565849"/>
              <a:gd name="T13" fmla="*/ 26600 h 174471"/>
              <a:gd name="T14" fmla="*/ 427038 w 565849"/>
              <a:gd name="T15" fmla="*/ 132997 h 174471"/>
              <a:gd name="T16" fmla="*/ 420640 w 565849"/>
              <a:gd name="T17" fmla="*/ 151806 h 174471"/>
              <a:gd name="T18" fmla="*/ 405194 w 565849"/>
              <a:gd name="T19" fmla="*/ 159597 h 174471"/>
              <a:gd name="T20" fmla="*/ 215916 w 565849"/>
              <a:gd name="T21" fmla="*/ 160247 h 174471"/>
              <a:gd name="T22" fmla="*/ 21844 w 565849"/>
              <a:gd name="T23" fmla="*/ 159597 h 174471"/>
              <a:gd name="T24" fmla="*/ 6398 w 565849"/>
              <a:gd name="T25" fmla="*/ 151806 h 174471"/>
              <a:gd name="T26" fmla="*/ 0 w 565849"/>
              <a:gd name="T27" fmla="*/ 132997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(m17, </a:t>
            </a:r>
            <a:r>
              <a:rPr lang="el-GR" sz="800" b="1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309" name="Freeform 308"/>
          <p:cNvSpPr>
            <a:spLocks noChangeArrowheads="1"/>
          </p:cNvSpPr>
          <p:nvPr/>
        </p:nvSpPr>
        <p:spPr bwMode="auto">
          <a:xfrm>
            <a:off x="6595240" y="3946672"/>
            <a:ext cx="406457" cy="160044"/>
          </a:xfrm>
          <a:custGeom>
            <a:avLst/>
            <a:gdLst>
              <a:gd name="T0" fmla="*/ 0 w 565849"/>
              <a:gd name="T1" fmla="*/ 26337 h 174471"/>
              <a:gd name="T2" fmla="*/ 6184 w 565849"/>
              <a:gd name="T3" fmla="*/ 7714 h 174471"/>
              <a:gd name="T4" fmla="*/ 21113 w 565849"/>
              <a:gd name="T5" fmla="*/ 0 h 174471"/>
              <a:gd name="T6" fmla="*/ 205282 w 565849"/>
              <a:gd name="T7" fmla="*/ 425 h 174471"/>
              <a:gd name="T8" fmla="*/ 391637 w 565849"/>
              <a:gd name="T9" fmla="*/ 0 h 174471"/>
              <a:gd name="T10" fmla="*/ 406566 w 565849"/>
              <a:gd name="T11" fmla="*/ 7714 h 174471"/>
              <a:gd name="T12" fmla="*/ 412750 w 565849"/>
              <a:gd name="T13" fmla="*/ 26337 h 174471"/>
              <a:gd name="T14" fmla="*/ 412750 w 565849"/>
              <a:gd name="T15" fmla="*/ 131680 h 174471"/>
              <a:gd name="T16" fmla="*/ 406566 w 565849"/>
              <a:gd name="T17" fmla="*/ 150303 h 174471"/>
              <a:gd name="T18" fmla="*/ 391637 w 565849"/>
              <a:gd name="T19" fmla="*/ 158017 h 174471"/>
              <a:gd name="T20" fmla="*/ 208692 w 565849"/>
              <a:gd name="T21" fmla="*/ 158660 h 174471"/>
              <a:gd name="T22" fmla="*/ 21113 w 565849"/>
              <a:gd name="T23" fmla="*/ 158017 h 174471"/>
              <a:gd name="T24" fmla="*/ 6184 w 565849"/>
              <a:gd name="T25" fmla="*/ 150303 h 174471"/>
              <a:gd name="T26" fmla="*/ 0 w 565849"/>
              <a:gd name="T27" fmla="*/ 131680 h 174471"/>
              <a:gd name="T28" fmla="*/ 0 w 565849"/>
              <a:gd name="T29" fmla="*/ 26337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(</a:t>
            </a:r>
            <a:r>
              <a:rPr lang="en-US" sz="800" b="1" dirty="0" smtClean="0">
                <a:solidFill>
                  <a:srgbClr val="FFFF00"/>
                </a:solidFill>
                <a:latin typeface="Cambria Math" pitchFamily="18" charset="0"/>
              </a:rPr>
              <a:t>p3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, </a:t>
            </a:r>
            <a:r>
              <a:rPr lang="en-US" sz="800" b="1" dirty="0" smtClean="0">
                <a:solidFill>
                  <a:srgbClr val="FF3399"/>
                </a:solidFill>
                <a:latin typeface="Cambria Math" pitchFamily="18" charset="0"/>
              </a:rPr>
              <a:t>C3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311" name="Freeform 310"/>
          <p:cNvSpPr>
            <a:spLocks noChangeArrowheads="1"/>
          </p:cNvSpPr>
          <p:nvPr/>
        </p:nvSpPr>
        <p:spPr bwMode="auto">
          <a:xfrm>
            <a:off x="7730303" y="3946672"/>
            <a:ext cx="406457" cy="160044"/>
          </a:xfrm>
          <a:custGeom>
            <a:avLst/>
            <a:gdLst>
              <a:gd name="T0" fmla="*/ 0 w 565849"/>
              <a:gd name="T1" fmla="*/ 26337 h 174471"/>
              <a:gd name="T2" fmla="*/ 6208 w 565849"/>
              <a:gd name="T3" fmla="*/ 7714 h 174471"/>
              <a:gd name="T4" fmla="*/ 21195 w 565849"/>
              <a:gd name="T5" fmla="*/ 0 h 174471"/>
              <a:gd name="T6" fmla="*/ 206072 w 565849"/>
              <a:gd name="T7" fmla="*/ 425 h 174471"/>
              <a:gd name="T8" fmla="*/ 393143 w 565849"/>
              <a:gd name="T9" fmla="*/ 0 h 174471"/>
              <a:gd name="T10" fmla="*/ 408130 w 565849"/>
              <a:gd name="T11" fmla="*/ 7714 h 174471"/>
              <a:gd name="T12" fmla="*/ 414338 w 565849"/>
              <a:gd name="T13" fmla="*/ 26337 h 174471"/>
              <a:gd name="T14" fmla="*/ 414338 w 565849"/>
              <a:gd name="T15" fmla="*/ 131680 h 174471"/>
              <a:gd name="T16" fmla="*/ 408130 w 565849"/>
              <a:gd name="T17" fmla="*/ 150303 h 174471"/>
              <a:gd name="T18" fmla="*/ 393143 w 565849"/>
              <a:gd name="T19" fmla="*/ 158017 h 174471"/>
              <a:gd name="T20" fmla="*/ 209495 w 565849"/>
              <a:gd name="T21" fmla="*/ 158660 h 174471"/>
              <a:gd name="T22" fmla="*/ 21195 w 565849"/>
              <a:gd name="T23" fmla="*/ 158017 h 174471"/>
              <a:gd name="T24" fmla="*/ 6208 w 565849"/>
              <a:gd name="T25" fmla="*/ 150303 h 174471"/>
              <a:gd name="T26" fmla="*/ 0 w 565849"/>
              <a:gd name="T27" fmla="*/ 131680 h 174471"/>
              <a:gd name="T28" fmla="*/ 0 w 565849"/>
              <a:gd name="T29" fmla="*/ 26337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(</a:t>
            </a:r>
            <a:r>
              <a:rPr lang="en-US" sz="800" b="1" dirty="0" smtClean="0">
                <a:solidFill>
                  <a:srgbClr val="FFFF00"/>
                </a:solidFill>
                <a:latin typeface="Cambria Math" pitchFamily="18" charset="0"/>
              </a:rPr>
              <a:t>p8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, </a:t>
            </a:r>
            <a:r>
              <a:rPr lang="en-US" sz="800" b="1" dirty="0" smtClean="0">
                <a:solidFill>
                  <a:srgbClr val="FF3399"/>
                </a:solidFill>
                <a:latin typeface="Cambria Math" pitchFamily="18" charset="0"/>
              </a:rPr>
              <a:t>C3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cxnSp>
        <p:nvCxnSpPr>
          <p:cNvPr id="1656946" name="Straight Arrow Connector 132"/>
          <p:cNvCxnSpPr>
            <a:cxnSpLocks noChangeShapeType="1"/>
            <a:stCxn id="308" idx="14"/>
            <a:endCxn id="309" idx="3"/>
          </p:cNvCxnSpPr>
          <p:nvPr/>
        </p:nvCxnSpPr>
        <p:spPr bwMode="auto">
          <a:xfrm flipH="1">
            <a:off x="6742697" y="3681559"/>
            <a:ext cx="189946" cy="26550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47" name="Curved Connector 144"/>
          <p:cNvCxnSpPr>
            <a:cxnSpLocks noChangeShapeType="1"/>
            <a:stCxn id="309" idx="10"/>
            <a:endCxn id="319" idx="18"/>
          </p:cNvCxnSpPr>
          <p:nvPr/>
        </p:nvCxnSpPr>
        <p:spPr bwMode="auto">
          <a:xfrm>
            <a:off x="6745146" y="4092212"/>
            <a:ext cx="192994" cy="447404"/>
          </a:xfrm>
          <a:prstGeom prst="curvedConnector3">
            <a:avLst>
              <a:gd name="adj1" fmla="val 13671"/>
            </a:avLst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48" name="Curved Connector 175"/>
          <p:cNvCxnSpPr>
            <a:cxnSpLocks noChangeShapeType="1"/>
            <a:stCxn id="300" idx="10"/>
            <a:endCxn id="309" idx="3"/>
          </p:cNvCxnSpPr>
          <p:nvPr/>
        </p:nvCxnSpPr>
        <p:spPr bwMode="auto">
          <a:xfrm>
            <a:off x="6563080" y="3274158"/>
            <a:ext cx="179617" cy="672904"/>
          </a:xfrm>
          <a:prstGeom prst="curvedConnector3">
            <a:avLst>
              <a:gd name="adj1" fmla="val 8832"/>
            </a:avLst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6949" name="Curved Connector 180"/>
          <p:cNvCxnSpPr>
            <a:cxnSpLocks noChangeShapeType="1"/>
            <a:stCxn id="311" idx="3"/>
            <a:endCxn id="302" idx="10"/>
          </p:cNvCxnSpPr>
          <p:nvPr/>
        </p:nvCxnSpPr>
        <p:spPr bwMode="auto">
          <a:xfrm flipV="1">
            <a:off x="7878327" y="3274158"/>
            <a:ext cx="59528" cy="672904"/>
          </a:xfrm>
          <a:prstGeom prst="curvedConnector3">
            <a:avLst>
              <a:gd name="adj1" fmla="val 947450"/>
            </a:avLst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0" name="Straight Arrow Connector 329"/>
          <p:cNvCxnSpPr>
            <a:cxnSpLocks noChangeShapeType="1"/>
            <a:stCxn id="297" idx="12"/>
            <a:endCxn id="308" idx="3"/>
          </p:cNvCxnSpPr>
          <p:nvPr/>
        </p:nvCxnSpPr>
        <p:spPr bwMode="auto">
          <a:xfrm flipH="1">
            <a:off x="7030102" y="2738820"/>
            <a:ext cx="3978" cy="796689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3" name="Freeform 352"/>
          <p:cNvSpPr>
            <a:spLocks/>
          </p:cNvSpPr>
          <p:nvPr/>
        </p:nvSpPr>
        <p:spPr bwMode="auto">
          <a:xfrm>
            <a:off x="8069263" y="2627313"/>
            <a:ext cx="860425" cy="1020762"/>
          </a:xfrm>
          <a:custGeom>
            <a:avLst/>
            <a:gdLst>
              <a:gd name="T0" fmla="*/ 0 w 976952"/>
              <a:gd name="T1" fmla="*/ 641817 h 1020171"/>
              <a:gd name="T2" fmla="*/ 384637 w 976952"/>
              <a:gd name="T3" fmla="*/ 1003693 h 1020171"/>
              <a:gd name="T4" fmla="*/ 841393 w 976952"/>
              <a:gd name="T5" fmla="*/ 539400 h 1020171"/>
              <a:gd name="T6" fmla="*/ 498826 w 976952"/>
              <a:gd name="T7" fmla="*/ 0 h 10201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76952" h="1020171">
                <a:moveTo>
                  <a:pt x="0" y="641445"/>
                </a:moveTo>
                <a:cubicBezTo>
                  <a:pt x="138752" y="830808"/>
                  <a:pt x="277504" y="1020171"/>
                  <a:pt x="436728" y="1003111"/>
                </a:cubicBezTo>
                <a:cubicBezTo>
                  <a:pt x="595952" y="986051"/>
                  <a:pt x="933734" y="706272"/>
                  <a:pt x="955343" y="539087"/>
                </a:cubicBezTo>
                <a:cubicBezTo>
                  <a:pt x="976952" y="371902"/>
                  <a:pt x="771667" y="185951"/>
                  <a:pt x="566382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34" name="Freeform 133"/>
          <p:cNvSpPr>
            <a:spLocks/>
          </p:cNvSpPr>
          <p:nvPr/>
        </p:nvSpPr>
        <p:spPr bwMode="auto">
          <a:xfrm>
            <a:off x="5668963" y="2844800"/>
            <a:ext cx="835025" cy="261938"/>
          </a:xfrm>
          <a:custGeom>
            <a:avLst/>
            <a:gdLst>
              <a:gd name="T0" fmla="*/ 0 w 834887"/>
              <a:gd name="T1" fmla="*/ 261937 h 262393"/>
              <a:gd name="T2" fmla="*/ 461251 w 834887"/>
              <a:gd name="T3" fmla="*/ 0 h 262393"/>
              <a:gd name="T4" fmla="*/ 835025 w 834887"/>
              <a:gd name="T5" fmla="*/ 261937 h 2623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34887" h="262393">
                <a:moveTo>
                  <a:pt x="0" y="262393"/>
                </a:moveTo>
                <a:cubicBezTo>
                  <a:pt x="161013" y="131196"/>
                  <a:pt x="322027" y="0"/>
                  <a:pt x="461175" y="0"/>
                </a:cubicBezTo>
                <a:cubicBezTo>
                  <a:pt x="600323" y="0"/>
                  <a:pt x="834887" y="262393"/>
                  <a:pt x="834887" y="262393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35" name="Freeform 134"/>
          <p:cNvSpPr>
            <a:spLocks/>
          </p:cNvSpPr>
          <p:nvPr/>
        </p:nvSpPr>
        <p:spPr bwMode="auto">
          <a:xfrm>
            <a:off x="5168900" y="2659063"/>
            <a:ext cx="1406525" cy="463550"/>
          </a:xfrm>
          <a:custGeom>
            <a:avLst/>
            <a:gdLst>
              <a:gd name="T0" fmla="*/ 0 w 1399430"/>
              <a:gd name="T1" fmla="*/ 463550 h 439972"/>
              <a:gd name="T2" fmla="*/ 895061 w 1399430"/>
              <a:gd name="T3" fmla="*/ 2792 h 439972"/>
              <a:gd name="T4" fmla="*/ 1406525 w 1399430"/>
              <a:gd name="T5" fmla="*/ 446795 h 4399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9430" h="439972">
                <a:moveTo>
                  <a:pt x="0" y="439972"/>
                </a:moveTo>
                <a:cubicBezTo>
                  <a:pt x="328654" y="222636"/>
                  <a:pt x="657308" y="5301"/>
                  <a:pt x="890546" y="2650"/>
                </a:cubicBezTo>
                <a:cubicBezTo>
                  <a:pt x="1123784" y="0"/>
                  <a:pt x="1399430" y="424069"/>
                  <a:pt x="1399430" y="424069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3" name="Freeform 82"/>
          <p:cNvSpPr>
            <a:spLocks noChangeArrowheads="1"/>
          </p:cNvSpPr>
          <p:nvPr/>
        </p:nvSpPr>
        <p:spPr bwMode="auto">
          <a:xfrm>
            <a:off x="708025" y="2330450"/>
            <a:ext cx="381000" cy="173038"/>
          </a:xfrm>
          <a:custGeom>
            <a:avLst/>
            <a:gdLst>
              <a:gd name="T0" fmla="*/ 2496 w 552964"/>
              <a:gd name="T1" fmla="*/ 29321 h 177311"/>
              <a:gd name="T2" fmla="*/ 8192 w 552964"/>
              <a:gd name="T3" fmla="*/ 10813 h 177311"/>
              <a:gd name="T4" fmla="*/ 21941 w 552964"/>
              <a:gd name="T5" fmla="*/ 3147 h 177311"/>
              <a:gd name="T6" fmla="*/ 184516 w 552964"/>
              <a:gd name="T7" fmla="*/ 1456 h 177311"/>
              <a:gd name="T8" fmla="*/ 220529 w 552964"/>
              <a:gd name="T9" fmla="*/ 0 h 177311"/>
              <a:gd name="T10" fmla="*/ 350993 w 552964"/>
              <a:gd name="T11" fmla="*/ 3147 h 177311"/>
              <a:gd name="T12" fmla="*/ 364742 w 552964"/>
              <a:gd name="T13" fmla="*/ 10813 h 177311"/>
              <a:gd name="T14" fmla="*/ 370438 w 552964"/>
              <a:gd name="T15" fmla="*/ 29321 h 177311"/>
              <a:gd name="T16" fmla="*/ 371475 w 552964"/>
              <a:gd name="T17" fmla="*/ 80048 h 177311"/>
              <a:gd name="T18" fmla="*/ 370438 w 552964"/>
              <a:gd name="T19" fmla="*/ 134013 h 177311"/>
              <a:gd name="T20" fmla="*/ 364742 w 552964"/>
              <a:gd name="T21" fmla="*/ 152520 h 177311"/>
              <a:gd name="T22" fmla="*/ 350993 w 552964"/>
              <a:gd name="T23" fmla="*/ 160187 h 177311"/>
              <a:gd name="T24" fmla="*/ 306741 w 552964"/>
              <a:gd name="T25" fmla="*/ 160337 h 177311"/>
              <a:gd name="T26" fmla="*/ 226756 w 552964"/>
              <a:gd name="T27" fmla="*/ 160337 h 177311"/>
              <a:gd name="T28" fmla="*/ 145172 w 552964"/>
              <a:gd name="T29" fmla="*/ 160337 h 177311"/>
              <a:gd name="T30" fmla="*/ 65187 w 552964"/>
              <a:gd name="T31" fmla="*/ 160337 h 177311"/>
              <a:gd name="T32" fmla="*/ 21941 w 552964"/>
              <a:gd name="T33" fmla="*/ 160187 h 177311"/>
              <a:gd name="T34" fmla="*/ 8192 w 552964"/>
              <a:gd name="T35" fmla="*/ 152520 h 177311"/>
              <a:gd name="T36" fmla="*/ 2496 w 552964"/>
              <a:gd name="T37" fmla="*/ 134013 h 177311"/>
              <a:gd name="T38" fmla="*/ 0 w 552964"/>
              <a:gd name="T39" fmla="*/ 80048 h 177311"/>
              <a:gd name="T40" fmla="*/ 2496 w 552964"/>
              <a:gd name="T41" fmla="*/ 29321 h 1773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52964"/>
              <a:gd name="T64" fmla="*/ 0 h 177311"/>
              <a:gd name="T65" fmla="*/ 552964 w 552964"/>
              <a:gd name="T66" fmla="*/ 177311 h 17731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52964" h="177311">
                <a:moveTo>
                  <a:pt x="3716" y="32425"/>
                </a:moveTo>
                <a:cubicBezTo>
                  <a:pt x="3716" y="24748"/>
                  <a:pt x="6766" y="17386"/>
                  <a:pt x="12194" y="11958"/>
                </a:cubicBezTo>
                <a:cubicBezTo>
                  <a:pt x="17622" y="6530"/>
                  <a:pt x="20706" y="6140"/>
                  <a:pt x="32661" y="3480"/>
                </a:cubicBezTo>
                <a:lnTo>
                  <a:pt x="274664" y="1610"/>
                </a:lnTo>
                <a:lnTo>
                  <a:pt x="328271" y="0"/>
                </a:lnTo>
                <a:lnTo>
                  <a:pt x="522475" y="3480"/>
                </a:lnTo>
                <a:cubicBezTo>
                  <a:pt x="530152" y="3480"/>
                  <a:pt x="537514" y="6530"/>
                  <a:pt x="542942" y="11958"/>
                </a:cubicBezTo>
                <a:cubicBezTo>
                  <a:pt x="548370" y="17386"/>
                  <a:pt x="549750" y="19664"/>
                  <a:pt x="551420" y="32425"/>
                </a:cubicBezTo>
                <a:cubicBezTo>
                  <a:pt x="551935" y="51124"/>
                  <a:pt x="552449" y="69823"/>
                  <a:pt x="552964" y="88522"/>
                </a:cubicBezTo>
                <a:cubicBezTo>
                  <a:pt x="552449" y="108415"/>
                  <a:pt x="551935" y="128307"/>
                  <a:pt x="551420" y="148200"/>
                </a:cubicBezTo>
                <a:cubicBezTo>
                  <a:pt x="551420" y="155877"/>
                  <a:pt x="548370" y="163239"/>
                  <a:pt x="542942" y="168667"/>
                </a:cubicBezTo>
                <a:cubicBezTo>
                  <a:pt x="537514" y="174095"/>
                  <a:pt x="536865" y="175704"/>
                  <a:pt x="522475" y="177145"/>
                </a:cubicBezTo>
                <a:lnTo>
                  <a:pt x="456604" y="177311"/>
                </a:lnTo>
                <a:lnTo>
                  <a:pt x="337541" y="177311"/>
                </a:lnTo>
                <a:lnTo>
                  <a:pt x="216097" y="177311"/>
                </a:lnTo>
                <a:lnTo>
                  <a:pt x="97035" y="177311"/>
                </a:lnTo>
                <a:lnTo>
                  <a:pt x="32661" y="177145"/>
                </a:lnTo>
                <a:cubicBezTo>
                  <a:pt x="24984" y="177145"/>
                  <a:pt x="17622" y="174095"/>
                  <a:pt x="12194" y="168667"/>
                </a:cubicBezTo>
                <a:cubicBezTo>
                  <a:pt x="6766" y="163239"/>
                  <a:pt x="5748" y="161558"/>
                  <a:pt x="3716" y="148200"/>
                </a:cubicBezTo>
                <a:lnTo>
                  <a:pt x="0" y="88522"/>
                </a:lnTo>
                <a:lnTo>
                  <a:pt x="3716" y="32425"/>
                </a:lnTo>
                <a:close/>
              </a:path>
            </a:pathLst>
          </a:custGeom>
          <a:solidFill>
            <a:schemeClr val="accent2"/>
          </a:solidFill>
          <a:ln w="12700" algn="ctr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(m2, </a:t>
            </a:r>
            <a:r>
              <a:rPr lang="el-GR" sz="800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121" name="Freeform 120"/>
          <p:cNvSpPr>
            <a:spLocks noChangeArrowheads="1"/>
          </p:cNvSpPr>
          <p:nvPr/>
        </p:nvSpPr>
        <p:spPr bwMode="auto">
          <a:xfrm>
            <a:off x="4014788" y="3524250"/>
            <a:ext cx="427037" cy="185738"/>
          </a:xfrm>
          <a:custGeom>
            <a:avLst/>
            <a:gdLst>
              <a:gd name="T0" fmla="*/ 2774 w 552964"/>
              <a:gd name="T1" fmla="*/ 28120 h 175701"/>
              <a:gd name="T2" fmla="*/ 9102 w 552964"/>
              <a:gd name="T3" fmla="*/ 9443 h 175701"/>
              <a:gd name="T4" fmla="*/ 24379 w 552964"/>
              <a:gd name="T5" fmla="*/ 1706 h 175701"/>
              <a:gd name="T6" fmla="*/ 205018 w 552964"/>
              <a:gd name="T7" fmla="*/ 0 h 175701"/>
              <a:gd name="T8" fmla="*/ 389992 w 552964"/>
              <a:gd name="T9" fmla="*/ 1706 h 175701"/>
              <a:gd name="T10" fmla="*/ 405269 w 552964"/>
              <a:gd name="T11" fmla="*/ 9443 h 175701"/>
              <a:gd name="T12" fmla="*/ 411598 w 552964"/>
              <a:gd name="T13" fmla="*/ 28120 h 175701"/>
              <a:gd name="T14" fmla="*/ 412750 w 552964"/>
              <a:gd name="T15" fmla="*/ 79312 h 175701"/>
              <a:gd name="T16" fmla="*/ 411598 w 552964"/>
              <a:gd name="T17" fmla="*/ 133772 h 175701"/>
              <a:gd name="T18" fmla="*/ 405269 w 552964"/>
              <a:gd name="T19" fmla="*/ 152449 h 175701"/>
              <a:gd name="T20" fmla="*/ 389992 w 552964"/>
              <a:gd name="T21" fmla="*/ 160186 h 175701"/>
              <a:gd name="T22" fmla="*/ 340824 w 552964"/>
              <a:gd name="T23" fmla="*/ 160337 h 175701"/>
              <a:gd name="T24" fmla="*/ 251951 w 552964"/>
              <a:gd name="T25" fmla="*/ 160337 h 175701"/>
              <a:gd name="T26" fmla="*/ 161302 w 552964"/>
              <a:gd name="T27" fmla="*/ 160337 h 175701"/>
              <a:gd name="T28" fmla="*/ 72430 w 552964"/>
              <a:gd name="T29" fmla="*/ 160337 h 175701"/>
              <a:gd name="T30" fmla="*/ 24379 w 552964"/>
              <a:gd name="T31" fmla="*/ 160186 h 175701"/>
              <a:gd name="T32" fmla="*/ 9102 w 552964"/>
              <a:gd name="T33" fmla="*/ 152449 h 175701"/>
              <a:gd name="T34" fmla="*/ 2774 w 552964"/>
              <a:gd name="T35" fmla="*/ 133772 h 175701"/>
              <a:gd name="T36" fmla="*/ 0 w 552964"/>
              <a:gd name="T37" fmla="*/ 79312 h 175701"/>
              <a:gd name="T38" fmla="*/ 2774 w 552964"/>
              <a:gd name="T39" fmla="*/ 28120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(p1, C2)</a:t>
            </a:r>
          </a:p>
        </p:txBody>
      </p:sp>
      <p:sp>
        <p:nvSpPr>
          <p:cNvPr id="142" name="Freeform 141"/>
          <p:cNvSpPr>
            <a:spLocks noChangeArrowheads="1"/>
          </p:cNvSpPr>
          <p:nvPr/>
        </p:nvSpPr>
        <p:spPr bwMode="auto">
          <a:xfrm>
            <a:off x="4073525" y="4457700"/>
            <a:ext cx="427038" cy="185738"/>
          </a:xfrm>
          <a:custGeom>
            <a:avLst/>
            <a:gdLst>
              <a:gd name="T0" fmla="*/ 2774 w 552964"/>
              <a:gd name="T1" fmla="*/ 27842 h 175701"/>
              <a:gd name="T2" fmla="*/ 9102 w 552964"/>
              <a:gd name="T3" fmla="*/ 9350 h 175701"/>
              <a:gd name="T4" fmla="*/ 24379 w 552964"/>
              <a:gd name="T5" fmla="*/ 1690 h 175701"/>
              <a:gd name="T6" fmla="*/ 205018 w 552964"/>
              <a:gd name="T7" fmla="*/ 0 h 175701"/>
              <a:gd name="T8" fmla="*/ 389992 w 552964"/>
              <a:gd name="T9" fmla="*/ 1690 h 175701"/>
              <a:gd name="T10" fmla="*/ 405269 w 552964"/>
              <a:gd name="T11" fmla="*/ 9350 h 175701"/>
              <a:gd name="T12" fmla="*/ 411598 w 552964"/>
              <a:gd name="T13" fmla="*/ 27842 h 175701"/>
              <a:gd name="T14" fmla="*/ 412750 w 552964"/>
              <a:gd name="T15" fmla="*/ 78527 h 175701"/>
              <a:gd name="T16" fmla="*/ 411598 w 552964"/>
              <a:gd name="T17" fmla="*/ 132448 h 175701"/>
              <a:gd name="T18" fmla="*/ 405269 w 552964"/>
              <a:gd name="T19" fmla="*/ 150940 h 175701"/>
              <a:gd name="T20" fmla="*/ 389992 w 552964"/>
              <a:gd name="T21" fmla="*/ 158600 h 175701"/>
              <a:gd name="T22" fmla="*/ 340824 w 552964"/>
              <a:gd name="T23" fmla="*/ 158750 h 175701"/>
              <a:gd name="T24" fmla="*/ 251951 w 552964"/>
              <a:gd name="T25" fmla="*/ 158750 h 175701"/>
              <a:gd name="T26" fmla="*/ 161302 w 552964"/>
              <a:gd name="T27" fmla="*/ 158750 h 175701"/>
              <a:gd name="T28" fmla="*/ 72430 w 552964"/>
              <a:gd name="T29" fmla="*/ 158750 h 175701"/>
              <a:gd name="T30" fmla="*/ 24379 w 552964"/>
              <a:gd name="T31" fmla="*/ 158600 h 175701"/>
              <a:gd name="T32" fmla="*/ 9102 w 552964"/>
              <a:gd name="T33" fmla="*/ 150940 h 175701"/>
              <a:gd name="T34" fmla="*/ 2774 w 552964"/>
              <a:gd name="T35" fmla="*/ 132448 h 175701"/>
              <a:gd name="T36" fmla="*/ 0 w 552964"/>
              <a:gd name="T37" fmla="*/ 78527 h 175701"/>
              <a:gd name="T38" fmla="*/ 2774 w 552964"/>
              <a:gd name="T39" fmla="*/ 27842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(p5, C2)</a:t>
            </a:r>
          </a:p>
        </p:txBody>
      </p:sp>
      <p:sp>
        <p:nvSpPr>
          <p:cNvPr id="297" name="Freeform 296"/>
          <p:cNvSpPr>
            <a:spLocks noChangeArrowheads="1"/>
          </p:cNvSpPr>
          <p:nvPr/>
        </p:nvSpPr>
        <p:spPr bwMode="auto">
          <a:xfrm>
            <a:off x="6862763" y="2570163"/>
            <a:ext cx="446087" cy="185737"/>
          </a:xfrm>
          <a:custGeom>
            <a:avLst/>
            <a:gdLst>
              <a:gd name="T0" fmla="*/ 0 w 547704"/>
              <a:gd name="T1" fmla="*/ 28121 h 175701"/>
              <a:gd name="T2" fmla="*/ 6610 w 547704"/>
              <a:gd name="T3" fmla="*/ 9443 h 175701"/>
              <a:gd name="T4" fmla="*/ 22568 w 547704"/>
              <a:gd name="T5" fmla="*/ 1706 h 175701"/>
              <a:gd name="T6" fmla="*/ 211255 w 547704"/>
              <a:gd name="T7" fmla="*/ 0 h 175701"/>
              <a:gd name="T8" fmla="*/ 404470 w 547704"/>
              <a:gd name="T9" fmla="*/ 1706 h 175701"/>
              <a:gd name="T10" fmla="*/ 420428 w 547704"/>
              <a:gd name="T11" fmla="*/ 9443 h 175701"/>
              <a:gd name="T12" fmla="*/ 427038 w 547704"/>
              <a:gd name="T13" fmla="*/ 28121 h 175701"/>
              <a:gd name="T14" fmla="*/ 427038 w 547704"/>
              <a:gd name="T15" fmla="*/ 133772 h 175701"/>
              <a:gd name="T16" fmla="*/ 420428 w 547704"/>
              <a:gd name="T17" fmla="*/ 152450 h 175701"/>
              <a:gd name="T18" fmla="*/ 404470 w 547704"/>
              <a:gd name="T19" fmla="*/ 160187 h 175701"/>
              <a:gd name="T20" fmla="*/ 353111 w 547704"/>
              <a:gd name="T21" fmla="*/ 160338 h 175701"/>
              <a:gd name="T22" fmla="*/ 260279 w 547704"/>
              <a:gd name="T23" fmla="*/ 160338 h 175701"/>
              <a:gd name="T24" fmla="*/ 210343 w 547704"/>
              <a:gd name="T25" fmla="*/ 159544 h 175701"/>
              <a:gd name="T26" fmla="*/ 165591 w 547704"/>
              <a:gd name="T27" fmla="*/ 160338 h 175701"/>
              <a:gd name="T28" fmla="*/ 72760 w 547704"/>
              <a:gd name="T29" fmla="*/ 160338 h 175701"/>
              <a:gd name="T30" fmla="*/ 22568 w 547704"/>
              <a:gd name="T31" fmla="*/ 160187 h 175701"/>
              <a:gd name="T32" fmla="*/ 6610 w 547704"/>
              <a:gd name="T33" fmla="*/ 152450 h 175701"/>
              <a:gd name="T34" fmla="*/ 0 w 547704"/>
              <a:gd name="T35" fmla="*/ 133772 h 175701"/>
              <a:gd name="T36" fmla="*/ 0 w 547704"/>
              <a:gd name="T37" fmla="*/ 28121 h 17570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47704"/>
              <a:gd name="T58" fmla="*/ 0 h 175701"/>
              <a:gd name="T59" fmla="*/ 547704 w 547704"/>
              <a:gd name="T60" fmla="*/ 175701 h 17570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47704" h="175701">
                <a:moveTo>
                  <a:pt x="0" y="30815"/>
                </a:moveTo>
                <a:cubicBezTo>
                  <a:pt x="0" y="23138"/>
                  <a:pt x="3050" y="15776"/>
                  <a:pt x="8478" y="10348"/>
                </a:cubicBezTo>
                <a:cubicBezTo>
                  <a:pt x="13906" y="4920"/>
                  <a:pt x="16990" y="4530"/>
                  <a:pt x="28945" y="1870"/>
                </a:cubicBezTo>
                <a:lnTo>
                  <a:pt x="270948" y="0"/>
                </a:lnTo>
                <a:lnTo>
                  <a:pt x="518759" y="1870"/>
                </a:lnTo>
                <a:cubicBezTo>
                  <a:pt x="526436" y="1870"/>
                  <a:pt x="533798" y="4920"/>
                  <a:pt x="539226" y="10348"/>
                </a:cubicBezTo>
                <a:cubicBezTo>
                  <a:pt x="544654" y="15776"/>
                  <a:pt x="547704" y="23139"/>
                  <a:pt x="547704" y="30815"/>
                </a:cubicBezTo>
                <a:lnTo>
                  <a:pt x="547704" y="146590"/>
                </a:lnTo>
                <a:cubicBezTo>
                  <a:pt x="547704" y="154267"/>
                  <a:pt x="544654" y="161629"/>
                  <a:pt x="539226" y="167057"/>
                </a:cubicBezTo>
                <a:cubicBezTo>
                  <a:pt x="533798" y="172485"/>
                  <a:pt x="533149" y="174094"/>
                  <a:pt x="518759" y="175535"/>
                </a:cubicBezTo>
                <a:lnTo>
                  <a:pt x="452888" y="175701"/>
                </a:lnTo>
                <a:lnTo>
                  <a:pt x="333825" y="175701"/>
                </a:lnTo>
                <a:lnTo>
                  <a:pt x="269779" y="174831"/>
                </a:lnTo>
                <a:lnTo>
                  <a:pt x="212381" y="175701"/>
                </a:lnTo>
                <a:lnTo>
                  <a:pt x="93319" y="175701"/>
                </a:lnTo>
                <a:lnTo>
                  <a:pt x="28945" y="175535"/>
                </a:lnTo>
                <a:cubicBezTo>
                  <a:pt x="21268" y="175535"/>
                  <a:pt x="13906" y="172485"/>
                  <a:pt x="8478" y="167057"/>
                </a:cubicBezTo>
                <a:cubicBezTo>
                  <a:pt x="3050" y="161629"/>
                  <a:pt x="0" y="154266"/>
                  <a:pt x="0" y="146590"/>
                </a:cubicBezTo>
                <a:lnTo>
                  <a:pt x="0" y="30815"/>
                </a:lnTo>
                <a:close/>
              </a:path>
            </a:pathLst>
          </a:cu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(m15, </a:t>
            </a:r>
            <a:r>
              <a:rPr lang="el-GR" sz="800" b="1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206" name="Freeform 205"/>
          <p:cNvSpPr>
            <a:spLocks noChangeArrowheads="1"/>
          </p:cNvSpPr>
          <p:nvPr/>
        </p:nvSpPr>
        <p:spPr bwMode="auto">
          <a:xfrm>
            <a:off x="1174750" y="2774950"/>
            <a:ext cx="390525" cy="185738"/>
          </a:xfrm>
          <a:custGeom>
            <a:avLst/>
            <a:gdLst>
              <a:gd name="T0" fmla="*/ 0 w 547704"/>
              <a:gd name="T1" fmla="*/ 28120 h 175701"/>
              <a:gd name="T2" fmla="*/ 5726 w 547704"/>
              <a:gd name="T3" fmla="*/ 9443 h 175701"/>
              <a:gd name="T4" fmla="*/ 19548 w 547704"/>
              <a:gd name="T5" fmla="*/ 1706 h 175701"/>
              <a:gd name="T6" fmla="*/ 182982 w 547704"/>
              <a:gd name="T7" fmla="*/ 0 h 175701"/>
              <a:gd name="T8" fmla="*/ 350339 w 547704"/>
              <a:gd name="T9" fmla="*/ 1706 h 175701"/>
              <a:gd name="T10" fmla="*/ 364161 w 547704"/>
              <a:gd name="T11" fmla="*/ 9443 h 175701"/>
              <a:gd name="T12" fmla="*/ 369887 w 547704"/>
              <a:gd name="T13" fmla="*/ 28120 h 175701"/>
              <a:gd name="T14" fmla="*/ 369887 w 547704"/>
              <a:gd name="T15" fmla="*/ 133772 h 175701"/>
              <a:gd name="T16" fmla="*/ 364161 w 547704"/>
              <a:gd name="T17" fmla="*/ 152449 h 175701"/>
              <a:gd name="T18" fmla="*/ 350339 w 547704"/>
              <a:gd name="T19" fmla="*/ 160186 h 175701"/>
              <a:gd name="T20" fmla="*/ 305854 w 547704"/>
              <a:gd name="T21" fmla="*/ 160337 h 175701"/>
              <a:gd name="T22" fmla="*/ 225446 w 547704"/>
              <a:gd name="T23" fmla="*/ 160337 h 175701"/>
              <a:gd name="T24" fmla="*/ 182193 w 547704"/>
              <a:gd name="T25" fmla="*/ 159543 h 175701"/>
              <a:gd name="T26" fmla="*/ 143430 w 547704"/>
              <a:gd name="T27" fmla="*/ 160337 h 175701"/>
              <a:gd name="T28" fmla="*/ 63022 w 547704"/>
              <a:gd name="T29" fmla="*/ 160337 h 175701"/>
              <a:gd name="T30" fmla="*/ 19548 w 547704"/>
              <a:gd name="T31" fmla="*/ 160186 h 175701"/>
              <a:gd name="T32" fmla="*/ 5726 w 547704"/>
              <a:gd name="T33" fmla="*/ 152449 h 175701"/>
              <a:gd name="T34" fmla="*/ 0 w 547704"/>
              <a:gd name="T35" fmla="*/ 133772 h 175701"/>
              <a:gd name="T36" fmla="*/ 0 w 547704"/>
              <a:gd name="T37" fmla="*/ 28120 h 17570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47704"/>
              <a:gd name="T58" fmla="*/ 0 h 175701"/>
              <a:gd name="T59" fmla="*/ 547704 w 547704"/>
              <a:gd name="T60" fmla="*/ 175701 h 17570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47704" h="175701">
                <a:moveTo>
                  <a:pt x="0" y="30815"/>
                </a:moveTo>
                <a:cubicBezTo>
                  <a:pt x="0" y="23138"/>
                  <a:pt x="3050" y="15776"/>
                  <a:pt x="8478" y="10348"/>
                </a:cubicBezTo>
                <a:cubicBezTo>
                  <a:pt x="13906" y="4920"/>
                  <a:pt x="16990" y="4530"/>
                  <a:pt x="28945" y="1870"/>
                </a:cubicBezTo>
                <a:lnTo>
                  <a:pt x="270948" y="0"/>
                </a:lnTo>
                <a:lnTo>
                  <a:pt x="518759" y="1870"/>
                </a:lnTo>
                <a:cubicBezTo>
                  <a:pt x="526436" y="1870"/>
                  <a:pt x="533798" y="4920"/>
                  <a:pt x="539226" y="10348"/>
                </a:cubicBezTo>
                <a:cubicBezTo>
                  <a:pt x="544654" y="15776"/>
                  <a:pt x="547704" y="23139"/>
                  <a:pt x="547704" y="30815"/>
                </a:cubicBezTo>
                <a:lnTo>
                  <a:pt x="547704" y="146590"/>
                </a:lnTo>
                <a:cubicBezTo>
                  <a:pt x="547704" y="154267"/>
                  <a:pt x="544654" y="161629"/>
                  <a:pt x="539226" y="167057"/>
                </a:cubicBezTo>
                <a:cubicBezTo>
                  <a:pt x="533798" y="172485"/>
                  <a:pt x="533149" y="174094"/>
                  <a:pt x="518759" y="175535"/>
                </a:cubicBezTo>
                <a:lnTo>
                  <a:pt x="452888" y="175701"/>
                </a:lnTo>
                <a:lnTo>
                  <a:pt x="333825" y="175701"/>
                </a:lnTo>
                <a:lnTo>
                  <a:pt x="269779" y="174831"/>
                </a:lnTo>
                <a:lnTo>
                  <a:pt x="212381" y="175701"/>
                </a:lnTo>
                <a:lnTo>
                  <a:pt x="93319" y="175701"/>
                </a:lnTo>
                <a:lnTo>
                  <a:pt x="28945" y="175535"/>
                </a:lnTo>
                <a:cubicBezTo>
                  <a:pt x="21268" y="175535"/>
                  <a:pt x="13906" y="172485"/>
                  <a:pt x="8478" y="167057"/>
                </a:cubicBezTo>
                <a:cubicBezTo>
                  <a:pt x="3050" y="161629"/>
                  <a:pt x="0" y="154266"/>
                  <a:pt x="0" y="146590"/>
                </a:cubicBezTo>
                <a:lnTo>
                  <a:pt x="0" y="30815"/>
                </a:lnTo>
                <a:close/>
              </a:path>
            </a:pathLst>
          </a:cu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(m3, </a:t>
            </a:r>
            <a:r>
              <a:rPr lang="el-GR" sz="800" b="1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263" name="Freeform 262"/>
          <p:cNvSpPr>
            <a:spLocks noChangeArrowheads="1"/>
          </p:cNvSpPr>
          <p:nvPr/>
        </p:nvSpPr>
        <p:spPr bwMode="auto">
          <a:xfrm>
            <a:off x="1162815" y="3740297"/>
            <a:ext cx="406457" cy="160044"/>
          </a:xfrm>
          <a:custGeom>
            <a:avLst/>
            <a:gdLst>
              <a:gd name="T0" fmla="*/ 2774 w 552964"/>
              <a:gd name="T1" fmla="*/ 28120 h 175701"/>
              <a:gd name="T2" fmla="*/ 9102 w 552964"/>
              <a:gd name="T3" fmla="*/ 9443 h 175701"/>
              <a:gd name="T4" fmla="*/ 24379 w 552964"/>
              <a:gd name="T5" fmla="*/ 1706 h 175701"/>
              <a:gd name="T6" fmla="*/ 205018 w 552964"/>
              <a:gd name="T7" fmla="*/ 0 h 175701"/>
              <a:gd name="T8" fmla="*/ 389992 w 552964"/>
              <a:gd name="T9" fmla="*/ 1706 h 175701"/>
              <a:gd name="T10" fmla="*/ 405269 w 552964"/>
              <a:gd name="T11" fmla="*/ 9443 h 175701"/>
              <a:gd name="T12" fmla="*/ 411598 w 552964"/>
              <a:gd name="T13" fmla="*/ 28120 h 175701"/>
              <a:gd name="T14" fmla="*/ 412750 w 552964"/>
              <a:gd name="T15" fmla="*/ 79312 h 175701"/>
              <a:gd name="T16" fmla="*/ 411598 w 552964"/>
              <a:gd name="T17" fmla="*/ 133772 h 175701"/>
              <a:gd name="T18" fmla="*/ 405269 w 552964"/>
              <a:gd name="T19" fmla="*/ 152449 h 175701"/>
              <a:gd name="T20" fmla="*/ 389992 w 552964"/>
              <a:gd name="T21" fmla="*/ 160186 h 175701"/>
              <a:gd name="T22" fmla="*/ 340824 w 552964"/>
              <a:gd name="T23" fmla="*/ 160337 h 175701"/>
              <a:gd name="T24" fmla="*/ 251951 w 552964"/>
              <a:gd name="T25" fmla="*/ 160337 h 175701"/>
              <a:gd name="T26" fmla="*/ 161302 w 552964"/>
              <a:gd name="T27" fmla="*/ 160337 h 175701"/>
              <a:gd name="T28" fmla="*/ 72430 w 552964"/>
              <a:gd name="T29" fmla="*/ 160337 h 175701"/>
              <a:gd name="T30" fmla="*/ 24379 w 552964"/>
              <a:gd name="T31" fmla="*/ 160186 h 175701"/>
              <a:gd name="T32" fmla="*/ 9102 w 552964"/>
              <a:gd name="T33" fmla="*/ 152449 h 175701"/>
              <a:gd name="T34" fmla="*/ 2774 w 552964"/>
              <a:gd name="T35" fmla="*/ 133772 h 175701"/>
              <a:gd name="T36" fmla="*/ 0 w 552964"/>
              <a:gd name="T37" fmla="*/ 79312 h 175701"/>
              <a:gd name="T38" fmla="*/ 2774 w 552964"/>
              <a:gd name="T39" fmla="*/ 28120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(</a:t>
            </a:r>
            <a:r>
              <a:rPr lang="en-US" sz="800" b="1" dirty="0" smtClean="0">
                <a:solidFill>
                  <a:srgbClr val="FFFF00"/>
                </a:solidFill>
                <a:latin typeface="Cambria Math" pitchFamily="18" charset="0"/>
              </a:rPr>
              <a:t>p1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, </a:t>
            </a:r>
            <a:r>
              <a:rPr lang="en-US" sz="800" b="1" dirty="0" smtClean="0">
                <a:solidFill>
                  <a:srgbClr val="FF3399"/>
                </a:solidFill>
                <a:latin typeface="Cambria Math" pitchFamily="18" charset="0"/>
              </a:rPr>
              <a:t>C1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275" name="Freeform 274"/>
          <p:cNvSpPr>
            <a:spLocks noChangeArrowheads="1"/>
          </p:cNvSpPr>
          <p:nvPr/>
        </p:nvSpPr>
        <p:spPr bwMode="auto">
          <a:xfrm>
            <a:off x="1221553" y="4672159"/>
            <a:ext cx="406457" cy="160044"/>
          </a:xfrm>
          <a:custGeom>
            <a:avLst/>
            <a:gdLst>
              <a:gd name="T0" fmla="*/ 2774 w 552964"/>
              <a:gd name="T1" fmla="*/ 28121 h 175701"/>
              <a:gd name="T2" fmla="*/ 9102 w 552964"/>
              <a:gd name="T3" fmla="*/ 9443 h 175701"/>
              <a:gd name="T4" fmla="*/ 24379 w 552964"/>
              <a:gd name="T5" fmla="*/ 1706 h 175701"/>
              <a:gd name="T6" fmla="*/ 205018 w 552964"/>
              <a:gd name="T7" fmla="*/ 0 h 175701"/>
              <a:gd name="T8" fmla="*/ 389992 w 552964"/>
              <a:gd name="T9" fmla="*/ 1706 h 175701"/>
              <a:gd name="T10" fmla="*/ 405269 w 552964"/>
              <a:gd name="T11" fmla="*/ 9443 h 175701"/>
              <a:gd name="T12" fmla="*/ 411598 w 552964"/>
              <a:gd name="T13" fmla="*/ 28121 h 175701"/>
              <a:gd name="T14" fmla="*/ 412750 w 552964"/>
              <a:gd name="T15" fmla="*/ 79313 h 175701"/>
              <a:gd name="T16" fmla="*/ 411598 w 552964"/>
              <a:gd name="T17" fmla="*/ 133772 h 175701"/>
              <a:gd name="T18" fmla="*/ 405269 w 552964"/>
              <a:gd name="T19" fmla="*/ 152450 h 175701"/>
              <a:gd name="T20" fmla="*/ 389992 w 552964"/>
              <a:gd name="T21" fmla="*/ 160187 h 175701"/>
              <a:gd name="T22" fmla="*/ 340824 w 552964"/>
              <a:gd name="T23" fmla="*/ 160338 h 175701"/>
              <a:gd name="T24" fmla="*/ 251951 w 552964"/>
              <a:gd name="T25" fmla="*/ 160338 h 175701"/>
              <a:gd name="T26" fmla="*/ 161302 w 552964"/>
              <a:gd name="T27" fmla="*/ 160338 h 175701"/>
              <a:gd name="T28" fmla="*/ 72430 w 552964"/>
              <a:gd name="T29" fmla="*/ 160338 h 175701"/>
              <a:gd name="T30" fmla="*/ 24379 w 552964"/>
              <a:gd name="T31" fmla="*/ 160187 h 175701"/>
              <a:gd name="T32" fmla="*/ 9102 w 552964"/>
              <a:gd name="T33" fmla="*/ 152450 h 175701"/>
              <a:gd name="T34" fmla="*/ 2774 w 552964"/>
              <a:gd name="T35" fmla="*/ 133772 h 175701"/>
              <a:gd name="T36" fmla="*/ 0 w 552964"/>
              <a:gd name="T37" fmla="*/ 79313 h 175701"/>
              <a:gd name="T38" fmla="*/ 2774 w 552964"/>
              <a:gd name="T39" fmla="*/ 28121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(</a:t>
            </a:r>
            <a:r>
              <a:rPr lang="en-US" sz="800" b="1" dirty="0" smtClean="0">
                <a:solidFill>
                  <a:srgbClr val="FFFF00"/>
                </a:solidFill>
                <a:latin typeface="Cambria Math" pitchFamily="18" charset="0"/>
              </a:rPr>
              <a:t>p5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, </a:t>
            </a:r>
            <a:r>
              <a:rPr lang="en-US" sz="800" b="1" dirty="0" smtClean="0">
                <a:solidFill>
                  <a:srgbClr val="FF3399"/>
                </a:solidFill>
                <a:latin typeface="Cambria Math" pitchFamily="18" charset="0"/>
              </a:rPr>
              <a:t>C1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24" name="Freeform 23"/>
          <p:cNvSpPr>
            <a:spLocks noChangeArrowheads="1"/>
          </p:cNvSpPr>
          <p:nvPr/>
        </p:nvSpPr>
        <p:spPr bwMode="auto">
          <a:xfrm>
            <a:off x="4032250" y="1866900"/>
            <a:ext cx="390525" cy="185738"/>
          </a:xfrm>
          <a:custGeom>
            <a:avLst/>
            <a:gdLst>
              <a:gd name="T0" fmla="*/ 0 w 565849"/>
              <a:gd name="T1" fmla="*/ 26600 h 174471"/>
              <a:gd name="T2" fmla="*/ 5566 w 565849"/>
              <a:gd name="T3" fmla="*/ 7791 h 174471"/>
              <a:gd name="T4" fmla="*/ 19002 w 565849"/>
              <a:gd name="T5" fmla="*/ 0 h 174471"/>
              <a:gd name="T6" fmla="*/ 352473 w 565849"/>
              <a:gd name="T7" fmla="*/ 0 h 174471"/>
              <a:gd name="T8" fmla="*/ 365909 w 565849"/>
              <a:gd name="T9" fmla="*/ 7791 h 174471"/>
              <a:gd name="T10" fmla="*/ 371475 w 565849"/>
              <a:gd name="T11" fmla="*/ 26600 h 174471"/>
              <a:gd name="T12" fmla="*/ 371475 w 565849"/>
              <a:gd name="T13" fmla="*/ 132996 h 174471"/>
              <a:gd name="T14" fmla="*/ 365909 w 565849"/>
              <a:gd name="T15" fmla="*/ 151805 h 174471"/>
              <a:gd name="T16" fmla="*/ 352473 w 565849"/>
              <a:gd name="T17" fmla="*/ 159596 h 174471"/>
              <a:gd name="T18" fmla="*/ 187823 w 565849"/>
              <a:gd name="T19" fmla="*/ 160246 h 174471"/>
              <a:gd name="T20" fmla="*/ 19002 w 565849"/>
              <a:gd name="T21" fmla="*/ 159596 h 174471"/>
              <a:gd name="T22" fmla="*/ 5566 w 565849"/>
              <a:gd name="T23" fmla="*/ 151805 h 174471"/>
              <a:gd name="T24" fmla="*/ 0 w 565849"/>
              <a:gd name="T25" fmla="*/ 132996 h 174471"/>
              <a:gd name="T26" fmla="*/ 0 w 565849"/>
              <a:gd name="T27" fmla="*/ 26600 h 17447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65849"/>
              <a:gd name="T43" fmla="*/ 0 h 174471"/>
              <a:gd name="T44" fmla="*/ 565849 w 565849"/>
              <a:gd name="T45" fmla="*/ 174471 h 17447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1269" y="0"/>
                  <a:pt x="28945" y="0"/>
                </a:cubicBez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(m1, </a:t>
            </a:r>
            <a:r>
              <a:rPr lang="el-GR" sz="800" b="1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212" name="Freeform 211"/>
          <p:cNvSpPr>
            <a:spLocks noChangeArrowheads="1"/>
          </p:cNvSpPr>
          <p:nvPr/>
        </p:nvSpPr>
        <p:spPr bwMode="auto">
          <a:xfrm>
            <a:off x="4037013" y="2571750"/>
            <a:ext cx="390525" cy="185738"/>
          </a:xfrm>
          <a:custGeom>
            <a:avLst/>
            <a:gdLst>
              <a:gd name="T0" fmla="*/ 0 w 547704"/>
              <a:gd name="T1" fmla="*/ 28120 h 175701"/>
              <a:gd name="T2" fmla="*/ 5726 w 547704"/>
              <a:gd name="T3" fmla="*/ 9443 h 175701"/>
              <a:gd name="T4" fmla="*/ 19548 w 547704"/>
              <a:gd name="T5" fmla="*/ 1706 h 175701"/>
              <a:gd name="T6" fmla="*/ 182983 w 547704"/>
              <a:gd name="T7" fmla="*/ 0 h 175701"/>
              <a:gd name="T8" fmla="*/ 350340 w 547704"/>
              <a:gd name="T9" fmla="*/ 1706 h 175701"/>
              <a:gd name="T10" fmla="*/ 364162 w 547704"/>
              <a:gd name="T11" fmla="*/ 9443 h 175701"/>
              <a:gd name="T12" fmla="*/ 369888 w 547704"/>
              <a:gd name="T13" fmla="*/ 28120 h 175701"/>
              <a:gd name="T14" fmla="*/ 369888 w 547704"/>
              <a:gd name="T15" fmla="*/ 133772 h 175701"/>
              <a:gd name="T16" fmla="*/ 364162 w 547704"/>
              <a:gd name="T17" fmla="*/ 152449 h 175701"/>
              <a:gd name="T18" fmla="*/ 350340 w 547704"/>
              <a:gd name="T19" fmla="*/ 160186 h 175701"/>
              <a:gd name="T20" fmla="*/ 305855 w 547704"/>
              <a:gd name="T21" fmla="*/ 160337 h 175701"/>
              <a:gd name="T22" fmla="*/ 225446 w 547704"/>
              <a:gd name="T23" fmla="*/ 160337 h 175701"/>
              <a:gd name="T24" fmla="*/ 182193 w 547704"/>
              <a:gd name="T25" fmla="*/ 159543 h 175701"/>
              <a:gd name="T26" fmla="*/ 143430 w 547704"/>
              <a:gd name="T27" fmla="*/ 160337 h 175701"/>
              <a:gd name="T28" fmla="*/ 63022 w 547704"/>
              <a:gd name="T29" fmla="*/ 160337 h 175701"/>
              <a:gd name="T30" fmla="*/ 19548 w 547704"/>
              <a:gd name="T31" fmla="*/ 160186 h 175701"/>
              <a:gd name="T32" fmla="*/ 5726 w 547704"/>
              <a:gd name="T33" fmla="*/ 152449 h 175701"/>
              <a:gd name="T34" fmla="*/ 0 w 547704"/>
              <a:gd name="T35" fmla="*/ 133772 h 175701"/>
              <a:gd name="T36" fmla="*/ 0 w 547704"/>
              <a:gd name="T37" fmla="*/ 28120 h 17570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47704"/>
              <a:gd name="T58" fmla="*/ 0 h 175701"/>
              <a:gd name="T59" fmla="*/ 547704 w 547704"/>
              <a:gd name="T60" fmla="*/ 175701 h 17570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47704" h="175701">
                <a:moveTo>
                  <a:pt x="0" y="30815"/>
                </a:moveTo>
                <a:cubicBezTo>
                  <a:pt x="0" y="23138"/>
                  <a:pt x="3050" y="15776"/>
                  <a:pt x="8478" y="10348"/>
                </a:cubicBezTo>
                <a:cubicBezTo>
                  <a:pt x="13906" y="4920"/>
                  <a:pt x="16990" y="4530"/>
                  <a:pt x="28945" y="1870"/>
                </a:cubicBezTo>
                <a:lnTo>
                  <a:pt x="270948" y="0"/>
                </a:lnTo>
                <a:lnTo>
                  <a:pt x="518759" y="1870"/>
                </a:lnTo>
                <a:cubicBezTo>
                  <a:pt x="526436" y="1870"/>
                  <a:pt x="533798" y="4920"/>
                  <a:pt x="539226" y="10348"/>
                </a:cubicBezTo>
                <a:cubicBezTo>
                  <a:pt x="544654" y="15776"/>
                  <a:pt x="547704" y="23139"/>
                  <a:pt x="547704" y="30815"/>
                </a:cubicBezTo>
                <a:lnTo>
                  <a:pt x="547704" y="146590"/>
                </a:lnTo>
                <a:cubicBezTo>
                  <a:pt x="547704" y="154267"/>
                  <a:pt x="544654" y="161629"/>
                  <a:pt x="539226" y="167057"/>
                </a:cubicBezTo>
                <a:cubicBezTo>
                  <a:pt x="533798" y="172485"/>
                  <a:pt x="533149" y="174094"/>
                  <a:pt x="518759" y="175535"/>
                </a:cubicBezTo>
                <a:lnTo>
                  <a:pt x="452888" y="175701"/>
                </a:lnTo>
                <a:lnTo>
                  <a:pt x="333825" y="175701"/>
                </a:lnTo>
                <a:lnTo>
                  <a:pt x="269779" y="174831"/>
                </a:lnTo>
                <a:lnTo>
                  <a:pt x="212381" y="175701"/>
                </a:lnTo>
                <a:lnTo>
                  <a:pt x="93319" y="175701"/>
                </a:lnTo>
                <a:lnTo>
                  <a:pt x="28945" y="175535"/>
                </a:lnTo>
                <a:cubicBezTo>
                  <a:pt x="21268" y="175535"/>
                  <a:pt x="13906" y="172485"/>
                  <a:pt x="8478" y="167057"/>
                </a:cubicBezTo>
                <a:cubicBezTo>
                  <a:pt x="3050" y="161629"/>
                  <a:pt x="0" y="154266"/>
                  <a:pt x="0" y="146590"/>
                </a:cubicBezTo>
                <a:lnTo>
                  <a:pt x="0" y="30815"/>
                </a:lnTo>
                <a:close/>
              </a:path>
            </a:pathLst>
          </a:cu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(m9, </a:t>
            </a:r>
            <a:r>
              <a:rPr lang="el-GR" sz="800" b="1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302" name="Freeform 301"/>
          <p:cNvSpPr>
            <a:spLocks noChangeArrowheads="1"/>
          </p:cNvSpPr>
          <p:nvPr/>
        </p:nvSpPr>
        <p:spPr bwMode="auto">
          <a:xfrm>
            <a:off x="7767638" y="3103563"/>
            <a:ext cx="446087" cy="185737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4 w 565849"/>
              <a:gd name="T9" fmla="*/ 0 h 174471"/>
              <a:gd name="T10" fmla="*/ 420640 w 565849"/>
              <a:gd name="T11" fmla="*/ 7791 h 174471"/>
              <a:gd name="T12" fmla="*/ 427038 w 565849"/>
              <a:gd name="T13" fmla="*/ 26600 h 174471"/>
              <a:gd name="T14" fmla="*/ 427038 w 565849"/>
              <a:gd name="T15" fmla="*/ 132997 h 174471"/>
              <a:gd name="T16" fmla="*/ 420640 w 565849"/>
              <a:gd name="T17" fmla="*/ 151806 h 174471"/>
              <a:gd name="T18" fmla="*/ 405194 w 565849"/>
              <a:gd name="T19" fmla="*/ 159597 h 174471"/>
              <a:gd name="T20" fmla="*/ 215916 w 565849"/>
              <a:gd name="T21" fmla="*/ 160247 h 174471"/>
              <a:gd name="T22" fmla="*/ 21844 w 565849"/>
              <a:gd name="T23" fmla="*/ 159597 h 174471"/>
              <a:gd name="T24" fmla="*/ 6398 w 565849"/>
              <a:gd name="T25" fmla="*/ 151806 h 174471"/>
              <a:gd name="T26" fmla="*/ 0 w 565849"/>
              <a:gd name="T27" fmla="*/ 132997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(m19, </a:t>
            </a:r>
            <a:r>
              <a:rPr lang="el-GR" sz="800" b="1" smtClean="0">
                <a:solidFill>
                  <a:srgbClr val="FFFFFF"/>
                </a:solidFill>
                <a:latin typeface="Cambria Math" pitchFamily="18" charset="0"/>
              </a:rPr>
              <a:t>ε</a:t>
            </a: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308" name="Freeform 307"/>
          <p:cNvSpPr>
            <a:spLocks noChangeArrowheads="1"/>
          </p:cNvSpPr>
          <p:nvPr/>
        </p:nvSpPr>
        <p:spPr bwMode="auto">
          <a:xfrm>
            <a:off x="6879403" y="3535509"/>
            <a:ext cx="406457" cy="160044"/>
          </a:xfrm>
          <a:custGeom>
            <a:avLst/>
            <a:gdLst>
              <a:gd name="T0" fmla="*/ 2774 w 552964"/>
              <a:gd name="T1" fmla="*/ 28121 h 175701"/>
              <a:gd name="T2" fmla="*/ 9102 w 552964"/>
              <a:gd name="T3" fmla="*/ 9443 h 175701"/>
              <a:gd name="T4" fmla="*/ 24379 w 552964"/>
              <a:gd name="T5" fmla="*/ 1706 h 175701"/>
              <a:gd name="T6" fmla="*/ 205018 w 552964"/>
              <a:gd name="T7" fmla="*/ 0 h 175701"/>
              <a:gd name="T8" fmla="*/ 389992 w 552964"/>
              <a:gd name="T9" fmla="*/ 1706 h 175701"/>
              <a:gd name="T10" fmla="*/ 405269 w 552964"/>
              <a:gd name="T11" fmla="*/ 9443 h 175701"/>
              <a:gd name="T12" fmla="*/ 411598 w 552964"/>
              <a:gd name="T13" fmla="*/ 28121 h 175701"/>
              <a:gd name="T14" fmla="*/ 412750 w 552964"/>
              <a:gd name="T15" fmla="*/ 79313 h 175701"/>
              <a:gd name="T16" fmla="*/ 411598 w 552964"/>
              <a:gd name="T17" fmla="*/ 133772 h 175701"/>
              <a:gd name="T18" fmla="*/ 405269 w 552964"/>
              <a:gd name="T19" fmla="*/ 152450 h 175701"/>
              <a:gd name="T20" fmla="*/ 389992 w 552964"/>
              <a:gd name="T21" fmla="*/ 160187 h 175701"/>
              <a:gd name="T22" fmla="*/ 340824 w 552964"/>
              <a:gd name="T23" fmla="*/ 160338 h 175701"/>
              <a:gd name="T24" fmla="*/ 251951 w 552964"/>
              <a:gd name="T25" fmla="*/ 160338 h 175701"/>
              <a:gd name="T26" fmla="*/ 161302 w 552964"/>
              <a:gd name="T27" fmla="*/ 160338 h 175701"/>
              <a:gd name="T28" fmla="*/ 72430 w 552964"/>
              <a:gd name="T29" fmla="*/ 160338 h 175701"/>
              <a:gd name="T30" fmla="*/ 24379 w 552964"/>
              <a:gd name="T31" fmla="*/ 160187 h 175701"/>
              <a:gd name="T32" fmla="*/ 9102 w 552964"/>
              <a:gd name="T33" fmla="*/ 152450 h 175701"/>
              <a:gd name="T34" fmla="*/ 2774 w 552964"/>
              <a:gd name="T35" fmla="*/ 133772 h 175701"/>
              <a:gd name="T36" fmla="*/ 0 w 552964"/>
              <a:gd name="T37" fmla="*/ 79313 h 175701"/>
              <a:gd name="T38" fmla="*/ 2774 w 552964"/>
              <a:gd name="T39" fmla="*/ 28121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(</a:t>
            </a:r>
            <a:r>
              <a:rPr lang="en-US" sz="800" b="1" dirty="0" smtClean="0">
                <a:solidFill>
                  <a:srgbClr val="FFFF00"/>
                </a:solidFill>
                <a:latin typeface="Cambria Math" pitchFamily="18" charset="0"/>
              </a:rPr>
              <a:t>p1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, </a:t>
            </a:r>
            <a:r>
              <a:rPr lang="en-US" sz="800" b="1" dirty="0" smtClean="0">
                <a:solidFill>
                  <a:srgbClr val="FF3399"/>
                </a:solidFill>
                <a:latin typeface="Cambria Math" pitchFamily="18" charset="0"/>
              </a:rPr>
              <a:t>C3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319" name="Freeform 318"/>
          <p:cNvSpPr>
            <a:spLocks noChangeArrowheads="1"/>
          </p:cNvSpPr>
          <p:nvPr/>
        </p:nvSpPr>
        <p:spPr bwMode="auto">
          <a:xfrm>
            <a:off x="6938140" y="4467372"/>
            <a:ext cx="406457" cy="160044"/>
          </a:xfrm>
          <a:custGeom>
            <a:avLst/>
            <a:gdLst>
              <a:gd name="T0" fmla="*/ 2774 w 552964"/>
              <a:gd name="T1" fmla="*/ 28120 h 175701"/>
              <a:gd name="T2" fmla="*/ 9102 w 552964"/>
              <a:gd name="T3" fmla="*/ 9443 h 175701"/>
              <a:gd name="T4" fmla="*/ 24379 w 552964"/>
              <a:gd name="T5" fmla="*/ 1706 h 175701"/>
              <a:gd name="T6" fmla="*/ 205018 w 552964"/>
              <a:gd name="T7" fmla="*/ 0 h 175701"/>
              <a:gd name="T8" fmla="*/ 389992 w 552964"/>
              <a:gd name="T9" fmla="*/ 1706 h 175701"/>
              <a:gd name="T10" fmla="*/ 405269 w 552964"/>
              <a:gd name="T11" fmla="*/ 9443 h 175701"/>
              <a:gd name="T12" fmla="*/ 411598 w 552964"/>
              <a:gd name="T13" fmla="*/ 28120 h 175701"/>
              <a:gd name="T14" fmla="*/ 412750 w 552964"/>
              <a:gd name="T15" fmla="*/ 79312 h 175701"/>
              <a:gd name="T16" fmla="*/ 411598 w 552964"/>
              <a:gd name="T17" fmla="*/ 133772 h 175701"/>
              <a:gd name="T18" fmla="*/ 405269 w 552964"/>
              <a:gd name="T19" fmla="*/ 152449 h 175701"/>
              <a:gd name="T20" fmla="*/ 389992 w 552964"/>
              <a:gd name="T21" fmla="*/ 160186 h 175701"/>
              <a:gd name="T22" fmla="*/ 340824 w 552964"/>
              <a:gd name="T23" fmla="*/ 160337 h 175701"/>
              <a:gd name="T24" fmla="*/ 251951 w 552964"/>
              <a:gd name="T25" fmla="*/ 160337 h 175701"/>
              <a:gd name="T26" fmla="*/ 161302 w 552964"/>
              <a:gd name="T27" fmla="*/ 160337 h 175701"/>
              <a:gd name="T28" fmla="*/ 72430 w 552964"/>
              <a:gd name="T29" fmla="*/ 160337 h 175701"/>
              <a:gd name="T30" fmla="*/ 24379 w 552964"/>
              <a:gd name="T31" fmla="*/ 160186 h 175701"/>
              <a:gd name="T32" fmla="*/ 9102 w 552964"/>
              <a:gd name="T33" fmla="*/ 152449 h 175701"/>
              <a:gd name="T34" fmla="*/ 2774 w 552964"/>
              <a:gd name="T35" fmla="*/ 133772 h 175701"/>
              <a:gd name="T36" fmla="*/ 0 w 552964"/>
              <a:gd name="T37" fmla="*/ 79312 h 175701"/>
              <a:gd name="T38" fmla="*/ 2774 w 552964"/>
              <a:gd name="T39" fmla="*/ 28120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(</a:t>
            </a:r>
            <a:r>
              <a:rPr lang="en-US" sz="800" b="1" dirty="0" smtClean="0">
                <a:solidFill>
                  <a:srgbClr val="FFFF00"/>
                </a:solidFill>
                <a:latin typeface="Cambria Math" pitchFamily="18" charset="0"/>
              </a:rPr>
              <a:t>p5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, </a:t>
            </a:r>
            <a:r>
              <a:rPr lang="en-US" sz="800" b="1" dirty="0" smtClean="0">
                <a:solidFill>
                  <a:srgbClr val="FF3399"/>
                </a:solidFill>
                <a:latin typeface="Cambria Math" pitchFamily="18" charset="0"/>
              </a:rPr>
              <a:t>C3</a:t>
            </a: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)</a:t>
            </a:r>
          </a:p>
        </p:txBody>
      </p:sp>
      <p:sp>
        <p:nvSpPr>
          <p:cNvPr id="1656966" name="Rectangle 134"/>
          <p:cNvSpPr>
            <a:spLocks noGrp="1" noChangeArrowheads="1"/>
          </p:cNvSpPr>
          <p:nvPr>
            <p:ph type="title"/>
          </p:nvPr>
        </p:nvSpPr>
        <p:spPr>
          <a:xfrm>
            <a:off x="381000" y="430213"/>
            <a:ext cx="8458200" cy="685800"/>
          </a:xfrm>
        </p:spPr>
        <p:txBody>
          <a:bodyPr/>
          <a:lstStyle/>
          <a:p>
            <a:r>
              <a:rPr lang="en-US" sz="3600"/>
              <a:t>Unrolled SDG</a:t>
            </a:r>
          </a:p>
        </p:txBody>
      </p:sp>
      <p:sp>
        <p:nvSpPr>
          <p:cNvPr id="1656967" name="Text Box 135"/>
          <p:cNvSpPr txBox="1">
            <a:spLocks noChangeArrowheads="1"/>
          </p:cNvSpPr>
          <p:nvPr/>
        </p:nvSpPr>
        <p:spPr bwMode="auto">
          <a:xfrm>
            <a:off x="909782" y="5665788"/>
            <a:ext cx="7324441" cy="646331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</a:rPr>
              <a:t>Each yellow name</a:t>
            </a:r>
            <a:r>
              <a:rPr lang="en-US" dirty="0" smtClean="0">
                <a:solidFill>
                  <a:srgbClr val="FFFFFF"/>
                </a:solidFill>
              </a:rPr>
              <a:t> has the same </a:t>
            </a:r>
            <a:r>
              <a:rPr lang="en-US" dirty="0" smtClean="0">
                <a:solidFill>
                  <a:srgbClr val="FF3399"/>
                </a:solidFill>
              </a:rPr>
              <a:t>set of stack configurations {C1,C3}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Such sets are infinite for recursive programs =&gt; FSMs</a:t>
            </a:r>
          </a:p>
        </p:txBody>
      </p:sp>
    </p:spTree>
    <p:extLst>
      <p:ext uri="{BB962C8B-B14F-4D97-AF65-F5344CB8AC3E}">
        <p14:creationId xmlns:p14="http://schemas.microsoft.com/office/powerpoint/2010/main" val="224249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F1B5-B8D0-41A2-80F0-1CED69941B78}" type="slidenum">
              <a:rPr lang="en-US">
                <a:solidFill>
                  <a:srgbClr val="FFFFFF"/>
                </a:solidFill>
              </a:rPr>
              <a:pPr/>
              <a:t>117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58883" name="TextBox 275"/>
          <p:cNvSpPr txBox="1">
            <a:spLocks noChangeArrowheads="1"/>
          </p:cNvSpPr>
          <p:nvPr/>
        </p:nvSpPr>
        <p:spPr bwMode="auto">
          <a:xfrm>
            <a:off x="3632200" y="2354263"/>
            <a:ext cx="3095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900" b="1" smtClean="0">
                <a:solidFill>
                  <a:srgbClr val="FFFFFF"/>
                </a:solidFill>
                <a:latin typeface="Cambria Math" pitchFamily="18" charset="0"/>
              </a:rPr>
              <a:t>C2</a:t>
            </a:r>
          </a:p>
        </p:txBody>
      </p:sp>
      <p:cxnSp>
        <p:nvCxnSpPr>
          <p:cNvPr id="1658884" name="Straight Arrow Connector 136"/>
          <p:cNvCxnSpPr>
            <a:cxnSpLocks noChangeShapeType="1"/>
            <a:stCxn id="1658937" idx="9"/>
            <a:endCxn id="1658930" idx="3"/>
          </p:cNvCxnSpPr>
          <p:nvPr/>
        </p:nvCxnSpPr>
        <p:spPr bwMode="auto">
          <a:xfrm>
            <a:off x="3913188" y="2014538"/>
            <a:ext cx="6350" cy="53498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8885" name="TextBox 54"/>
          <p:cNvSpPr txBox="1">
            <a:spLocks noChangeArrowheads="1"/>
          </p:cNvSpPr>
          <p:nvPr/>
        </p:nvSpPr>
        <p:spPr bwMode="auto">
          <a:xfrm>
            <a:off x="836613" y="2574925"/>
            <a:ext cx="3095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900" b="1" smtClean="0">
                <a:solidFill>
                  <a:srgbClr val="FFFFFF"/>
                </a:solidFill>
                <a:latin typeface="Cambria Math" pitchFamily="18" charset="0"/>
              </a:rPr>
              <a:t>C1</a:t>
            </a:r>
          </a:p>
        </p:txBody>
      </p:sp>
      <p:cxnSp>
        <p:nvCxnSpPr>
          <p:cNvPr id="1658886" name="Straight Arrow Connector 139"/>
          <p:cNvCxnSpPr>
            <a:cxnSpLocks noChangeShapeType="1"/>
            <a:stCxn id="121" idx="8"/>
            <a:endCxn id="1658948" idx="3"/>
          </p:cNvCxnSpPr>
          <p:nvPr/>
        </p:nvCxnSpPr>
        <p:spPr bwMode="auto">
          <a:xfrm>
            <a:off x="3995738" y="3833813"/>
            <a:ext cx="1271587" cy="26987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887" name="Straight Arrow Connector 131"/>
          <p:cNvCxnSpPr>
            <a:cxnSpLocks noChangeShapeType="1"/>
            <a:stCxn id="121" idx="11"/>
            <a:endCxn id="1658946" idx="3"/>
          </p:cNvCxnSpPr>
          <p:nvPr/>
        </p:nvCxnSpPr>
        <p:spPr bwMode="auto">
          <a:xfrm>
            <a:off x="3971925" y="3862388"/>
            <a:ext cx="804863" cy="2413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888" name="Straight Arrow Connector 132"/>
          <p:cNvCxnSpPr>
            <a:cxnSpLocks noChangeShapeType="1"/>
            <a:stCxn id="121" idx="14"/>
            <a:endCxn id="1658945" idx="3"/>
          </p:cNvCxnSpPr>
          <p:nvPr/>
        </p:nvCxnSpPr>
        <p:spPr bwMode="auto">
          <a:xfrm flipH="1">
            <a:off x="3462338" y="3862388"/>
            <a:ext cx="417512" cy="2413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889" name="Straight Arrow Connector 140"/>
          <p:cNvCxnSpPr>
            <a:cxnSpLocks noChangeShapeType="1"/>
            <a:stCxn id="121" idx="17"/>
            <a:endCxn id="1658947" idx="3"/>
          </p:cNvCxnSpPr>
          <p:nvPr/>
        </p:nvCxnSpPr>
        <p:spPr bwMode="auto">
          <a:xfrm flipH="1">
            <a:off x="2981325" y="3833813"/>
            <a:ext cx="874713" cy="26987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890" name="Curved Connector 144"/>
          <p:cNvCxnSpPr>
            <a:cxnSpLocks noChangeShapeType="1"/>
            <a:stCxn id="1658945" idx="10"/>
            <a:endCxn id="1658933" idx="18"/>
          </p:cNvCxnSpPr>
          <p:nvPr/>
        </p:nvCxnSpPr>
        <p:spPr bwMode="auto">
          <a:xfrm>
            <a:off x="3462338" y="4271963"/>
            <a:ext cx="450850" cy="436562"/>
          </a:xfrm>
          <a:prstGeom prst="curvedConnector3">
            <a:avLst>
              <a:gd name="adj1" fmla="val -7394"/>
            </a:avLst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891" name="Curved Connector 148"/>
          <p:cNvCxnSpPr>
            <a:cxnSpLocks noChangeShapeType="1"/>
            <a:stCxn id="1658947" idx="10"/>
            <a:endCxn id="1658932" idx="18"/>
          </p:cNvCxnSpPr>
          <p:nvPr/>
        </p:nvCxnSpPr>
        <p:spPr bwMode="auto">
          <a:xfrm>
            <a:off x="2981325" y="4271963"/>
            <a:ext cx="430213" cy="588962"/>
          </a:xfrm>
          <a:prstGeom prst="curvedConnector3">
            <a:avLst>
              <a:gd name="adj1" fmla="val -12546"/>
            </a:avLst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892" name="Curved Connector 149"/>
          <p:cNvCxnSpPr>
            <a:cxnSpLocks noChangeShapeType="1"/>
            <a:stCxn id="1658932" idx="7"/>
            <a:endCxn id="1658948" idx="10"/>
          </p:cNvCxnSpPr>
          <p:nvPr/>
        </p:nvCxnSpPr>
        <p:spPr bwMode="auto">
          <a:xfrm flipV="1">
            <a:off x="3554413" y="4273550"/>
            <a:ext cx="1712912" cy="587375"/>
          </a:xfrm>
          <a:prstGeom prst="curvedConnector3">
            <a:avLst>
              <a:gd name="adj1" fmla="val 101204"/>
            </a:avLst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893" name="Curved Connector 180"/>
          <p:cNvCxnSpPr>
            <a:cxnSpLocks noChangeShapeType="1"/>
            <a:stCxn id="1658946" idx="3"/>
            <a:endCxn id="1658943" idx="10"/>
          </p:cNvCxnSpPr>
          <p:nvPr/>
        </p:nvCxnSpPr>
        <p:spPr bwMode="auto">
          <a:xfrm flipV="1">
            <a:off x="4776788" y="3252788"/>
            <a:ext cx="50800" cy="850900"/>
          </a:xfrm>
          <a:prstGeom prst="curvedConnector3">
            <a:avLst>
              <a:gd name="adj1" fmla="val 218750"/>
            </a:avLst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894" name="Curved Connector 181"/>
          <p:cNvCxnSpPr>
            <a:cxnSpLocks noChangeShapeType="1"/>
            <a:stCxn id="1658948" idx="3"/>
            <a:endCxn id="1658944" idx="10"/>
          </p:cNvCxnSpPr>
          <p:nvPr/>
        </p:nvCxnSpPr>
        <p:spPr bwMode="auto">
          <a:xfrm flipV="1">
            <a:off x="5267325" y="3252788"/>
            <a:ext cx="55563" cy="850900"/>
          </a:xfrm>
          <a:prstGeom prst="curvedConnector3">
            <a:avLst>
              <a:gd name="adj1" fmla="val 139995"/>
            </a:avLst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895" name="Curved Connector 203"/>
          <p:cNvCxnSpPr>
            <a:cxnSpLocks noChangeShapeType="1"/>
            <a:stCxn id="1658933" idx="8"/>
            <a:endCxn id="1658946" idx="10"/>
          </p:cNvCxnSpPr>
          <p:nvPr/>
        </p:nvCxnSpPr>
        <p:spPr bwMode="auto">
          <a:xfrm flipV="1">
            <a:off x="4054475" y="4273550"/>
            <a:ext cx="722313" cy="492125"/>
          </a:xfrm>
          <a:prstGeom prst="curvedConnector3">
            <a:avLst>
              <a:gd name="adj1" fmla="val 105931"/>
            </a:avLst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8896" name="TextBox 275"/>
          <p:cNvSpPr txBox="1">
            <a:spLocks noChangeArrowheads="1"/>
          </p:cNvSpPr>
          <p:nvPr/>
        </p:nvSpPr>
        <p:spPr bwMode="auto">
          <a:xfrm>
            <a:off x="6723063" y="2371725"/>
            <a:ext cx="3095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900" b="1" smtClean="0">
                <a:solidFill>
                  <a:srgbClr val="FFFFFF"/>
                </a:solidFill>
                <a:latin typeface="Cambria Math" pitchFamily="18" charset="0"/>
              </a:rPr>
              <a:t>C3</a:t>
            </a:r>
          </a:p>
        </p:txBody>
      </p:sp>
      <p:cxnSp>
        <p:nvCxnSpPr>
          <p:cNvPr id="1658897" name="Straight Arrow Connector 28"/>
          <p:cNvCxnSpPr>
            <a:cxnSpLocks noChangeShapeType="1"/>
            <a:stCxn id="1658937" idx="9"/>
            <a:endCxn id="1658936" idx="3"/>
          </p:cNvCxnSpPr>
          <p:nvPr/>
        </p:nvCxnSpPr>
        <p:spPr bwMode="auto">
          <a:xfrm flipH="1">
            <a:off x="1054100" y="2014538"/>
            <a:ext cx="2859088" cy="73818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898" name="Straight Arrow Connector 40"/>
          <p:cNvCxnSpPr>
            <a:cxnSpLocks noChangeShapeType="1"/>
            <a:stCxn id="1658937" idx="7"/>
            <a:endCxn id="37" idx="0"/>
          </p:cNvCxnSpPr>
          <p:nvPr/>
        </p:nvCxnSpPr>
        <p:spPr bwMode="auto">
          <a:xfrm>
            <a:off x="3983038" y="2006600"/>
            <a:ext cx="4192587" cy="1524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899" name="Straight Arrow Connector 40"/>
          <p:cNvCxnSpPr>
            <a:cxnSpLocks noChangeShapeType="1"/>
            <a:stCxn id="1658937" idx="9"/>
            <a:endCxn id="1658940" idx="3"/>
          </p:cNvCxnSpPr>
          <p:nvPr/>
        </p:nvCxnSpPr>
        <p:spPr bwMode="auto">
          <a:xfrm>
            <a:off x="3913188" y="2014538"/>
            <a:ext cx="2863850" cy="5334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00" name="Straight Arrow Connector 217"/>
          <p:cNvCxnSpPr>
            <a:cxnSpLocks noChangeShapeType="1"/>
            <a:stCxn id="1658936" idx="14"/>
            <a:endCxn id="1658942" idx="3"/>
          </p:cNvCxnSpPr>
          <p:nvPr/>
        </p:nvCxnSpPr>
        <p:spPr bwMode="auto">
          <a:xfrm flipH="1">
            <a:off x="585788" y="2922588"/>
            <a:ext cx="415925" cy="36353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01" name="Straight Arrow Connector 221"/>
          <p:cNvCxnSpPr>
            <a:cxnSpLocks noChangeShapeType="1"/>
            <a:stCxn id="1658936" idx="10"/>
            <a:endCxn id="1658939" idx="3"/>
          </p:cNvCxnSpPr>
          <p:nvPr/>
        </p:nvCxnSpPr>
        <p:spPr bwMode="auto">
          <a:xfrm>
            <a:off x="1108075" y="2922588"/>
            <a:ext cx="852488" cy="36353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7" name="Freeform 266"/>
          <p:cNvSpPr>
            <a:spLocks noChangeArrowheads="1"/>
          </p:cNvSpPr>
          <p:nvPr/>
        </p:nvSpPr>
        <p:spPr bwMode="auto">
          <a:xfrm>
            <a:off x="1843420" y="4319734"/>
            <a:ext cx="167610" cy="160044"/>
          </a:xfrm>
          <a:custGeom>
            <a:avLst/>
            <a:gdLst>
              <a:gd name="T0" fmla="*/ 0 w 565849"/>
              <a:gd name="T1" fmla="*/ 19 h 174471"/>
              <a:gd name="T2" fmla="*/ 2 w 565849"/>
              <a:gd name="T3" fmla="*/ 6 h 174471"/>
              <a:gd name="T4" fmla="*/ 6 w 565849"/>
              <a:gd name="T5" fmla="*/ 0 h 174471"/>
              <a:gd name="T6" fmla="*/ 60 w 565849"/>
              <a:gd name="T7" fmla="*/ 0 h 174471"/>
              <a:gd name="T8" fmla="*/ 114 w 565849"/>
              <a:gd name="T9" fmla="*/ 0 h 174471"/>
              <a:gd name="T10" fmla="*/ 118 w 565849"/>
              <a:gd name="T11" fmla="*/ 6 h 174471"/>
              <a:gd name="T12" fmla="*/ 120 w 565849"/>
              <a:gd name="T13" fmla="*/ 19 h 174471"/>
              <a:gd name="T14" fmla="*/ 120 w 565849"/>
              <a:gd name="T15" fmla="*/ 97 h 174471"/>
              <a:gd name="T16" fmla="*/ 118 w 565849"/>
              <a:gd name="T17" fmla="*/ 111 h 174471"/>
              <a:gd name="T18" fmla="*/ 114 w 565849"/>
              <a:gd name="T19" fmla="*/ 116 h 174471"/>
              <a:gd name="T20" fmla="*/ 61 w 565849"/>
              <a:gd name="T21" fmla="*/ 117 h 174471"/>
              <a:gd name="T22" fmla="*/ 6 w 565849"/>
              <a:gd name="T23" fmla="*/ 116 h 174471"/>
              <a:gd name="T24" fmla="*/ 2 w 565849"/>
              <a:gd name="T25" fmla="*/ 111 h 174471"/>
              <a:gd name="T26" fmla="*/ 0 w 565849"/>
              <a:gd name="T27" fmla="*/ 97 h 174471"/>
              <a:gd name="T28" fmla="*/ 0 w 565849"/>
              <a:gd name="T29" fmla="*/ 19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00"/>
                </a:solidFill>
                <a:latin typeface="Cambria Math" pitchFamily="18" charset="0"/>
              </a:rPr>
              <a:t>p8</a:t>
            </a:r>
          </a:p>
        </p:txBody>
      </p:sp>
      <p:cxnSp>
        <p:nvCxnSpPr>
          <p:cNvPr id="1658903" name="Straight Arrow Connector 131"/>
          <p:cNvCxnSpPr>
            <a:cxnSpLocks noChangeShapeType="1"/>
            <a:endCxn id="267" idx="3"/>
          </p:cNvCxnSpPr>
          <p:nvPr/>
        </p:nvCxnSpPr>
        <p:spPr bwMode="auto">
          <a:xfrm>
            <a:off x="1179381" y="4068616"/>
            <a:ext cx="664057" cy="251118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04" name="Straight Arrow Connector 132"/>
          <p:cNvCxnSpPr>
            <a:cxnSpLocks noChangeShapeType="1"/>
            <a:endCxn id="1658935" idx="3"/>
          </p:cNvCxnSpPr>
          <p:nvPr/>
        </p:nvCxnSpPr>
        <p:spPr bwMode="auto">
          <a:xfrm flipH="1">
            <a:off x="528983" y="4068616"/>
            <a:ext cx="441130" cy="251118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05" name="Curved Connector 144"/>
          <p:cNvCxnSpPr>
            <a:cxnSpLocks noChangeShapeType="1"/>
            <a:endCxn id="1658934" idx="18"/>
          </p:cNvCxnSpPr>
          <p:nvPr/>
        </p:nvCxnSpPr>
        <p:spPr bwMode="auto">
          <a:xfrm>
            <a:off x="610394" y="4490244"/>
            <a:ext cx="439276" cy="350238"/>
          </a:xfrm>
          <a:prstGeom prst="curvedConnector3">
            <a:avLst>
              <a:gd name="adj1" fmla="val 1092"/>
            </a:avLst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06" name="Curved Connector 175"/>
          <p:cNvCxnSpPr>
            <a:cxnSpLocks noChangeShapeType="1"/>
            <a:stCxn id="1658942" idx="10"/>
            <a:endCxn id="1658935" idx="3"/>
          </p:cNvCxnSpPr>
          <p:nvPr/>
        </p:nvCxnSpPr>
        <p:spPr bwMode="auto">
          <a:xfrm>
            <a:off x="501667" y="3286239"/>
            <a:ext cx="27316" cy="1033495"/>
          </a:xfrm>
          <a:prstGeom prst="curvedConnector3">
            <a:avLst>
              <a:gd name="adj1" fmla="val 29982"/>
            </a:avLst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07" name="Curved Connector 180"/>
          <p:cNvCxnSpPr>
            <a:cxnSpLocks noChangeShapeType="1"/>
            <a:stCxn id="267" idx="7"/>
          </p:cNvCxnSpPr>
          <p:nvPr/>
        </p:nvCxnSpPr>
        <p:spPr bwMode="auto">
          <a:xfrm flipV="1">
            <a:off x="1843456" y="3471864"/>
            <a:ext cx="117107" cy="847959"/>
          </a:xfrm>
          <a:prstGeom prst="curvedConnector4">
            <a:avLst>
              <a:gd name="adj1" fmla="val 90730"/>
              <a:gd name="adj2" fmla="val 50005"/>
            </a:avLst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08" name="Straight Arrow Connector 286"/>
          <p:cNvCxnSpPr>
            <a:cxnSpLocks noChangeShapeType="1"/>
            <a:stCxn id="1658936" idx="12"/>
            <a:endCxn id="1658938" idx="3"/>
          </p:cNvCxnSpPr>
          <p:nvPr/>
        </p:nvCxnSpPr>
        <p:spPr bwMode="auto">
          <a:xfrm>
            <a:off x="962047" y="2752837"/>
            <a:ext cx="28901" cy="115573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09" name="Curved Connector 203"/>
          <p:cNvCxnSpPr>
            <a:cxnSpLocks noChangeShapeType="1"/>
            <a:stCxn id="1658934" idx="8"/>
          </p:cNvCxnSpPr>
          <p:nvPr/>
        </p:nvCxnSpPr>
        <p:spPr bwMode="auto">
          <a:xfrm flipV="1">
            <a:off x="1049697" y="4490244"/>
            <a:ext cx="877528" cy="350271"/>
          </a:xfrm>
          <a:prstGeom prst="curvedConnector3">
            <a:avLst>
              <a:gd name="adj1" fmla="val 102835"/>
            </a:avLst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10" name="Straight Arrow Connector 213"/>
          <p:cNvCxnSpPr>
            <a:cxnSpLocks noChangeShapeType="1"/>
            <a:stCxn id="1658930" idx="17"/>
            <a:endCxn id="1658949" idx="3"/>
          </p:cNvCxnSpPr>
          <p:nvPr/>
        </p:nvCxnSpPr>
        <p:spPr bwMode="auto">
          <a:xfrm flipH="1">
            <a:off x="2967038" y="2690813"/>
            <a:ext cx="879475" cy="392112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11" name="Straight Arrow Connector 217"/>
          <p:cNvCxnSpPr>
            <a:cxnSpLocks noChangeShapeType="1"/>
            <a:stCxn id="1658930" idx="14"/>
            <a:endCxn id="1658950" idx="3"/>
          </p:cNvCxnSpPr>
          <p:nvPr/>
        </p:nvCxnSpPr>
        <p:spPr bwMode="auto">
          <a:xfrm flipH="1">
            <a:off x="3451225" y="2719388"/>
            <a:ext cx="420688" cy="36353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12" name="Straight Arrow Connector 221"/>
          <p:cNvCxnSpPr>
            <a:cxnSpLocks noChangeShapeType="1"/>
            <a:stCxn id="1658930" idx="10"/>
            <a:endCxn id="1658943" idx="3"/>
          </p:cNvCxnSpPr>
          <p:nvPr/>
        </p:nvCxnSpPr>
        <p:spPr bwMode="auto">
          <a:xfrm>
            <a:off x="3968750" y="2719388"/>
            <a:ext cx="857250" cy="36353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13" name="Straight Arrow Connector 227"/>
          <p:cNvCxnSpPr>
            <a:cxnSpLocks noChangeShapeType="1"/>
            <a:stCxn id="1658930" idx="7"/>
            <a:endCxn id="1658944" idx="3"/>
          </p:cNvCxnSpPr>
          <p:nvPr/>
        </p:nvCxnSpPr>
        <p:spPr bwMode="auto">
          <a:xfrm>
            <a:off x="3994150" y="2690813"/>
            <a:ext cx="1327150" cy="392112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14" name="Curved Connector 174"/>
          <p:cNvCxnSpPr>
            <a:cxnSpLocks noChangeShapeType="1"/>
            <a:stCxn id="1658949" idx="10"/>
            <a:endCxn id="1658947" idx="3"/>
          </p:cNvCxnSpPr>
          <p:nvPr/>
        </p:nvCxnSpPr>
        <p:spPr bwMode="auto">
          <a:xfrm>
            <a:off x="2968625" y="3252788"/>
            <a:ext cx="12700" cy="850900"/>
          </a:xfrm>
          <a:prstGeom prst="curvedConnector3">
            <a:avLst>
              <a:gd name="adj1" fmla="val -262500"/>
            </a:avLst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15" name="Curved Connector 175"/>
          <p:cNvCxnSpPr>
            <a:cxnSpLocks noChangeShapeType="1"/>
            <a:stCxn id="1658950" idx="10"/>
            <a:endCxn id="1658945" idx="3"/>
          </p:cNvCxnSpPr>
          <p:nvPr/>
        </p:nvCxnSpPr>
        <p:spPr bwMode="auto">
          <a:xfrm>
            <a:off x="3452813" y="3252788"/>
            <a:ext cx="9525" cy="850900"/>
          </a:xfrm>
          <a:prstGeom prst="curvedConnector3">
            <a:avLst>
              <a:gd name="adj1" fmla="val -116667"/>
            </a:avLst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16" name="Straight Arrow Connector 116"/>
          <p:cNvCxnSpPr>
            <a:cxnSpLocks noChangeShapeType="1"/>
            <a:stCxn id="1658930" idx="12"/>
            <a:endCxn id="121" idx="3"/>
          </p:cNvCxnSpPr>
          <p:nvPr/>
        </p:nvCxnSpPr>
        <p:spPr bwMode="auto">
          <a:xfrm>
            <a:off x="3919538" y="2717800"/>
            <a:ext cx="4762" cy="97472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lg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1" name="Freeform 350"/>
          <p:cNvSpPr>
            <a:spLocks/>
          </p:cNvSpPr>
          <p:nvPr/>
        </p:nvSpPr>
        <p:spPr bwMode="auto">
          <a:xfrm>
            <a:off x="2012950" y="2870200"/>
            <a:ext cx="933450" cy="739775"/>
          </a:xfrm>
          <a:custGeom>
            <a:avLst/>
            <a:gdLst>
              <a:gd name="T0" fmla="*/ 0 w 867096"/>
              <a:gd name="T1" fmla="*/ 369 h 681614"/>
              <a:gd name="T2" fmla="*/ 162 w 867096"/>
              <a:gd name="T3" fmla="*/ 117 h 681614"/>
              <a:gd name="T4" fmla="*/ 439 w 867096"/>
              <a:gd name="T5" fmla="*/ 3 h 681614"/>
              <a:gd name="T6" fmla="*/ 588 w 867096"/>
              <a:gd name="T7" fmla="*/ 138 h 6816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7096" h="681614">
                <a:moveTo>
                  <a:pt x="0" y="540018"/>
                </a:moveTo>
                <a:cubicBezTo>
                  <a:pt x="394648" y="681614"/>
                  <a:pt x="93651" y="227923"/>
                  <a:pt x="238167" y="171569"/>
                </a:cubicBezTo>
                <a:cubicBezTo>
                  <a:pt x="321572" y="82408"/>
                  <a:pt x="543050" y="0"/>
                  <a:pt x="647871" y="5054"/>
                </a:cubicBezTo>
                <a:cubicBezTo>
                  <a:pt x="752692" y="10108"/>
                  <a:pt x="805985" y="169088"/>
                  <a:pt x="867096" y="201895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7" name="Freeform 36"/>
          <p:cNvSpPr>
            <a:spLocks noChangeArrowheads="1"/>
          </p:cNvSpPr>
          <p:nvPr/>
        </p:nvSpPr>
        <p:spPr bwMode="auto">
          <a:xfrm>
            <a:off x="8162925" y="2130425"/>
            <a:ext cx="273050" cy="185738"/>
          </a:xfrm>
          <a:custGeom>
            <a:avLst/>
            <a:gdLst>
              <a:gd name="T0" fmla="*/ 0 w 565849"/>
              <a:gd name="T1" fmla="*/ 19 h 174471"/>
              <a:gd name="T2" fmla="*/ 3 w 565849"/>
              <a:gd name="T3" fmla="*/ 6 h 174471"/>
              <a:gd name="T4" fmla="*/ 9 w 565849"/>
              <a:gd name="T5" fmla="*/ 0 h 174471"/>
              <a:gd name="T6" fmla="*/ 86 w 565849"/>
              <a:gd name="T7" fmla="*/ 0 h 174471"/>
              <a:gd name="T8" fmla="*/ 163 w 565849"/>
              <a:gd name="T9" fmla="*/ 0 h 174471"/>
              <a:gd name="T10" fmla="*/ 169 w 565849"/>
              <a:gd name="T11" fmla="*/ 6 h 174471"/>
              <a:gd name="T12" fmla="*/ 172 w 565849"/>
              <a:gd name="T13" fmla="*/ 19 h 174471"/>
              <a:gd name="T14" fmla="*/ 172 w 565849"/>
              <a:gd name="T15" fmla="*/ 97 h 174471"/>
              <a:gd name="T16" fmla="*/ 169 w 565849"/>
              <a:gd name="T17" fmla="*/ 111 h 174471"/>
              <a:gd name="T18" fmla="*/ 163 w 565849"/>
              <a:gd name="T19" fmla="*/ 116 h 174471"/>
              <a:gd name="T20" fmla="*/ 87 w 565849"/>
              <a:gd name="T21" fmla="*/ 117 h 174471"/>
              <a:gd name="T22" fmla="*/ 9 w 565849"/>
              <a:gd name="T23" fmla="*/ 116 h 174471"/>
              <a:gd name="T24" fmla="*/ 3 w 565849"/>
              <a:gd name="T25" fmla="*/ 111 h 174471"/>
              <a:gd name="T26" fmla="*/ 0 w 565849"/>
              <a:gd name="T27" fmla="*/ 97 h 174471"/>
              <a:gd name="T28" fmla="*/ 0 w 565849"/>
              <a:gd name="T29" fmla="*/ 19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m21</a:t>
            </a:r>
          </a:p>
        </p:txBody>
      </p:sp>
      <p:cxnSp>
        <p:nvCxnSpPr>
          <p:cNvPr id="1658919" name="Straight Arrow Connector 95"/>
          <p:cNvCxnSpPr>
            <a:cxnSpLocks noChangeShapeType="1"/>
          </p:cNvCxnSpPr>
          <p:nvPr/>
        </p:nvCxnSpPr>
        <p:spPr bwMode="auto">
          <a:xfrm flipH="1">
            <a:off x="8210550" y="2314575"/>
            <a:ext cx="100013" cy="128588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1" name="Freeform 400"/>
          <p:cNvSpPr>
            <a:spLocks noChangeArrowheads="1"/>
          </p:cNvSpPr>
          <p:nvPr/>
        </p:nvSpPr>
        <p:spPr bwMode="auto">
          <a:xfrm>
            <a:off x="8066088" y="2435225"/>
            <a:ext cx="273050" cy="185738"/>
          </a:xfrm>
          <a:custGeom>
            <a:avLst/>
            <a:gdLst>
              <a:gd name="T0" fmla="*/ 1 w 552964"/>
              <a:gd name="T1" fmla="*/ 21 h 177311"/>
              <a:gd name="T2" fmla="*/ 4 w 552964"/>
              <a:gd name="T3" fmla="*/ 8 h 177311"/>
              <a:gd name="T4" fmla="*/ 10 w 552964"/>
              <a:gd name="T5" fmla="*/ 2 h 177311"/>
              <a:gd name="T6" fmla="*/ 85 w 552964"/>
              <a:gd name="T7" fmla="*/ 1 h 177311"/>
              <a:gd name="T8" fmla="*/ 102 w 552964"/>
              <a:gd name="T9" fmla="*/ 0 h 177311"/>
              <a:gd name="T10" fmla="*/ 163 w 552964"/>
              <a:gd name="T11" fmla="*/ 2 h 177311"/>
              <a:gd name="T12" fmla="*/ 169 w 552964"/>
              <a:gd name="T13" fmla="*/ 8 h 177311"/>
              <a:gd name="T14" fmla="*/ 172 w 552964"/>
              <a:gd name="T15" fmla="*/ 21 h 177311"/>
              <a:gd name="T16" fmla="*/ 172 w 552964"/>
              <a:gd name="T17" fmla="*/ 58 h 177311"/>
              <a:gd name="T18" fmla="*/ 172 w 552964"/>
              <a:gd name="T19" fmla="*/ 98 h 177311"/>
              <a:gd name="T20" fmla="*/ 169 w 552964"/>
              <a:gd name="T21" fmla="*/ 111 h 177311"/>
              <a:gd name="T22" fmla="*/ 163 w 552964"/>
              <a:gd name="T23" fmla="*/ 117 h 177311"/>
              <a:gd name="T24" fmla="*/ 142 w 552964"/>
              <a:gd name="T25" fmla="*/ 117 h 177311"/>
              <a:gd name="T26" fmla="*/ 105 w 552964"/>
              <a:gd name="T27" fmla="*/ 117 h 177311"/>
              <a:gd name="T28" fmla="*/ 67 w 552964"/>
              <a:gd name="T29" fmla="*/ 117 h 177311"/>
              <a:gd name="T30" fmla="*/ 30 w 552964"/>
              <a:gd name="T31" fmla="*/ 117 h 177311"/>
              <a:gd name="T32" fmla="*/ 10 w 552964"/>
              <a:gd name="T33" fmla="*/ 117 h 177311"/>
              <a:gd name="T34" fmla="*/ 4 w 552964"/>
              <a:gd name="T35" fmla="*/ 111 h 177311"/>
              <a:gd name="T36" fmla="*/ 1 w 552964"/>
              <a:gd name="T37" fmla="*/ 98 h 177311"/>
              <a:gd name="T38" fmla="*/ 0 w 552964"/>
              <a:gd name="T39" fmla="*/ 58 h 177311"/>
              <a:gd name="T40" fmla="*/ 1 w 552964"/>
              <a:gd name="T41" fmla="*/ 21 h 1773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52964"/>
              <a:gd name="T64" fmla="*/ 0 h 177311"/>
              <a:gd name="T65" fmla="*/ 552964 w 552964"/>
              <a:gd name="T66" fmla="*/ 177311 h 17731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52964" h="177311">
                <a:moveTo>
                  <a:pt x="3716" y="32425"/>
                </a:moveTo>
                <a:cubicBezTo>
                  <a:pt x="3716" y="24748"/>
                  <a:pt x="6766" y="17386"/>
                  <a:pt x="12194" y="11958"/>
                </a:cubicBezTo>
                <a:cubicBezTo>
                  <a:pt x="17622" y="6530"/>
                  <a:pt x="20706" y="6140"/>
                  <a:pt x="32661" y="3480"/>
                </a:cubicBezTo>
                <a:lnTo>
                  <a:pt x="274664" y="1610"/>
                </a:lnTo>
                <a:lnTo>
                  <a:pt x="328271" y="0"/>
                </a:lnTo>
                <a:lnTo>
                  <a:pt x="522475" y="3480"/>
                </a:lnTo>
                <a:cubicBezTo>
                  <a:pt x="530152" y="3480"/>
                  <a:pt x="537514" y="6530"/>
                  <a:pt x="542942" y="11958"/>
                </a:cubicBezTo>
                <a:cubicBezTo>
                  <a:pt x="548370" y="17386"/>
                  <a:pt x="549750" y="19664"/>
                  <a:pt x="551420" y="32425"/>
                </a:cubicBezTo>
                <a:cubicBezTo>
                  <a:pt x="551935" y="51124"/>
                  <a:pt x="552449" y="69823"/>
                  <a:pt x="552964" y="88522"/>
                </a:cubicBezTo>
                <a:cubicBezTo>
                  <a:pt x="552449" y="108415"/>
                  <a:pt x="551935" y="128307"/>
                  <a:pt x="551420" y="148200"/>
                </a:cubicBezTo>
                <a:cubicBezTo>
                  <a:pt x="551420" y="155877"/>
                  <a:pt x="548370" y="163239"/>
                  <a:pt x="542942" y="168667"/>
                </a:cubicBezTo>
                <a:cubicBezTo>
                  <a:pt x="537514" y="174095"/>
                  <a:pt x="536865" y="175704"/>
                  <a:pt x="522475" y="177145"/>
                </a:cubicBezTo>
                <a:lnTo>
                  <a:pt x="456604" y="177311"/>
                </a:lnTo>
                <a:lnTo>
                  <a:pt x="337541" y="177311"/>
                </a:lnTo>
                <a:lnTo>
                  <a:pt x="216097" y="177311"/>
                </a:lnTo>
                <a:lnTo>
                  <a:pt x="97035" y="177311"/>
                </a:lnTo>
                <a:lnTo>
                  <a:pt x="32661" y="177145"/>
                </a:lnTo>
                <a:cubicBezTo>
                  <a:pt x="24984" y="177145"/>
                  <a:pt x="17622" y="174095"/>
                  <a:pt x="12194" y="168667"/>
                </a:cubicBezTo>
                <a:cubicBezTo>
                  <a:pt x="6766" y="163239"/>
                  <a:pt x="5748" y="161558"/>
                  <a:pt x="3716" y="148200"/>
                </a:cubicBezTo>
                <a:lnTo>
                  <a:pt x="0" y="88522"/>
                </a:lnTo>
                <a:lnTo>
                  <a:pt x="3716" y="3242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m23</a:t>
            </a:r>
          </a:p>
        </p:txBody>
      </p:sp>
      <p:cxnSp>
        <p:nvCxnSpPr>
          <p:cNvPr id="1658921" name="Straight Arrow Connector 258"/>
          <p:cNvCxnSpPr>
            <a:cxnSpLocks noChangeShapeType="1"/>
          </p:cNvCxnSpPr>
          <p:nvPr/>
        </p:nvCxnSpPr>
        <p:spPr bwMode="auto">
          <a:xfrm flipH="1">
            <a:off x="7743825" y="2317750"/>
            <a:ext cx="554038" cy="11906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" name="Freeform 97"/>
          <p:cNvSpPr>
            <a:spLocks noChangeArrowheads="1"/>
          </p:cNvSpPr>
          <p:nvPr/>
        </p:nvSpPr>
        <p:spPr bwMode="auto">
          <a:xfrm>
            <a:off x="7512050" y="2435225"/>
            <a:ext cx="273050" cy="185738"/>
          </a:xfrm>
          <a:custGeom>
            <a:avLst/>
            <a:gdLst>
              <a:gd name="T0" fmla="*/ 1 w 552964"/>
              <a:gd name="T1" fmla="*/ 21 h 177311"/>
              <a:gd name="T2" fmla="*/ 4 w 552964"/>
              <a:gd name="T3" fmla="*/ 8 h 177311"/>
              <a:gd name="T4" fmla="*/ 10 w 552964"/>
              <a:gd name="T5" fmla="*/ 2 h 177311"/>
              <a:gd name="T6" fmla="*/ 85 w 552964"/>
              <a:gd name="T7" fmla="*/ 1 h 177311"/>
              <a:gd name="T8" fmla="*/ 102 w 552964"/>
              <a:gd name="T9" fmla="*/ 0 h 177311"/>
              <a:gd name="T10" fmla="*/ 163 w 552964"/>
              <a:gd name="T11" fmla="*/ 2 h 177311"/>
              <a:gd name="T12" fmla="*/ 169 w 552964"/>
              <a:gd name="T13" fmla="*/ 8 h 177311"/>
              <a:gd name="T14" fmla="*/ 172 w 552964"/>
              <a:gd name="T15" fmla="*/ 21 h 177311"/>
              <a:gd name="T16" fmla="*/ 172 w 552964"/>
              <a:gd name="T17" fmla="*/ 58 h 177311"/>
              <a:gd name="T18" fmla="*/ 172 w 552964"/>
              <a:gd name="T19" fmla="*/ 98 h 177311"/>
              <a:gd name="T20" fmla="*/ 169 w 552964"/>
              <a:gd name="T21" fmla="*/ 111 h 177311"/>
              <a:gd name="T22" fmla="*/ 163 w 552964"/>
              <a:gd name="T23" fmla="*/ 117 h 177311"/>
              <a:gd name="T24" fmla="*/ 142 w 552964"/>
              <a:gd name="T25" fmla="*/ 117 h 177311"/>
              <a:gd name="T26" fmla="*/ 105 w 552964"/>
              <a:gd name="T27" fmla="*/ 117 h 177311"/>
              <a:gd name="T28" fmla="*/ 67 w 552964"/>
              <a:gd name="T29" fmla="*/ 117 h 177311"/>
              <a:gd name="T30" fmla="*/ 30 w 552964"/>
              <a:gd name="T31" fmla="*/ 117 h 177311"/>
              <a:gd name="T32" fmla="*/ 10 w 552964"/>
              <a:gd name="T33" fmla="*/ 117 h 177311"/>
              <a:gd name="T34" fmla="*/ 4 w 552964"/>
              <a:gd name="T35" fmla="*/ 111 h 177311"/>
              <a:gd name="T36" fmla="*/ 1 w 552964"/>
              <a:gd name="T37" fmla="*/ 98 h 177311"/>
              <a:gd name="T38" fmla="*/ 0 w 552964"/>
              <a:gd name="T39" fmla="*/ 58 h 177311"/>
              <a:gd name="T40" fmla="*/ 1 w 552964"/>
              <a:gd name="T41" fmla="*/ 21 h 1773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52964"/>
              <a:gd name="T64" fmla="*/ 0 h 177311"/>
              <a:gd name="T65" fmla="*/ 552964 w 552964"/>
              <a:gd name="T66" fmla="*/ 177311 h 17731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52964" h="177311">
                <a:moveTo>
                  <a:pt x="3716" y="32425"/>
                </a:moveTo>
                <a:cubicBezTo>
                  <a:pt x="3716" y="24748"/>
                  <a:pt x="6766" y="17386"/>
                  <a:pt x="12194" y="11958"/>
                </a:cubicBezTo>
                <a:cubicBezTo>
                  <a:pt x="17622" y="6530"/>
                  <a:pt x="20706" y="6140"/>
                  <a:pt x="32661" y="3480"/>
                </a:cubicBezTo>
                <a:lnTo>
                  <a:pt x="274664" y="1610"/>
                </a:lnTo>
                <a:lnTo>
                  <a:pt x="328271" y="0"/>
                </a:lnTo>
                <a:lnTo>
                  <a:pt x="522475" y="3480"/>
                </a:lnTo>
                <a:cubicBezTo>
                  <a:pt x="530152" y="3480"/>
                  <a:pt x="537514" y="6530"/>
                  <a:pt x="542942" y="11958"/>
                </a:cubicBezTo>
                <a:cubicBezTo>
                  <a:pt x="548370" y="17386"/>
                  <a:pt x="549750" y="19664"/>
                  <a:pt x="551420" y="32425"/>
                </a:cubicBezTo>
                <a:cubicBezTo>
                  <a:pt x="551935" y="51124"/>
                  <a:pt x="552449" y="69823"/>
                  <a:pt x="552964" y="88522"/>
                </a:cubicBezTo>
                <a:cubicBezTo>
                  <a:pt x="552449" y="108415"/>
                  <a:pt x="551935" y="128307"/>
                  <a:pt x="551420" y="148200"/>
                </a:cubicBezTo>
                <a:cubicBezTo>
                  <a:pt x="551420" y="155877"/>
                  <a:pt x="548370" y="163239"/>
                  <a:pt x="542942" y="168667"/>
                </a:cubicBezTo>
                <a:cubicBezTo>
                  <a:pt x="537514" y="174095"/>
                  <a:pt x="536865" y="175704"/>
                  <a:pt x="522475" y="177145"/>
                </a:cubicBezTo>
                <a:lnTo>
                  <a:pt x="456604" y="177311"/>
                </a:lnTo>
                <a:lnTo>
                  <a:pt x="337541" y="177311"/>
                </a:lnTo>
                <a:lnTo>
                  <a:pt x="216097" y="177311"/>
                </a:lnTo>
                <a:lnTo>
                  <a:pt x="97035" y="177311"/>
                </a:lnTo>
                <a:lnTo>
                  <a:pt x="32661" y="177145"/>
                </a:lnTo>
                <a:cubicBezTo>
                  <a:pt x="24984" y="177145"/>
                  <a:pt x="17622" y="174095"/>
                  <a:pt x="12194" y="168667"/>
                </a:cubicBezTo>
                <a:cubicBezTo>
                  <a:pt x="6766" y="163239"/>
                  <a:pt x="5748" y="161558"/>
                  <a:pt x="3716" y="148200"/>
                </a:cubicBezTo>
                <a:lnTo>
                  <a:pt x="0" y="88522"/>
                </a:lnTo>
                <a:lnTo>
                  <a:pt x="3716" y="3242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m22</a:t>
            </a:r>
          </a:p>
        </p:txBody>
      </p:sp>
      <p:cxnSp>
        <p:nvCxnSpPr>
          <p:cNvPr id="1658923" name="Straight Arrow Connector 217"/>
          <p:cNvCxnSpPr>
            <a:cxnSpLocks noChangeShapeType="1"/>
            <a:stCxn id="1658940" idx="14"/>
            <a:endCxn id="300" idx="3"/>
          </p:cNvCxnSpPr>
          <p:nvPr/>
        </p:nvCxnSpPr>
        <p:spPr bwMode="auto">
          <a:xfrm flipH="1">
            <a:off x="6305550" y="2717800"/>
            <a:ext cx="403225" cy="363538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24" name="Straight Arrow Connector 221"/>
          <p:cNvCxnSpPr>
            <a:cxnSpLocks noChangeShapeType="1"/>
            <a:stCxn id="1658940" idx="10"/>
            <a:endCxn id="1658951" idx="3"/>
          </p:cNvCxnSpPr>
          <p:nvPr/>
        </p:nvCxnSpPr>
        <p:spPr bwMode="auto">
          <a:xfrm>
            <a:off x="6848475" y="2717800"/>
            <a:ext cx="831850" cy="363538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0" name="Freeform 299"/>
          <p:cNvSpPr>
            <a:spLocks noChangeArrowheads="1"/>
          </p:cNvSpPr>
          <p:nvPr/>
        </p:nvSpPr>
        <p:spPr bwMode="auto">
          <a:xfrm>
            <a:off x="6189663" y="3081338"/>
            <a:ext cx="273050" cy="185737"/>
          </a:xfrm>
          <a:custGeom>
            <a:avLst/>
            <a:gdLst>
              <a:gd name="T0" fmla="*/ 0 w 565849"/>
              <a:gd name="T1" fmla="*/ 19 h 174471"/>
              <a:gd name="T2" fmla="*/ 3 w 565849"/>
              <a:gd name="T3" fmla="*/ 6 h 174471"/>
              <a:gd name="T4" fmla="*/ 9 w 565849"/>
              <a:gd name="T5" fmla="*/ 0 h 174471"/>
              <a:gd name="T6" fmla="*/ 86 w 565849"/>
              <a:gd name="T7" fmla="*/ 0 h 174471"/>
              <a:gd name="T8" fmla="*/ 163 w 565849"/>
              <a:gd name="T9" fmla="*/ 0 h 174471"/>
              <a:gd name="T10" fmla="*/ 169 w 565849"/>
              <a:gd name="T11" fmla="*/ 6 h 174471"/>
              <a:gd name="T12" fmla="*/ 172 w 565849"/>
              <a:gd name="T13" fmla="*/ 19 h 174471"/>
              <a:gd name="T14" fmla="*/ 172 w 565849"/>
              <a:gd name="T15" fmla="*/ 97 h 174471"/>
              <a:gd name="T16" fmla="*/ 169 w 565849"/>
              <a:gd name="T17" fmla="*/ 111 h 174471"/>
              <a:gd name="T18" fmla="*/ 163 w 565849"/>
              <a:gd name="T19" fmla="*/ 116 h 174471"/>
              <a:gd name="T20" fmla="*/ 87 w 565849"/>
              <a:gd name="T21" fmla="*/ 117 h 174471"/>
              <a:gd name="T22" fmla="*/ 9 w 565849"/>
              <a:gd name="T23" fmla="*/ 116 h 174471"/>
              <a:gd name="T24" fmla="*/ 3 w 565849"/>
              <a:gd name="T25" fmla="*/ 111 h 174471"/>
              <a:gd name="T26" fmla="*/ 0 w 565849"/>
              <a:gd name="T27" fmla="*/ 97 h 174471"/>
              <a:gd name="T28" fmla="*/ 0 w 565849"/>
              <a:gd name="T29" fmla="*/ 19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m17</a:t>
            </a:r>
          </a:p>
        </p:txBody>
      </p:sp>
      <p:sp>
        <p:nvSpPr>
          <p:cNvPr id="353" name="Freeform 352"/>
          <p:cNvSpPr>
            <a:spLocks/>
          </p:cNvSpPr>
          <p:nvPr/>
        </p:nvSpPr>
        <p:spPr bwMode="auto">
          <a:xfrm>
            <a:off x="7780338" y="2605088"/>
            <a:ext cx="860425" cy="1020762"/>
          </a:xfrm>
          <a:custGeom>
            <a:avLst/>
            <a:gdLst>
              <a:gd name="T0" fmla="*/ 0 w 976952"/>
              <a:gd name="T1" fmla="*/ 404 h 1020171"/>
              <a:gd name="T2" fmla="*/ 242 w 976952"/>
              <a:gd name="T3" fmla="*/ 632 h 1020171"/>
              <a:gd name="T4" fmla="*/ 530 w 976952"/>
              <a:gd name="T5" fmla="*/ 340 h 1020171"/>
              <a:gd name="T6" fmla="*/ 314 w 976952"/>
              <a:gd name="T7" fmla="*/ 0 h 10201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76952" h="1020171">
                <a:moveTo>
                  <a:pt x="0" y="641445"/>
                </a:moveTo>
                <a:cubicBezTo>
                  <a:pt x="138752" y="830808"/>
                  <a:pt x="277504" y="1020171"/>
                  <a:pt x="436728" y="1003111"/>
                </a:cubicBezTo>
                <a:cubicBezTo>
                  <a:pt x="595952" y="986051"/>
                  <a:pt x="933734" y="706272"/>
                  <a:pt x="955343" y="539087"/>
                </a:cubicBezTo>
                <a:cubicBezTo>
                  <a:pt x="976952" y="371902"/>
                  <a:pt x="771667" y="185951"/>
                  <a:pt x="566382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34" name="Freeform 133"/>
          <p:cNvSpPr>
            <a:spLocks/>
          </p:cNvSpPr>
          <p:nvPr/>
        </p:nvSpPr>
        <p:spPr bwMode="auto">
          <a:xfrm>
            <a:off x="5380038" y="2822575"/>
            <a:ext cx="835025" cy="261938"/>
          </a:xfrm>
          <a:custGeom>
            <a:avLst/>
            <a:gdLst>
              <a:gd name="T0" fmla="*/ 0 w 834887"/>
              <a:gd name="T1" fmla="*/ 165 h 262393"/>
              <a:gd name="T2" fmla="*/ 291 w 834887"/>
              <a:gd name="T3" fmla="*/ 0 h 262393"/>
              <a:gd name="T4" fmla="*/ 526 w 834887"/>
              <a:gd name="T5" fmla="*/ 165 h 2623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34887" h="262393">
                <a:moveTo>
                  <a:pt x="0" y="262393"/>
                </a:moveTo>
                <a:cubicBezTo>
                  <a:pt x="161013" y="131196"/>
                  <a:pt x="322027" y="0"/>
                  <a:pt x="461175" y="0"/>
                </a:cubicBezTo>
                <a:cubicBezTo>
                  <a:pt x="600323" y="0"/>
                  <a:pt x="834887" y="262393"/>
                  <a:pt x="834887" y="262393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35" name="Freeform 134"/>
          <p:cNvSpPr>
            <a:spLocks/>
          </p:cNvSpPr>
          <p:nvPr/>
        </p:nvSpPr>
        <p:spPr bwMode="auto">
          <a:xfrm>
            <a:off x="4879975" y="2636838"/>
            <a:ext cx="1406525" cy="463550"/>
          </a:xfrm>
          <a:custGeom>
            <a:avLst/>
            <a:gdLst>
              <a:gd name="T0" fmla="*/ 0 w 1399430"/>
              <a:gd name="T1" fmla="*/ 292 h 439972"/>
              <a:gd name="T2" fmla="*/ 564 w 1399430"/>
              <a:gd name="T3" fmla="*/ 2 h 439972"/>
              <a:gd name="T4" fmla="*/ 886 w 1399430"/>
              <a:gd name="T5" fmla="*/ 281 h 4399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9430" h="439972">
                <a:moveTo>
                  <a:pt x="0" y="439972"/>
                </a:moveTo>
                <a:cubicBezTo>
                  <a:pt x="328654" y="222636"/>
                  <a:pt x="657308" y="5301"/>
                  <a:pt x="890546" y="2650"/>
                </a:cubicBezTo>
                <a:cubicBezTo>
                  <a:pt x="1123784" y="0"/>
                  <a:pt x="1399430" y="424069"/>
                  <a:pt x="1399430" y="424069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658929" name="Freeform 133"/>
          <p:cNvSpPr>
            <a:spLocks/>
          </p:cNvSpPr>
          <p:nvPr/>
        </p:nvSpPr>
        <p:spPr bwMode="auto">
          <a:xfrm>
            <a:off x="673100" y="3262313"/>
            <a:ext cx="5637213" cy="1033462"/>
          </a:xfrm>
          <a:custGeom>
            <a:avLst/>
            <a:gdLst>
              <a:gd name="T0" fmla="*/ 3551 w 3551"/>
              <a:gd name="T1" fmla="*/ 0 h 651"/>
              <a:gd name="T2" fmla="*/ 3367 w 3551"/>
              <a:gd name="T3" fmla="*/ 100 h 651"/>
              <a:gd name="T4" fmla="*/ 2662 w 3551"/>
              <a:gd name="T5" fmla="*/ 95 h 651"/>
              <a:gd name="T6" fmla="*/ 1947 w 3551"/>
              <a:gd name="T7" fmla="*/ 95 h 651"/>
              <a:gd name="T8" fmla="*/ 825 w 3551"/>
              <a:gd name="T9" fmla="*/ 194 h 651"/>
              <a:gd name="T10" fmla="*/ 164 w 3551"/>
              <a:gd name="T11" fmla="*/ 274 h 651"/>
              <a:gd name="T12" fmla="*/ 0 w 3551"/>
              <a:gd name="T13" fmla="*/ 651 h 6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51"/>
              <a:gd name="T22" fmla="*/ 0 h 651"/>
              <a:gd name="T23" fmla="*/ 3551 w 3551"/>
              <a:gd name="T24" fmla="*/ 651 h 6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51" h="651">
                <a:moveTo>
                  <a:pt x="3551" y="0"/>
                </a:moveTo>
                <a:cubicBezTo>
                  <a:pt x="3520" y="17"/>
                  <a:pt x="3515" y="84"/>
                  <a:pt x="3367" y="100"/>
                </a:cubicBezTo>
                <a:cubicBezTo>
                  <a:pt x="3219" y="116"/>
                  <a:pt x="2899" y="96"/>
                  <a:pt x="2662" y="95"/>
                </a:cubicBezTo>
                <a:cubicBezTo>
                  <a:pt x="2425" y="94"/>
                  <a:pt x="2253" y="79"/>
                  <a:pt x="1947" y="95"/>
                </a:cubicBezTo>
                <a:cubicBezTo>
                  <a:pt x="1641" y="111"/>
                  <a:pt x="1122" y="164"/>
                  <a:pt x="825" y="194"/>
                </a:cubicBezTo>
                <a:cubicBezTo>
                  <a:pt x="528" y="224"/>
                  <a:pt x="302" y="198"/>
                  <a:pt x="164" y="274"/>
                </a:cubicBezTo>
                <a:cubicBezTo>
                  <a:pt x="26" y="350"/>
                  <a:pt x="34" y="572"/>
                  <a:pt x="0" y="651"/>
                </a:cubicBezTo>
              </a:path>
            </a:pathLst>
          </a:custGeom>
          <a:noFill/>
          <a:ln w="25400" cap="flat" cmpd="sng">
            <a:solidFill>
              <a:schemeClr val="bg1"/>
            </a:solidFill>
            <a:prstDash val="lgDash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658930" name="Freeform 211"/>
          <p:cNvSpPr>
            <a:spLocks noChangeArrowheads="1"/>
          </p:cNvSpPr>
          <p:nvPr/>
        </p:nvSpPr>
        <p:spPr bwMode="auto">
          <a:xfrm>
            <a:off x="3833813" y="2549525"/>
            <a:ext cx="217487" cy="185738"/>
          </a:xfrm>
          <a:custGeom>
            <a:avLst/>
            <a:gdLst>
              <a:gd name="T0" fmla="*/ 0 w 547704"/>
              <a:gd name="T1" fmla="*/ 19 h 175701"/>
              <a:gd name="T2" fmla="*/ 1 w 547704"/>
              <a:gd name="T3" fmla="*/ 6 h 175701"/>
              <a:gd name="T4" fmla="*/ 5 w 547704"/>
              <a:gd name="T5" fmla="*/ 1 h 175701"/>
              <a:gd name="T6" fmla="*/ 46 w 547704"/>
              <a:gd name="T7" fmla="*/ 0 h 175701"/>
              <a:gd name="T8" fmla="*/ 88 w 547704"/>
              <a:gd name="T9" fmla="*/ 1 h 175701"/>
              <a:gd name="T10" fmla="*/ 91 w 547704"/>
              <a:gd name="T11" fmla="*/ 6 h 175701"/>
              <a:gd name="T12" fmla="*/ 93 w 547704"/>
              <a:gd name="T13" fmla="*/ 19 h 175701"/>
              <a:gd name="T14" fmla="*/ 93 w 547704"/>
              <a:gd name="T15" fmla="*/ 89 h 175701"/>
              <a:gd name="T16" fmla="*/ 91 w 547704"/>
              <a:gd name="T17" fmla="*/ 102 h 175701"/>
              <a:gd name="T18" fmla="*/ 88 w 547704"/>
              <a:gd name="T19" fmla="*/ 107 h 175701"/>
              <a:gd name="T20" fmla="*/ 77 w 547704"/>
              <a:gd name="T21" fmla="*/ 107 h 175701"/>
              <a:gd name="T22" fmla="*/ 56 w 547704"/>
              <a:gd name="T23" fmla="*/ 107 h 175701"/>
              <a:gd name="T24" fmla="*/ 46 w 547704"/>
              <a:gd name="T25" fmla="*/ 106 h 175701"/>
              <a:gd name="T26" fmla="*/ 36 w 547704"/>
              <a:gd name="T27" fmla="*/ 107 h 175701"/>
              <a:gd name="T28" fmla="*/ 16 w 547704"/>
              <a:gd name="T29" fmla="*/ 107 h 175701"/>
              <a:gd name="T30" fmla="*/ 5 w 547704"/>
              <a:gd name="T31" fmla="*/ 107 h 175701"/>
              <a:gd name="T32" fmla="*/ 1 w 547704"/>
              <a:gd name="T33" fmla="*/ 102 h 175701"/>
              <a:gd name="T34" fmla="*/ 0 w 547704"/>
              <a:gd name="T35" fmla="*/ 89 h 175701"/>
              <a:gd name="T36" fmla="*/ 0 w 547704"/>
              <a:gd name="T37" fmla="*/ 19 h 17570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47704"/>
              <a:gd name="T58" fmla="*/ 0 h 175701"/>
              <a:gd name="T59" fmla="*/ 547704 w 547704"/>
              <a:gd name="T60" fmla="*/ 175701 h 17570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47704" h="175701">
                <a:moveTo>
                  <a:pt x="0" y="30815"/>
                </a:moveTo>
                <a:cubicBezTo>
                  <a:pt x="0" y="23138"/>
                  <a:pt x="3050" y="15776"/>
                  <a:pt x="8478" y="10348"/>
                </a:cubicBezTo>
                <a:cubicBezTo>
                  <a:pt x="13906" y="4920"/>
                  <a:pt x="16990" y="4530"/>
                  <a:pt x="28945" y="1870"/>
                </a:cubicBezTo>
                <a:lnTo>
                  <a:pt x="270948" y="0"/>
                </a:lnTo>
                <a:lnTo>
                  <a:pt x="518759" y="1870"/>
                </a:lnTo>
                <a:cubicBezTo>
                  <a:pt x="526436" y="1870"/>
                  <a:pt x="533798" y="4920"/>
                  <a:pt x="539226" y="10348"/>
                </a:cubicBezTo>
                <a:cubicBezTo>
                  <a:pt x="544654" y="15776"/>
                  <a:pt x="547704" y="23139"/>
                  <a:pt x="547704" y="30815"/>
                </a:cubicBezTo>
                <a:lnTo>
                  <a:pt x="547704" y="146590"/>
                </a:lnTo>
                <a:cubicBezTo>
                  <a:pt x="547704" y="154267"/>
                  <a:pt x="544654" y="161629"/>
                  <a:pt x="539226" y="167057"/>
                </a:cubicBezTo>
                <a:cubicBezTo>
                  <a:pt x="533798" y="172485"/>
                  <a:pt x="533149" y="174094"/>
                  <a:pt x="518759" y="175535"/>
                </a:cubicBezTo>
                <a:lnTo>
                  <a:pt x="452888" y="175701"/>
                </a:lnTo>
                <a:lnTo>
                  <a:pt x="333825" y="175701"/>
                </a:lnTo>
                <a:lnTo>
                  <a:pt x="269779" y="174831"/>
                </a:lnTo>
                <a:lnTo>
                  <a:pt x="212381" y="175701"/>
                </a:lnTo>
                <a:lnTo>
                  <a:pt x="93319" y="175701"/>
                </a:lnTo>
                <a:lnTo>
                  <a:pt x="28945" y="175535"/>
                </a:lnTo>
                <a:cubicBezTo>
                  <a:pt x="21268" y="175535"/>
                  <a:pt x="13906" y="172485"/>
                  <a:pt x="8478" y="167057"/>
                </a:cubicBezTo>
                <a:cubicBezTo>
                  <a:pt x="3050" y="161629"/>
                  <a:pt x="0" y="154266"/>
                  <a:pt x="0" y="146590"/>
                </a:cubicBezTo>
                <a:lnTo>
                  <a:pt x="0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m9</a:t>
            </a:r>
          </a:p>
        </p:txBody>
      </p:sp>
      <p:sp>
        <p:nvSpPr>
          <p:cNvPr id="121" name="Freeform 120"/>
          <p:cNvSpPr>
            <a:spLocks noChangeArrowheads="1"/>
          </p:cNvSpPr>
          <p:nvPr/>
        </p:nvSpPr>
        <p:spPr bwMode="auto">
          <a:xfrm>
            <a:off x="3841750" y="3692525"/>
            <a:ext cx="190500" cy="185738"/>
          </a:xfrm>
          <a:custGeom>
            <a:avLst/>
            <a:gdLst>
              <a:gd name="T0" fmla="*/ 1 w 552964"/>
              <a:gd name="T1" fmla="*/ 21 h 175701"/>
              <a:gd name="T2" fmla="*/ 3 w 552964"/>
              <a:gd name="T3" fmla="*/ 7 h 175701"/>
              <a:gd name="T4" fmla="*/ 7 w 552964"/>
              <a:gd name="T5" fmla="*/ 1 h 175701"/>
              <a:gd name="T6" fmla="*/ 60 w 552964"/>
              <a:gd name="T7" fmla="*/ 0 h 175701"/>
              <a:gd name="T8" fmla="*/ 113 w 552964"/>
              <a:gd name="T9" fmla="*/ 1 h 175701"/>
              <a:gd name="T10" fmla="*/ 118 w 552964"/>
              <a:gd name="T11" fmla="*/ 7 h 175701"/>
              <a:gd name="T12" fmla="*/ 120 w 552964"/>
              <a:gd name="T13" fmla="*/ 21 h 175701"/>
              <a:gd name="T14" fmla="*/ 120 w 552964"/>
              <a:gd name="T15" fmla="*/ 58 h 175701"/>
              <a:gd name="T16" fmla="*/ 120 w 552964"/>
              <a:gd name="T17" fmla="*/ 98 h 175701"/>
              <a:gd name="T18" fmla="*/ 118 w 552964"/>
              <a:gd name="T19" fmla="*/ 111 h 175701"/>
              <a:gd name="T20" fmla="*/ 113 w 552964"/>
              <a:gd name="T21" fmla="*/ 117 h 175701"/>
              <a:gd name="T22" fmla="*/ 99 w 552964"/>
              <a:gd name="T23" fmla="*/ 117 h 175701"/>
              <a:gd name="T24" fmla="*/ 73 w 552964"/>
              <a:gd name="T25" fmla="*/ 117 h 175701"/>
              <a:gd name="T26" fmla="*/ 47 w 552964"/>
              <a:gd name="T27" fmla="*/ 117 h 175701"/>
              <a:gd name="T28" fmla="*/ 21 w 552964"/>
              <a:gd name="T29" fmla="*/ 117 h 175701"/>
              <a:gd name="T30" fmla="*/ 7 w 552964"/>
              <a:gd name="T31" fmla="*/ 117 h 175701"/>
              <a:gd name="T32" fmla="*/ 3 w 552964"/>
              <a:gd name="T33" fmla="*/ 111 h 175701"/>
              <a:gd name="T34" fmla="*/ 1 w 552964"/>
              <a:gd name="T35" fmla="*/ 98 h 175701"/>
              <a:gd name="T36" fmla="*/ 0 w 552964"/>
              <a:gd name="T37" fmla="*/ 58 h 175701"/>
              <a:gd name="T38" fmla="*/ 1 w 552964"/>
              <a:gd name="T39" fmla="*/ 21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p1</a:t>
            </a:r>
          </a:p>
        </p:txBody>
      </p:sp>
      <p:sp>
        <p:nvSpPr>
          <p:cNvPr id="1658932" name="Freeform 147"/>
          <p:cNvSpPr>
            <a:spLocks noChangeArrowheads="1"/>
          </p:cNvSpPr>
          <p:nvPr/>
        </p:nvSpPr>
        <p:spPr bwMode="auto">
          <a:xfrm>
            <a:off x="3398838" y="4778375"/>
            <a:ext cx="190500" cy="185738"/>
          </a:xfrm>
          <a:custGeom>
            <a:avLst/>
            <a:gdLst>
              <a:gd name="T0" fmla="*/ 1 w 552964"/>
              <a:gd name="T1" fmla="*/ 19 h 175701"/>
              <a:gd name="T2" fmla="*/ 2 w 552964"/>
              <a:gd name="T3" fmla="*/ 6 h 175701"/>
              <a:gd name="T4" fmla="*/ 5 w 552964"/>
              <a:gd name="T5" fmla="*/ 1 h 175701"/>
              <a:gd name="T6" fmla="*/ 44 w 552964"/>
              <a:gd name="T7" fmla="*/ 0 h 175701"/>
              <a:gd name="T8" fmla="*/ 85 w 552964"/>
              <a:gd name="T9" fmla="*/ 1 h 175701"/>
              <a:gd name="T10" fmla="*/ 88 w 552964"/>
              <a:gd name="T11" fmla="*/ 6 h 175701"/>
              <a:gd name="T12" fmla="*/ 89 w 552964"/>
              <a:gd name="T13" fmla="*/ 19 h 175701"/>
              <a:gd name="T14" fmla="*/ 90 w 552964"/>
              <a:gd name="T15" fmla="*/ 52 h 175701"/>
              <a:gd name="T16" fmla="*/ 89 w 552964"/>
              <a:gd name="T17" fmla="*/ 88 h 175701"/>
              <a:gd name="T18" fmla="*/ 88 w 552964"/>
              <a:gd name="T19" fmla="*/ 101 h 175701"/>
              <a:gd name="T20" fmla="*/ 85 w 552964"/>
              <a:gd name="T21" fmla="*/ 106 h 175701"/>
              <a:gd name="T22" fmla="*/ 74 w 552964"/>
              <a:gd name="T23" fmla="*/ 106 h 175701"/>
              <a:gd name="T24" fmla="*/ 55 w 552964"/>
              <a:gd name="T25" fmla="*/ 106 h 175701"/>
              <a:gd name="T26" fmla="*/ 35 w 552964"/>
              <a:gd name="T27" fmla="*/ 106 h 175701"/>
              <a:gd name="T28" fmla="*/ 16 w 552964"/>
              <a:gd name="T29" fmla="*/ 106 h 175701"/>
              <a:gd name="T30" fmla="*/ 5 w 552964"/>
              <a:gd name="T31" fmla="*/ 106 h 175701"/>
              <a:gd name="T32" fmla="*/ 2 w 552964"/>
              <a:gd name="T33" fmla="*/ 101 h 175701"/>
              <a:gd name="T34" fmla="*/ 1 w 552964"/>
              <a:gd name="T35" fmla="*/ 88 h 175701"/>
              <a:gd name="T36" fmla="*/ 0 w 552964"/>
              <a:gd name="T37" fmla="*/ 52 h 175701"/>
              <a:gd name="T38" fmla="*/ 1 w 552964"/>
              <a:gd name="T39" fmla="*/ 19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p4</a:t>
            </a:r>
          </a:p>
        </p:txBody>
      </p:sp>
      <p:sp>
        <p:nvSpPr>
          <p:cNvPr id="1658933" name="Freeform 141"/>
          <p:cNvSpPr>
            <a:spLocks noChangeArrowheads="1"/>
          </p:cNvSpPr>
          <p:nvPr/>
        </p:nvSpPr>
        <p:spPr bwMode="auto">
          <a:xfrm>
            <a:off x="3900488" y="4625975"/>
            <a:ext cx="190500" cy="185738"/>
          </a:xfrm>
          <a:custGeom>
            <a:avLst/>
            <a:gdLst>
              <a:gd name="T0" fmla="*/ 1 w 552964"/>
              <a:gd name="T1" fmla="*/ 19 h 175701"/>
              <a:gd name="T2" fmla="*/ 2 w 552964"/>
              <a:gd name="T3" fmla="*/ 6 h 175701"/>
              <a:gd name="T4" fmla="*/ 5 w 552964"/>
              <a:gd name="T5" fmla="*/ 1 h 175701"/>
              <a:gd name="T6" fmla="*/ 44 w 552964"/>
              <a:gd name="T7" fmla="*/ 0 h 175701"/>
              <a:gd name="T8" fmla="*/ 85 w 552964"/>
              <a:gd name="T9" fmla="*/ 1 h 175701"/>
              <a:gd name="T10" fmla="*/ 88 w 552964"/>
              <a:gd name="T11" fmla="*/ 6 h 175701"/>
              <a:gd name="T12" fmla="*/ 89 w 552964"/>
              <a:gd name="T13" fmla="*/ 19 h 175701"/>
              <a:gd name="T14" fmla="*/ 90 w 552964"/>
              <a:gd name="T15" fmla="*/ 52 h 175701"/>
              <a:gd name="T16" fmla="*/ 89 w 552964"/>
              <a:gd name="T17" fmla="*/ 88 h 175701"/>
              <a:gd name="T18" fmla="*/ 88 w 552964"/>
              <a:gd name="T19" fmla="*/ 101 h 175701"/>
              <a:gd name="T20" fmla="*/ 85 w 552964"/>
              <a:gd name="T21" fmla="*/ 106 h 175701"/>
              <a:gd name="T22" fmla="*/ 74 w 552964"/>
              <a:gd name="T23" fmla="*/ 106 h 175701"/>
              <a:gd name="T24" fmla="*/ 55 w 552964"/>
              <a:gd name="T25" fmla="*/ 106 h 175701"/>
              <a:gd name="T26" fmla="*/ 35 w 552964"/>
              <a:gd name="T27" fmla="*/ 106 h 175701"/>
              <a:gd name="T28" fmla="*/ 16 w 552964"/>
              <a:gd name="T29" fmla="*/ 106 h 175701"/>
              <a:gd name="T30" fmla="*/ 5 w 552964"/>
              <a:gd name="T31" fmla="*/ 106 h 175701"/>
              <a:gd name="T32" fmla="*/ 2 w 552964"/>
              <a:gd name="T33" fmla="*/ 101 h 175701"/>
              <a:gd name="T34" fmla="*/ 1 w 552964"/>
              <a:gd name="T35" fmla="*/ 88 h 175701"/>
              <a:gd name="T36" fmla="*/ 0 w 552964"/>
              <a:gd name="T37" fmla="*/ 52 h 175701"/>
              <a:gd name="T38" fmla="*/ 1 w 552964"/>
              <a:gd name="T39" fmla="*/ 19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p5</a:t>
            </a:r>
          </a:p>
        </p:txBody>
      </p:sp>
      <p:sp>
        <p:nvSpPr>
          <p:cNvPr id="1658934" name="Freeform 274"/>
          <p:cNvSpPr>
            <a:spLocks noChangeArrowheads="1"/>
          </p:cNvSpPr>
          <p:nvPr/>
        </p:nvSpPr>
        <p:spPr bwMode="auto">
          <a:xfrm>
            <a:off x="1049670" y="4840434"/>
            <a:ext cx="167610" cy="160044"/>
          </a:xfrm>
          <a:custGeom>
            <a:avLst/>
            <a:gdLst>
              <a:gd name="T0" fmla="*/ 1 w 552964"/>
              <a:gd name="T1" fmla="*/ 19 h 175701"/>
              <a:gd name="T2" fmla="*/ 2 w 552964"/>
              <a:gd name="T3" fmla="*/ 6 h 175701"/>
              <a:gd name="T4" fmla="*/ 5 w 552964"/>
              <a:gd name="T5" fmla="*/ 1 h 175701"/>
              <a:gd name="T6" fmla="*/ 44 w 552964"/>
              <a:gd name="T7" fmla="*/ 0 h 175701"/>
              <a:gd name="T8" fmla="*/ 85 w 552964"/>
              <a:gd name="T9" fmla="*/ 1 h 175701"/>
              <a:gd name="T10" fmla="*/ 88 w 552964"/>
              <a:gd name="T11" fmla="*/ 6 h 175701"/>
              <a:gd name="T12" fmla="*/ 89 w 552964"/>
              <a:gd name="T13" fmla="*/ 19 h 175701"/>
              <a:gd name="T14" fmla="*/ 90 w 552964"/>
              <a:gd name="T15" fmla="*/ 53 h 175701"/>
              <a:gd name="T16" fmla="*/ 89 w 552964"/>
              <a:gd name="T17" fmla="*/ 89 h 175701"/>
              <a:gd name="T18" fmla="*/ 88 w 552964"/>
              <a:gd name="T19" fmla="*/ 102 h 175701"/>
              <a:gd name="T20" fmla="*/ 85 w 552964"/>
              <a:gd name="T21" fmla="*/ 107 h 175701"/>
              <a:gd name="T22" fmla="*/ 74 w 552964"/>
              <a:gd name="T23" fmla="*/ 107 h 175701"/>
              <a:gd name="T24" fmla="*/ 55 w 552964"/>
              <a:gd name="T25" fmla="*/ 107 h 175701"/>
              <a:gd name="T26" fmla="*/ 35 w 552964"/>
              <a:gd name="T27" fmla="*/ 107 h 175701"/>
              <a:gd name="T28" fmla="*/ 16 w 552964"/>
              <a:gd name="T29" fmla="*/ 107 h 175701"/>
              <a:gd name="T30" fmla="*/ 5 w 552964"/>
              <a:gd name="T31" fmla="*/ 107 h 175701"/>
              <a:gd name="T32" fmla="*/ 2 w 552964"/>
              <a:gd name="T33" fmla="*/ 102 h 175701"/>
              <a:gd name="T34" fmla="*/ 1 w 552964"/>
              <a:gd name="T35" fmla="*/ 89 h 175701"/>
              <a:gd name="T36" fmla="*/ 0 w 552964"/>
              <a:gd name="T37" fmla="*/ 53 h 175701"/>
              <a:gd name="T38" fmla="*/ 1 w 552964"/>
              <a:gd name="T39" fmla="*/ 19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00"/>
                </a:solidFill>
                <a:latin typeface="Cambria Math" pitchFamily="18" charset="0"/>
              </a:rPr>
              <a:t>p5</a:t>
            </a:r>
          </a:p>
        </p:txBody>
      </p:sp>
      <p:sp>
        <p:nvSpPr>
          <p:cNvPr id="1658935" name="Freeform 263"/>
          <p:cNvSpPr>
            <a:spLocks noChangeArrowheads="1"/>
          </p:cNvSpPr>
          <p:nvPr/>
        </p:nvSpPr>
        <p:spPr bwMode="auto">
          <a:xfrm>
            <a:off x="528970" y="4319734"/>
            <a:ext cx="167610" cy="160044"/>
          </a:xfrm>
          <a:custGeom>
            <a:avLst/>
            <a:gdLst>
              <a:gd name="T0" fmla="*/ 0 w 565849"/>
              <a:gd name="T1" fmla="*/ 18 h 174471"/>
              <a:gd name="T2" fmla="*/ 1 w 565849"/>
              <a:gd name="T3" fmla="*/ 5 h 174471"/>
              <a:gd name="T4" fmla="*/ 4 w 565849"/>
              <a:gd name="T5" fmla="*/ 0 h 174471"/>
              <a:gd name="T6" fmla="*/ 44 w 565849"/>
              <a:gd name="T7" fmla="*/ 0 h 174471"/>
              <a:gd name="T8" fmla="*/ 83 w 565849"/>
              <a:gd name="T9" fmla="*/ 0 h 174471"/>
              <a:gd name="T10" fmla="*/ 86 w 565849"/>
              <a:gd name="T11" fmla="*/ 5 h 174471"/>
              <a:gd name="T12" fmla="*/ 88 w 565849"/>
              <a:gd name="T13" fmla="*/ 18 h 174471"/>
              <a:gd name="T14" fmla="*/ 88 w 565849"/>
              <a:gd name="T15" fmla="*/ 88 h 174471"/>
              <a:gd name="T16" fmla="*/ 86 w 565849"/>
              <a:gd name="T17" fmla="*/ 101 h 174471"/>
              <a:gd name="T18" fmla="*/ 83 w 565849"/>
              <a:gd name="T19" fmla="*/ 106 h 174471"/>
              <a:gd name="T20" fmla="*/ 44 w 565849"/>
              <a:gd name="T21" fmla="*/ 106 h 174471"/>
              <a:gd name="T22" fmla="*/ 4 w 565849"/>
              <a:gd name="T23" fmla="*/ 106 h 174471"/>
              <a:gd name="T24" fmla="*/ 1 w 565849"/>
              <a:gd name="T25" fmla="*/ 101 h 174471"/>
              <a:gd name="T26" fmla="*/ 0 w 565849"/>
              <a:gd name="T27" fmla="*/ 88 h 174471"/>
              <a:gd name="T28" fmla="*/ 0 w 565849"/>
              <a:gd name="T29" fmla="*/ 18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00"/>
                </a:solidFill>
                <a:latin typeface="Cambria Math" pitchFamily="18" charset="0"/>
              </a:rPr>
              <a:t>p3</a:t>
            </a:r>
          </a:p>
        </p:txBody>
      </p:sp>
      <p:sp>
        <p:nvSpPr>
          <p:cNvPr id="1658936" name="Freeform 205"/>
          <p:cNvSpPr>
            <a:spLocks noChangeArrowheads="1"/>
          </p:cNvSpPr>
          <p:nvPr/>
        </p:nvSpPr>
        <p:spPr bwMode="auto">
          <a:xfrm>
            <a:off x="962025" y="2752725"/>
            <a:ext cx="238125" cy="185738"/>
          </a:xfrm>
          <a:custGeom>
            <a:avLst/>
            <a:gdLst>
              <a:gd name="T0" fmla="*/ 0 w 547704"/>
              <a:gd name="T1" fmla="*/ 19 h 175701"/>
              <a:gd name="T2" fmla="*/ 2 w 547704"/>
              <a:gd name="T3" fmla="*/ 6 h 175701"/>
              <a:gd name="T4" fmla="*/ 5 w 547704"/>
              <a:gd name="T5" fmla="*/ 1 h 175701"/>
              <a:gd name="T6" fmla="*/ 50 w 547704"/>
              <a:gd name="T7" fmla="*/ 0 h 175701"/>
              <a:gd name="T8" fmla="*/ 96 w 547704"/>
              <a:gd name="T9" fmla="*/ 1 h 175701"/>
              <a:gd name="T10" fmla="*/ 100 w 547704"/>
              <a:gd name="T11" fmla="*/ 6 h 175701"/>
              <a:gd name="T12" fmla="*/ 101 w 547704"/>
              <a:gd name="T13" fmla="*/ 19 h 175701"/>
              <a:gd name="T14" fmla="*/ 101 w 547704"/>
              <a:gd name="T15" fmla="*/ 89 h 175701"/>
              <a:gd name="T16" fmla="*/ 100 w 547704"/>
              <a:gd name="T17" fmla="*/ 102 h 175701"/>
              <a:gd name="T18" fmla="*/ 96 w 547704"/>
              <a:gd name="T19" fmla="*/ 107 h 175701"/>
              <a:gd name="T20" fmla="*/ 84 w 547704"/>
              <a:gd name="T21" fmla="*/ 107 h 175701"/>
              <a:gd name="T22" fmla="*/ 62 w 547704"/>
              <a:gd name="T23" fmla="*/ 107 h 175701"/>
              <a:gd name="T24" fmla="*/ 50 w 547704"/>
              <a:gd name="T25" fmla="*/ 106 h 175701"/>
              <a:gd name="T26" fmla="*/ 39 w 547704"/>
              <a:gd name="T27" fmla="*/ 107 h 175701"/>
              <a:gd name="T28" fmla="*/ 17 w 547704"/>
              <a:gd name="T29" fmla="*/ 107 h 175701"/>
              <a:gd name="T30" fmla="*/ 5 w 547704"/>
              <a:gd name="T31" fmla="*/ 107 h 175701"/>
              <a:gd name="T32" fmla="*/ 2 w 547704"/>
              <a:gd name="T33" fmla="*/ 102 h 175701"/>
              <a:gd name="T34" fmla="*/ 0 w 547704"/>
              <a:gd name="T35" fmla="*/ 89 h 175701"/>
              <a:gd name="T36" fmla="*/ 0 w 547704"/>
              <a:gd name="T37" fmla="*/ 19 h 17570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47704"/>
              <a:gd name="T58" fmla="*/ 0 h 175701"/>
              <a:gd name="T59" fmla="*/ 547704 w 547704"/>
              <a:gd name="T60" fmla="*/ 175701 h 17570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47704" h="175701">
                <a:moveTo>
                  <a:pt x="0" y="30815"/>
                </a:moveTo>
                <a:cubicBezTo>
                  <a:pt x="0" y="23138"/>
                  <a:pt x="3050" y="15776"/>
                  <a:pt x="8478" y="10348"/>
                </a:cubicBezTo>
                <a:cubicBezTo>
                  <a:pt x="13906" y="4920"/>
                  <a:pt x="16990" y="4530"/>
                  <a:pt x="28945" y="1870"/>
                </a:cubicBezTo>
                <a:lnTo>
                  <a:pt x="270948" y="0"/>
                </a:lnTo>
                <a:lnTo>
                  <a:pt x="518759" y="1870"/>
                </a:lnTo>
                <a:cubicBezTo>
                  <a:pt x="526436" y="1870"/>
                  <a:pt x="533798" y="4920"/>
                  <a:pt x="539226" y="10348"/>
                </a:cubicBezTo>
                <a:cubicBezTo>
                  <a:pt x="544654" y="15776"/>
                  <a:pt x="547704" y="23139"/>
                  <a:pt x="547704" y="30815"/>
                </a:cubicBezTo>
                <a:lnTo>
                  <a:pt x="547704" y="146590"/>
                </a:lnTo>
                <a:cubicBezTo>
                  <a:pt x="547704" y="154267"/>
                  <a:pt x="544654" y="161629"/>
                  <a:pt x="539226" y="167057"/>
                </a:cubicBezTo>
                <a:cubicBezTo>
                  <a:pt x="533798" y="172485"/>
                  <a:pt x="533149" y="174094"/>
                  <a:pt x="518759" y="175535"/>
                </a:cubicBezTo>
                <a:lnTo>
                  <a:pt x="452888" y="175701"/>
                </a:lnTo>
                <a:lnTo>
                  <a:pt x="333825" y="175701"/>
                </a:lnTo>
                <a:lnTo>
                  <a:pt x="269779" y="174831"/>
                </a:lnTo>
                <a:lnTo>
                  <a:pt x="212381" y="175701"/>
                </a:lnTo>
                <a:lnTo>
                  <a:pt x="93319" y="175701"/>
                </a:lnTo>
                <a:lnTo>
                  <a:pt x="28945" y="175535"/>
                </a:lnTo>
                <a:cubicBezTo>
                  <a:pt x="21268" y="175535"/>
                  <a:pt x="13906" y="172485"/>
                  <a:pt x="8478" y="167057"/>
                </a:cubicBezTo>
                <a:cubicBezTo>
                  <a:pt x="3050" y="161629"/>
                  <a:pt x="0" y="154266"/>
                  <a:pt x="0" y="146590"/>
                </a:cubicBezTo>
                <a:lnTo>
                  <a:pt x="0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m3,</a:t>
            </a:r>
          </a:p>
        </p:txBody>
      </p:sp>
      <p:sp>
        <p:nvSpPr>
          <p:cNvPr id="1658937" name="Freeform 23"/>
          <p:cNvSpPr>
            <a:spLocks noChangeArrowheads="1"/>
          </p:cNvSpPr>
          <p:nvPr/>
        </p:nvSpPr>
        <p:spPr bwMode="auto">
          <a:xfrm>
            <a:off x="3829050" y="1844675"/>
            <a:ext cx="217488" cy="185738"/>
          </a:xfrm>
          <a:custGeom>
            <a:avLst/>
            <a:gdLst>
              <a:gd name="T0" fmla="*/ 0 w 565849"/>
              <a:gd name="T1" fmla="*/ 18 h 174471"/>
              <a:gd name="T2" fmla="*/ 1 w 565849"/>
              <a:gd name="T3" fmla="*/ 5 h 174471"/>
              <a:gd name="T4" fmla="*/ 5 w 565849"/>
              <a:gd name="T5" fmla="*/ 0 h 174471"/>
              <a:gd name="T6" fmla="*/ 85 w 565849"/>
              <a:gd name="T7" fmla="*/ 0 h 174471"/>
              <a:gd name="T8" fmla="*/ 89 w 565849"/>
              <a:gd name="T9" fmla="*/ 5 h 174471"/>
              <a:gd name="T10" fmla="*/ 90 w 565849"/>
              <a:gd name="T11" fmla="*/ 18 h 174471"/>
              <a:gd name="T12" fmla="*/ 90 w 565849"/>
              <a:gd name="T13" fmla="*/ 89 h 174471"/>
              <a:gd name="T14" fmla="*/ 89 w 565849"/>
              <a:gd name="T15" fmla="*/ 102 h 174471"/>
              <a:gd name="T16" fmla="*/ 85 w 565849"/>
              <a:gd name="T17" fmla="*/ 107 h 174471"/>
              <a:gd name="T18" fmla="*/ 45 w 565849"/>
              <a:gd name="T19" fmla="*/ 107 h 174471"/>
              <a:gd name="T20" fmla="*/ 5 w 565849"/>
              <a:gd name="T21" fmla="*/ 107 h 174471"/>
              <a:gd name="T22" fmla="*/ 1 w 565849"/>
              <a:gd name="T23" fmla="*/ 102 h 174471"/>
              <a:gd name="T24" fmla="*/ 0 w 565849"/>
              <a:gd name="T25" fmla="*/ 89 h 174471"/>
              <a:gd name="T26" fmla="*/ 0 w 565849"/>
              <a:gd name="T27" fmla="*/ 18 h 17447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65849"/>
              <a:gd name="T43" fmla="*/ 0 h 174471"/>
              <a:gd name="T44" fmla="*/ 565849 w 565849"/>
              <a:gd name="T45" fmla="*/ 174471 h 17447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1269" y="0"/>
                  <a:pt x="28945" y="0"/>
                </a:cubicBez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m1</a:t>
            </a:r>
          </a:p>
        </p:txBody>
      </p:sp>
      <p:sp>
        <p:nvSpPr>
          <p:cNvPr id="1658938" name="Freeform 262"/>
          <p:cNvSpPr>
            <a:spLocks noChangeArrowheads="1"/>
          </p:cNvSpPr>
          <p:nvPr/>
        </p:nvSpPr>
        <p:spPr bwMode="auto">
          <a:xfrm>
            <a:off x="990932" y="3908572"/>
            <a:ext cx="167610" cy="160044"/>
          </a:xfrm>
          <a:custGeom>
            <a:avLst/>
            <a:gdLst>
              <a:gd name="T0" fmla="*/ 1 w 552964"/>
              <a:gd name="T1" fmla="*/ 19 h 175701"/>
              <a:gd name="T2" fmla="*/ 2 w 552964"/>
              <a:gd name="T3" fmla="*/ 6 h 175701"/>
              <a:gd name="T4" fmla="*/ 6 w 552964"/>
              <a:gd name="T5" fmla="*/ 1 h 175701"/>
              <a:gd name="T6" fmla="*/ 54 w 552964"/>
              <a:gd name="T7" fmla="*/ 0 h 175701"/>
              <a:gd name="T8" fmla="*/ 103 w 552964"/>
              <a:gd name="T9" fmla="*/ 1 h 175701"/>
              <a:gd name="T10" fmla="*/ 107 w 552964"/>
              <a:gd name="T11" fmla="*/ 6 h 175701"/>
              <a:gd name="T12" fmla="*/ 109 w 552964"/>
              <a:gd name="T13" fmla="*/ 19 h 175701"/>
              <a:gd name="T14" fmla="*/ 109 w 552964"/>
              <a:gd name="T15" fmla="*/ 53 h 175701"/>
              <a:gd name="T16" fmla="*/ 109 w 552964"/>
              <a:gd name="T17" fmla="*/ 89 h 175701"/>
              <a:gd name="T18" fmla="*/ 107 w 552964"/>
              <a:gd name="T19" fmla="*/ 101 h 175701"/>
              <a:gd name="T20" fmla="*/ 103 w 552964"/>
              <a:gd name="T21" fmla="*/ 106 h 175701"/>
              <a:gd name="T22" fmla="*/ 90 w 552964"/>
              <a:gd name="T23" fmla="*/ 107 h 175701"/>
              <a:gd name="T24" fmla="*/ 67 w 552964"/>
              <a:gd name="T25" fmla="*/ 107 h 175701"/>
              <a:gd name="T26" fmla="*/ 43 w 552964"/>
              <a:gd name="T27" fmla="*/ 107 h 175701"/>
              <a:gd name="T28" fmla="*/ 19 w 552964"/>
              <a:gd name="T29" fmla="*/ 107 h 175701"/>
              <a:gd name="T30" fmla="*/ 6 w 552964"/>
              <a:gd name="T31" fmla="*/ 106 h 175701"/>
              <a:gd name="T32" fmla="*/ 2 w 552964"/>
              <a:gd name="T33" fmla="*/ 101 h 175701"/>
              <a:gd name="T34" fmla="*/ 1 w 552964"/>
              <a:gd name="T35" fmla="*/ 89 h 175701"/>
              <a:gd name="T36" fmla="*/ 0 w 552964"/>
              <a:gd name="T37" fmla="*/ 53 h 175701"/>
              <a:gd name="T38" fmla="*/ 1 w 552964"/>
              <a:gd name="T39" fmla="*/ 19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00"/>
                </a:solidFill>
                <a:latin typeface="Cambria Math" pitchFamily="18" charset="0"/>
              </a:rPr>
              <a:t>p1</a:t>
            </a:r>
            <a:endParaRPr lang="en-US" sz="800" b="1" dirty="0" smtClean="0">
              <a:solidFill>
                <a:srgbClr val="FFFFFF"/>
              </a:solidFill>
              <a:latin typeface="Cambria Math" pitchFamily="18" charset="0"/>
            </a:endParaRPr>
          </a:p>
        </p:txBody>
      </p:sp>
      <p:sp>
        <p:nvSpPr>
          <p:cNvPr id="1658939" name="Freeform 213"/>
          <p:cNvSpPr>
            <a:spLocks noChangeArrowheads="1"/>
          </p:cNvSpPr>
          <p:nvPr/>
        </p:nvSpPr>
        <p:spPr bwMode="auto">
          <a:xfrm>
            <a:off x="1876425" y="3286125"/>
            <a:ext cx="217488" cy="185738"/>
          </a:xfrm>
          <a:custGeom>
            <a:avLst/>
            <a:gdLst>
              <a:gd name="T0" fmla="*/ 0 w 565849"/>
              <a:gd name="T1" fmla="*/ 18 h 174471"/>
              <a:gd name="T2" fmla="*/ 1 w 565849"/>
              <a:gd name="T3" fmla="*/ 5 h 174471"/>
              <a:gd name="T4" fmla="*/ 5 w 565849"/>
              <a:gd name="T5" fmla="*/ 0 h 174471"/>
              <a:gd name="T6" fmla="*/ 45 w 565849"/>
              <a:gd name="T7" fmla="*/ 0 h 174471"/>
              <a:gd name="T8" fmla="*/ 85 w 565849"/>
              <a:gd name="T9" fmla="*/ 0 h 174471"/>
              <a:gd name="T10" fmla="*/ 88 w 565849"/>
              <a:gd name="T11" fmla="*/ 5 h 174471"/>
              <a:gd name="T12" fmla="*/ 90 w 565849"/>
              <a:gd name="T13" fmla="*/ 18 h 174471"/>
              <a:gd name="T14" fmla="*/ 90 w 565849"/>
              <a:gd name="T15" fmla="*/ 89 h 174471"/>
              <a:gd name="T16" fmla="*/ 88 w 565849"/>
              <a:gd name="T17" fmla="*/ 102 h 174471"/>
              <a:gd name="T18" fmla="*/ 85 w 565849"/>
              <a:gd name="T19" fmla="*/ 107 h 174471"/>
              <a:gd name="T20" fmla="*/ 45 w 565849"/>
              <a:gd name="T21" fmla="*/ 107 h 174471"/>
              <a:gd name="T22" fmla="*/ 5 w 565849"/>
              <a:gd name="T23" fmla="*/ 107 h 174471"/>
              <a:gd name="T24" fmla="*/ 1 w 565849"/>
              <a:gd name="T25" fmla="*/ 102 h 174471"/>
              <a:gd name="T26" fmla="*/ 0 w 565849"/>
              <a:gd name="T27" fmla="*/ 89 h 174471"/>
              <a:gd name="T28" fmla="*/ 0 w 565849"/>
              <a:gd name="T29" fmla="*/ 18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m7</a:t>
            </a:r>
          </a:p>
        </p:txBody>
      </p:sp>
      <p:sp>
        <p:nvSpPr>
          <p:cNvPr id="1658940" name="Freeform 296"/>
          <p:cNvSpPr>
            <a:spLocks noChangeArrowheads="1"/>
          </p:cNvSpPr>
          <p:nvPr/>
        </p:nvSpPr>
        <p:spPr bwMode="auto">
          <a:xfrm>
            <a:off x="6659563" y="2547938"/>
            <a:ext cx="273050" cy="185737"/>
          </a:xfrm>
          <a:custGeom>
            <a:avLst/>
            <a:gdLst>
              <a:gd name="T0" fmla="*/ 0 w 547704"/>
              <a:gd name="T1" fmla="*/ 19 h 175701"/>
              <a:gd name="T2" fmla="*/ 2 w 547704"/>
              <a:gd name="T3" fmla="*/ 6 h 175701"/>
              <a:gd name="T4" fmla="*/ 7 w 547704"/>
              <a:gd name="T5" fmla="*/ 1 h 175701"/>
              <a:gd name="T6" fmla="*/ 66 w 547704"/>
              <a:gd name="T7" fmla="*/ 0 h 175701"/>
              <a:gd name="T8" fmla="*/ 127 w 547704"/>
              <a:gd name="T9" fmla="*/ 1 h 175701"/>
              <a:gd name="T10" fmla="*/ 132 w 547704"/>
              <a:gd name="T11" fmla="*/ 6 h 175701"/>
              <a:gd name="T12" fmla="*/ 134 w 547704"/>
              <a:gd name="T13" fmla="*/ 19 h 175701"/>
              <a:gd name="T14" fmla="*/ 134 w 547704"/>
              <a:gd name="T15" fmla="*/ 89 h 175701"/>
              <a:gd name="T16" fmla="*/ 132 w 547704"/>
              <a:gd name="T17" fmla="*/ 102 h 175701"/>
              <a:gd name="T18" fmla="*/ 127 w 547704"/>
              <a:gd name="T19" fmla="*/ 107 h 175701"/>
              <a:gd name="T20" fmla="*/ 111 w 547704"/>
              <a:gd name="T21" fmla="*/ 107 h 175701"/>
              <a:gd name="T22" fmla="*/ 82 w 547704"/>
              <a:gd name="T23" fmla="*/ 107 h 175701"/>
              <a:gd name="T24" fmla="*/ 66 w 547704"/>
              <a:gd name="T25" fmla="*/ 106 h 175701"/>
              <a:gd name="T26" fmla="*/ 52 w 547704"/>
              <a:gd name="T27" fmla="*/ 107 h 175701"/>
              <a:gd name="T28" fmla="*/ 23 w 547704"/>
              <a:gd name="T29" fmla="*/ 107 h 175701"/>
              <a:gd name="T30" fmla="*/ 7 w 547704"/>
              <a:gd name="T31" fmla="*/ 107 h 175701"/>
              <a:gd name="T32" fmla="*/ 2 w 547704"/>
              <a:gd name="T33" fmla="*/ 102 h 175701"/>
              <a:gd name="T34" fmla="*/ 0 w 547704"/>
              <a:gd name="T35" fmla="*/ 89 h 175701"/>
              <a:gd name="T36" fmla="*/ 0 w 547704"/>
              <a:gd name="T37" fmla="*/ 19 h 17570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47704"/>
              <a:gd name="T58" fmla="*/ 0 h 175701"/>
              <a:gd name="T59" fmla="*/ 547704 w 547704"/>
              <a:gd name="T60" fmla="*/ 175701 h 17570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47704" h="175701">
                <a:moveTo>
                  <a:pt x="0" y="30815"/>
                </a:moveTo>
                <a:cubicBezTo>
                  <a:pt x="0" y="23138"/>
                  <a:pt x="3050" y="15776"/>
                  <a:pt x="8478" y="10348"/>
                </a:cubicBezTo>
                <a:cubicBezTo>
                  <a:pt x="13906" y="4920"/>
                  <a:pt x="16990" y="4530"/>
                  <a:pt x="28945" y="1870"/>
                </a:cubicBezTo>
                <a:lnTo>
                  <a:pt x="270948" y="0"/>
                </a:lnTo>
                <a:lnTo>
                  <a:pt x="518759" y="1870"/>
                </a:lnTo>
                <a:cubicBezTo>
                  <a:pt x="526436" y="1870"/>
                  <a:pt x="533798" y="4920"/>
                  <a:pt x="539226" y="10348"/>
                </a:cubicBezTo>
                <a:cubicBezTo>
                  <a:pt x="544654" y="15776"/>
                  <a:pt x="547704" y="23139"/>
                  <a:pt x="547704" y="30815"/>
                </a:cubicBezTo>
                <a:lnTo>
                  <a:pt x="547704" y="146590"/>
                </a:lnTo>
                <a:cubicBezTo>
                  <a:pt x="547704" y="154267"/>
                  <a:pt x="544654" y="161629"/>
                  <a:pt x="539226" y="167057"/>
                </a:cubicBezTo>
                <a:cubicBezTo>
                  <a:pt x="533798" y="172485"/>
                  <a:pt x="533149" y="174094"/>
                  <a:pt x="518759" y="175535"/>
                </a:cubicBezTo>
                <a:lnTo>
                  <a:pt x="452888" y="175701"/>
                </a:lnTo>
                <a:lnTo>
                  <a:pt x="333825" y="175701"/>
                </a:lnTo>
                <a:lnTo>
                  <a:pt x="269779" y="174831"/>
                </a:lnTo>
                <a:lnTo>
                  <a:pt x="212381" y="175701"/>
                </a:lnTo>
                <a:lnTo>
                  <a:pt x="93319" y="175701"/>
                </a:lnTo>
                <a:lnTo>
                  <a:pt x="28945" y="175535"/>
                </a:lnTo>
                <a:cubicBezTo>
                  <a:pt x="21268" y="175535"/>
                  <a:pt x="13906" y="172485"/>
                  <a:pt x="8478" y="167057"/>
                </a:cubicBezTo>
                <a:cubicBezTo>
                  <a:pt x="3050" y="161629"/>
                  <a:pt x="0" y="154266"/>
                  <a:pt x="0" y="146590"/>
                </a:cubicBezTo>
                <a:lnTo>
                  <a:pt x="0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m15</a:t>
            </a:r>
          </a:p>
        </p:txBody>
      </p:sp>
      <p:sp>
        <p:nvSpPr>
          <p:cNvPr id="1658941" name="Freeform 136"/>
          <p:cNvSpPr>
            <a:spLocks/>
          </p:cNvSpPr>
          <p:nvPr/>
        </p:nvSpPr>
        <p:spPr bwMode="auto">
          <a:xfrm>
            <a:off x="1063625" y="2735263"/>
            <a:ext cx="5735638" cy="1150937"/>
          </a:xfrm>
          <a:custGeom>
            <a:avLst/>
            <a:gdLst>
              <a:gd name="T0" fmla="*/ 3613 w 3613"/>
              <a:gd name="T1" fmla="*/ 0 h 725"/>
              <a:gd name="T2" fmla="*/ 3285 w 3613"/>
              <a:gd name="T3" fmla="*/ 491 h 725"/>
              <a:gd name="T4" fmla="*/ 1880 w 3613"/>
              <a:gd name="T5" fmla="*/ 467 h 725"/>
              <a:gd name="T6" fmla="*/ 1204 w 3613"/>
              <a:gd name="T7" fmla="*/ 531 h 725"/>
              <a:gd name="T8" fmla="*/ 196 w 3613"/>
              <a:gd name="T9" fmla="*/ 625 h 725"/>
              <a:gd name="T10" fmla="*/ 27 w 3613"/>
              <a:gd name="T11" fmla="*/ 725 h 7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13"/>
              <a:gd name="T19" fmla="*/ 0 h 725"/>
              <a:gd name="T20" fmla="*/ 3613 w 3613"/>
              <a:gd name="T21" fmla="*/ 725 h 7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13" h="725">
                <a:moveTo>
                  <a:pt x="3613" y="0"/>
                </a:moveTo>
                <a:cubicBezTo>
                  <a:pt x="3558" y="82"/>
                  <a:pt x="3574" y="413"/>
                  <a:pt x="3285" y="491"/>
                </a:cubicBezTo>
                <a:cubicBezTo>
                  <a:pt x="2996" y="569"/>
                  <a:pt x="2227" y="460"/>
                  <a:pt x="1880" y="467"/>
                </a:cubicBezTo>
                <a:cubicBezTo>
                  <a:pt x="1533" y="474"/>
                  <a:pt x="1485" y="505"/>
                  <a:pt x="1204" y="531"/>
                </a:cubicBezTo>
                <a:cubicBezTo>
                  <a:pt x="923" y="557"/>
                  <a:pt x="392" y="593"/>
                  <a:pt x="196" y="625"/>
                </a:cubicBezTo>
                <a:cubicBezTo>
                  <a:pt x="0" y="657"/>
                  <a:pt x="62" y="704"/>
                  <a:pt x="27" y="725"/>
                </a:cubicBezTo>
              </a:path>
            </a:pathLst>
          </a:custGeom>
          <a:noFill/>
          <a:ln w="25400" cap="flat" cmpd="sng">
            <a:solidFill>
              <a:schemeClr val="bg1"/>
            </a:solidFill>
            <a:prstDash val="lgDash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658942" name="Freeform 209"/>
          <p:cNvSpPr>
            <a:spLocks noChangeArrowheads="1"/>
          </p:cNvSpPr>
          <p:nvPr/>
        </p:nvSpPr>
        <p:spPr bwMode="auto">
          <a:xfrm>
            <a:off x="501650" y="3286125"/>
            <a:ext cx="217488" cy="185738"/>
          </a:xfrm>
          <a:custGeom>
            <a:avLst/>
            <a:gdLst>
              <a:gd name="T0" fmla="*/ 0 w 565849"/>
              <a:gd name="T1" fmla="*/ 18 h 174471"/>
              <a:gd name="T2" fmla="*/ 1 w 565849"/>
              <a:gd name="T3" fmla="*/ 5 h 174471"/>
              <a:gd name="T4" fmla="*/ 5 w 565849"/>
              <a:gd name="T5" fmla="*/ 0 h 174471"/>
              <a:gd name="T6" fmla="*/ 45 w 565849"/>
              <a:gd name="T7" fmla="*/ 0 h 174471"/>
              <a:gd name="T8" fmla="*/ 85 w 565849"/>
              <a:gd name="T9" fmla="*/ 0 h 174471"/>
              <a:gd name="T10" fmla="*/ 88 w 565849"/>
              <a:gd name="T11" fmla="*/ 5 h 174471"/>
              <a:gd name="T12" fmla="*/ 90 w 565849"/>
              <a:gd name="T13" fmla="*/ 18 h 174471"/>
              <a:gd name="T14" fmla="*/ 90 w 565849"/>
              <a:gd name="T15" fmla="*/ 89 h 174471"/>
              <a:gd name="T16" fmla="*/ 88 w 565849"/>
              <a:gd name="T17" fmla="*/ 102 h 174471"/>
              <a:gd name="T18" fmla="*/ 85 w 565849"/>
              <a:gd name="T19" fmla="*/ 107 h 174471"/>
              <a:gd name="T20" fmla="*/ 45 w 565849"/>
              <a:gd name="T21" fmla="*/ 107 h 174471"/>
              <a:gd name="T22" fmla="*/ 5 w 565849"/>
              <a:gd name="T23" fmla="*/ 107 h 174471"/>
              <a:gd name="T24" fmla="*/ 1 w 565849"/>
              <a:gd name="T25" fmla="*/ 102 h 174471"/>
              <a:gd name="T26" fmla="*/ 0 w 565849"/>
              <a:gd name="T27" fmla="*/ 89 h 174471"/>
              <a:gd name="T28" fmla="*/ 0 w 565849"/>
              <a:gd name="T29" fmla="*/ 18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m5</a:t>
            </a:r>
          </a:p>
        </p:txBody>
      </p:sp>
      <p:sp>
        <p:nvSpPr>
          <p:cNvPr id="1658943" name="Freeform 216"/>
          <p:cNvSpPr>
            <a:spLocks noChangeArrowheads="1"/>
          </p:cNvSpPr>
          <p:nvPr/>
        </p:nvSpPr>
        <p:spPr bwMode="auto">
          <a:xfrm>
            <a:off x="4710113" y="3082925"/>
            <a:ext cx="273050" cy="185738"/>
          </a:xfrm>
          <a:custGeom>
            <a:avLst/>
            <a:gdLst>
              <a:gd name="T0" fmla="*/ 0 w 565849"/>
              <a:gd name="T1" fmla="*/ 18 h 174471"/>
              <a:gd name="T2" fmla="*/ 2 w 565849"/>
              <a:gd name="T3" fmla="*/ 5 h 174471"/>
              <a:gd name="T4" fmla="*/ 7 w 565849"/>
              <a:gd name="T5" fmla="*/ 0 h 174471"/>
              <a:gd name="T6" fmla="*/ 65 w 565849"/>
              <a:gd name="T7" fmla="*/ 0 h 174471"/>
              <a:gd name="T8" fmla="*/ 123 w 565849"/>
              <a:gd name="T9" fmla="*/ 0 h 174471"/>
              <a:gd name="T10" fmla="*/ 128 w 565849"/>
              <a:gd name="T11" fmla="*/ 5 h 174471"/>
              <a:gd name="T12" fmla="*/ 130 w 565849"/>
              <a:gd name="T13" fmla="*/ 18 h 174471"/>
              <a:gd name="T14" fmla="*/ 130 w 565849"/>
              <a:gd name="T15" fmla="*/ 89 h 174471"/>
              <a:gd name="T16" fmla="*/ 128 w 565849"/>
              <a:gd name="T17" fmla="*/ 102 h 174471"/>
              <a:gd name="T18" fmla="*/ 123 w 565849"/>
              <a:gd name="T19" fmla="*/ 107 h 174471"/>
              <a:gd name="T20" fmla="*/ 66 w 565849"/>
              <a:gd name="T21" fmla="*/ 107 h 174471"/>
              <a:gd name="T22" fmla="*/ 7 w 565849"/>
              <a:gd name="T23" fmla="*/ 107 h 174471"/>
              <a:gd name="T24" fmla="*/ 2 w 565849"/>
              <a:gd name="T25" fmla="*/ 102 h 174471"/>
              <a:gd name="T26" fmla="*/ 0 w 565849"/>
              <a:gd name="T27" fmla="*/ 89 h 174471"/>
              <a:gd name="T28" fmla="*/ 0 w 565849"/>
              <a:gd name="T29" fmla="*/ 18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m13</a:t>
            </a:r>
          </a:p>
        </p:txBody>
      </p:sp>
      <p:sp>
        <p:nvSpPr>
          <p:cNvPr id="1658944" name="Freeform 225"/>
          <p:cNvSpPr>
            <a:spLocks noChangeArrowheads="1"/>
          </p:cNvSpPr>
          <p:nvPr/>
        </p:nvSpPr>
        <p:spPr bwMode="auto">
          <a:xfrm>
            <a:off x="5205413" y="3082925"/>
            <a:ext cx="273050" cy="185738"/>
          </a:xfrm>
          <a:custGeom>
            <a:avLst/>
            <a:gdLst>
              <a:gd name="T0" fmla="*/ 0 w 565849"/>
              <a:gd name="T1" fmla="*/ 18 h 174471"/>
              <a:gd name="T2" fmla="*/ 2 w 565849"/>
              <a:gd name="T3" fmla="*/ 5 h 174471"/>
              <a:gd name="T4" fmla="*/ 7 w 565849"/>
              <a:gd name="T5" fmla="*/ 0 h 174471"/>
              <a:gd name="T6" fmla="*/ 65 w 565849"/>
              <a:gd name="T7" fmla="*/ 0 h 174471"/>
              <a:gd name="T8" fmla="*/ 123 w 565849"/>
              <a:gd name="T9" fmla="*/ 0 h 174471"/>
              <a:gd name="T10" fmla="*/ 128 w 565849"/>
              <a:gd name="T11" fmla="*/ 5 h 174471"/>
              <a:gd name="T12" fmla="*/ 130 w 565849"/>
              <a:gd name="T13" fmla="*/ 18 h 174471"/>
              <a:gd name="T14" fmla="*/ 130 w 565849"/>
              <a:gd name="T15" fmla="*/ 89 h 174471"/>
              <a:gd name="T16" fmla="*/ 128 w 565849"/>
              <a:gd name="T17" fmla="*/ 102 h 174471"/>
              <a:gd name="T18" fmla="*/ 123 w 565849"/>
              <a:gd name="T19" fmla="*/ 107 h 174471"/>
              <a:gd name="T20" fmla="*/ 66 w 565849"/>
              <a:gd name="T21" fmla="*/ 107 h 174471"/>
              <a:gd name="T22" fmla="*/ 7 w 565849"/>
              <a:gd name="T23" fmla="*/ 107 h 174471"/>
              <a:gd name="T24" fmla="*/ 2 w 565849"/>
              <a:gd name="T25" fmla="*/ 102 h 174471"/>
              <a:gd name="T26" fmla="*/ 0 w 565849"/>
              <a:gd name="T27" fmla="*/ 89 h 174471"/>
              <a:gd name="T28" fmla="*/ 0 w 565849"/>
              <a:gd name="T29" fmla="*/ 18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m14</a:t>
            </a:r>
          </a:p>
        </p:txBody>
      </p:sp>
      <p:sp>
        <p:nvSpPr>
          <p:cNvPr id="1658945" name="Freeform 121"/>
          <p:cNvSpPr>
            <a:spLocks noChangeArrowheads="1"/>
          </p:cNvSpPr>
          <p:nvPr/>
        </p:nvSpPr>
        <p:spPr bwMode="auto">
          <a:xfrm>
            <a:off x="3379788" y="4103688"/>
            <a:ext cx="190500" cy="185737"/>
          </a:xfrm>
          <a:custGeom>
            <a:avLst/>
            <a:gdLst>
              <a:gd name="T0" fmla="*/ 0 w 565849"/>
              <a:gd name="T1" fmla="*/ 18 h 174471"/>
              <a:gd name="T2" fmla="*/ 1 w 565849"/>
              <a:gd name="T3" fmla="*/ 5 h 174471"/>
              <a:gd name="T4" fmla="*/ 4 w 565849"/>
              <a:gd name="T5" fmla="*/ 0 h 174471"/>
              <a:gd name="T6" fmla="*/ 44 w 565849"/>
              <a:gd name="T7" fmla="*/ 0 h 174471"/>
              <a:gd name="T8" fmla="*/ 83 w 565849"/>
              <a:gd name="T9" fmla="*/ 0 h 174471"/>
              <a:gd name="T10" fmla="*/ 86 w 565849"/>
              <a:gd name="T11" fmla="*/ 5 h 174471"/>
              <a:gd name="T12" fmla="*/ 88 w 565849"/>
              <a:gd name="T13" fmla="*/ 18 h 174471"/>
              <a:gd name="T14" fmla="*/ 88 w 565849"/>
              <a:gd name="T15" fmla="*/ 88 h 174471"/>
              <a:gd name="T16" fmla="*/ 86 w 565849"/>
              <a:gd name="T17" fmla="*/ 101 h 174471"/>
              <a:gd name="T18" fmla="*/ 83 w 565849"/>
              <a:gd name="T19" fmla="*/ 106 h 174471"/>
              <a:gd name="T20" fmla="*/ 44 w 565849"/>
              <a:gd name="T21" fmla="*/ 106 h 174471"/>
              <a:gd name="T22" fmla="*/ 4 w 565849"/>
              <a:gd name="T23" fmla="*/ 106 h 174471"/>
              <a:gd name="T24" fmla="*/ 1 w 565849"/>
              <a:gd name="T25" fmla="*/ 101 h 174471"/>
              <a:gd name="T26" fmla="*/ 0 w 565849"/>
              <a:gd name="T27" fmla="*/ 88 h 174471"/>
              <a:gd name="T28" fmla="*/ 0 w 565849"/>
              <a:gd name="T29" fmla="*/ 18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p3</a:t>
            </a:r>
          </a:p>
        </p:txBody>
      </p:sp>
      <p:sp>
        <p:nvSpPr>
          <p:cNvPr id="1658946" name="Freeform 124"/>
          <p:cNvSpPr>
            <a:spLocks noChangeArrowheads="1"/>
          </p:cNvSpPr>
          <p:nvPr/>
        </p:nvSpPr>
        <p:spPr bwMode="auto">
          <a:xfrm>
            <a:off x="4694238" y="4103688"/>
            <a:ext cx="190500" cy="185737"/>
          </a:xfrm>
          <a:custGeom>
            <a:avLst/>
            <a:gdLst>
              <a:gd name="T0" fmla="*/ 0 w 565849"/>
              <a:gd name="T1" fmla="*/ 18 h 174471"/>
              <a:gd name="T2" fmla="*/ 1 w 565849"/>
              <a:gd name="T3" fmla="*/ 5 h 174471"/>
              <a:gd name="T4" fmla="*/ 4 w 565849"/>
              <a:gd name="T5" fmla="*/ 0 h 174471"/>
              <a:gd name="T6" fmla="*/ 44 w 565849"/>
              <a:gd name="T7" fmla="*/ 0 h 174471"/>
              <a:gd name="T8" fmla="*/ 83 w 565849"/>
              <a:gd name="T9" fmla="*/ 0 h 174471"/>
              <a:gd name="T10" fmla="*/ 86 w 565849"/>
              <a:gd name="T11" fmla="*/ 5 h 174471"/>
              <a:gd name="T12" fmla="*/ 88 w 565849"/>
              <a:gd name="T13" fmla="*/ 18 h 174471"/>
              <a:gd name="T14" fmla="*/ 88 w 565849"/>
              <a:gd name="T15" fmla="*/ 89 h 174471"/>
              <a:gd name="T16" fmla="*/ 86 w 565849"/>
              <a:gd name="T17" fmla="*/ 102 h 174471"/>
              <a:gd name="T18" fmla="*/ 83 w 565849"/>
              <a:gd name="T19" fmla="*/ 107 h 174471"/>
              <a:gd name="T20" fmla="*/ 44 w 565849"/>
              <a:gd name="T21" fmla="*/ 107 h 174471"/>
              <a:gd name="T22" fmla="*/ 4 w 565849"/>
              <a:gd name="T23" fmla="*/ 107 h 174471"/>
              <a:gd name="T24" fmla="*/ 1 w 565849"/>
              <a:gd name="T25" fmla="*/ 102 h 174471"/>
              <a:gd name="T26" fmla="*/ 0 w 565849"/>
              <a:gd name="T27" fmla="*/ 89 h 174471"/>
              <a:gd name="T28" fmla="*/ 0 w 565849"/>
              <a:gd name="T29" fmla="*/ 18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p8</a:t>
            </a:r>
          </a:p>
        </p:txBody>
      </p:sp>
      <p:sp>
        <p:nvSpPr>
          <p:cNvPr id="1658947" name="Freeform 137"/>
          <p:cNvSpPr>
            <a:spLocks noChangeArrowheads="1"/>
          </p:cNvSpPr>
          <p:nvPr/>
        </p:nvSpPr>
        <p:spPr bwMode="auto">
          <a:xfrm>
            <a:off x="2898775" y="4103688"/>
            <a:ext cx="190500" cy="185737"/>
          </a:xfrm>
          <a:custGeom>
            <a:avLst/>
            <a:gdLst>
              <a:gd name="T0" fmla="*/ 0 w 565849"/>
              <a:gd name="T1" fmla="*/ 18 h 174471"/>
              <a:gd name="T2" fmla="*/ 1 w 565849"/>
              <a:gd name="T3" fmla="*/ 5 h 174471"/>
              <a:gd name="T4" fmla="*/ 4 w 565849"/>
              <a:gd name="T5" fmla="*/ 0 h 174471"/>
              <a:gd name="T6" fmla="*/ 44 w 565849"/>
              <a:gd name="T7" fmla="*/ 0 h 174471"/>
              <a:gd name="T8" fmla="*/ 83 w 565849"/>
              <a:gd name="T9" fmla="*/ 0 h 174471"/>
              <a:gd name="T10" fmla="*/ 86 w 565849"/>
              <a:gd name="T11" fmla="*/ 5 h 174471"/>
              <a:gd name="T12" fmla="*/ 88 w 565849"/>
              <a:gd name="T13" fmla="*/ 18 h 174471"/>
              <a:gd name="T14" fmla="*/ 88 w 565849"/>
              <a:gd name="T15" fmla="*/ 88 h 174471"/>
              <a:gd name="T16" fmla="*/ 86 w 565849"/>
              <a:gd name="T17" fmla="*/ 101 h 174471"/>
              <a:gd name="T18" fmla="*/ 83 w 565849"/>
              <a:gd name="T19" fmla="*/ 106 h 174471"/>
              <a:gd name="T20" fmla="*/ 44 w 565849"/>
              <a:gd name="T21" fmla="*/ 106 h 174471"/>
              <a:gd name="T22" fmla="*/ 4 w 565849"/>
              <a:gd name="T23" fmla="*/ 106 h 174471"/>
              <a:gd name="T24" fmla="*/ 1 w 565849"/>
              <a:gd name="T25" fmla="*/ 101 h 174471"/>
              <a:gd name="T26" fmla="*/ 0 w 565849"/>
              <a:gd name="T27" fmla="*/ 88 h 174471"/>
              <a:gd name="T28" fmla="*/ 0 w 565849"/>
              <a:gd name="T29" fmla="*/ 18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p2</a:t>
            </a:r>
          </a:p>
        </p:txBody>
      </p:sp>
      <p:sp>
        <p:nvSpPr>
          <p:cNvPr id="1658948" name="Freeform 138"/>
          <p:cNvSpPr>
            <a:spLocks noChangeArrowheads="1"/>
          </p:cNvSpPr>
          <p:nvPr/>
        </p:nvSpPr>
        <p:spPr bwMode="auto">
          <a:xfrm>
            <a:off x="5184775" y="4103688"/>
            <a:ext cx="190500" cy="185737"/>
          </a:xfrm>
          <a:custGeom>
            <a:avLst/>
            <a:gdLst>
              <a:gd name="T0" fmla="*/ 0 w 565849"/>
              <a:gd name="T1" fmla="*/ 18 h 174471"/>
              <a:gd name="T2" fmla="*/ 1 w 565849"/>
              <a:gd name="T3" fmla="*/ 5 h 174471"/>
              <a:gd name="T4" fmla="*/ 4 w 565849"/>
              <a:gd name="T5" fmla="*/ 0 h 174471"/>
              <a:gd name="T6" fmla="*/ 44 w 565849"/>
              <a:gd name="T7" fmla="*/ 0 h 174471"/>
              <a:gd name="T8" fmla="*/ 83 w 565849"/>
              <a:gd name="T9" fmla="*/ 0 h 174471"/>
              <a:gd name="T10" fmla="*/ 86 w 565849"/>
              <a:gd name="T11" fmla="*/ 5 h 174471"/>
              <a:gd name="T12" fmla="*/ 88 w 565849"/>
              <a:gd name="T13" fmla="*/ 18 h 174471"/>
              <a:gd name="T14" fmla="*/ 88 w 565849"/>
              <a:gd name="T15" fmla="*/ 89 h 174471"/>
              <a:gd name="T16" fmla="*/ 86 w 565849"/>
              <a:gd name="T17" fmla="*/ 102 h 174471"/>
              <a:gd name="T18" fmla="*/ 83 w 565849"/>
              <a:gd name="T19" fmla="*/ 107 h 174471"/>
              <a:gd name="T20" fmla="*/ 44 w 565849"/>
              <a:gd name="T21" fmla="*/ 107 h 174471"/>
              <a:gd name="T22" fmla="*/ 4 w 565849"/>
              <a:gd name="T23" fmla="*/ 107 h 174471"/>
              <a:gd name="T24" fmla="*/ 1 w 565849"/>
              <a:gd name="T25" fmla="*/ 102 h 174471"/>
              <a:gd name="T26" fmla="*/ 0 w 565849"/>
              <a:gd name="T27" fmla="*/ 89 h 174471"/>
              <a:gd name="T28" fmla="*/ 0 w 565849"/>
              <a:gd name="T29" fmla="*/ 18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p9</a:t>
            </a:r>
          </a:p>
        </p:txBody>
      </p:sp>
      <p:sp>
        <p:nvSpPr>
          <p:cNvPr id="1658949" name="Freeform 212"/>
          <p:cNvSpPr>
            <a:spLocks noChangeArrowheads="1"/>
          </p:cNvSpPr>
          <p:nvPr/>
        </p:nvSpPr>
        <p:spPr bwMode="auto">
          <a:xfrm>
            <a:off x="2851150" y="3082925"/>
            <a:ext cx="273050" cy="185738"/>
          </a:xfrm>
          <a:custGeom>
            <a:avLst/>
            <a:gdLst>
              <a:gd name="T0" fmla="*/ 0 w 565849"/>
              <a:gd name="T1" fmla="*/ 18 h 174471"/>
              <a:gd name="T2" fmla="*/ 2 w 565849"/>
              <a:gd name="T3" fmla="*/ 5 h 174471"/>
              <a:gd name="T4" fmla="*/ 7 w 565849"/>
              <a:gd name="T5" fmla="*/ 0 h 174471"/>
              <a:gd name="T6" fmla="*/ 65 w 565849"/>
              <a:gd name="T7" fmla="*/ 0 h 174471"/>
              <a:gd name="T8" fmla="*/ 123 w 565849"/>
              <a:gd name="T9" fmla="*/ 0 h 174471"/>
              <a:gd name="T10" fmla="*/ 128 w 565849"/>
              <a:gd name="T11" fmla="*/ 5 h 174471"/>
              <a:gd name="T12" fmla="*/ 130 w 565849"/>
              <a:gd name="T13" fmla="*/ 18 h 174471"/>
              <a:gd name="T14" fmla="*/ 130 w 565849"/>
              <a:gd name="T15" fmla="*/ 89 h 174471"/>
              <a:gd name="T16" fmla="*/ 128 w 565849"/>
              <a:gd name="T17" fmla="*/ 102 h 174471"/>
              <a:gd name="T18" fmla="*/ 123 w 565849"/>
              <a:gd name="T19" fmla="*/ 107 h 174471"/>
              <a:gd name="T20" fmla="*/ 66 w 565849"/>
              <a:gd name="T21" fmla="*/ 107 h 174471"/>
              <a:gd name="T22" fmla="*/ 7 w 565849"/>
              <a:gd name="T23" fmla="*/ 107 h 174471"/>
              <a:gd name="T24" fmla="*/ 2 w 565849"/>
              <a:gd name="T25" fmla="*/ 102 h 174471"/>
              <a:gd name="T26" fmla="*/ 0 w 565849"/>
              <a:gd name="T27" fmla="*/ 89 h 174471"/>
              <a:gd name="T28" fmla="*/ 0 w 565849"/>
              <a:gd name="T29" fmla="*/ 18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m10</a:t>
            </a:r>
          </a:p>
        </p:txBody>
      </p:sp>
      <p:sp>
        <p:nvSpPr>
          <p:cNvPr id="1658950" name="Freeform 214"/>
          <p:cNvSpPr>
            <a:spLocks noChangeArrowheads="1"/>
          </p:cNvSpPr>
          <p:nvPr/>
        </p:nvSpPr>
        <p:spPr bwMode="auto">
          <a:xfrm>
            <a:off x="3335338" y="3082925"/>
            <a:ext cx="273050" cy="185738"/>
          </a:xfrm>
          <a:custGeom>
            <a:avLst/>
            <a:gdLst>
              <a:gd name="T0" fmla="*/ 0 w 565849"/>
              <a:gd name="T1" fmla="*/ 18 h 174471"/>
              <a:gd name="T2" fmla="*/ 2 w 565849"/>
              <a:gd name="T3" fmla="*/ 5 h 174471"/>
              <a:gd name="T4" fmla="*/ 7 w 565849"/>
              <a:gd name="T5" fmla="*/ 0 h 174471"/>
              <a:gd name="T6" fmla="*/ 65 w 565849"/>
              <a:gd name="T7" fmla="*/ 0 h 174471"/>
              <a:gd name="T8" fmla="*/ 123 w 565849"/>
              <a:gd name="T9" fmla="*/ 0 h 174471"/>
              <a:gd name="T10" fmla="*/ 128 w 565849"/>
              <a:gd name="T11" fmla="*/ 5 h 174471"/>
              <a:gd name="T12" fmla="*/ 130 w 565849"/>
              <a:gd name="T13" fmla="*/ 18 h 174471"/>
              <a:gd name="T14" fmla="*/ 130 w 565849"/>
              <a:gd name="T15" fmla="*/ 89 h 174471"/>
              <a:gd name="T16" fmla="*/ 128 w 565849"/>
              <a:gd name="T17" fmla="*/ 102 h 174471"/>
              <a:gd name="T18" fmla="*/ 123 w 565849"/>
              <a:gd name="T19" fmla="*/ 107 h 174471"/>
              <a:gd name="T20" fmla="*/ 66 w 565849"/>
              <a:gd name="T21" fmla="*/ 107 h 174471"/>
              <a:gd name="T22" fmla="*/ 7 w 565849"/>
              <a:gd name="T23" fmla="*/ 107 h 174471"/>
              <a:gd name="T24" fmla="*/ 2 w 565849"/>
              <a:gd name="T25" fmla="*/ 102 h 174471"/>
              <a:gd name="T26" fmla="*/ 0 w 565849"/>
              <a:gd name="T27" fmla="*/ 89 h 174471"/>
              <a:gd name="T28" fmla="*/ 0 w 565849"/>
              <a:gd name="T29" fmla="*/ 18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  <a:latin typeface="Cambria Math" pitchFamily="18" charset="0"/>
              </a:rPr>
              <a:t>m11</a:t>
            </a:r>
          </a:p>
        </p:txBody>
      </p:sp>
      <p:sp>
        <p:nvSpPr>
          <p:cNvPr id="1658951" name="Freeform 301"/>
          <p:cNvSpPr>
            <a:spLocks noChangeArrowheads="1"/>
          </p:cNvSpPr>
          <p:nvPr/>
        </p:nvSpPr>
        <p:spPr bwMode="auto">
          <a:xfrm>
            <a:off x="7564438" y="3081338"/>
            <a:ext cx="273050" cy="185737"/>
          </a:xfrm>
          <a:custGeom>
            <a:avLst/>
            <a:gdLst>
              <a:gd name="T0" fmla="*/ 0 w 565849"/>
              <a:gd name="T1" fmla="*/ 18 h 174471"/>
              <a:gd name="T2" fmla="*/ 2 w 565849"/>
              <a:gd name="T3" fmla="*/ 5 h 174471"/>
              <a:gd name="T4" fmla="*/ 7 w 565849"/>
              <a:gd name="T5" fmla="*/ 0 h 174471"/>
              <a:gd name="T6" fmla="*/ 65 w 565849"/>
              <a:gd name="T7" fmla="*/ 0 h 174471"/>
              <a:gd name="T8" fmla="*/ 123 w 565849"/>
              <a:gd name="T9" fmla="*/ 0 h 174471"/>
              <a:gd name="T10" fmla="*/ 128 w 565849"/>
              <a:gd name="T11" fmla="*/ 5 h 174471"/>
              <a:gd name="T12" fmla="*/ 130 w 565849"/>
              <a:gd name="T13" fmla="*/ 18 h 174471"/>
              <a:gd name="T14" fmla="*/ 130 w 565849"/>
              <a:gd name="T15" fmla="*/ 89 h 174471"/>
              <a:gd name="T16" fmla="*/ 128 w 565849"/>
              <a:gd name="T17" fmla="*/ 102 h 174471"/>
              <a:gd name="T18" fmla="*/ 123 w 565849"/>
              <a:gd name="T19" fmla="*/ 107 h 174471"/>
              <a:gd name="T20" fmla="*/ 66 w 565849"/>
              <a:gd name="T21" fmla="*/ 107 h 174471"/>
              <a:gd name="T22" fmla="*/ 7 w 565849"/>
              <a:gd name="T23" fmla="*/ 107 h 174471"/>
              <a:gd name="T24" fmla="*/ 2 w 565849"/>
              <a:gd name="T25" fmla="*/ 102 h 174471"/>
              <a:gd name="T26" fmla="*/ 0 w 565849"/>
              <a:gd name="T27" fmla="*/ 89 h 174471"/>
              <a:gd name="T28" fmla="*/ 0 w 565849"/>
              <a:gd name="T29" fmla="*/ 18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m19</a:t>
            </a:r>
          </a:p>
        </p:txBody>
      </p:sp>
      <p:sp>
        <p:nvSpPr>
          <p:cNvPr id="1658952" name="Freeform 137"/>
          <p:cNvSpPr>
            <a:spLocks/>
          </p:cNvSpPr>
          <p:nvPr/>
        </p:nvSpPr>
        <p:spPr bwMode="auto">
          <a:xfrm>
            <a:off x="1990725" y="3270250"/>
            <a:ext cx="5691188" cy="1025525"/>
          </a:xfrm>
          <a:custGeom>
            <a:avLst/>
            <a:gdLst>
              <a:gd name="T0" fmla="*/ 0 w 3585"/>
              <a:gd name="T1" fmla="*/ 646 h 646"/>
              <a:gd name="T2" fmla="*/ 213 w 3585"/>
              <a:gd name="T3" fmla="*/ 383 h 646"/>
              <a:gd name="T4" fmla="*/ 1231 w 3585"/>
              <a:gd name="T5" fmla="*/ 194 h 646"/>
              <a:gd name="T6" fmla="*/ 3168 w 3585"/>
              <a:gd name="T7" fmla="*/ 279 h 646"/>
              <a:gd name="T8" fmla="*/ 3585 w 3585"/>
              <a:gd name="T9" fmla="*/ 0 h 6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85"/>
              <a:gd name="T16" fmla="*/ 0 h 646"/>
              <a:gd name="T17" fmla="*/ 3585 w 3585"/>
              <a:gd name="T18" fmla="*/ 646 h 6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85" h="646">
                <a:moveTo>
                  <a:pt x="0" y="646"/>
                </a:moveTo>
                <a:cubicBezTo>
                  <a:pt x="35" y="602"/>
                  <a:pt x="8" y="458"/>
                  <a:pt x="213" y="383"/>
                </a:cubicBezTo>
                <a:cubicBezTo>
                  <a:pt x="418" y="308"/>
                  <a:pt x="739" y="211"/>
                  <a:pt x="1231" y="194"/>
                </a:cubicBezTo>
                <a:cubicBezTo>
                  <a:pt x="1723" y="177"/>
                  <a:pt x="2776" y="311"/>
                  <a:pt x="3168" y="279"/>
                </a:cubicBezTo>
                <a:cubicBezTo>
                  <a:pt x="3560" y="247"/>
                  <a:pt x="3498" y="58"/>
                  <a:pt x="3585" y="0"/>
                </a:cubicBezTo>
              </a:path>
            </a:pathLst>
          </a:custGeom>
          <a:noFill/>
          <a:ln w="25400" cap="flat" cmpd="sng">
            <a:solidFill>
              <a:schemeClr val="bg1"/>
            </a:solidFill>
            <a:prstDash val="lgDash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658953" name="Rectangle 73"/>
          <p:cNvSpPr>
            <a:spLocks noGrp="1" noChangeArrowheads="1"/>
          </p:cNvSpPr>
          <p:nvPr>
            <p:ph type="title"/>
          </p:nvPr>
        </p:nvSpPr>
        <p:spPr>
          <a:xfrm>
            <a:off x="381000" y="358775"/>
            <a:ext cx="8458200" cy="685800"/>
          </a:xfrm>
        </p:spPr>
        <p:txBody>
          <a:bodyPr/>
          <a:lstStyle/>
          <a:p>
            <a:r>
              <a:rPr lang="en-US" sz="3600"/>
              <a:t>Specialized SDG</a:t>
            </a:r>
          </a:p>
        </p:txBody>
      </p:sp>
      <p:sp>
        <p:nvSpPr>
          <p:cNvPr id="75" name="Text Box 135"/>
          <p:cNvSpPr txBox="1">
            <a:spLocks noChangeArrowheads="1"/>
          </p:cNvSpPr>
          <p:nvPr/>
        </p:nvSpPr>
        <p:spPr bwMode="auto">
          <a:xfrm>
            <a:off x="909782" y="5665788"/>
            <a:ext cx="7324441" cy="646331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</a:rPr>
              <a:t>Each yellow name</a:t>
            </a:r>
            <a:r>
              <a:rPr lang="en-US" dirty="0" smtClean="0">
                <a:solidFill>
                  <a:srgbClr val="FFFFFF"/>
                </a:solidFill>
              </a:rPr>
              <a:t> has the same </a:t>
            </a:r>
            <a:r>
              <a:rPr lang="en-US" dirty="0" smtClean="0">
                <a:solidFill>
                  <a:srgbClr val="FF3399"/>
                </a:solidFill>
              </a:rPr>
              <a:t>set of stack configurations {C1,C3}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Such sets are infinite for recursive programs =&gt; FSMs</a:t>
            </a:r>
          </a:p>
        </p:txBody>
      </p:sp>
    </p:spTree>
    <p:extLst>
      <p:ext uri="{BB962C8B-B14F-4D97-AF65-F5344CB8AC3E}">
        <p14:creationId xmlns:p14="http://schemas.microsoft.com/office/powerpoint/2010/main" val="25186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Removal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632032" y="1204776"/>
            <a:ext cx="1898822" cy="52578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 err="1"/>
              <a:t>int</a:t>
            </a:r>
            <a:r>
              <a:rPr lang="en-US" dirty="0"/>
              <a:t> add(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a,int</a:t>
            </a:r>
            <a:r>
              <a:rPr lang="en-US" dirty="0"/>
              <a:t> b) {</a:t>
            </a:r>
          </a:p>
          <a:p>
            <a:pPr marL="0" indent="0">
              <a:buNone/>
            </a:pPr>
            <a:r>
              <a:rPr lang="en-US" dirty="0"/>
              <a:t>     q: return </a:t>
            </a:r>
            <a:r>
              <a:rPr lang="en-US" dirty="0" err="1"/>
              <a:t>a+b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r>
              <a:rPr lang="en-US" dirty="0"/>
              <a:t>          </a:t>
            </a:r>
          </a:p>
          <a:p>
            <a:pPr marL="0" indent="0">
              <a:buNone/>
            </a:pP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mult</a:t>
            </a:r>
            <a:r>
              <a:rPr lang="en-US" dirty="0"/>
              <a:t>(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a,int</a:t>
            </a:r>
            <a:r>
              <a:rPr lang="en-US" dirty="0"/>
              <a:t> b) {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= 0;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ans</a:t>
            </a:r>
            <a:r>
              <a:rPr lang="en-US" dirty="0"/>
              <a:t> = 0;</a:t>
            </a:r>
          </a:p>
          <a:p>
            <a:pPr marL="0" indent="0">
              <a:buNone/>
            </a:pPr>
            <a:r>
              <a:rPr lang="en-US" dirty="0"/>
              <a:t>     while(</a:t>
            </a:r>
            <a:r>
              <a:rPr lang="en-US" dirty="0" err="1"/>
              <a:t>i</a:t>
            </a:r>
            <a:r>
              <a:rPr lang="en-US" dirty="0"/>
              <a:t> &lt; a) {</a:t>
            </a:r>
          </a:p>
          <a:p>
            <a:pPr marL="0" indent="0">
              <a:buNone/>
            </a:pPr>
            <a:r>
              <a:rPr lang="en-US" dirty="0"/>
              <a:t>          c5: </a:t>
            </a:r>
            <a:r>
              <a:rPr lang="en-US" dirty="0" err="1"/>
              <a:t>ans</a:t>
            </a:r>
            <a:r>
              <a:rPr lang="en-US" dirty="0"/>
              <a:t> = add(</a:t>
            </a:r>
            <a:r>
              <a:rPr lang="en-US" dirty="0" err="1"/>
              <a:t>ans,b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         c6: </a:t>
            </a:r>
            <a:r>
              <a:rPr lang="en-US" dirty="0" err="1"/>
              <a:t>i</a:t>
            </a:r>
            <a:r>
              <a:rPr lang="en-US" dirty="0"/>
              <a:t> = add(i,1);</a:t>
            </a:r>
          </a:p>
          <a:p>
            <a:pPr marL="0" indent="0">
              <a:buNone/>
            </a:pPr>
            <a:r>
              <a:rPr lang="en-US" dirty="0"/>
              <a:t>     }</a:t>
            </a:r>
          </a:p>
          <a:p>
            <a:pPr marL="0" indent="0">
              <a:buNone/>
            </a:pPr>
            <a:r>
              <a:rPr lang="en-US" dirty="0"/>
              <a:t>     return </a:t>
            </a:r>
            <a:r>
              <a:rPr lang="en-US" dirty="0" err="1"/>
              <a:t>ans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void tally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int</a:t>
            </a:r>
            <a:r>
              <a:rPr lang="en-US" dirty="0"/>
              <a:t>&amp; </a:t>
            </a:r>
            <a:r>
              <a:rPr lang="en-US" dirty="0" err="1"/>
              <a:t>sum,int</a:t>
            </a:r>
            <a:r>
              <a:rPr lang="en-US" dirty="0"/>
              <a:t>&amp; </a:t>
            </a:r>
            <a:r>
              <a:rPr lang="en-US" dirty="0" err="1"/>
              <a:t>prod,int</a:t>
            </a:r>
            <a:r>
              <a:rPr lang="en-US" dirty="0"/>
              <a:t> N) {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= 1;</a:t>
            </a:r>
          </a:p>
          <a:p>
            <a:pPr marL="0" indent="0">
              <a:buNone/>
            </a:pPr>
            <a:r>
              <a:rPr lang="en-US" dirty="0"/>
              <a:t>     while(</a:t>
            </a:r>
            <a:r>
              <a:rPr lang="en-US" dirty="0" err="1"/>
              <a:t>i</a:t>
            </a:r>
            <a:r>
              <a:rPr lang="en-US" dirty="0"/>
              <a:t> &lt;= N) {</a:t>
            </a:r>
          </a:p>
          <a:p>
            <a:pPr marL="0" indent="0">
              <a:buNone/>
            </a:pPr>
            <a:r>
              <a:rPr lang="en-US" dirty="0"/>
              <a:t>          c2: sum = add(</a:t>
            </a:r>
            <a:r>
              <a:rPr lang="en-US" dirty="0" err="1"/>
              <a:t>sum,i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         c3: prod = </a:t>
            </a:r>
            <a:r>
              <a:rPr lang="en-US" dirty="0" err="1"/>
              <a:t>mult</a:t>
            </a:r>
            <a:r>
              <a:rPr lang="en-US" dirty="0"/>
              <a:t>(</a:t>
            </a:r>
            <a:r>
              <a:rPr lang="en-US" dirty="0" err="1"/>
              <a:t>prod,i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         c4: </a:t>
            </a:r>
            <a:r>
              <a:rPr lang="en-US" dirty="0" err="1"/>
              <a:t>i</a:t>
            </a:r>
            <a:r>
              <a:rPr lang="en-US" dirty="0"/>
              <a:t> = add(i,1);</a:t>
            </a:r>
          </a:p>
          <a:p>
            <a:pPr marL="0" indent="0">
              <a:buNone/>
            </a:pPr>
            <a:r>
              <a:rPr lang="en-US" dirty="0"/>
              <a:t>     }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r>
              <a:rPr lang="en-US" dirty="0"/>
              <a:t>          </a:t>
            </a:r>
          </a:p>
          <a:p>
            <a:pPr marL="0" indent="0">
              <a:buNone/>
            </a:pPr>
            <a:r>
              <a:rPr lang="en-US" dirty="0" err="1"/>
              <a:t>int</a:t>
            </a:r>
            <a:r>
              <a:rPr lang="en-US" dirty="0"/>
              <a:t> main() {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int</a:t>
            </a:r>
            <a:r>
              <a:rPr lang="en-US" dirty="0"/>
              <a:t> sum = 0;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int</a:t>
            </a:r>
            <a:r>
              <a:rPr lang="en-US" dirty="0"/>
              <a:t> prod = 1;</a:t>
            </a:r>
          </a:p>
          <a:p>
            <a:pPr marL="0" indent="0">
              <a:buNone/>
            </a:pPr>
            <a:r>
              <a:rPr lang="en-US" dirty="0"/>
              <a:t>     c1: tally(sum,prod,10);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printf</a:t>
            </a:r>
            <a:r>
              <a:rPr lang="en-US" dirty="0"/>
              <a:t>("%d ",sum);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printf</a:t>
            </a:r>
            <a:r>
              <a:rPr lang="en-US" dirty="0"/>
              <a:t>("%d ",prod);</a:t>
            </a:r>
          </a:p>
          <a:p>
            <a:pPr marL="0" indent="0">
              <a:buNone/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03578" y="1204776"/>
            <a:ext cx="1859692" cy="52578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 err="1"/>
              <a:t>int</a:t>
            </a:r>
            <a:r>
              <a:rPr lang="en-US" dirty="0"/>
              <a:t> add(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a,int</a:t>
            </a:r>
            <a:r>
              <a:rPr lang="en-US" dirty="0"/>
              <a:t> b) {</a:t>
            </a:r>
          </a:p>
          <a:p>
            <a:pPr marL="0" indent="0">
              <a:buNone/>
            </a:pPr>
            <a:r>
              <a:rPr lang="en-US" dirty="0"/>
              <a:t>     q: return </a:t>
            </a:r>
            <a:r>
              <a:rPr lang="en-US" dirty="0" err="1"/>
              <a:t>a+b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r>
              <a:rPr lang="en-US" dirty="0"/>
              <a:t>          </a:t>
            </a:r>
          </a:p>
          <a:p>
            <a:pPr marL="0" indent="0">
              <a:buNone/>
            </a:pP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mult</a:t>
            </a:r>
            <a:r>
              <a:rPr lang="en-US" dirty="0"/>
              <a:t>(      </a:t>
            </a:r>
            <a:r>
              <a:rPr lang="en-US" dirty="0" err="1"/>
              <a:t>int</a:t>
            </a:r>
            <a:r>
              <a:rPr lang="en-US" dirty="0"/>
              <a:t> b) {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= 0;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ans</a:t>
            </a:r>
            <a:r>
              <a:rPr lang="en-US" dirty="0"/>
              <a:t> = 0;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return;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void tally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int</a:t>
            </a:r>
            <a:r>
              <a:rPr lang="en-US" dirty="0"/>
              <a:t>&amp; sum,         </a:t>
            </a:r>
            <a:r>
              <a:rPr lang="en-US" dirty="0" err="1"/>
              <a:t>int</a:t>
            </a:r>
            <a:r>
              <a:rPr lang="en-US" dirty="0"/>
              <a:t> N) {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= 1;</a:t>
            </a:r>
          </a:p>
          <a:p>
            <a:pPr marL="0" indent="0">
              <a:buNone/>
            </a:pPr>
            <a:r>
              <a:rPr lang="en-US" dirty="0"/>
              <a:t>     while(</a:t>
            </a:r>
            <a:r>
              <a:rPr lang="en-US" dirty="0" err="1"/>
              <a:t>i</a:t>
            </a:r>
            <a:r>
              <a:rPr lang="en-US" dirty="0"/>
              <a:t> &lt;= N) {</a:t>
            </a:r>
          </a:p>
          <a:p>
            <a:pPr marL="0" indent="0">
              <a:buNone/>
            </a:pPr>
            <a:r>
              <a:rPr lang="en-US" dirty="0"/>
              <a:t>          c2: sum = add(</a:t>
            </a:r>
            <a:r>
              <a:rPr lang="en-US" dirty="0" err="1"/>
              <a:t>sum,i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         c3:        </a:t>
            </a:r>
            <a:r>
              <a:rPr lang="en-US" dirty="0" err="1"/>
              <a:t>mult</a:t>
            </a:r>
            <a:r>
              <a:rPr lang="en-US" dirty="0"/>
              <a:t>(    </a:t>
            </a:r>
            <a:r>
              <a:rPr lang="en-US" dirty="0" err="1"/>
              <a:t>i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         c4: </a:t>
            </a:r>
            <a:r>
              <a:rPr lang="en-US" dirty="0" err="1"/>
              <a:t>i</a:t>
            </a:r>
            <a:r>
              <a:rPr lang="en-US" dirty="0"/>
              <a:t> = add(i,1);</a:t>
            </a:r>
          </a:p>
          <a:p>
            <a:pPr marL="0" indent="0">
              <a:buNone/>
            </a:pPr>
            <a:r>
              <a:rPr lang="en-US" dirty="0"/>
              <a:t>     }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r>
              <a:rPr lang="en-US" dirty="0"/>
              <a:t>          </a:t>
            </a:r>
          </a:p>
          <a:p>
            <a:pPr marL="0" indent="0">
              <a:buNone/>
            </a:pPr>
            <a:r>
              <a:rPr lang="en-US" dirty="0" err="1"/>
              <a:t>int</a:t>
            </a:r>
            <a:r>
              <a:rPr lang="en-US" dirty="0"/>
              <a:t> main() {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int</a:t>
            </a:r>
            <a:r>
              <a:rPr lang="en-US" dirty="0"/>
              <a:t> sum = 0;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c1: tally(sum,     10);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printf</a:t>
            </a:r>
            <a:r>
              <a:rPr lang="en-US" dirty="0"/>
              <a:t>("%d ",sum);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118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00865" y="5585254"/>
            <a:ext cx="815545" cy="17299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99935" y="5754130"/>
            <a:ext cx="329514" cy="17299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78659" y="3748216"/>
            <a:ext cx="601362" cy="17299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29449" y="4411362"/>
            <a:ext cx="300681" cy="17299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75685" y="1902941"/>
            <a:ext cx="300681" cy="17299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29697" y="2401330"/>
            <a:ext cx="654907" cy="17299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6809" y="2566087"/>
            <a:ext cx="1239797" cy="17299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96512" y="2726726"/>
            <a:ext cx="891748" cy="17299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703037" y="1223320"/>
            <a:ext cx="1185221" cy="17299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55438" y="1400434"/>
            <a:ext cx="859828" cy="17299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95830" y="1577550"/>
            <a:ext cx="105035" cy="17299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46222" y="3068596"/>
            <a:ext cx="287809" cy="17299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06809" y="4411361"/>
            <a:ext cx="527222" cy="181234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34031" y="6079523"/>
            <a:ext cx="354229" cy="181234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33816" y="2895601"/>
            <a:ext cx="105035" cy="17299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938582" y="3735858"/>
            <a:ext cx="1280986" cy="185353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090982" y="5741772"/>
            <a:ext cx="1219202" cy="185353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079524" y="1326292"/>
            <a:ext cx="1090220" cy="2949146"/>
          </a:xfrm>
          <a:custGeom>
            <a:avLst/>
            <a:gdLst>
              <a:gd name="connsiteX0" fmla="*/ 345989 w 997044"/>
              <a:gd name="connsiteY0" fmla="*/ 3015049 h 3015049"/>
              <a:gd name="connsiteX1" fmla="*/ 889686 w 997044"/>
              <a:gd name="connsiteY1" fmla="*/ 2306594 h 3015049"/>
              <a:gd name="connsiteX2" fmla="*/ 914400 w 997044"/>
              <a:gd name="connsiteY2" fmla="*/ 642551 h 3015049"/>
              <a:gd name="connsiteX3" fmla="*/ 0 w 997044"/>
              <a:gd name="connsiteY3" fmla="*/ 0 h 3015049"/>
              <a:gd name="connsiteX0" fmla="*/ 0 w 1146267"/>
              <a:gd name="connsiteY0" fmla="*/ 2949146 h 2949146"/>
              <a:gd name="connsiteX1" fmla="*/ 1013254 w 1146267"/>
              <a:gd name="connsiteY1" fmla="*/ 2306594 h 2949146"/>
              <a:gd name="connsiteX2" fmla="*/ 1037968 w 1146267"/>
              <a:gd name="connsiteY2" fmla="*/ 642551 h 2949146"/>
              <a:gd name="connsiteX3" fmla="*/ 123568 w 1146267"/>
              <a:gd name="connsiteY3" fmla="*/ 0 h 2949146"/>
              <a:gd name="connsiteX0" fmla="*/ 0 w 1090220"/>
              <a:gd name="connsiteY0" fmla="*/ 2949146 h 2949146"/>
              <a:gd name="connsiteX1" fmla="*/ 873211 w 1090220"/>
              <a:gd name="connsiteY1" fmla="*/ 2207740 h 2949146"/>
              <a:gd name="connsiteX2" fmla="*/ 1037968 w 1090220"/>
              <a:gd name="connsiteY2" fmla="*/ 642551 h 2949146"/>
              <a:gd name="connsiteX3" fmla="*/ 123568 w 1090220"/>
              <a:gd name="connsiteY3" fmla="*/ 0 h 294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220" h="2949146">
                <a:moveTo>
                  <a:pt x="0" y="2949146"/>
                </a:moveTo>
                <a:cubicBezTo>
                  <a:pt x="224481" y="2792626"/>
                  <a:pt x="700216" y="2592173"/>
                  <a:pt x="873211" y="2207740"/>
                </a:cubicBezTo>
                <a:cubicBezTo>
                  <a:pt x="1046206" y="1823308"/>
                  <a:pt x="1162908" y="1010508"/>
                  <a:pt x="1037968" y="642551"/>
                </a:cubicBezTo>
                <a:cubicBezTo>
                  <a:pt x="913028" y="274594"/>
                  <a:pt x="506627" y="129059"/>
                  <a:pt x="123568" y="0"/>
                </a:cubicBezTo>
              </a:path>
            </a:pathLst>
          </a:custGeom>
          <a:noFill/>
          <a:ln w="19050">
            <a:solidFill>
              <a:srgbClr val="0070C0"/>
            </a:solidFill>
            <a:tailEnd type="stealth" w="lg" len="med"/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250724" y="1351005"/>
            <a:ext cx="667265" cy="1324491"/>
          </a:xfrm>
          <a:custGeom>
            <a:avLst/>
            <a:gdLst>
              <a:gd name="connsiteX0" fmla="*/ 0 w 667265"/>
              <a:gd name="connsiteY0" fmla="*/ 1301579 h 1324491"/>
              <a:gd name="connsiteX1" fmla="*/ 98854 w 667265"/>
              <a:gd name="connsiteY1" fmla="*/ 1235676 h 1324491"/>
              <a:gd name="connsiteX2" fmla="*/ 296562 w 667265"/>
              <a:gd name="connsiteY2" fmla="*/ 584887 h 1324491"/>
              <a:gd name="connsiteX3" fmla="*/ 667265 w 667265"/>
              <a:gd name="connsiteY3" fmla="*/ 0 h 132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265" h="1324491">
                <a:moveTo>
                  <a:pt x="0" y="1301579"/>
                </a:moveTo>
                <a:cubicBezTo>
                  <a:pt x="24713" y="1328352"/>
                  <a:pt x="49427" y="1355125"/>
                  <a:pt x="98854" y="1235676"/>
                </a:cubicBezTo>
                <a:cubicBezTo>
                  <a:pt x="148281" y="1116227"/>
                  <a:pt x="201827" y="790833"/>
                  <a:pt x="296562" y="584887"/>
                </a:cubicBezTo>
                <a:cubicBezTo>
                  <a:pt x="391297" y="378941"/>
                  <a:pt x="529281" y="189470"/>
                  <a:pt x="667265" y="0"/>
                </a:cubicBezTo>
              </a:path>
            </a:pathLst>
          </a:custGeom>
          <a:noFill/>
          <a:ln w="19050">
            <a:solidFill>
              <a:srgbClr val="0070C0"/>
            </a:solidFill>
            <a:tailEnd type="stealth" w="lg" len="med"/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3917089" y="1437504"/>
            <a:ext cx="1112109" cy="1421996"/>
          </a:xfrm>
          <a:custGeom>
            <a:avLst/>
            <a:gdLst>
              <a:gd name="connsiteX0" fmla="*/ 0 w 667265"/>
              <a:gd name="connsiteY0" fmla="*/ 1301579 h 1324491"/>
              <a:gd name="connsiteX1" fmla="*/ 98854 w 667265"/>
              <a:gd name="connsiteY1" fmla="*/ 1235676 h 1324491"/>
              <a:gd name="connsiteX2" fmla="*/ 296562 w 667265"/>
              <a:gd name="connsiteY2" fmla="*/ 584887 h 1324491"/>
              <a:gd name="connsiteX3" fmla="*/ 667265 w 667265"/>
              <a:gd name="connsiteY3" fmla="*/ 0 h 1324491"/>
              <a:gd name="connsiteX0" fmla="*/ 0 w 1046206"/>
              <a:gd name="connsiteY0" fmla="*/ 1342768 h 1355341"/>
              <a:gd name="connsiteX1" fmla="*/ 477795 w 1046206"/>
              <a:gd name="connsiteY1" fmla="*/ 1235676 h 1355341"/>
              <a:gd name="connsiteX2" fmla="*/ 675503 w 1046206"/>
              <a:gd name="connsiteY2" fmla="*/ 584887 h 1355341"/>
              <a:gd name="connsiteX3" fmla="*/ 1046206 w 1046206"/>
              <a:gd name="connsiteY3" fmla="*/ 0 h 1355341"/>
              <a:gd name="connsiteX0" fmla="*/ 0 w 1112109"/>
              <a:gd name="connsiteY0" fmla="*/ 1408670 h 1421243"/>
              <a:gd name="connsiteX1" fmla="*/ 477795 w 1112109"/>
              <a:gd name="connsiteY1" fmla="*/ 1301578 h 1421243"/>
              <a:gd name="connsiteX2" fmla="*/ 675503 w 1112109"/>
              <a:gd name="connsiteY2" fmla="*/ 650789 h 1421243"/>
              <a:gd name="connsiteX3" fmla="*/ 1112109 w 1112109"/>
              <a:gd name="connsiteY3" fmla="*/ 0 h 1421243"/>
              <a:gd name="connsiteX0" fmla="*/ 0 w 1112109"/>
              <a:gd name="connsiteY0" fmla="*/ 1408670 h 1421996"/>
              <a:gd name="connsiteX1" fmla="*/ 477795 w 1112109"/>
              <a:gd name="connsiteY1" fmla="*/ 1301578 h 1421996"/>
              <a:gd name="connsiteX2" fmla="*/ 724930 w 1112109"/>
              <a:gd name="connsiteY2" fmla="*/ 626076 h 1421996"/>
              <a:gd name="connsiteX3" fmla="*/ 1112109 w 1112109"/>
              <a:gd name="connsiteY3" fmla="*/ 0 h 1421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109" h="1421996">
                <a:moveTo>
                  <a:pt x="0" y="1408670"/>
                </a:moveTo>
                <a:cubicBezTo>
                  <a:pt x="24713" y="1435443"/>
                  <a:pt x="356973" y="1432010"/>
                  <a:pt x="477795" y="1301578"/>
                </a:cubicBezTo>
                <a:cubicBezTo>
                  <a:pt x="598617" y="1171146"/>
                  <a:pt x="619211" y="843006"/>
                  <a:pt x="724930" y="626076"/>
                </a:cubicBezTo>
                <a:cubicBezTo>
                  <a:pt x="830649" y="409146"/>
                  <a:pt x="974125" y="189470"/>
                  <a:pt x="1112109" y="0"/>
                </a:cubicBezTo>
              </a:path>
            </a:pathLst>
          </a:custGeom>
          <a:noFill/>
          <a:ln w="19050">
            <a:solidFill>
              <a:srgbClr val="0070C0"/>
            </a:solidFill>
            <a:tailEnd type="stealth" w="lg" len="med"/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6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7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7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7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4FE1F-5244-410C-9F60-EEBB8E6974F6}" type="slidenum">
              <a:rPr lang="en-US">
                <a:solidFill>
                  <a:srgbClr val="FFFFFF"/>
                </a:solidFill>
              </a:rPr>
              <a:pPr/>
              <a:t>119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5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27025"/>
            <a:ext cx="8458200" cy="685800"/>
          </a:xfrm>
        </p:spPr>
        <p:txBody>
          <a:bodyPr/>
          <a:lstStyle/>
          <a:p>
            <a:r>
              <a:rPr lang="en-US" sz="3600" dirty="0" smtClean="0"/>
              <a:t>Feature Removal</a:t>
            </a:r>
            <a:endParaRPr lang="en-US" sz="3600" dirty="0"/>
          </a:p>
        </p:txBody>
      </p:sp>
      <p:sp>
        <p:nvSpPr>
          <p:cNvPr id="14530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41350" y="1587500"/>
            <a:ext cx="2073275" cy="4487863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600" dirty="0" err="1"/>
              <a:t>int</a:t>
            </a:r>
            <a:r>
              <a:rPr lang="en-US" sz="1600" dirty="0"/>
              <a:t> g1, g2, g3;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void p(</a:t>
            </a:r>
            <a:r>
              <a:rPr lang="en-US" sz="1600" dirty="0" err="1"/>
              <a:t>int</a:t>
            </a:r>
            <a:r>
              <a:rPr lang="en-US" sz="1600" dirty="0"/>
              <a:t> a, </a:t>
            </a:r>
            <a:r>
              <a:rPr lang="en-US" sz="1600" dirty="0" err="1"/>
              <a:t>int</a:t>
            </a:r>
            <a:r>
              <a:rPr lang="en-US" sz="1600" dirty="0"/>
              <a:t> b) {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g1 = a;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g2 = b;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g3 = g2;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}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sz="16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err="1"/>
              <a:t>int</a:t>
            </a:r>
            <a:r>
              <a:rPr lang="en-US" sz="1600" dirty="0"/>
              <a:t> main() {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g2 = 100;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p(g2, 2);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p(g2, 3);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p(4, g1+g2);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  </a:t>
            </a:r>
            <a:r>
              <a:rPr lang="en-US" sz="1600" dirty="0" err="1"/>
              <a:t>printf</a:t>
            </a:r>
            <a:r>
              <a:rPr lang="en-US" sz="1600" dirty="0"/>
              <a:t>("%d", g2);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}</a:t>
            </a:r>
          </a:p>
        </p:txBody>
      </p:sp>
      <p:sp>
        <p:nvSpPr>
          <p:cNvPr id="145306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671906" y="1587500"/>
            <a:ext cx="2051050" cy="4487863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lvl="0">
              <a:lnSpc>
                <a:spcPct val="80000"/>
              </a:lnSpc>
              <a:buNone/>
            </a:pPr>
            <a:r>
              <a:rPr lang="en-US" sz="1600" dirty="0" err="1">
                <a:solidFill>
                  <a:srgbClr val="FFFFFF"/>
                </a:solidFill>
              </a:rPr>
              <a:t>int</a:t>
            </a:r>
            <a:r>
              <a:rPr lang="en-US" sz="1600" dirty="0">
                <a:solidFill>
                  <a:srgbClr val="FFFFFF"/>
                </a:solidFill>
              </a:rPr>
              <a:t> g1, g2, g3;</a:t>
            </a:r>
          </a:p>
          <a:p>
            <a:pPr lvl="0">
              <a:lnSpc>
                <a:spcPct val="80000"/>
              </a:lnSpc>
              <a:buNone/>
            </a:pPr>
            <a:endParaRPr lang="en-US" sz="1600" dirty="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  <a:buNone/>
            </a:pPr>
            <a:r>
              <a:rPr lang="en-US" sz="1600" dirty="0">
                <a:solidFill>
                  <a:srgbClr val="FFFFFF"/>
                </a:solidFill>
              </a:rPr>
              <a:t>void p(</a:t>
            </a:r>
            <a:r>
              <a:rPr lang="en-US" sz="1600" dirty="0" err="1">
                <a:solidFill>
                  <a:srgbClr val="FFFF00"/>
                </a:solidFill>
              </a:rPr>
              <a:t>int</a:t>
            </a:r>
            <a:r>
              <a:rPr lang="en-US" sz="1600" dirty="0">
                <a:solidFill>
                  <a:srgbClr val="FFFF00"/>
                </a:solidFill>
              </a:rPr>
              <a:t> a</a:t>
            </a:r>
            <a:r>
              <a:rPr lang="en-US" sz="1600" dirty="0">
                <a:solidFill>
                  <a:srgbClr val="FFFFFF"/>
                </a:solidFill>
              </a:rPr>
              <a:t>, </a:t>
            </a:r>
            <a:r>
              <a:rPr lang="en-US" sz="1600" dirty="0" err="1">
                <a:solidFill>
                  <a:srgbClr val="FFFF00"/>
                </a:solidFill>
              </a:rPr>
              <a:t>int</a:t>
            </a:r>
            <a:r>
              <a:rPr lang="en-US" sz="1600" dirty="0">
                <a:solidFill>
                  <a:srgbClr val="FFFF00"/>
                </a:solidFill>
              </a:rPr>
              <a:t> b</a:t>
            </a:r>
            <a:r>
              <a:rPr lang="en-US" sz="1600" dirty="0">
                <a:solidFill>
                  <a:srgbClr val="FFFFFF"/>
                </a:solidFill>
              </a:rPr>
              <a:t>) {</a:t>
            </a:r>
          </a:p>
          <a:p>
            <a:pPr lvl="0">
              <a:lnSpc>
                <a:spcPct val="80000"/>
              </a:lnSpc>
              <a:buNone/>
            </a:pPr>
            <a:r>
              <a:rPr lang="en-US" sz="1600" dirty="0">
                <a:solidFill>
                  <a:srgbClr val="FFFFFF"/>
                </a:solidFill>
              </a:rPr>
              <a:t>  </a:t>
            </a:r>
            <a:r>
              <a:rPr lang="en-US" sz="1600" dirty="0">
                <a:solidFill>
                  <a:srgbClr val="FFFF00"/>
                </a:solidFill>
              </a:rPr>
              <a:t>g1 = a;</a:t>
            </a:r>
          </a:p>
          <a:p>
            <a:pPr lvl="0">
              <a:lnSpc>
                <a:spcPct val="80000"/>
              </a:lnSpc>
              <a:buNone/>
            </a:pPr>
            <a:r>
              <a:rPr lang="en-US" sz="1600" dirty="0">
                <a:solidFill>
                  <a:srgbClr val="FFFF00"/>
                </a:solidFill>
              </a:rPr>
              <a:t>  g2 = b;</a:t>
            </a:r>
          </a:p>
          <a:p>
            <a:pPr lvl="0">
              <a:lnSpc>
                <a:spcPct val="80000"/>
              </a:lnSpc>
              <a:buNone/>
            </a:pPr>
            <a:r>
              <a:rPr lang="en-US" sz="1600" dirty="0">
                <a:solidFill>
                  <a:srgbClr val="FFFF00"/>
                </a:solidFill>
              </a:rPr>
              <a:t>  g3 = g2;</a:t>
            </a:r>
          </a:p>
          <a:p>
            <a:pPr lvl="0">
              <a:lnSpc>
                <a:spcPct val="80000"/>
              </a:lnSpc>
              <a:buNone/>
            </a:pPr>
            <a:r>
              <a:rPr lang="en-US" sz="1600" dirty="0">
                <a:solidFill>
                  <a:srgbClr val="FFFFFF"/>
                </a:solidFill>
              </a:rPr>
              <a:t>}</a:t>
            </a:r>
          </a:p>
          <a:p>
            <a:pPr lvl="0">
              <a:lnSpc>
                <a:spcPct val="80000"/>
              </a:lnSpc>
              <a:buNone/>
            </a:pPr>
            <a:endParaRPr lang="en-US" sz="1600" dirty="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  <a:buNone/>
            </a:pPr>
            <a:endParaRPr lang="en-US" sz="1600" dirty="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  <a:buNone/>
            </a:pPr>
            <a:endParaRPr lang="en-US" sz="1600" dirty="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  <a:buNone/>
            </a:pPr>
            <a:endParaRPr lang="en-US" sz="1600" dirty="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  <a:buNone/>
            </a:pPr>
            <a:r>
              <a:rPr lang="en-US" sz="1600" dirty="0" err="1">
                <a:solidFill>
                  <a:srgbClr val="FFFFFF"/>
                </a:solidFill>
              </a:rPr>
              <a:t>int</a:t>
            </a:r>
            <a:r>
              <a:rPr lang="en-US" sz="1600" dirty="0">
                <a:solidFill>
                  <a:srgbClr val="FFFFFF"/>
                </a:solidFill>
              </a:rPr>
              <a:t> main() {</a:t>
            </a:r>
          </a:p>
          <a:p>
            <a:pPr lvl="0">
              <a:lnSpc>
                <a:spcPct val="80000"/>
              </a:lnSpc>
              <a:buNone/>
            </a:pPr>
            <a:r>
              <a:rPr lang="en-US" sz="1600" dirty="0">
                <a:solidFill>
                  <a:srgbClr val="FFFFFF"/>
                </a:solidFill>
              </a:rPr>
              <a:t>  g2 = 100;</a:t>
            </a:r>
          </a:p>
          <a:p>
            <a:pPr lvl="0">
              <a:lnSpc>
                <a:spcPct val="80000"/>
              </a:lnSpc>
              <a:buNone/>
            </a:pPr>
            <a:r>
              <a:rPr lang="en-US" sz="1600" dirty="0">
                <a:solidFill>
                  <a:srgbClr val="FFFFFF"/>
                </a:solidFill>
              </a:rPr>
              <a:t>  p(g2, </a:t>
            </a:r>
            <a:r>
              <a:rPr lang="en-US" sz="1600" u="sng" dirty="0">
                <a:solidFill>
                  <a:srgbClr val="FFFF00"/>
                </a:solidFill>
              </a:rPr>
              <a:t>2</a:t>
            </a:r>
            <a:r>
              <a:rPr lang="en-US" sz="1600" dirty="0">
                <a:solidFill>
                  <a:srgbClr val="FFFFFF"/>
                </a:solidFill>
              </a:rPr>
              <a:t>);</a:t>
            </a:r>
          </a:p>
          <a:p>
            <a:pPr lvl="0">
              <a:lnSpc>
                <a:spcPct val="80000"/>
              </a:lnSpc>
              <a:buNone/>
            </a:pPr>
            <a:r>
              <a:rPr lang="en-US" sz="1600" dirty="0">
                <a:solidFill>
                  <a:srgbClr val="FFFFFF"/>
                </a:solidFill>
              </a:rPr>
              <a:t>  p(</a:t>
            </a:r>
            <a:r>
              <a:rPr lang="en-US" sz="1600" dirty="0">
                <a:solidFill>
                  <a:srgbClr val="FFFF00"/>
                </a:solidFill>
              </a:rPr>
              <a:t>g2</a:t>
            </a:r>
            <a:r>
              <a:rPr lang="en-US" sz="1600" dirty="0">
                <a:solidFill>
                  <a:srgbClr val="FFFFFF"/>
                </a:solidFill>
              </a:rPr>
              <a:t>, 3);</a:t>
            </a:r>
          </a:p>
          <a:p>
            <a:pPr lvl="0">
              <a:lnSpc>
                <a:spcPct val="80000"/>
              </a:lnSpc>
              <a:buNone/>
            </a:pPr>
            <a:r>
              <a:rPr lang="en-US" sz="1600" dirty="0">
                <a:solidFill>
                  <a:srgbClr val="FFFFFF"/>
                </a:solidFill>
              </a:rPr>
              <a:t>  p(4, </a:t>
            </a:r>
            <a:r>
              <a:rPr lang="en-US" sz="1600" dirty="0">
                <a:solidFill>
                  <a:srgbClr val="FFFF00"/>
                </a:solidFill>
              </a:rPr>
              <a:t>g1+g2</a:t>
            </a:r>
            <a:r>
              <a:rPr lang="en-US" sz="1600" dirty="0">
                <a:solidFill>
                  <a:srgbClr val="FFFFFF"/>
                </a:solidFill>
              </a:rPr>
              <a:t>);</a:t>
            </a:r>
          </a:p>
          <a:p>
            <a:pPr lvl="0">
              <a:lnSpc>
                <a:spcPct val="80000"/>
              </a:lnSpc>
              <a:buNone/>
            </a:pPr>
            <a:r>
              <a:rPr lang="en-US" sz="1600" dirty="0">
                <a:solidFill>
                  <a:srgbClr val="FFFFFF"/>
                </a:solidFill>
              </a:rPr>
              <a:t>  </a:t>
            </a:r>
            <a:r>
              <a:rPr lang="en-US" sz="1600" dirty="0" err="1">
                <a:solidFill>
                  <a:srgbClr val="FFFF00"/>
                </a:solidFill>
              </a:rPr>
              <a:t>printf</a:t>
            </a:r>
            <a:r>
              <a:rPr lang="en-US" sz="1600" dirty="0">
                <a:solidFill>
                  <a:srgbClr val="FFFF00"/>
                </a:solidFill>
              </a:rPr>
              <a:t>("%d", g2);</a:t>
            </a:r>
          </a:p>
          <a:p>
            <a:pPr lvl="0">
              <a:lnSpc>
                <a:spcPct val="80000"/>
              </a:lnSpc>
              <a:buNone/>
            </a:pPr>
            <a:r>
              <a:rPr lang="en-US" sz="1600" dirty="0">
                <a:solidFill>
                  <a:srgbClr val="FFFFFF"/>
                </a:solidFill>
              </a:rPr>
              <a:t>}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900" dirty="0"/>
          </a:p>
        </p:txBody>
      </p:sp>
      <p:sp>
        <p:nvSpPr>
          <p:cNvPr id="1453063" name="Rectangle 7"/>
          <p:cNvSpPr>
            <a:spLocks noChangeArrowheads="1"/>
          </p:cNvSpPr>
          <p:nvPr/>
        </p:nvSpPr>
        <p:spPr bwMode="auto">
          <a:xfrm>
            <a:off x="6591379" y="1587500"/>
            <a:ext cx="2165350" cy="4487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chemeClr val="bg1"/>
                </a:solidFill>
              </a:rPr>
              <a:t>int</a:t>
            </a:r>
            <a:r>
              <a:rPr lang="en-US" sz="1600" dirty="0" smtClean="0">
                <a:solidFill>
                  <a:schemeClr val="bg1"/>
                </a:solidFill>
              </a:rPr>
              <a:t> g1, g2;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void p1(</a:t>
            </a:r>
            <a:r>
              <a:rPr lang="en-US" sz="1600" dirty="0" err="1" smtClean="0">
                <a:solidFill>
                  <a:schemeClr val="bg1"/>
                </a:solidFill>
              </a:rPr>
              <a:t>int</a:t>
            </a:r>
            <a:r>
              <a:rPr lang="en-US" sz="1600" dirty="0" smtClean="0">
                <a:solidFill>
                  <a:schemeClr val="bg1"/>
                </a:solidFill>
              </a:rPr>
              <a:t> a) {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 g1 = </a:t>
            </a:r>
            <a:r>
              <a:rPr lang="en-US" sz="1600" dirty="0">
                <a:solidFill>
                  <a:schemeClr val="bg1"/>
                </a:solidFill>
              </a:rPr>
              <a:t>a</a:t>
            </a:r>
            <a:r>
              <a:rPr lang="en-US" sz="1600" dirty="0" smtClean="0">
                <a:solidFill>
                  <a:schemeClr val="bg1"/>
                </a:solidFill>
              </a:rPr>
              <a:t>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}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void p2(</a:t>
            </a:r>
            <a:r>
              <a:rPr lang="en-US" sz="1600" dirty="0" err="1" smtClean="0">
                <a:solidFill>
                  <a:schemeClr val="bg1"/>
                </a:solidFill>
              </a:rPr>
              <a:t>int</a:t>
            </a:r>
            <a:r>
              <a:rPr lang="en-US" sz="1600" dirty="0" smtClean="0">
                <a:solidFill>
                  <a:schemeClr val="bg1"/>
                </a:solidFill>
              </a:rPr>
              <a:t> b) {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 g2 = b;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 g3 = g2;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}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chemeClr val="bg1"/>
                </a:solidFill>
              </a:rPr>
              <a:t>int</a:t>
            </a:r>
            <a:r>
              <a:rPr lang="en-US" sz="1600" dirty="0" smtClean="0">
                <a:solidFill>
                  <a:schemeClr val="bg1"/>
                </a:solidFill>
              </a:rPr>
              <a:t> main() {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 </a:t>
            </a:r>
            <a:r>
              <a:rPr lang="en-US" sz="1600" dirty="0">
                <a:solidFill>
                  <a:srgbClr val="FFFFFF"/>
                </a:solidFill>
              </a:rPr>
              <a:t>g2 = 100</a:t>
            </a:r>
            <a:r>
              <a:rPr lang="en-US" sz="1600" dirty="0" smtClean="0">
                <a:solidFill>
                  <a:srgbClr val="FFFFFF"/>
                </a:solidFill>
              </a:rPr>
              <a:t>;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 p1(g2);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 p2(3);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 p1(4);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}</a:t>
            </a:r>
          </a:p>
        </p:txBody>
      </p:sp>
      <p:sp>
        <p:nvSpPr>
          <p:cNvPr id="1453064" name="Rectangle 8"/>
          <p:cNvSpPr>
            <a:spLocks noChangeArrowheads="1"/>
          </p:cNvSpPr>
          <p:nvPr/>
        </p:nvSpPr>
        <p:spPr bwMode="auto">
          <a:xfrm>
            <a:off x="41275" y="1600200"/>
            <a:ext cx="557213" cy="448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(2)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(3)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(4)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(5)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(6)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(7)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(8)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(9)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(10)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(11)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(12)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(13)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(14)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(15)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(16)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(17)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(18)</a:t>
            </a:r>
          </a:p>
        </p:txBody>
      </p:sp>
      <p:sp>
        <p:nvSpPr>
          <p:cNvPr id="1453065" name="Text Box 9"/>
          <p:cNvSpPr txBox="1">
            <a:spLocks noChangeArrowheads="1"/>
          </p:cNvSpPr>
          <p:nvPr/>
        </p:nvSpPr>
        <p:spPr bwMode="auto">
          <a:xfrm>
            <a:off x="3981468" y="6169110"/>
            <a:ext cx="1510350" cy="6463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Forward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closure slice</a:t>
            </a:r>
          </a:p>
        </p:txBody>
      </p:sp>
      <p:sp>
        <p:nvSpPr>
          <p:cNvPr id="1453067" name="Text Box 11"/>
          <p:cNvSpPr txBox="1">
            <a:spLocks noChangeArrowheads="1"/>
          </p:cNvSpPr>
          <p:nvPr/>
        </p:nvSpPr>
        <p:spPr bwMode="auto">
          <a:xfrm>
            <a:off x="6697742" y="6210300"/>
            <a:ext cx="1944687" cy="6429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Specialized slice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9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30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53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53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53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53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53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530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530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530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530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530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530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5306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5306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5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45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5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3061" grpId="0" build="p" animBg="1"/>
      <p:bldP spid="1453063" grpId="0" animBg="1"/>
      <p:bldP spid="1453065" grpId="0" animBg="1"/>
      <p:bldP spid="14530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Traces – How to get them?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/>
              <a:t>Instrument binary </a:t>
            </a:r>
            <a:r>
              <a:rPr lang="en-US" dirty="0" smtClean="0"/>
              <a:t>using PIN to trace:</a:t>
            </a:r>
          </a:p>
          <a:p>
            <a:pPr lvl="1"/>
            <a:r>
              <a:rPr lang="en-US" dirty="0" smtClean="0"/>
              <a:t>Values of 1</a:t>
            </a:r>
            <a:r>
              <a:rPr lang="en-US" baseline="30000" dirty="0" smtClean="0"/>
              <a:t>st</a:t>
            </a:r>
            <a:r>
              <a:rPr lang="en-US" dirty="0" smtClean="0"/>
              <a:t>-arguments of methods </a:t>
            </a:r>
          </a:p>
          <a:p>
            <a:pPr lvl="1"/>
            <a:r>
              <a:rPr lang="en-US" dirty="0" smtClean="0"/>
              <a:t>Method calls and returns</a:t>
            </a:r>
            <a:endParaRPr lang="en-US" dirty="0"/>
          </a:p>
          <a:p>
            <a:pPr lvl="0"/>
            <a:r>
              <a:rPr lang="en-US" dirty="0" smtClean="0"/>
              <a:t>Emit a trace of &lt;“this” pointer, method Call/Return&gt; pairs</a:t>
            </a:r>
          </a:p>
          <a:p>
            <a:r>
              <a:rPr lang="en-US" dirty="0"/>
              <a:t>Group methods based on “this”-pointer values</a:t>
            </a:r>
          </a:p>
          <a:p>
            <a:pPr lvl="0"/>
            <a:r>
              <a:rPr lang="en-US" dirty="0" smtClean="0"/>
              <a:t>From the trace, compute </a:t>
            </a:r>
            <a:r>
              <a:rPr lang="en-US" i="1" dirty="0" smtClean="0"/>
              <a:t>object-traces</a:t>
            </a:r>
            <a:r>
              <a:rPr lang="en-US" dirty="0" smtClean="0"/>
              <a:t>, pairs &lt;</a:t>
            </a:r>
            <a:r>
              <a:rPr lang="en-US" dirty="0"/>
              <a:t>A, S</a:t>
            </a:r>
            <a:r>
              <a:rPr lang="en-US" dirty="0" smtClean="0"/>
              <a:t>&gt; where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is an object </a:t>
            </a:r>
            <a:r>
              <a:rPr lang="en-US" dirty="0" smtClean="0"/>
              <a:t>address </a:t>
            </a:r>
          </a:p>
          <a:p>
            <a:pPr lvl="1"/>
            <a:r>
              <a:rPr lang="en-US" dirty="0" smtClean="0"/>
              <a:t>S </a:t>
            </a:r>
            <a:r>
              <a:rPr lang="en-US" dirty="0"/>
              <a:t>is the sequence of </a:t>
            </a:r>
            <a:r>
              <a:rPr lang="en-US" dirty="0" smtClean="0"/>
              <a:t>method calls/returns that </a:t>
            </a:r>
            <a:r>
              <a:rPr lang="en-US" dirty="0"/>
              <a:t>were passed A as the value of the “this” pointer </a:t>
            </a:r>
            <a:r>
              <a:rPr lang="en-US" dirty="0" smtClean="0"/>
              <a:t>(1</a:t>
            </a:r>
            <a:r>
              <a:rPr lang="en-US" baseline="30000" dirty="0" smtClean="0"/>
              <a:t>st</a:t>
            </a:r>
            <a:r>
              <a:rPr lang="en-US" dirty="0"/>
              <a:t> </a:t>
            </a:r>
            <a:r>
              <a:rPr lang="en-US" dirty="0" smtClean="0"/>
              <a:t>argument)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DARPA BET IPR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3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F905-7B6E-42BF-AC3C-323EF7695728}" type="slidenum">
              <a:rPr lang="en-US">
                <a:solidFill>
                  <a:srgbClr val="FFFFFF"/>
                </a:solidFill>
              </a:rPr>
              <a:pPr/>
              <a:t>120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61381" name="Group 133"/>
          <p:cNvGrpSpPr>
            <a:grpSpLocks/>
          </p:cNvGrpSpPr>
          <p:nvPr/>
        </p:nvGrpSpPr>
        <p:grpSpPr bwMode="auto">
          <a:xfrm>
            <a:off x="212725" y="1866900"/>
            <a:ext cx="8716963" cy="3124200"/>
            <a:chOff x="49" y="45"/>
            <a:chExt cx="5491" cy="1968"/>
          </a:xfrm>
        </p:grpSpPr>
        <p:cxnSp>
          <p:nvCxnSpPr>
            <p:cNvPr id="1461250" name="Straight Arrow Connector 84"/>
            <p:cNvCxnSpPr>
              <a:cxnSpLocks noChangeShapeType="1"/>
              <a:stCxn id="24" idx="12"/>
              <a:endCxn id="83" idx="7"/>
            </p:cNvCxnSpPr>
            <p:nvPr/>
          </p:nvCxnSpPr>
          <p:spPr bwMode="auto">
            <a:xfrm flipH="1">
              <a:off x="522" y="134"/>
              <a:ext cx="1941" cy="22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251" name="TextBox 275"/>
            <p:cNvSpPr txBox="1">
              <a:spLocks noChangeArrowheads="1"/>
            </p:cNvSpPr>
            <p:nvPr/>
          </p:nvSpPr>
          <p:spPr bwMode="auto">
            <a:xfrm>
              <a:off x="2385" y="366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C2</a:t>
              </a:r>
            </a:p>
          </p:txBody>
        </p:sp>
        <p:sp>
          <p:nvSpPr>
            <p:cNvPr id="271" name="Freeform 270"/>
            <p:cNvSpPr>
              <a:spLocks noChangeArrowheads="1"/>
            </p:cNvSpPr>
            <p:nvPr/>
          </p:nvSpPr>
          <p:spPr bwMode="auto">
            <a:xfrm>
              <a:off x="49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(p2, C1)</a:t>
              </a:r>
            </a:p>
          </p:txBody>
        </p:sp>
        <p:cxnSp>
          <p:nvCxnSpPr>
            <p:cNvPr id="1461253" name="Straight Arrow Connector 136"/>
            <p:cNvCxnSpPr>
              <a:cxnSpLocks noChangeShapeType="1"/>
              <a:stCxn id="24" idx="9"/>
              <a:endCxn id="212" idx="3"/>
            </p:cNvCxnSpPr>
            <p:nvPr/>
          </p:nvCxnSpPr>
          <p:spPr bwMode="auto">
            <a:xfrm>
              <a:off x="2545" y="152"/>
              <a:ext cx="3" cy="337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254" name="TextBox 54"/>
            <p:cNvSpPr txBox="1">
              <a:spLocks noChangeArrowheads="1"/>
            </p:cNvSpPr>
            <p:nvPr/>
          </p:nvSpPr>
          <p:spPr bwMode="auto">
            <a:xfrm>
              <a:off x="624" y="505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C1</a:t>
              </a:r>
            </a:p>
          </p:txBody>
        </p:sp>
        <p:sp>
          <p:nvSpPr>
            <p:cNvPr id="1461256" name="Freeform 80"/>
            <p:cNvSpPr>
              <a:spLocks/>
            </p:cNvSpPr>
            <p:nvPr/>
          </p:nvSpPr>
          <p:spPr bwMode="auto">
            <a:xfrm>
              <a:off x="153" y="437"/>
              <a:ext cx="320" cy="521"/>
            </a:xfrm>
            <a:custGeom>
              <a:avLst/>
              <a:gdLst>
                <a:gd name="T0" fmla="*/ 431183 w 524933"/>
                <a:gd name="T1" fmla="*/ 0 h 914400"/>
                <a:gd name="T2" fmla="*/ 111273 w 524933"/>
                <a:gd name="T3" fmla="*/ 301021 h 914400"/>
                <a:gd name="T4" fmla="*/ 0 w 524933"/>
                <a:gd name="T5" fmla="*/ 677297 h 914400"/>
                <a:gd name="T6" fmla="*/ 0 60000 65536"/>
                <a:gd name="T7" fmla="*/ 0 60000 65536"/>
                <a:gd name="T8" fmla="*/ 0 60000 65536"/>
                <a:gd name="T9" fmla="*/ 0 w 524933"/>
                <a:gd name="T10" fmla="*/ 0 h 914400"/>
                <a:gd name="T11" fmla="*/ 524933 w 524933"/>
                <a:gd name="T12" fmla="*/ 914400 h 914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4933" h="914400">
                  <a:moveTo>
                    <a:pt x="524933" y="0"/>
                  </a:moveTo>
                  <a:cubicBezTo>
                    <a:pt x="373944" y="127000"/>
                    <a:pt x="222955" y="254000"/>
                    <a:pt x="135466" y="406400"/>
                  </a:cubicBezTo>
                  <a:cubicBezTo>
                    <a:pt x="47977" y="558800"/>
                    <a:pt x="23988" y="736600"/>
                    <a:pt x="0" y="91440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7" name="Freeform 206"/>
            <p:cNvSpPr>
              <a:spLocks noChangeArrowheads="1"/>
            </p:cNvSpPr>
            <p:nvPr/>
          </p:nvSpPr>
          <p:spPr bwMode="auto">
            <a:xfrm>
              <a:off x="57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7 w 565849"/>
                <a:gd name="T9" fmla="*/ 0 h 174471"/>
                <a:gd name="T10" fmla="*/ 364346 w 565849"/>
                <a:gd name="T11" fmla="*/ 7791 h 174471"/>
                <a:gd name="T12" fmla="*/ 369888 w 565849"/>
                <a:gd name="T13" fmla="*/ 26600 h 174471"/>
                <a:gd name="T14" fmla="*/ 369888 w 565849"/>
                <a:gd name="T15" fmla="*/ 132996 h 174471"/>
                <a:gd name="T16" fmla="*/ 364346 w 565849"/>
                <a:gd name="T17" fmla="*/ 151805 h 174471"/>
                <a:gd name="T18" fmla="*/ 350967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(m4,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58" name="Straight Arrow Connector 213"/>
            <p:cNvCxnSpPr>
              <a:cxnSpLocks noChangeShapeType="1"/>
              <a:stCxn id="206" idx="17"/>
              <a:endCxn id="207" idx="3"/>
            </p:cNvCxnSpPr>
            <p:nvPr/>
          </p:nvCxnSpPr>
          <p:spPr bwMode="auto">
            <a:xfrm flipH="1">
              <a:off x="135" y="706"/>
              <a:ext cx="528" cy="25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1" name="Freeform 210"/>
            <p:cNvSpPr>
              <a:spLocks noChangeArrowheads="1"/>
            </p:cNvSpPr>
            <p:nvPr/>
          </p:nvSpPr>
          <p:spPr bwMode="auto">
            <a:xfrm>
              <a:off x="898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(m6,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60" name="Straight Arrow Connector 220"/>
            <p:cNvCxnSpPr>
              <a:cxnSpLocks noChangeShapeType="1"/>
              <a:stCxn id="206" idx="11"/>
              <a:endCxn id="211" idx="3"/>
            </p:cNvCxnSpPr>
            <p:nvPr/>
          </p:nvCxnSpPr>
          <p:spPr bwMode="auto">
            <a:xfrm>
              <a:off x="764" y="724"/>
              <a:ext cx="212" cy="23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0" name="Freeform 259"/>
            <p:cNvSpPr>
              <a:spLocks noChangeArrowheads="1"/>
            </p:cNvSpPr>
            <p:nvPr/>
          </p:nvSpPr>
          <p:spPr bwMode="auto">
            <a:xfrm>
              <a:off x="1540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(m8,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62" name="Straight Arrow Connector 227"/>
            <p:cNvCxnSpPr>
              <a:cxnSpLocks noChangeShapeType="1"/>
              <a:stCxn id="206" idx="7"/>
              <a:endCxn id="260" idx="3"/>
            </p:cNvCxnSpPr>
            <p:nvPr/>
          </p:nvCxnSpPr>
          <p:spPr bwMode="auto">
            <a:xfrm>
              <a:off x="829" y="706"/>
              <a:ext cx="789" cy="25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6" name="Freeform 265"/>
            <p:cNvSpPr>
              <a:spLocks noChangeArrowheads="1"/>
            </p:cNvSpPr>
            <p:nvPr/>
          </p:nvSpPr>
          <p:spPr bwMode="auto">
            <a:xfrm>
              <a:off x="865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C1)</a:t>
              </a:r>
            </a:p>
          </p:txBody>
        </p:sp>
        <p:cxnSp>
          <p:nvCxnSpPr>
            <p:cNvPr id="1461264" name="Straight Arrow Connector 125"/>
            <p:cNvCxnSpPr>
              <a:cxnSpLocks noChangeShapeType="1"/>
              <a:stCxn id="263" idx="12"/>
              <a:endCxn id="266" idx="3"/>
            </p:cNvCxnSpPr>
            <p:nvPr/>
          </p:nvCxnSpPr>
          <p:spPr bwMode="auto">
            <a:xfrm>
              <a:off x="772" y="1324"/>
              <a:ext cx="189" cy="15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2" name="Freeform 271"/>
            <p:cNvSpPr>
              <a:spLocks noChangeArrowheads="1"/>
            </p:cNvSpPr>
            <p:nvPr/>
          </p:nvSpPr>
          <p:spPr bwMode="auto">
            <a:xfrm>
              <a:off x="1489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(p9, C1)</a:t>
              </a:r>
            </a:p>
          </p:txBody>
        </p:sp>
        <p:cxnSp>
          <p:nvCxnSpPr>
            <p:cNvPr id="1461266" name="Straight Arrow Connector 139"/>
            <p:cNvCxnSpPr>
              <a:cxnSpLocks noChangeShapeType="1"/>
              <a:stCxn id="263" idx="8"/>
              <a:endCxn id="272" idx="3"/>
            </p:cNvCxnSpPr>
            <p:nvPr/>
          </p:nvCxnSpPr>
          <p:spPr bwMode="auto">
            <a:xfrm>
              <a:off x="849" y="1306"/>
              <a:ext cx="736" cy="17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67" name="Straight Arrow Connector 140"/>
            <p:cNvCxnSpPr>
              <a:cxnSpLocks noChangeShapeType="1"/>
              <a:stCxn id="263" idx="17"/>
              <a:endCxn id="271" idx="3"/>
            </p:cNvCxnSpPr>
            <p:nvPr/>
          </p:nvCxnSpPr>
          <p:spPr bwMode="auto">
            <a:xfrm flipH="1">
              <a:off x="145" y="1306"/>
              <a:ext cx="505" cy="17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6" name="Freeform 275"/>
            <p:cNvSpPr>
              <a:spLocks noChangeArrowheads="1"/>
            </p:cNvSpPr>
            <p:nvPr/>
          </p:nvSpPr>
          <p:spPr bwMode="auto">
            <a:xfrm>
              <a:off x="962" y="1669"/>
              <a:ext cx="265" cy="109"/>
            </a:xfrm>
            <a:custGeom>
              <a:avLst/>
              <a:gdLst>
                <a:gd name="T0" fmla="*/ 2774 w 552964"/>
                <a:gd name="T1" fmla="*/ 29321 h 177311"/>
                <a:gd name="T2" fmla="*/ 9102 w 552964"/>
                <a:gd name="T3" fmla="*/ 10813 h 177311"/>
                <a:gd name="T4" fmla="*/ 24379 w 552964"/>
                <a:gd name="T5" fmla="*/ 3147 h 177311"/>
                <a:gd name="T6" fmla="*/ 205018 w 552964"/>
                <a:gd name="T7" fmla="*/ 1456 h 177311"/>
                <a:gd name="T8" fmla="*/ 245032 w 552964"/>
                <a:gd name="T9" fmla="*/ 0 h 177311"/>
                <a:gd name="T10" fmla="*/ 389992 w 552964"/>
                <a:gd name="T11" fmla="*/ 3147 h 177311"/>
                <a:gd name="T12" fmla="*/ 405269 w 552964"/>
                <a:gd name="T13" fmla="*/ 10813 h 177311"/>
                <a:gd name="T14" fmla="*/ 411598 w 552964"/>
                <a:gd name="T15" fmla="*/ 29321 h 177311"/>
                <a:gd name="T16" fmla="*/ 412750 w 552964"/>
                <a:gd name="T17" fmla="*/ 80048 h 177311"/>
                <a:gd name="T18" fmla="*/ 411598 w 552964"/>
                <a:gd name="T19" fmla="*/ 134013 h 177311"/>
                <a:gd name="T20" fmla="*/ 405269 w 552964"/>
                <a:gd name="T21" fmla="*/ 152520 h 177311"/>
                <a:gd name="T22" fmla="*/ 389992 w 552964"/>
                <a:gd name="T23" fmla="*/ 160187 h 177311"/>
                <a:gd name="T24" fmla="*/ 340824 w 552964"/>
                <a:gd name="T25" fmla="*/ 160337 h 177311"/>
                <a:gd name="T26" fmla="*/ 251951 w 552964"/>
                <a:gd name="T27" fmla="*/ 160337 h 177311"/>
                <a:gd name="T28" fmla="*/ 161302 w 552964"/>
                <a:gd name="T29" fmla="*/ 160337 h 177311"/>
                <a:gd name="T30" fmla="*/ 72430 w 552964"/>
                <a:gd name="T31" fmla="*/ 160337 h 177311"/>
                <a:gd name="T32" fmla="*/ 24379 w 552964"/>
                <a:gd name="T33" fmla="*/ 160187 h 177311"/>
                <a:gd name="T34" fmla="*/ 9102 w 552964"/>
                <a:gd name="T35" fmla="*/ 152520 h 177311"/>
                <a:gd name="T36" fmla="*/ 2774 w 552964"/>
                <a:gd name="T37" fmla="*/ 134013 h 177311"/>
                <a:gd name="T38" fmla="*/ 0 w 552964"/>
                <a:gd name="T39" fmla="*/ 80048 h 177311"/>
                <a:gd name="T40" fmla="*/ 2774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C1)</a:t>
              </a:r>
            </a:p>
          </p:txBody>
        </p:sp>
        <p:sp>
          <p:nvSpPr>
            <p:cNvPr id="278" name="Freeform 277"/>
            <p:cNvSpPr>
              <a:spLocks noChangeArrowheads="1"/>
            </p:cNvSpPr>
            <p:nvPr/>
          </p:nvSpPr>
          <p:spPr bwMode="auto">
            <a:xfrm>
              <a:off x="364" y="1904"/>
              <a:ext cx="265" cy="109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(p4, C1)</a:t>
              </a:r>
            </a:p>
          </p:txBody>
        </p:sp>
        <p:cxnSp>
          <p:nvCxnSpPr>
            <p:cNvPr id="1461270" name="Curved Connector 148"/>
            <p:cNvCxnSpPr>
              <a:cxnSpLocks noChangeShapeType="1"/>
              <a:stCxn id="271" idx="10"/>
              <a:endCxn id="278" idx="18"/>
            </p:cNvCxnSpPr>
            <p:nvPr/>
          </p:nvCxnSpPr>
          <p:spPr bwMode="auto">
            <a:xfrm>
              <a:off x="147" y="1579"/>
              <a:ext cx="217" cy="374"/>
            </a:xfrm>
            <a:prstGeom prst="curvedConnector3">
              <a:avLst>
                <a:gd name="adj1" fmla="val -3685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1" name="Curved Connector 149"/>
            <p:cNvCxnSpPr>
              <a:cxnSpLocks noChangeShapeType="1"/>
              <a:stCxn id="278" idx="7"/>
              <a:endCxn id="272" idx="10"/>
            </p:cNvCxnSpPr>
            <p:nvPr/>
          </p:nvCxnSpPr>
          <p:spPr bwMode="auto">
            <a:xfrm flipV="1">
              <a:off x="562" y="1579"/>
              <a:ext cx="1025" cy="374"/>
            </a:xfrm>
            <a:prstGeom prst="curvedConnector3">
              <a:avLst>
                <a:gd name="adj1" fmla="val 101264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2" name="Curved Connector 174"/>
            <p:cNvCxnSpPr>
              <a:cxnSpLocks noChangeShapeType="1"/>
              <a:stCxn id="207" idx="10"/>
              <a:endCxn id="271" idx="3"/>
            </p:cNvCxnSpPr>
            <p:nvPr/>
          </p:nvCxnSpPr>
          <p:spPr bwMode="auto">
            <a:xfrm>
              <a:off x="136" y="1057"/>
              <a:ext cx="9" cy="423"/>
            </a:xfrm>
            <a:prstGeom prst="curvedConnector3">
              <a:avLst>
                <a:gd name="adj1" fmla="val -1000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3" name="Curved Connector 177"/>
            <p:cNvCxnSpPr>
              <a:cxnSpLocks noChangeShapeType="1"/>
              <a:stCxn id="266" idx="3"/>
              <a:endCxn id="211" idx="10"/>
            </p:cNvCxnSpPr>
            <p:nvPr/>
          </p:nvCxnSpPr>
          <p:spPr bwMode="auto">
            <a:xfrm flipV="1">
              <a:off x="961" y="1057"/>
              <a:ext cx="16" cy="423"/>
            </a:xfrm>
            <a:prstGeom prst="curvedConnector3">
              <a:avLst>
                <a:gd name="adj1" fmla="val 418750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4" name="Curved Connector 181"/>
            <p:cNvCxnSpPr>
              <a:cxnSpLocks noChangeShapeType="1"/>
              <a:stCxn id="272" idx="3"/>
              <a:endCxn id="260" idx="10"/>
            </p:cNvCxnSpPr>
            <p:nvPr/>
          </p:nvCxnSpPr>
          <p:spPr bwMode="auto">
            <a:xfrm flipV="1">
              <a:off x="1585" y="1057"/>
              <a:ext cx="34" cy="423"/>
            </a:xfrm>
            <a:prstGeom prst="curvedConnector3">
              <a:avLst>
                <a:gd name="adj1" fmla="val 108819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0" name="Curved Connector 289"/>
            <p:cNvCxnSpPr>
              <a:cxnSpLocks noChangeShapeType="1"/>
              <a:stCxn id="275" idx="7"/>
              <a:endCxn id="276" idx="14"/>
            </p:cNvCxnSpPr>
            <p:nvPr/>
          </p:nvCxnSpPr>
          <p:spPr bwMode="auto">
            <a:xfrm flipV="1">
              <a:off x="887" y="1768"/>
              <a:ext cx="152" cy="89"/>
            </a:xfrm>
            <a:prstGeom prst="curvedConnector3">
              <a:avLst>
                <a:gd name="adj1" fmla="val 100657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2" name="Freeform 291"/>
            <p:cNvSpPr>
              <a:spLocks/>
            </p:cNvSpPr>
            <p:nvPr/>
          </p:nvSpPr>
          <p:spPr bwMode="auto">
            <a:xfrm>
              <a:off x="973" y="1583"/>
              <a:ext cx="116" cy="90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231 h 143301"/>
                <a:gd name="T4" fmla="*/ 184150 w 218364"/>
                <a:gd name="T5" fmla="*/ 142875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 type="stealth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6" name="Freeform 215"/>
            <p:cNvSpPr>
              <a:spLocks noChangeArrowheads="1"/>
            </p:cNvSpPr>
            <p:nvPr/>
          </p:nvSpPr>
          <p:spPr bwMode="auto">
            <a:xfrm>
              <a:off x="2683" y="829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(m12,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78" name="Straight Arrow Connector 220"/>
            <p:cNvCxnSpPr>
              <a:cxnSpLocks noChangeShapeType="1"/>
              <a:stCxn id="212" idx="11"/>
              <a:endCxn id="216" idx="3"/>
            </p:cNvCxnSpPr>
            <p:nvPr/>
          </p:nvCxnSpPr>
          <p:spPr bwMode="auto">
            <a:xfrm>
              <a:off x="2567" y="596"/>
              <a:ext cx="219" cy="23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" name="Freeform 123"/>
            <p:cNvSpPr>
              <a:spLocks noChangeArrowheads="1"/>
            </p:cNvSpPr>
            <p:nvPr/>
          </p:nvSpPr>
          <p:spPr bwMode="auto">
            <a:xfrm>
              <a:off x="2668" y="1352"/>
              <a:ext cx="265" cy="109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C2)</a:t>
              </a:r>
            </a:p>
          </p:txBody>
        </p:sp>
        <p:cxnSp>
          <p:nvCxnSpPr>
            <p:cNvPr id="1461280" name="Straight Arrow Connector 125"/>
            <p:cNvCxnSpPr>
              <a:cxnSpLocks noChangeShapeType="1"/>
              <a:stCxn id="121" idx="12"/>
              <a:endCxn id="124" idx="3"/>
            </p:cNvCxnSpPr>
            <p:nvPr/>
          </p:nvCxnSpPr>
          <p:spPr bwMode="auto">
            <a:xfrm>
              <a:off x="2575" y="1196"/>
              <a:ext cx="189" cy="15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3" name="Freeform 142"/>
            <p:cNvSpPr>
              <a:spLocks noChangeArrowheads="1"/>
            </p:cNvSpPr>
            <p:nvPr/>
          </p:nvSpPr>
          <p:spPr bwMode="auto">
            <a:xfrm>
              <a:off x="2765" y="1542"/>
              <a:ext cx="265" cy="109"/>
            </a:xfrm>
            <a:custGeom>
              <a:avLst/>
              <a:gdLst>
                <a:gd name="T0" fmla="*/ 2774 w 552964"/>
                <a:gd name="T1" fmla="*/ 29031 h 177311"/>
                <a:gd name="T2" fmla="*/ 9102 w 552964"/>
                <a:gd name="T3" fmla="*/ 10706 h 177311"/>
                <a:gd name="T4" fmla="*/ 24379 w 552964"/>
                <a:gd name="T5" fmla="*/ 3116 h 177311"/>
                <a:gd name="T6" fmla="*/ 205018 w 552964"/>
                <a:gd name="T7" fmla="*/ 1441 h 177311"/>
                <a:gd name="T8" fmla="*/ 245032 w 552964"/>
                <a:gd name="T9" fmla="*/ 0 h 177311"/>
                <a:gd name="T10" fmla="*/ 389992 w 552964"/>
                <a:gd name="T11" fmla="*/ 3116 h 177311"/>
                <a:gd name="T12" fmla="*/ 405269 w 552964"/>
                <a:gd name="T13" fmla="*/ 10706 h 177311"/>
                <a:gd name="T14" fmla="*/ 411598 w 552964"/>
                <a:gd name="T15" fmla="*/ 29031 h 177311"/>
                <a:gd name="T16" fmla="*/ 412750 w 552964"/>
                <a:gd name="T17" fmla="*/ 79255 h 177311"/>
                <a:gd name="T18" fmla="*/ 411598 w 552964"/>
                <a:gd name="T19" fmla="*/ 132686 h 177311"/>
                <a:gd name="T20" fmla="*/ 405269 w 552964"/>
                <a:gd name="T21" fmla="*/ 151011 h 177311"/>
                <a:gd name="T22" fmla="*/ 389992 w 552964"/>
                <a:gd name="T23" fmla="*/ 158601 h 177311"/>
                <a:gd name="T24" fmla="*/ 340824 w 552964"/>
                <a:gd name="T25" fmla="*/ 158750 h 177311"/>
                <a:gd name="T26" fmla="*/ 251951 w 552964"/>
                <a:gd name="T27" fmla="*/ 158750 h 177311"/>
                <a:gd name="T28" fmla="*/ 161302 w 552964"/>
                <a:gd name="T29" fmla="*/ 158750 h 177311"/>
                <a:gd name="T30" fmla="*/ 72430 w 552964"/>
                <a:gd name="T31" fmla="*/ 158750 h 177311"/>
                <a:gd name="T32" fmla="*/ 24379 w 552964"/>
                <a:gd name="T33" fmla="*/ 158601 h 177311"/>
                <a:gd name="T34" fmla="*/ 9102 w 552964"/>
                <a:gd name="T35" fmla="*/ 151011 h 177311"/>
                <a:gd name="T36" fmla="*/ 2774 w 552964"/>
                <a:gd name="T37" fmla="*/ 132686 h 177311"/>
                <a:gd name="T38" fmla="*/ 0 w 552964"/>
                <a:gd name="T39" fmla="*/ 79255 h 177311"/>
                <a:gd name="T40" fmla="*/ 2774 w 552964"/>
                <a:gd name="T41" fmla="*/ 2903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C2)</a:t>
              </a:r>
            </a:p>
          </p:txBody>
        </p:sp>
        <p:cxnSp>
          <p:nvCxnSpPr>
            <p:cNvPr id="1461282" name="Curved Connector 177"/>
            <p:cNvCxnSpPr>
              <a:cxnSpLocks noChangeShapeType="1"/>
              <a:stCxn id="124" idx="3"/>
              <a:endCxn id="216" idx="10"/>
            </p:cNvCxnSpPr>
            <p:nvPr/>
          </p:nvCxnSpPr>
          <p:spPr bwMode="auto">
            <a:xfrm flipV="1">
              <a:off x="2764" y="929"/>
              <a:ext cx="24" cy="423"/>
            </a:xfrm>
            <a:prstGeom prst="curvedConnector3">
              <a:avLst>
                <a:gd name="adj1" fmla="val 2875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0" name="Curved Connector 169"/>
            <p:cNvCxnSpPr>
              <a:cxnSpLocks noChangeShapeType="1"/>
              <a:stCxn id="142" idx="7"/>
              <a:endCxn id="143" idx="14"/>
            </p:cNvCxnSpPr>
            <p:nvPr/>
          </p:nvCxnSpPr>
          <p:spPr bwMode="auto">
            <a:xfrm flipV="1">
              <a:off x="2690" y="1640"/>
              <a:ext cx="152" cy="89"/>
            </a:xfrm>
            <a:prstGeom prst="curvedConnector3">
              <a:avLst>
                <a:gd name="adj1" fmla="val 94079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2776" y="1456"/>
              <a:ext cx="116" cy="90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231 h 143301"/>
                <a:gd name="T4" fmla="*/ 184150 w 218364"/>
                <a:gd name="T5" fmla="*/ 142875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ysDot"/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461286" name="Straight Arrow Connector 139"/>
            <p:cNvCxnSpPr>
              <a:cxnSpLocks noChangeShapeType="1"/>
              <a:stCxn id="121" idx="8"/>
              <a:endCxn id="139" idx="3"/>
            </p:cNvCxnSpPr>
            <p:nvPr/>
          </p:nvCxnSpPr>
          <p:spPr bwMode="auto">
            <a:xfrm>
              <a:off x="2652" y="1178"/>
              <a:ext cx="744" cy="170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87" name="Straight Arrow Connector 131"/>
            <p:cNvCxnSpPr>
              <a:cxnSpLocks noChangeShapeType="1"/>
              <a:stCxn id="121" idx="11"/>
              <a:endCxn id="125" idx="3"/>
            </p:cNvCxnSpPr>
            <p:nvPr/>
          </p:nvCxnSpPr>
          <p:spPr bwMode="auto">
            <a:xfrm>
              <a:off x="2618" y="1196"/>
              <a:ext cx="469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88" name="Straight Arrow Connector 132"/>
            <p:cNvCxnSpPr>
              <a:cxnSpLocks noChangeShapeType="1"/>
              <a:stCxn id="121" idx="14"/>
              <a:endCxn id="122" idx="3"/>
            </p:cNvCxnSpPr>
            <p:nvPr/>
          </p:nvCxnSpPr>
          <p:spPr bwMode="auto">
            <a:xfrm flipH="1">
              <a:off x="2259" y="1196"/>
              <a:ext cx="228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7" name="Freeform 216"/>
            <p:cNvSpPr>
              <a:spLocks noChangeArrowheads="1"/>
            </p:cNvSpPr>
            <p:nvPr/>
          </p:nvSpPr>
          <p:spPr bwMode="auto">
            <a:xfrm>
              <a:off x="3010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26" name="Freeform 225"/>
            <p:cNvSpPr>
              <a:spLocks noChangeArrowheads="1"/>
            </p:cNvSpPr>
            <p:nvPr/>
          </p:nvSpPr>
          <p:spPr bwMode="auto">
            <a:xfrm>
              <a:off x="3322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(m14,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122" name="Freeform 121"/>
            <p:cNvSpPr>
              <a:spLocks noChangeArrowheads="1"/>
            </p:cNvSpPr>
            <p:nvPr/>
          </p:nvSpPr>
          <p:spPr bwMode="auto">
            <a:xfrm>
              <a:off x="2153" y="1348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C2)</a:t>
              </a:r>
            </a:p>
          </p:txBody>
        </p:sp>
        <p:sp>
          <p:nvSpPr>
            <p:cNvPr id="125" name="Freeform 124"/>
            <p:cNvSpPr>
              <a:spLocks noChangeArrowheads="1"/>
            </p:cNvSpPr>
            <p:nvPr/>
          </p:nvSpPr>
          <p:spPr bwMode="auto">
            <a:xfrm>
              <a:off x="2981" y="1348"/>
              <a:ext cx="269" cy="117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C2)</a:t>
              </a:r>
            </a:p>
          </p:txBody>
        </p:sp>
        <p:sp>
          <p:nvSpPr>
            <p:cNvPr id="138" name="Freeform 137"/>
            <p:cNvSpPr>
              <a:spLocks noChangeArrowheads="1"/>
            </p:cNvSpPr>
            <p:nvPr/>
          </p:nvSpPr>
          <p:spPr bwMode="auto">
            <a:xfrm>
              <a:off x="1850" y="1348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(p2, C2)</a:t>
              </a:r>
            </a:p>
          </p:txBody>
        </p:sp>
        <p:sp>
          <p:nvSpPr>
            <p:cNvPr id="139" name="Freeform 138"/>
            <p:cNvSpPr>
              <a:spLocks noChangeArrowheads="1"/>
            </p:cNvSpPr>
            <p:nvPr/>
          </p:nvSpPr>
          <p:spPr bwMode="auto">
            <a:xfrm>
              <a:off x="3290" y="1348"/>
              <a:ext cx="269" cy="117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(p9, C2)</a:t>
              </a:r>
            </a:p>
          </p:txBody>
        </p:sp>
        <p:cxnSp>
          <p:nvCxnSpPr>
            <p:cNvPr id="1461295" name="Straight Arrow Connector 140"/>
            <p:cNvCxnSpPr>
              <a:cxnSpLocks noChangeShapeType="1"/>
              <a:stCxn id="121" idx="17"/>
              <a:endCxn id="138" idx="3"/>
            </p:cNvCxnSpPr>
            <p:nvPr/>
          </p:nvCxnSpPr>
          <p:spPr bwMode="auto">
            <a:xfrm flipH="1">
              <a:off x="1956" y="1178"/>
              <a:ext cx="497" cy="170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97" name="Curved Connector 144"/>
            <p:cNvCxnSpPr>
              <a:cxnSpLocks noChangeShapeType="1"/>
              <a:stCxn id="122" idx="10"/>
              <a:endCxn id="142" idx="18"/>
            </p:cNvCxnSpPr>
            <p:nvPr/>
          </p:nvCxnSpPr>
          <p:spPr bwMode="auto">
            <a:xfrm>
              <a:off x="2260" y="1454"/>
              <a:ext cx="229" cy="275"/>
            </a:xfrm>
            <a:prstGeom prst="curvedConnector3">
              <a:avLst>
                <a:gd name="adj1" fmla="val -3931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8" name="Freeform 147"/>
            <p:cNvSpPr>
              <a:spLocks noChangeArrowheads="1"/>
            </p:cNvSpPr>
            <p:nvPr/>
          </p:nvSpPr>
          <p:spPr bwMode="auto">
            <a:xfrm>
              <a:off x="2165" y="1773"/>
              <a:ext cx="269" cy="117"/>
            </a:xfrm>
            <a:custGeom>
              <a:avLst/>
              <a:gdLst>
                <a:gd name="T0" fmla="*/ 2774 w 552964"/>
                <a:gd name="T1" fmla="*/ 27842 h 175701"/>
                <a:gd name="T2" fmla="*/ 9102 w 552964"/>
                <a:gd name="T3" fmla="*/ 9350 h 175701"/>
                <a:gd name="T4" fmla="*/ 24379 w 552964"/>
                <a:gd name="T5" fmla="*/ 1690 h 175701"/>
                <a:gd name="T6" fmla="*/ 205018 w 552964"/>
                <a:gd name="T7" fmla="*/ 0 h 175701"/>
                <a:gd name="T8" fmla="*/ 389992 w 552964"/>
                <a:gd name="T9" fmla="*/ 1690 h 175701"/>
                <a:gd name="T10" fmla="*/ 405269 w 552964"/>
                <a:gd name="T11" fmla="*/ 9350 h 175701"/>
                <a:gd name="T12" fmla="*/ 411598 w 552964"/>
                <a:gd name="T13" fmla="*/ 27842 h 175701"/>
                <a:gd name="T14" fmla="*/ 412750 w 552964"/>
                <a:gd name="T15" fmla="*/ 78527 h 175701"/>
                <a:gd name="T16" fmla="*/ 411598 w 552964"/>
                <a:gd name="T17" fmla="*/ 132448 h 175701"/>
                <a:gd name="T18" fmla="*/ 405269 w 552964"/>
                <a:gd name="T19" fmla="*/ 150940 h 175701"/>
                <a:gd name="T20" fmla="*/ 389992 w 552964"/>
                <a:gd name="T21" fmla="*/ 158600 h 175701"/>
                <a:gd name="T22" fmla="*/ 340824 w 552964"/>
                <a:gd name="T23" fmla="*/ 158750 h 175701"/>
                <a:gd name="T24" fmla="*/ 251951 w 552964"/>
                <a:gd name="T25" fmla="*/ 158750 h 175701"/>
                <a:gd name="T26" fmla="*/ 161302 w 552964"/>
                <a:gd name="T27" fmla="*/ 158750 h 175701"/>
                <a:gd name="T28" fmla="*/ 72430 w 552964"/>
                <a:gd name="T29" fmla="*/ 158750 h 175701"/>
                <a:gd name="T30" fmla="*/ 24379 w 552964"/>
                <a:gd name="T31" fmla="*/ 158600 h 175701"/>
                <a:gd name="T32" fmla="*/ 9102 w 552964"/>
                <a:gd name="T33" fmla="*/ 150940 h 175701"/>
                <a:gd name="T34" fmla="*/ 2774 w 552964"/>
                <a:gd name="T35" fmla="*/ 132448 h 175701"/>
                <a:gd name="T36" fmla="*/ 0 w 552964"/>
                <a:gd name="T37" fmla="*/ 78527 h 175701"/>
                <a:gd name="T38" fmla="*/ 2774 w 552964"/>
                <a:gd name="T39" fmla="*/ 27842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(p4, C2)</a:t>
              </a:r>
            </a:p>
          </p:txBody>
        </p:sp>
        <p:cxnSp>
          <p:nvCxnSpPr>
            <p:cNvPr id="1461299" name="Curved Connector 148"/>
            <p:cNvCxnSpPr>
              <a:cxnSpLocks noChangeShapeType="1"/>
              <a:stCxn id="138" idx="10"/>
              <a:endCxn id="148" idx="18"/>
            </p:cNvCxnSpPr>
            <p:nvPr/>
          </p:nvCxnSpPr>
          <p:spPr bwMode="auto">
            <a:xfrm>
              <a:off x="1957" y="1454"/>
              <a:ext cx="216" cy="371"/>
            </a:xfrm>
            <a:prstGeom prst="curvedConnector3">
              <a:avLst>
                <a:gd name="adj1" fmla="val -3704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0" name="Curved Connector 149"/>
            <p:cNvCxnSpPr>
              <a:cxnSpLocks noChangeShapeType="1"/>
              <a:stCxn id="148" idx="7"/>
              <a:endCxn id="139" idx="10"/>
            </p:cNvCxnSpPr>
            <p:nvPr/>
          </p:nvCxnSpPr>
          <p:spPr bwMode="auto">
            <a:xfrm flipV="1">
              <a:off x="2374" y="1455"/>
              <a:ext cx="1023" cy="370"/>
            </a:xfrm>
            <a:prstGeom prst="curvedConnector3">
              <a:avLst>
                <a:gd name="adj1" fmla="val 100778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1" name="Curved Connector 180"/>
            <p:cNvCxnSpPr>
              <a:cxnSpLocks noChangeShapeType="1"/>
              <a:stCxn id="125" idx="3"/>
              <a:endCxn id="217" idx="10"/>
            </p:cNvCxnSpPr>
            <p:nvPr/>
          </p:nvCxnSpPr>
          <p:spPr bwMode="auto">
            <a:xfrm flipV="1">
              <a:off x="3087" y="932"/>
              <a:ext cx="38" cy="416"/>
            </a:xfrm>
            <a:prstGeom prst="curvedConnector3">
              <a:avLst>
                <a:gd name="adj1" fmla="val 118417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2" name="Curved Connector 181"/>
            <p:cNvCxnSpPr>
              <a:cxnSpLocks noChangeShapeType="1"/>
              <a:stCxn id="139" idx="3"/>
              <a:endCxn id="226" idx="10"/>
            </p:cNvCxnSpPr>
            <p:nvPr/>
          </p:nvCxnSpPr>
          <p:spPr bwMode="auto">
            <a:xfrm flipV="1">
              <a:off x="3396" y="932"/>
              <a:ext cx="41" cy="416"/>
            </a:xfrm>
            <a:prstGeom prst="curvedConnector3">
              <a:avLst>
                <a:gd name="adj1" fmla="val 117069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3" name="Curved Connector 203"/>
            <p:cNvCxnSpPr>
              <a:cxnSpLocks noChangeShapeType="1"/>
              <a:stCxn id="142" idx="8"/>
              <a:endCxn id="125" idx="10"/>
            </p:cNvCxnSpPr>
            <p:nvPr/>
          </p:nvCxnSpPr>
          <p:spPr bwMode="auto">
            <a:xfrm flipV="1">
              <a:off x="2689" y="1455"/>
              <a:ext cx="399" cy="310"/>
            </a:xfrm>
            <a:prstGeom prst="curvedConnector3">
              <a:avLst>
                <a:gd name="adj1" fmla="val 1005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304" name="TextBox 275"/>
            <p:cNvSpPr txBox="1">
              <a:spLocks noChangeArrowheads="1"/>
            </p:cNvSpPr>
            <p:nvPr/>
          </p:nvSpPr>
          <p:spPr bwMode="auto">
            <a:xfrm>
              <a:off x="4332" y="377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C3</a:t>
              </a:r>
            </a:p>
          </p:txBody>
        </p:sp>
        <p:sp>
          <p:nvSpPr>
            <p:cNvPr id="298" name="Freeform 297"/>
            <p:cNvSpPr>
              <a:spLocks noChangeArrowheads="1"/>
            </p:cNvSpPr>
            <p:nvPr/>
          </p:nvSpPr>
          <p:spPr bwMode="auto">
            <a:xfrm>
              <a:off x="3640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7 h 174471"/>
                <a:gd name="T16" fmla="*/ 420639 w 565849"/>
                <a:gd name="T17" fmla="*/ 151806 h 174471"/>
                <a:gd name="T18" fmla="*/ 405193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(m16,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06" name="Straight Arrow Connector 213"/>
            <p:cNvCxnSpPr>
              <a:cxnSpLocks noChangeShapeType="1"/>
              <a:stCxn id="297" idx="17"/>
              <a:endCxn id="298" idx="3"/>
            </p:cNvCxnSpPr>
            <p:nvPr/>
          </p:nvCxnSpPr>
          <p:spPr bwMode="auto">
            <a:xfrm flipH="1">
              <a:off x="3743" y="577"/>
              <a:ext cx="503" cy="25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1" name="Freeform 300"/>
            <p:cNvSpPr>
              <a:spLocks noChangeArrowheads="1"/>
            </p:cNvSpPr>
            <p:nvPr/>
          </p:nvSpPr>
          <p:spPr bwMode="auto">
            <a:xfrm>
              <a:off x="4481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(m18,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08" name="Straight Arrow Connector 220"/>
            <p:cNvCxnSpPr>
              <a:cxnSpLocks noChangeShapeType="1"/>
              <a:stCxn id="297" idx="11"/>
              <a:endCxn id="301" idx="3"/>
            </p:cNvCxnSpPr>
            <p:nvPr/>
          </p:nvCxnSpPr>
          <p:spPr bwMode="auto">
            <a:xfrm>
              <a:off x="4380" y="595"/>
              <a:ext cx="204" cy="23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6" name="Freeform 305"/>
            <p:cNvSpPr>
              <a:spLocks noChangeArrowheads="1"/>
            </p:cNvSpPr>
            <p:nvPr/>
          </p:nvSpPr>
          <p:spPr bwMode="auto">
            <a:xfrm>
              <a:off x="5123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(m20,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10" name="Straight Arrow Connector 227"/>
            <p:cNvCxnSpPr>
              <a:cxnSpLocks noChangeShapeType="1"/>
              <a:stCxn id="297" idx="7"/>
              <a:endCxn id="306" idx="3"/>
            </p:cNvCxnSpPr>
            <p:nvPr/>
          </p:nvCxnSpPr>
          <p:spPr bwMode="auto">
            <a:xfrm>
              <a:off x="4465" y="577"/>
              <a:ext cx="761" cy="25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0" name="Freeform 309"/>
            <p:cNvSpPr>
              <a:spLocks noChangeArrowheads="1"/>
            </p:cNvSpPr>
            <p:nvPr/>
          </p:nvSpPr>
          <p:spPr bwMode="auto">
            <a:xfrm>
              <a:off x="4466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C3)</a:t>
              </a:r>
            </a:p>
          </p:txBody>
        </p:sp>
        <p:cxnSp>
          <p:nvCxnSpPr>
            <p:cNvPr id="1461312" name="Straight Arrow Connector 125"/>
            <p:cNvCxnSpPr>
              <a:cxnSpLocks noChangeShapeType="1"/>
              <a:stCxn id="308" idx="12"/>
              <a:endCxn id="310" idx="3"/>
            </p:cNvCxnSpPr>
            <p:nvPr/>
          </p:nvCxnSpPr>
          <p:spPr bwMode="auto">
            <a:xfrm>
              <a:off x="4373" y="1195"/>
              <a:ext cx="189" cy="15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5" name="Freeform 314"/>
            <p:cNvSpPr>
              <a:spLocks noChangeArrowheads="1"/>
            </p:cNvSpPr>
            <p:nvPr/>
          </p:nvSpPr>
          <p:spPr bwMode="auto">
            <a:xfrm>
              <a:off x="3762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(p2, C3)</a:t>
              </a:r>
            </a:p>
          </p:txBody>
        </p:sp>
        <p:sp>
          <p:nvSpPr>
            <p:cNvPr id="316" name="Freeform 315"/>
            <p:cNvSpPr>
              <a:spLocks noChangeArrowheads="1"/>
            </p:cNvSpPr>
            <p:nvPr/>
          </p:nvSpPr>
          <p:spPr bwMode="auto">
            <a:xfrm>
              <a:off x="5090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(p9, C3)</a:t>
              </a:r>
            </a:p>
          </p:txBody>
        </p:sp>
        <p:cxnSp>
          <p:nvCxnSpPr>
            <p:cNvPr id="1461315" name="Straight Arrow Connector 139"/>
            <p:cNvCxnSpPr>
              <a:cxnSpLocks noChangeShapeType="1"/>
              <a:stCxn id="308" idx="8"/>
              <a:endCxn id="316" idx="3"/>
            </p:cNvCxnSpPr>
            <p:nvPr/>
          </p:nvCxnSpPr>
          <p:spPr bwMode="auto">
            <a:xfrm>
              <a:off x="4450" y="1177"/>
              <a:ext cx="736" cy="17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16" name="Straight Arrow Connector 140"/>
            <p:cNvCxnSpPr>
              <a:cxnSpLocks noChangeShapeType="1"/>
              <a:stCxn id="308" idx="17"/>
              <a:endCxn id="315" idx="3"/>
            </p:cNvCxnSpPr>
            <p:nvPr/>
          </p:nvCxnSpPr>
          <p:spPr bwMode="auto">
            <a:xfrm flipH="1">
              <a:off x="3858" y="1177"/>
              <a:ext cx="393" cy="17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0" name="Freeform 319"/>
            <p:cNvSpPr>
              <a:spLocks noChangeArrowheads="1"/>
            </p:cNvSpPr>
            <p:nvPr/>
          </p:nvSpPr>
          <p:spPr bwMode="auto">
            <a:xfrm>
              <a:off x="4563" y="1540"/>
              <a:ext cx="265" cy="109"/>
            </a:xfrm>
            <a:custGeom>
              <a:avLst/>
              <a:gdLst>
                <a:gd name="T0" fmla="*/ 2774 w 552964"/>
                <a:gd name="T1" fmla="*/ 29321 h 177311"/>
                <a:gd name="T2" fmla="*/ 9102 w 552964"/>
                <a:gd name="T3" fmla="*/ 10813 h 177311"/>
                <a:gd name="T4" fmla="*/ 24379 w 552964"/>
                <a:gd name="T5" fmla="*/ 3147 h 177311"/>
                <a:gd name="T6" fmla="*/ 205018 w 552964"/>
                <a:gd name="T7" fmla="*/ 1456 h 177311"/>
                <a:gd name="T8" fmla="*/ 245032 w 552964"/>
                <a:gd name="T9" fmla="*/ 0 h 177311"/>
                <a:gd name="T10" fmla="*/ 389992 w 552964"/>
                <a:gd name="T11" fmla="*/ 3147 h 177311"/>
                <a:gd name="T12" fmla="*/ 405269 w 552964"/>
                <a:gd name="T13" fmla="*/ 10813 h 177311"/>
                <a:gd name="T14" fmla="*/ 411598 w 552964"/>
                <a:gd name="T15" fmla="*/ 29321 h 177311"/>
                <a:gd name="T16" fmla="*/ 412750 w 552964"/>
                <a:gd name="T17" fmla="*/ 80048 h 177311"/>
                <a:gd name="T18" fmla="*/ 411598 w 552964"/>
                <a:gd name="T19" fmla="*/ 134014 h 177311"/>
                <a:gd name="T20" fmla="*/ 405269 w 552964"/>
                <a:gd name="T21" fmla="*/ 152521 h 177311"/>
                <a:gd name="T22" fmla="*/ 389992 w 552964"/>
                <a:gd name="T23" fmla="*/ 160188 h 177311"/>
                <a:gd name="T24" fmla="*/ 340824 w 552964"/>
                <a:gd name="T25" fmla="*/ 160338 h 177311"/>
                <a:gd name="T26" fmla="*/ 251951 w 552964"/>
                <a:gd name="T27" fmla="*/ 160338 h 177311"/>
                <a:gd name="T28" fmla="*/ 161302 w 552964"/>
                <a:gd name="T29" fmla="*/ 160338 h 177311"/>
                <a:gd name="T30" fmla="*/ 72430 w 552964"/>
                <a:gd name="T31" fmla="*/ 160338 h 177311"/>
                <a:gd name="T32" fmla="*/ 24379 w 552964"/>
                <a:gd name="T33" fmla="*/ 160188 h 177311"/>
                <a:gd name="T34" fmla="*/ 9102 w 552964"/>
                <a:gd name="T35" fmla="*/ 152521 h 177311"/>
                <a:gd name="T36" fmla="*/ 2774 w 552964"/>
                <a:gd name="T37" fmla="*/ 134014 h 177311"/>
                <a:gd name="T38" fmla="*/ 0 w 552964"/>
                <a:gd name="T39" fmla="*/ 80048 h 177311"/>
                <a:gd name="T40" fmla="*/ 2774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C3)</a:t>
              </a:r>
            </a:p>
          </p:txBody>
        </p:sp>
        <p:sp>
          <p:nvSpPr>
            <p:cNvPr id="322" name="Freeform 321"/>
            <p:cNvSpPr>
              <a:spLocks noChangeArrowheads="1"/>
            </p:cNvSpPr>
            <p:nvPr/>
          </p:nvSpPr>
          <p:spPr bwMode="auto">
            <a:xfrm>
              <a:off x="3965" y="1775"/>
              <a:ext cx="265" cy="109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(p4, C3)</a:t>
              </a:r>
            </a:p>
          </p:txBody>
        </p:sp>
        <p:cxnSp>
          <p:nvCxnSpPr>
            <p:cNvPr id="1461319" name="Curved Connector 148"/>
            <p:cNvCxnSpPr>
              <a:cxnSpLocks noChangeShapeType="1"/>
              <a:stCxn id="315" idx="10"/>
              <a:endCxn id="322" idx="18"/>
            </p:cNvCxnSpPr>
            <p:nvPr/>
          </p:nvCxnSpPr>
          <p:spPr bwMode="auto">
            <a:xfrm>
              <a:off x="3860" y="1450"/>
              <a:ext cx="105" cy="374"/>
            </a:xfrm>
            <a:prstGeom prst="curvedConnector3">
              <a:avLst>
                <a:gd name="adj1" fmla="val 13333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0" name="Curved Connector 149"/>
            <p:cNvCxnSpPr>
              <a:cxnSpLocks noChangeShapeType="1"/>
              <a:stCxn id="322" idx="7"/>
              <a:endCxn id="316" idx="10"/>
            </p:cNvCxnSpPr>
            <p:nvPr/>
          </p:nvCxnSpPr>
          <p:spPr bwMode="auto">
            <a:xfrm flipV="1">
              <a:off x="4163" y="1450"/>
              <a:ext cx="1025" cy="374"/>
            </a:xfrm>
            <a:prstGeom prst="curvedConnector3">
              <a:avLst>
                <a:gd name="adj1" fmla="val 99898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1" name="Curved Connector 174"/>
            <p:cNvCxnSpPr>
              <a:cxnSpLocks noChangeShapeType="1"/>
              <a:stCxn id="298" idx="10"/>
              <a:endCxn id="315" idx="3"/>
            </p:cNvCxnSpPr>
            <p:nvPr/>
          </p:nvCxnSpPr>
          <p:spPr bwMode="auto">
            <a:xfrm>
              <a:off x="3745" y="928"/>
              <a:ext cx="113" cy="423"/>
            </a:xfrm>
            <a:prstGeom prst="curvedConnector3">
              <a:avLst>
                <a:gd name="adj1" fmla="val -9736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2" name="Curved Connector 177"/>
            <p:cNvCxnSpPr>
              <a:cxnSpLocks noChangeShapeType="1"/>
              <a:stCxn id="310" idx="3"/>
              <a:endCxn id="301" idx="10"/>
            </p:cNvCxnSpPr>
            <p:nvPr/>
          </p:nvCxnSpPr>
          <p:spPr bwMode="auto">
            <a:xfrm flipV="1">
              <a:off x="4562" y="928"/>
              <a:ext cx="24" cy="423"/>
            </a:xfrm>
            <a:prstGeom prst="curvedConnector3">
              <a:avLst>
                <a:gd name="adj1" fmla="val 225000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3" name="Curved Connector 181"/>
            <p:cNvCxnSpPr>
              <a:cxnSpLocks noChangeShapeType="1"/>
              <a:stCxn id="316" idx="3"/>
              <a:endCxn id="306" idx="10"/>
            </p:cNvCxnSpPr>
            <p:nvPr/>
          </p:nvCxnSpPr>
          <p:spPr bwMode="auto">
            <a:xfrm flipV="1">
              <a:off x="5186" y="928"/>
              <a:ext cx="42" cy="423"/>
            </a:xfrm>
            <a:prstGeom prst="curvedConnector3">
              <a:avLst>
                <a:gd name="adj1" fmla="val 116662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3" name="Curved Connector 332"/>
            <p:cNvCxnSpPr>
              <a:cxnSpLocks noChangeShapeType="1"/>
              <a:stCxn id="319" idx="7"/>
              <a:endCxn id="320" idx="14"/>
            </p:cNvCxnSpPr>
            <p:nvPr/>
          </p:nvCxnSpPr>
          <p:spPr bwMode="auto">
            <a:xfrm flipV="1">
              <a:off x="4488" y="1639"/>
              <a:ext cx="152" cy="89"/>
            </a:xfrm>
            <a:prstGeom prst="curvedConnector3">
              <a:avLst>
                <a:gd name="adj1" fmla="val 100657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4" name="Freeform 333"/>
            <p:cNvSpPr>
              <a:spLocks/>
            </p:cNvSpPr>
            <p:nvPr/>
          </p:nvSpPr>
          <p:spPr bwMode="auto">
            <a:xfrm>
              <a:off x="4574" y="1454"/>
              <a:ext cx="116" cy="91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912 h 143301"/>
                <a:gd name="T4" fmla="*/ 184150 w 218364"/>
                <a:gd name="T5" fmla="*/ 144463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 type="stealth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461327" name="Curved Connector 203"/>
            <p:cNvCxnSpPr>
              <a:cxnSpLocks noChangeShapeType="1"/>
              <a:stCxn id="319" idx="8"/>
              <a:endCxn id="311" idx="10"/>
            </p:cNvCxnSpPr>
            <p:nvPr/>
          </p:nvCxnSpPr>
          <p:spPr bwMode="auto">
            <a:xfrm flipV="1">
              <a:off x="4487" y="1453"/>
              <a:ext cx="399" cy="311"/>
            </a:xfrm>
            <a:prstGeom prst="curvedConnector3">
              <a:avLst>
                <a:gd name="adj1" fmla="val 101500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8" name="Straight Arrow Connector 28"/>
            <p:cNvCxnSpPr>
              <a:cxnSpLocks noChangeShapeType="1"/>
              <a:stCxn id="24" idx="9"/>
              <a:endCxn id="206" idx="3"/>
            </p:cNvCxnSpPr>
            <p:nvPr/>
          </p:nvCxnSpPr>
          <p:spPr bwMode="auto">
            <a:xfrm flipH="1">
              <a:off x="745" y="152"/>
              <a:ext cx="1800" cy="465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9" name="Straight Arrow Connector 40"/>
            <p:cNvCxnSpPr>
              <a:cxnSpLocks noChangeShapeType="1"/>
              <a:stCxn id="24" idx="7"/>
              <a:endCxn id="37" idx="0"/>
            </p:cNvCxnSpPr>
            <p:nvPr/>
          </p:nvCxnSpPr>
          <p:spPr bwMode="auto">
            <a:xfrm>
              <a:off x="2614" y="147"/>
              <a:ext cx="2578" cy="10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30" name="Straight Arrow Connector 40"/>
            <p:cNvCxnSpPr>
              <a:cxnSpLocks noChangeShapeType="1"/>
              <a:stCxn id="24" idx="9"/>
              <a:endCxn id="297" idx="3"/>
            </p:cNvCxnSpPr>
            <p:nvPr/>
          </p:nvCxnSpPr>
          <p:spPr bwMode="auto">
            <a:xfrm>
              <a:off x="2545" y="152"/>
              <a:ext cx="1809" cy="33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0" name="Freeform 209"/>
            <p:cNvSpPr>
              <a:spLocks noChangeArrowheads="1"/>
            </p:cNvSpPr>
            <p:nvPr/>
          </p:nvSpPr>
          <p:spPr bwMode="auto">
            <a:xfrm>
              <a:off x="359" y="953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(m5,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4" name="Freeform 213"/>
            <p:cNvSpPr>
              <a:spLocks noChangeArrowheads="1"/>
            </p:cNvSpPr>
            <p:nvPr/>
          </p:nvSpPr>
          <p:spPr bwMode="auto">
            <a:xfrm>
              <a:off x="1225" y="953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(m7,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34" name="Straight Arrow Connector 217"/>
            <p:cNvCxnSpPr>
              <a:cxnSpLocks noChangeShapeType="1"/>
              <a:stCxn id="206" idx="14"/>
              <a:endCxn id="210" idx="3"/>
            </p:cNvCxnSpPr>
            <p:nvPr/>
          </p:nvCxnSpPr>
          <p:spPr bwMode="auto">
            <a:xfrm flipH="1">
              <a:off x="447" y="724"/>
              <a:ext cx="244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35" name="Straight Arrow Connector 221"/>
            <p:cNvCxnSpPr>
              <a:cxnSpLocks noChangeShapeType="1"/>
              <a:stCxn id="206" idx="10"/>
              <a:endCxn id="214" idx="3"/>
            </p:cNvCxnSpPr>
            <p:nvPr/>
          </p:nvCxnSpPr>
          <p:spPr bwMode="auto">
            <a:xfrm>
              <a:off x="800" y="724"/>
              <a:ext cx="513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4" name="Freeform 263"/>
            <p:cNvSpPr>
              <a:spLocks noChangeArrowheads="1"/>
            </p:cNvSpPr>
            <p:nvPr/>
          </p:nvSpPr>
          <p:spPr bwMode="auto">
            <a:xfrm>
              <a:off x="350" y="1476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C1)</a:t>
              </a:r>
            </a:p>
          </p:txBody>
        </p:sp>
        <p:sp>
          <p:nvSpPr>
            <p:cNvPr id="267" name="Freeform 266"/>
            <p:cNvSpPr>
              <a:spLocks noChangeArrowheads="1"/>
            </p:cNvSpPr>
            <p:nvPr/>
          </p:nvSpPr>
          <p:spPr bwMode="auto">
            <a:xfrm>
              <a:off x="1178" y="1476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C1)</a:t>
              </a:r>
            </a:p>
          </p:txBody>
        </p:sp>
        <p:cxnSp>
          <p:nvCxnSpPr>
            <p:cNvPr id="1461339" name="Straight Arrow Connector 131"/>
            <p:cNvCxnSpPr>
              <a:cxnSpLocks noChangeShapeType="1"/>
              <a:stCxn id="263" idx="11"/>
              <a:endCxn id="267" idx="3"/>
            </p:cNvCxnSpPr>
            <p:nvPr/>
          </p:nvCxnSpPr>
          <p:spPr bwMode="auto">
            <a:xfrm>
              <a:off x="815" y="1324"/>
              <a:ext cx="469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0" name="Straight Arrow Connector 132"/>
            <p:cNvCxnSpPr>
              <a:cxnSpLocks noChangeShapeType="1"/>
              <a:stCxn id="263" idx="14"/>
              <a:endCxn id="264" idx="3"/>
            </p:cNvCxnSpPr>
            <p:nvPr/>
          </p:nvCxnSpPr>
          <p:spPr bwMode="auto">
            <a:xfrm flipH="1">
              <a:off x="456" y="1324"/>
              <a:ext cx="228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2" name="Curved Connector 144"/>
            <p:cNvCxnSpPr>
              <a:cxnSpLocks noChangeShapeType="1"/>
              <a:stCxn id="264" idx="10"/>
              <a:endCxn id="275" idx="18"/>
            </p:cNvCxnSpPr>
            <p:nvPr/>
          </p:nvCxnSpPr>
          <p:spPr bwMode="auto">
            <a:xfrm>
              <a:off x="457" y="1582"/>
              <a:ext cx="229" cy="275"/>
            </a:xfrm>
            <a:prstGeom prst="curvedConnector3">
              <a:avLst>
                <a:gd name="adj1" fmla="val 0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3" name="Curved Connector 175"/>
            <p:cNvCxnSpPr>
              <a:cxnSpLocks noChangeShapeType="1"/>
              <a:stCxn id="210" idx="10"/>
              <a:endCxn id="264" idx="3"/>
            </p:cNvCxnSpPr>
            <p:nvPr/>
          </p:nvCxnSpPr>
          <p:spPr bwMode="auto">
            <a:xfrm>
              <a:off x="448" y="1060"/>
              <a:ext cx="8" cy="416"/>
            </a:xfrm>
            <a:prstGeom prst="curvedConnector3">
              <a:avLst>
                <a:gd name="adj1" fmla="val -25000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4" name="Curved Connector 180"/>
            <p:cNvCxnSpPr>
              <a:cxnSpLocks noChangeShapeType="1"/>
              <a:stCxn id="267" idx="3"/>
              <a:endCxn id="214" idx="10"/>
            </p:cNvCxnSpPr>
            <p:nvPr/>
          </p:nvCxnSpPr>
          <p:spPr bwMode="auto">
            <a:xfrm flipV="1">
              <a:off x="1284" y="1060"/>
              <a:ext cx="30" cy="416"/>
            </a:xfrm>
            <a:prstGeom prst="curvedConnector3">
              <a:avLst>
                <a:gd name="adj1" fmla="val 0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" name="Straight Arrow Connector 286"/>
            <p:cNvCxnSpPr>
              <a:cxnSpLocks noChangeShapeType="1"/>
              <a:stCxn id="206" idx="12"/>
              <a:endCxn id="263" idx="3"/>
            </p:cNvCxnSpPr>
            <p:nvPr/>
          </p:nvCxnSpPr>
          <p:spPr bwMode="auto">
            <a:xfrm>
              <a:off x="745" y="723"/>
              <a:ext cx="4" cy="49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6" name="Curved Connector 203"/>
            <p:cNvCxnSpPr>
              <a:cxnSpLocks noChangeShapeType="1"/>
              <a:stCxn id="275" idx="8"/>
              <a:endCxn id="267" idx="10"/>
            </p:cNvCxnSpPr>
            <p:nvPr/>
          </p:nvCxnSpPr>
          <p:spPr bwMode="auto">
            <a:xfrm flipV="1">
              <a:off x="886" y="1582"/>
              <a:ext cx="399" cy="311"/>
            </a:xfrm>
            <a:prstGeom prst="curvedConnector3">
              <a:avLst>
                <a:gd name="adj1" fmla="val 101750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7" name="Straight Arrow Connector 213"/>
            <p:cNvCxnSpPr>
              <a:cxnSpLocks noChangeShapeType="1"/>
              <a:stCxn id="212" idx="17"/>
              <a:endCxn id="213" idx="3"/>
            </p:cNvCxnSpPr>
            <p:nvPr/>
          </p:nvCxnSpPr>
          <p:spPr bwMode="auto">
            <a:xfrm flipH="1">
              <a:off x="1952" y="578"/>
              <a:ext cx="514" cy="247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8" name="Straight Arrow Connector 217"/>
            <p:cNvCxnSpPr>
              <a:cxnSpLocks noChangeShapeType="1"/>
              <a:stCxn id="212" idx="14"/>
              <a:endCxn id="215" idx="3"/>
            </p:cNvCxnSpPr>
            <p:nvPr/>
          </p:nvCxnSpPr>
          <p:spPr bwMode="auto">
            <a:xfrm flipH="1">
              <a:off x="2257" y="596"/>
              <a:ext cx="237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9" name="Straight Arrow Connector 221"/>
            <p:cNvCxnSpPr>
              <a:cxnSpLocks noChangeShapeType="1"/>
              <a:stCxn id="212" idx="10"/>
              <a:endCxn id="217" idx="3"/>
            </p:cNvCxnSpPr>
            <p:nvPr/>
          </p:nvCxnSpPr>
          <p:spPr bwMode="auto">
            <a:xfrm>
              <a:off x="2603" y="596"/>
              <a:ext cx="520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0" name="Straight Arrow Connector 227"/>
            <p:cNvCxnSpPr>
              <a:cxnSpLocks noChangeShapeType="1"/>
              <a:stCxn id="212" idx="7"/>
              <a:endCxn id="226" idx="3"/>
            </p:cNvCxnSpPr>
            <p:nvPr/>
          </p:nvCxnSpPr>
          <p:spPr bwMode="auto">
            <a:xfrm>
              <a:off x="2632" y="578"/>
              <a:ext cx="803" cy="247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1" name="Curved Connector 174"/>
            <p:cNvCxnSpPr>
              <a:cxnSpLocks noChangeShapeType="1"/>
              <a:stCxn id="213" idx="10"/>
              <a:endCxn id="138" idx="3"/>
            </p:cNvCxnSpPr>
            <p:nvPr/>
          </p:nvCxnSpPr>
          <p:spPr bwMode="auto">
            <a:xfrm>
              <a:off x="1954" y="932"/>
              <a:ext cx="2" cy="416"/>
            </a:xfrm>
            <a:prstGeom prst="curvedConnector3">
              <a:avLst>
                <a:gd name="adj1" fmla="val -1050000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2" name="Curved Connector 175"/>
            <p:cNvCxnSpPr>
              <a:cxnSpLocks noChangeShapeType="1"/>
              <a:stCxn id="215" idx="10"/>
              <a:endCxn id="122" idx="3"/>
            </p:cNvCxnSpPr>
            <p:nvPr/>
          </p:nvCxnSpPr>
          <p:spPr bwMode="auto">
            <a:xfrm>
              <a:off x="2259" y="932"/>
              <a:ext cx="1" cy="416"/>
            </a:xfrm>
            <a:prstGeom prst="curvedConnector3">
              <a:avLst>
                <a:gd name="adj1" fmla="val -31000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Straight Arrow Connector 116"/>
            <p:cNvCxnSpPr>
              <a:cxnSpLocks noChangeShapeType="1"/>
              <a:stCxn id="212" idx="12"/>
              <a:endCxn id="121" idx="3"/>
            </p:cNvCxnSpPr>
            <p:nvPr/>
          </p:nvCxnSpPr>
          <p:spPr bwMode="auto">
            <a:xfrm>
              <a:off x="2548" y="595"/>
              <a:ext cx="4" cy="49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3" name="Freeform 212"/>
            <p:cNvSpPr>
              <a:spLocks noChangeArrowheads="1"/>
            </p:cNvSpPr>
            <p:nvPr/>
          </p:nvSpPr>
          <p:spPr bwMode="auto">
            <a:xfrm>
              <a:off x="1839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6 h 174471"/>
                <a:gd name="T16" fmla="*/ 420639 w 565849"/>
                <a:gd name="T17" fmla="*/ 151805 h 174471"/>
                <a:gd name="T18" fmla="*/ 405193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(m10,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5" name="Freeform 214"/>
            <p:cNvSpPr>
              <a:spLocks noChangeArrowheads="1"/>
            </p:cNvSpPr>
            <p:nvPr/>
          </p:nvSpPr>
          <p:spPr bwMode="auto">
            <a:xfrm>
              <a:off x="2144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(m11,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51" name="Freeform 350"/>
            <p:cNvSpPr>
              <a:spLocks/>
            </p:cNvSpPr>
            <p:nvPr/>
          </p:nvSpPr>
          <p:spPr bwMode="auto">
            <a:xfrm>
              <a:off x="1365" y="691"/>
              <a:ext cx="588" cy="466"/>
            </a:xfrm>
            <a:custGeom>
              <a:avLst/>
              <a:gdLst>
                <a:gd name="T0" fmla="*/ 0 w 867096"/>
                <a:gd name="T1" fmla="*/ 586097 h 681614"/>
                <a:gd name="T2" fmla="*/ 256393 w 867096"/>
                <a:gd name="T3" fmla="*/ 186209 h 681614"/>
                <a:gd name="T4" fmla="*/ 697449 w 867096"/>
                <a:gd name="T5" fmla="*/ 5485 h 681614"/>
                <a:gd name="T6" fmla="*/ 933450 w 867096"/>
                <a:gd name="T7" fmla="*/ 219122 h 6816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7096" h="681614">
                  <a:moveTo>
                    <a:pt x="0" y="540018"/>
                  </a:moveTo>
                  <a:cubicBezTo>
                    <a:pt x="394648" y="681614"/>
                    <a:pt x="93651" y="227923"/>
                    <a:pt x="238167" y="171569"/>
                  </a:cubicBezTo>
                  <a:cubicBezTo>
                    <a:pt x="321572" y="82408"/>
                    <a:pt x="543050" y="0"/>
                    <a:pt x="647871" y="5054"/>
                  </a:cubicBezTo>
                  <a:cubicBezTo>
                    <a:pt x="752692" y="10108"/>
                    <a:pt x="805985" y="169088"/>
                    <a:pt x="867096" y="201895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7" name="Freeform 36"/>
            <p:cNvSpPr>
              <a:spLocks noChangeArrowheads="1"/>
            </p:cNvSpPr>
            <p:nvPr/>
          </p:nvSpPr>
          <p:spPr bwMode="auto">
            <a:xfrm>
              <a:off x="5192" y="233"/>
              <a:ext cx="266" cy="101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6 h 174471"/>
                <a:gd name="T16" fmla="*/ 420639 w 565849"/>
                <a:gd name="T17" fmla="*/ 151805 h 174471"/>
                <a:gd name="T18" fmla="*/ 405193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(m21, </a:t>
              </a:r>
              <a:r>
                <a:rPr lang="el-GR" sz="800" b="1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60" name="Straight Arrow Connector 95"/>
            <p:cNvCxnSpPr>
              <a:cxnSpLocks noChangeShapeType="1"/>
            </p:cNvCxnSpPr>
            <p:nvPr/>
          </p:nvCxnSpPr>
          <p:spPr bwMode="auto">
            <a:xfrm flipH="1">
              <a:off x="5269" y="341"/>
              <a:ext cx="63" cy="8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1" name="Freeform 400"/>
            <p:cNvSpPr>
              <a:spLocks noChangeArrowheads="1"/>
            </p:cNvSpPr>
            <p:nvPr/>
          </p:nvSpPr>
          <p:spPr bwMode="auto">
            <a:xfrm>
              <a:off x="5124" y="417"/>
              <a:ext cx="281" cy="117"/>
            </a:xfrm>
            <a:custGeom>
              <a:avLst/>
              <a:gdLst>
                <a:gd name="T0" fmla="*/ 2870 w 552964"/>
                <a:gd name="T1" fmla="*/ 29321 h 177311"/>
                <a:gd name="T2" fmla="*/ 9417 w 552964"/>
                <a:gd name="T3" fmla="*/ 10813 h 177311"/>
                <a:gd name="T4" fmla="*/ 25223 w 552964"/>
                <a:gd name="T5" fmla="*/ 3147 h 177311"/>
                <a:gd name="T6" fmla="*/ 212115 w 552964"/>
                <a:gd name="T7" fmla="*/ 1456 h 177311"/>
                <a:gd name="T8" fmla="*/ 253514 w 552964"/>
                <a:gd name="T9" fmla="*/ 0 h 177311"/>
                <a:gd name="T10" fmla="*/ 403492 w 552964"/>
                <a:gd name="T11" fmla="*/ 3147 h 177311"/>
                <a:gd name="T12" fmla="*/ 419298 w 552964"/>
                <a:gd name="T13" fmla="*/ 10813 h 177311"/>
                <a:gd name="T14" fmla="*/ 425846 w 552964"/>
                <a:gd name="T15" fmla="*/ 29321 h 177311"/>
                <a:gd name="T16" fmla="*/ 427038 w 552964"/>
                <a:gd name="T17" fmla="*/ 80048 h 177311"/>
                <a:gd name="T18" fmla="*/ 425846 w 552964"/>
                <a:gd name="T19" fmla="*/ 134013 h 177311"/>
                <a:gd name="T20" fmla="*/ 419298 w 552964"/>
                <a:gd name="T21" fmla="*/ 152520 h 177311"/>
                <a:gd name="T22" fmla="*/ 403492 w 552964"/>
                <a:gd name="T23" fmla="*/ 160187 h 177311"/>
                <a:gd name="T24" fmla="*/ 352622 w 552964"/>
                <a:gd name="T25" fmla="*/ 160337 h 177311"/>
                <a:gd name="T26" fmla="*/ 260673 w 552964"/>
                <a:gd name="T27" fmla="*/ 160337 h 177311"/>
                <a:gd name="T28" fmla="*/ 166885 w 552964"/>
                <a:gd name="T29" fmla="*/ 160337 h 177311"/>
                <a:gd name="T30" fmla="*/ 74937 w 552964"/>
                <a:gd name="T31" fmla="*/ 160337 h 177311"/>
                <a:gd name="T32" fmla="*/ 25223 w 552964"/>
                <a:gd name="T33" fmla="*/ 160187 h 177311"/>
                <a:gd name="T34" fmla="*/ 9417 w 552964"/>
                <a:gd name="T35" fmla="*/ 152520 h 177311"/>
                <a:gd name="T36" fmla="*/ 2870 w 552964"/>
                <a:gd name="T37" fmla="*/ 134013 h 177311"/>
                <a:gd name="T38" fmla="*/ 0 w 552964"/>
                <a:gd name="T39" fmla="*/ 80048 h 177311"/>
                <a:gd name="T40" fmla="*/ 2870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(m23,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62" name="Straight Arrow Connector 258"/>
            <p:cNvCxnSpPr>
              <a:cxnSpLocks noChangeShapeType="1"/>
            </p:cNvCxnSpPr>
            <p:nvPr/>
          </p:nvCxnSpPr>
          <p:spPr bwMode="auto">
            <a:xfrm flipH="1">
              <a:off x="4975" y="343"/>
              <a:ext cx="349" cy="75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8" name="Freeform 97"/>
            <p:cNvSpPr>
              <a:spLocks noChangeArrowheads="1"/>
            </p:cNvSpPr>
            <p:nvPr/>
          </p:nvSpPr>
          <p:spPr bwMode="auto">
            <a:xfrm>
              <a:off x="4782" y="425"/>
              <a:ext cx="266" cy="101"/>
            </a:xfrm>
            <a:custGeom>
              <a:avLst/>
              <a:gdLst>
                <a:gd name="T0" fmla="*/ 2870 w 552964"/>
                <a:gd name="T1" fmla="*/ 29321 h 177311"/>
                <a:gd name="T2" fmla="*/ 9417 w 552964"/>
                <a:gd name="T3" fmla="*/ 10813 h 177311"/>
                <a:gd name="T4" fmla="*/ 25223 w 552964"/>
                <a:gd name="T5" fmla="*/ 3147 h 177311"/>
                <a:gd name="T6" fmla="*/ 212115 w 552964"/>
                <a:gd name="T7" fmla="*/ 1456 h 177311"/>
                <a:gd name="T8" fmla="*/ 253514 w 552964"/>
                <a:gd name="T9" fmla="*/ 0 h 177311"/>
                <a:gd name="T10" fmla="*/ 403491 w 552964"/>
                <a:gd name="T11" fmla="*/ 3147 h 177311"/>
                <a:gd name="T12" fmla="*/ 419297 w 552964"/>
                <a:gd name="T13" fmla="*/ 10813 h 177311"/>
                <a:gd name="T14" fmla="*/ 425845 w 552964"/>
                <a:gd name="T15" fmla="*/ 29321 h 177311"/>
                <a:gd name="T16" fmla="*/ 427037 w 552964"/>
                <a:gd name="T17" fmla="*/ 80048 h 177311"/>
                <a:gd name="T18" fmla="*/ 425845 w 552964"/>
                <a:gd name="T19" fmla="*/ 134013 h 177311"/>
                <a:gd name="T20" fmla="*/ 419297 w 552964"/>
                <a:gd name="T21" fmla="*/ 152520 h 177311"/>
                <a:gd name="T22" fmla="*/ 403491 w 552964"/>
                <a:gd name="T23" fmla="*/ 160187 h 177311"/>
                <a:gd name="T24" fmla="*/ 352621 w 552964"/>
                <a:gd name="T25" fmla="*/ 160337 h 177311"/>
                <a:gd name="T26" fmla="*/ 260672 w 552964"/>
                <a:gd name="T27" fmla="*/ 160337 h 177311"/>
                <a:gd name="T28" fmla="*/ 166885 w 552964"/>
                <a:gd name="T29" fmla="*/ 160337 h 177311"/>
                <a:gd name="T30" fmla="*/ 74937 w 552964"/>
                <a:gd name="T31" fmla="*/ 160337 h 177311"/>
                <a:gd name="T32" fmla="*/ 25223 w 552964"/>
                <a:gd name="T33" fmla="*/ 160187 h 177311"/>
                <a:gd name="T34" fmla="*/ 9417 w 552964"/>
                <a:gd name="T35" fmla="*/ 152520 h 177311"/>
                <a:gd name="T36" fmla="*/ 2870 w 552964"/>
                <a:gd name="T37" fmla="*/ 134013 h 177311"/>
                <a:gd name="T38" fmla="*/ 0 w 552964"/>
                <a:gd name="T39" fmla="*/ 80048 h 177311"/>
                <a:gd name="T40" fmla="*/ 2870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(m22, </a:t>
              </a:r>
              <a:r>
                <a:rPr lang="el-GR" sz="800" b="1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64" name="Straight Arrow Connector 217"/>
            <p:cNvCxnSpPr>
              <a:cxnSpLocks noChangeShapeType="1"/>
              <a:stCxn id="297" idx="14"/>
              <a:endCxn id="300" idx="3"/>
            </p:cNvCxnSpPr>
            <p:nvPr/>
          </p:nvCxnSpPr>
          <p:spPr bwMode="auto">
            <a:xfrm flipH="1">
              <a:off x="4055" y="595"/>
              <a:ext cx="228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65" name="Straight Arrow Connector 221"/>
            <p:cNvCxnSpPr>
              <a:cxnSpLocks noChangeShapeType="1"/>
              <a:stCxn id="297" idx="10"/>
              <a:endCxn id="302" idx="3"/>
            </p:cNvCxnSpPr>
            <p:nvPr/>
          </p:nvCxnSpPr>
          <p:spPr bwMode="auto">
            <a:xfrm>
              <a:off x="4427" y="595"/>
              <a:ext cx="494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66" name="Straight Arrow Connector 131"/>
            <p:cNvCxnSpPr>
              <a:cxnSpLocks noChangeShapeType="1"/>
              <a:stCxn id="308" idx="11"/>
              <a:endCxn id="311" idx="3"/>
            </p:cNvCxnSpPr>
            <p:nvPr/>
          </p:nvCxnSpPr>
          <p:spPr bwMode="auto">
            <a:xfrm>
              <a:off x="4416" y="1195"/>
              <a:ext cx="468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0" name="Freeform 299"/>
            <p:cNvSpPr>
              <a:spLocks noChangeArrowheads="1"/>
            </p:cNvSpPr>
            <p:nvPr/>
          </p:nvSpPr>
          <p:spPr bwMode="auto">
            <a:xfrm>
              <a:off x="3942" y="824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(m17,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9" name="Freeform 308"/>
            <p:cNvSpPr>
              <a:spLocks noChangeArrowheads="1"/>
            </p:cNvSpPr>
            <p:nvPr/>
          </p:nvSpPr>
          <p:spPr bwMode="auto">
            <a:xfrm>
              <a:off x="4063" y="1347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C3)</a:t>
              </a:r>
            </a:p>
          </p:txBody>
        </p:sp>
        <p:sp>
          <p:nvSpPr>
            <p:cNvPr id="311" name="Freeform 310"/>
            <p:cNvSpPr>
              <a:spLocks noChangeArrowheads="1"/>
            </p:cNvSpPr>
            <p:nvPr/>
          </p:nvSpPr>
          <p:spPr bwMode="auto">
            <a:xfrm>
              <a:off x="4778" y="1347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208 w 565849"/>
                <a:gd name="T3" fmla="*/ 7714 h 174471"/>
                <a:gd name="T4" fmla="*/ 21195 w 565849"/>
                <a:gd name="T5" fmla="*/ 0 h 174471"/>
                <a:gd name="T6" fmla="*/ 206072 w 565849"/>
                <a:gd name="T7" fmla="*/ 425 h 174471"/>
                <a:gd name="T8" fmla="*/ 393143 w 565849"/>
                <a:gd name="T9" fmla="*/ 0 h 174471"/>
                <a:gd name="T10" fmla="*/ 408130 w 565849"/>
                <a:gd name="T11" fmla="*/ 7714 h 174471"/>
                <a:gd name="T12" fmla="*/ 414338 w 565849"/>
                <a:gd name="T13" fmla="*/ 26337 h 174471"/>
                <a:gd name="T14" fmla="*/ 414338 w 565849"/>
                <a:gd name="T15" fmla="*/ 131680 h 174471"/>
                <a:gd name="T16" fmla="*/ 408130 w 565849"/>
                <a:gd name="T17" fmla="*/ 150303 h 174471"/>
                <a:gd name="T18" fmla="*/ 393143 w 565849"/>
                <a:gd name="T19" fmla="*/ 158017 h 174471"/>
                <a:gd name="T20" fmla="*/ 209495 w 565849"/>
                <a:gd name="T21" fmla="*/ 158660 h 174471"/>
                <a:gd name="T22" fmla="*/ 21195 w 565849"/>
                <a:gd name="T23" fmla="*/ 158017 h 174471"/>
                <a:gd name="T24" fmla="*/ 6208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C3)</a:t>
              </a:r>
            </a:p>
          </p:txBody>
        </p:sp>
        <p:cxnSp>
          <p:nvCxnSpPr>
            <p:cNvPr id="1461372" name="Straight Arrow Connector 132"/>
            <p:cNvCxnSpPr>
              <a:cxnSpLocks noChangeShapeType="1"/>
              <a:stCxn id="308" idx="14"/>
              <a:endCxn id="309" idx="3"/>
            </p:cNvCxnSpPr>
            <p:nvPr/>
          </p:nvCxnSpPr>
          <p:spPr bwMode="auto">
            <a:xfrm flipH="1">
              <a:off x="4169" y="1195"/>
              <a:ext cx="116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74" name="Curved Connector 144"/>
            <p:cNvCxnSpPr>
              <a:cxnSpLocks noChangeShapeType="1"/>
              <a:stCxn id="309" idx="10"/>
              <a:endCxn id="319" idx="18"/>
            </p:cNvCxnSpPr>
            <p:nvPr/>
          </p:nvCxnSpPr>
          <p:spPr bwMode="auto">
            <a:xfrm>
              <a:off x="4170" y="1453"/>
              <a:ext cx="117" cy="275"/>
            </a:xfrm>
            <a:prstGeom prst="curvedConnector3">
              <a:avLst>
                <a:gd name="adj1" fmla="val 11111"/>
              </a:avLst>
            </a:pr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75" name="Curved Connector 175"/>
            <p:cNvCxnSpPr>
              <a:cxnSpLocks noChangeShapeType="1"/>
              <a:stCxn id="300" idx="10"/>
              <a:endCxn id="309" idx="3"/>
            </p:cNvCxnSpPr>
            <p:nvPr/>
          </p:nvCxnSpPr>
          <p:spPr bwMode="auto">
            <a:xfrm>
              <a:off x="4057" y="931"/>
              <a:ext cx="112" cy="416"/>
            </a:xfrm>
            <a:prstGeom prst="curvedConnector3">
              <a:avLst>
                <a:gd name="adj1" fmla="val -25000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76" name="Curved Connector 180"/>
            <p:cNvCxnSpPr>
              <a:cxnSpLocks noChangeShapeType="1"/>
              <a:stCxn id="311" idx="3"/>
              <a:endCxn id="302" idx="10"/>
            </p:cNvCxnSpPr>
            <p:nvPr/>
          </p:nvCxnSpPr>
          <p:spPr bwMode="auto">
            <a:xfrm flipV="1">
              <a:off x="4884" y="931"/>
              <a:ext cx="39" cy="416"/>
            </a:xfrm>
            <a:prstGeom prst="curvedConnector3">
              <a:avLst>
                <a:gd name="adj1" fmla="val 117944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0" name="Straight Arrow Connector 329"/>
            <p:cNvCxnSpPr>
              <a:cxnSpLocks noChangeShapeType="1"/>
              <a:stCxn id="297" idx="12"/>
              <a:endCxn id="308" idx="3"/>
            </p:cNvCxnSpPr>
            <p:nvPr/>
          </p:nvCxnSpPr>
          <p:spPr bwMode="auto">
            <a:xfrm flipH="1">
              <a:off x="4350" y="594"/>
              <a:ext cx="4" cy="49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3" name="Freeform 352"/>
            <p:cNvSpPr>
              <a:spLocks/>
            </p:cNvSpPr>
            <p:nvPr/>
          </p:nvSpPr>
          <p:spPr bwMode="auto">
            <a:xfrm>
              <a:off x="4998" y="524"/>
              <a:ext cx="542" cy="643"/>
            </a:xfrm>
            <a:custGeom>
              <a:avLst/>
              <a:gdLst>
                <a:gd name="T0" fmla="*/ 0 w 976952"/>
                <a:gd name="T1" fmla="*/ 641817 h 1020171"/>
                <a:gd name="T2" fmla="*/ 384637 w 976952"/>
                <a:gd name="T3" fmla="*/ 1003693 h 1020171"/>
                <a:gd name="T4" fmla="*/ 841393 w 976952"/>
                <a:gd name="T5" fmla="*/ 539400 h 1020171"/>
                <a:gd name="T6" fmla="*/ 498826 w 976952"/>
                <a:gd name="T7" fmla="*/ 0 h 10201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952" h="1020171">
                  <a:moveTo>
                    <a:pt x="0" y="641445"/>
                  </a:moveTo>
                  <a:cubicBezTo>
                    <a:pt x="138752" y="830808"/>
                    <a:pt x="277504" y="1020171"/>
                    <a:pt x="436728" y="1003111"/>
                  </a:cubicBezTo>
                  <a:cubicBezTo>
                    <a:pt x="595952" y="986051"/>
                    <a:pt x="933734" y="706272"/>
                    <a:pt x="955343" y="539087"/>
                  </a:cubicBezTo>
                  <a:cubicBezTo>
                    <a:pt x="976952" y="371902"/>
                    <a:pt x="771667" y="185951"/>
                    <a:pt x="566382" y="0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3486" y="661"/>
              <a:ext cx="526" cy="165"/>
            </a:xfrm>
            <a:custGeom>
              <a:avLst/>
              <a:gdLst>
                <a:gd name="T0" fmla="*/ 0 w 834887"/>
                <a:gd name="T1" fmla="*/ 261937 h 262393"/>
                <a:gd name="T2" fmla="*/ 461251 w 834887"/>
                <a:gd name="T3" fmla="*/ 0 h 262393"/>
                <a:gd name="T4" fmla="*/ 835025 w 834887"/>
                <a:gd name="T5" fmla="*/ 261937 h 2623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4887" h="262393">
                  <a:moveTo>
                    <a:pt x="0" y="262393"/>
                  </a:moveTo>
                  <a:cubicBezTo>
                    <a:pt x="161013" y="131196"/>
                    <a:pt x="322027" y="0"/>
                    <a:pt x="461175" y="0"/>
                  </a:cubicBezTo>
                  <a:cubicBezTo>
                    <a:pt x="600323" y="0"/>
                    <a:pt x="834887" y="262393"/>
                    <a:pt x="834887" y="262393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171" y="544"/>
              <a:ext cx="886" cy="292"/>
            </a:xfrm>
            <a:custGeom>
              <a:avLst/>
              <a:gdLst>
                <a:gd name="T0" fmla="*/ 0 w 1399430"/>
                <a:gd name="T1" fmla="*/ 463550 h 439972"/>
                <a:gd name="T2" fmla="*/ 895061 w 1399430"/>
                <a:gd name="T3" fmla="*/ 2792 h 439972"/>
                <a:gd name="T4" fmla="*/ 1406525 w 1399430"/>
                <a:gd name="T5" fmla="*/ 446795 h 439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9430" h="439972">
                  <a:moveTo>
                    <a:pt x="0" y="439972"/>
                  </a:moveTo>
                  <a:cubicBezTo>
                    <a:pt x="328654" y="222636"/>
                    <a:pt x="657308" y="5301"/>
                    <a:pt x="890546" y="2650"/>
                  </a:cubicBezTo>
                  <a:cubicBezTo>
                    <a:pt x="1123784" y="0"/>
                    <a:pt x="1399430" y="424069"/>
                    <a:pt x="1399430" y="424069"/>
                  </a:cubicBezTo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3" name="Freeform 82"/>
            <p:cNvSpPr>
              <a:spLocks noChangeArrowheads="1"/>
            </p:cNvSpPr>
            <p:nvPr/>
          </p:nvSpPr>
          <p:spPr bwMode="auto">
            <a:xfrm>
              <a:off x="361" y="337"/>
              <a:ext cx="240" cy="109"/>
            </a:xfrm>
            <a:custGeom>
              <a:avLst/>
              <a:gdLst>
                <a:gd name="T0" fmla="*/ 2496 w 552964"/>
                <a:gd name="T1" fmla="*/ 29321 h 177311"/>
                <a:gd name="T2" fmla="*/ 8192 w 552964"/>
                <a:gd name="T3" fmla="*/ 10813 h 177311"/>
                <a:gd name="T4" fmla="*/ 21941 w 552964"/>
                <a:gd name="T5" fmla="*/ 3147 h 177311"/>
                <a:gd name="T6" fmla="*/ 184516 w 552964"/>
                <a:gd name="T7" fmla="*/ 1456 h 177311"/>
                <a:gd name="T8" fmla="*/ 220529 w 552964"/>
                <a:gd name="T9" fmla="*/ 0 h 177311"/>
                <a:gd name="T10" fmla="*/ 350993 w 552964"/>
                <a:gd name="T11" fmla="*/ 3147 h 177311"/>
                <a:gd name="T12" fmla="*/ 364742 w 552964"/>
                <a:gd name="T13" fmla="*/ 10813 h 177311"/>
                <a:gd name="T14" fmla="*/ 370438 w 552964"/>
                <a:gd name="T15" fmla="*/ 29321 h 177311"/>
                <a:gd name="T16" fmla="*/ 371475 w 552964"/>
                <a:gd name="T17" fmla="*/ 80048 h 177311"/>
                <a:gd name="T18" fmla="*/ 370438 w 552964"/>
                <a:gd name="T19" fmla="*/ 134013 h 177311"/>
                <a:gd name="T20" fmla="*/ 364742 w 552964"/>
                <a:gd name="T21" fmla="*/ 152520 h 177311"/>
                <a:gd name="T22" fmla="*/ 350993 w 552964"/>
                <a:gd name="T23" fmla="*/ 160187 h 177311"/>
                <a:gd name="T24" fmla="*/ 306741 w 552964"/>
                <a:gd name="T25" fmla="*/ 160337 h 177311"/>
                <a:gd name="T26" fmla="*/ 226756 w 552964"/>
                <a:gd name="T27" fmla="*/ 160337 h 177311"/>
                <a:gd name="T28" fmla="*/ 145172 w 552964"/>
                <a:gd name="T29" fmla="*/ 160337 h 177311"/>
                <a:gd name="T30" fmla="*/ 65187 w 552964"/>
                <a:gd name="T31" fmla="*/ 160337 h 177311"/>
                <a:gd name="T32" fmla="*/ 21941 w 552964"/>
                <a:gd name="T33" fmla="*/ 160187 h 177311"/>
                <a:gd name="T34" fmla="*/ 8192 w 552964"/>
                <a:gd name="T35" fmla="*/ 152520 h 177311"/>
                <a:gd name="T36" fmla="*/ 2496 w 552964"/>
                <a:gd name="T37" fmla="*/ 134013 h 177311"/>
                <a:gd name="T38" fmla="*/ 0 w 552964"/>
                <a:gd name="T39" fmla="*/ 80048 h 177311"/>
                <a:gd name="T40" fmla="*/ 2496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solidFill>
              <a:srgbClr val="222286"/>
            </a:solidFill>
            <a:ln w="12700" algn="ctr">
              <a:solidFill>
                <a:schemeClr val="bg1"/>
              </a:solidFill>
              <a:prstDash val="sysDot"/>
              <a:miter lim="800000"/>
              <a:headEnd/>
              <a:tailEnd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rgbClr val="FFFFFF"/>
                  </a:solidFill>
                  <a:latin typeface="Cambria Math" pitchFamily="18" charset="0"/>
                </a:rPr>
                <a:t>(m2, </a:t>
              </a:r>
              <a:r>
                <a:rPr lang="el-GR" sz="800" dirty="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dirty="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121" name="Freeform 120"/>
            <p:cNvSpPr>
              <a:spLocks noChangeArrowheads="1"/>
            </p:cNvSpPr>
            <p:nvPr/>
          </p:nvSpPr>
          <p:spPr bwMode="auto">
            <a:xfrm>
              <a:off x="2444" y="1089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C2)</a:t>
              </a:r>
            </a:p>
          </p:txBody>
        </p:sp>
        <p:sp>
          <p:nvSpPr>
            <p:cNvPr id="297" name="Freeform 296"/>
            <p:cNvSpPr>
              <a:spLocks noChangeArrowheads="1"/>
            </p:cNvSpPr>
            <p:nvPr/>
          </p:nvSpPr>
          <p:spPr bwMode="auto">
            <a:xfrm>
              <a:off x="4238" y="488"/>
              <a:ext cx="281" cy="117"/>
            </a:xfrm>
            <a:custGeom>
              <a:avLst/>
              <a:gdLst>
                <a:gd name="T0" fmla="*/ 0 w 547704"/>
                <a:gd name="T1" fmla="*/ 28121 h 175701"/>
                <a:gd name="T2" fmla="*/ 6610 w 547704"/>
                <a:gd name="T3" fmla="*/ 9443 h 175701"/>
                <a:gd name="T4" fmla="*/ 22568 w 547704"/>
                <a:gd name="T5" fmla="*/ 1706 h 175701"/>
                <a:gd name="T6" fmla="*/ 211255 w 547704"/>
                <a:gd name="T7" fmla="*/ 0 h 175701"/>
                <a:gd name="T8" fmla="*/ 404470 w 547704"/>
                <a:gd name="T9" fmla="*/ 1706 h 175701"/>
                <a:gd name="T10" fmla="*/ 420428 w 547704"/>
                <a:gd name="T11" fmla="*/ 9443 h 175701"/>
                <a:gd name="T12" fmla="*/ 427038 w 547704"/>
                <a:gd name="T13" fmla="*/ 28121 h 175701"/>
                <a:gd name="T14" fmla="*/ 427038 w 547704"/>
                <a:gd name="T15" fmla="*/ 133772 h 175701"/>
                <a:gd name="T16" fmla="*/ 420428 w 547704"/>
                <a:gd name="T17" fmla="*/ 152450 h 175701"/>
                <a:gd name="T18" fmla="*/ 404470 w 547704"/>
                <a:gd name="T19" fmla="*/ 160187 h 175701"/>
                <a:gd name="T20" fmla="*/ 353111 w 547704"/>
                <a:gd name="T21" fmla="*/ 160338 h 175701"/>
                <a:gd name="T22" fmla="*/ 260279 w 547704"/>
                <a:gd name="T23" fmla="*/ 160338 h 175701"/>
                <a:gd name="T24" fmla="*/ 210343 w 547704"/>
                <a:gd name="T25" fmla="*/ 159544 h 175701"/>
                <a:gd name="T26" fmla="*/ 165591 w 547704"/>
                <a:gd name="T27" fmla="*/ 160338 h 175701"/>
                <a:gd name="T28" fmla="*/ 72760 w 547704"/>
                <a:gd name="T29" fmla="*/ 160338 h 175701"/>
                <a:gd name="T30" fmla="*/ 22568 w 547704"/>
                <a:gd name="T31" fmla="*/ 160187 h 175701"/>
                <a:gd name="T32" fmla="*/ 6610 w 547704"/>
                <a:gd name="T33" fmla="*/ 152450 h 175701"/>
                <a:gd name="T34" fmla="*/ 0 w 547704"/>
                <a:gd name="T35" fmla="*/ 133772 h 175701"/>
                <a:gd name="T36" fmla="*/ 0 w 547704"/>
                <a:gd name="T37" fmla="*/ 28121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(m15,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06" name="Freeform 205"/>
            <p:cNvSpPr>
              <a:spLocks noChangeArrowheads="1"/>
            </p:cNvSpPr>
            <p:nvPr/>
          </p:nvSpPr>
          <p:spPr bwMode="auto">
            <a:xfrm>
              <a:off x="655" y="617"/>
              <a:ext cx="246" cy="117"/>
            </a:xfrm>
            <a:custGeom>
              <a:avLst/>
              <a:gdLst>
                <a:gd name="T0" fmla="*/ 0 w 547704"/>
                <a:gd name="T1" fmla="*/ 28120 h 175701"/>
                <a:gd name="T2" fmla="*/ 5726 w 547704"/>
                <a:gd name="T3" fmla="*/ 9443 h 175701"/>
                <a:gd name="T4" fmla="*/ 19548 w 547704"/>
                <a:gd name="T5" fmla="*/ 1706 h 175701"/>
                <a:gd name="T6" fmla="*/ 182982 w 547704"/>
                <a:gd name="T7" fmla="*/ 0 h 175701"/>
                <a:gd name="T8" fmla="*/ 350339 w 547704"/>
                <a:gd name="T9" fmla="*/ 1706 h 175701"/>
                <a:gd name="T10" fmla="*/ 364161 w 547704"/>
                <a:gd name="T11" fmla="*/ 9443 h 175701"/>
                <a:gd name="T12" fmla="*/ 369887 w 547704"/>
                <a:gd name="T13" fmla="*/ 28120 h 175701"/>
                <a:gd name="T14" fmla="*/ 369887 w 547704"/>
                <a:gd name="T15" fmla="*/ 133772 h 175701"/>
                <a:gd name="T16" fmla="*/ 364161 w 547704"/>
                <a:gd name="T17" fmla="*/ 152449 h 175701"/>
                <a:gd name="T18" fmla="*/ 350339 w 547704"/>
                <a:gd name="T19" fmla="*/ 160186 h 175701"/>
                <a:gd name="T20" fmla="*/ 305854 w 547704"/>
                <a:gd name="T21" fmla="*/ 160337 h 175701"/>
                <a:gd name="T22" fmla="*/ 225446 w 547704"/>
                <a:gd name="T23" fmla="*/ 160337 h 175701"/>
                <a:gd name="T24" fmla="*/ 182193 w 547704"/>
                <a:gd name="T25" fmla="*/ 159543 h 175701"/>
                <a:gd name="T26" fmla="*/ 143430 w 547704"/>
                <a:gd name="T27" fmla="*/ 160337 h 175701"/>
                <a:gd name="T28" fmla="*/ 63022 w 547704"/>
                <a:gd name="T29" fmla="*/ 160337 h 175701"/>
                <a:gd name="T30" fmla="*/ 19548 w 547704"/>
                <a:gd name="T31" fmla="*/ 160186 h 175701"/>
                <a:gd name="T32" fmla="*/ 5726 w 547704"/>
                <a:gd name="T33" fmla="*/ 152449 h 175701"/>
                <a:gd name="T34" fmla="*/ 0 w 547704"/>
                <a:gd name="T35" fmla="*/ 133772 h 175701"/>
                <a:gd name="T36" fmla="*/ 0 w 547704"/>
                <a:gd name="T37" fmla="*/ 28120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63" name="Freeform 262"/>
            <p:cNvSpPr>
              <a:spLocks noChangeArrowheads="1"/>
            </p:cNvSpPr>
            <p:nvPr/>
          </p:nvSpPr>
          <p:spPr bwMode="auto">
            <a:xfrm>
              <a:off x="641" y="1217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C1)</a:t>
              </a:r>
            </a:p>
          </p:txBody>
        </p:sp>
        <p:sp>
          <p:nvSpPr>
            <p:cNvPr id="24" name="Freeform 23"/>
            <p:cNvSpPr>
              <a:spLocks noChangeArrowheads="1"/>
            </p:cNvSpPr>
            <p:nvPr/>
          </p:nvSpPr>
          <p:spPr bwMode="auto">
            <a:xfrm>
              <a:off x="2455" y="45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66 w 565849"/>
                <a:gd name="T3" fmla="*/ 7791 h 174471"/>
                <a:gd name="T4" fmla="*/ 19002 w 565849"/>
                <a:gd name="T5" fmla="*/ 0 h 174471"/>
                <a:gd name="T6" fmla="*/ 352473 w 565849"/>
                <a:gd name="T7" fmla="*/ 0 h 174471"/>
                <a:gd name="T8" fmla="*/ 365909 w 565849"/>
                <a:gd name="T9" fmla="*/ 7791 h 174471"/>
                <a:gd name="T10" fmla="*/ 371475 w 565849"/>
                <a:gd name="T11" fmla="*/ 26600 h 174471"/>
                <a:gd name="T12" fmla="*/ 371475 w 565849"/>
                <a:gd name="T13" fmla="*/ 132996 h 174471"/>
                <a:gd name="T14" fmla="*/ 365909 w 565849"/>
                <a:gd name="T15" fmla="*/ 151805 h 174471"/>
                <a:gd name="T16" fmla="*/ 352473 w 565849"/>
                <a:gd name="T17" fmla="*/ 159596 h 174471"/>
                <a:gd name="T18" fmla="*/ 187823 w 565849"/>
                <a:gd name="T19" fmla="*/ 160246 h 174471"/>
                <a:gd name="T20" fmla="*/ 19002 w 565849"/>
                <a:gd name="T21" fmla="*/ 159596 h 174471"/>
                <a:gd name="T22" fmla="*/ 5566 w 565849"/>
                <a:gd name="T23" fmla="*/ 151805 h 174471"/>
                <a:gd name="T24" fmla="*/ 0 w 565849"/>
                <a:gd name="T25" fmla="*/ 132996 h 174471"/>
                <a:gd name="T26" fmla="*/ 0 w 565849"/>
                <a:gd name="T27" fmla="*/ 26600 h 1744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5849"/>
                <a:gd name="T43" fmla="*/ 0 h 174471"/>
                <a:gd name="T44" fmla="*/ 565849 w 565849"/>
                <a:gd name="T45" fmla="*/ 174471 h 17447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1269" y="0"/>
                    <a:pt x="28945" y="0"/>
                  </a:cubicBez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2" name="Freeform 211"/>
            <p:cNvSpPr>
              <a:spLocks noChangeArrowheads="1"/>
            </p:cNvSpPr>
            <p:nvPr/>
          </p:nvSpPr>
          <p:spPr bwMode="auto">
            <a:xfrm>
              <a:off x="2458" y="489"/>
              <a:ext cx="246" cy="117"/>
            </a:xfrm>
            <a:custGeom>
              <a:avLst/>
              <a:gdLst>
                <a:gd name="T0" fmla="*/ 0 w 547704"/>
                <a:gd name="T1" fmla="*/ 28120 h 175701"/>
                <a:gd name="T2" fmla="*/ 5726 w 547704"/>
                <a:gd name="T3" fmla="*/ 9443 h 175701"/>
                <a:gd name="T4" fmla="*/ 19548 w 547704"/>
                <a:gd name="T5" fmla="*/ 1706 h 175701"/>
                <a:gd name="T6" fmla="*/ 182983 w 547704"/>
                <a:gd name="T7" fmla="*/ 0 h 175701"/>
                <a:gd name="T8" fmla="*/ 350340 w 547704"/>
                <a:gd name="T9" fmla="*/ 1706 h 175701"/>
                <a:gd name="T10" fmla="*/ 364162 w 547704"/>
                <a:gd name="T11" fmla="*/ 9443 h 175701"/>
                <a:gd name="T12" fmla="*/ 369888 w 547704"/>
                <a:gd name="T13" fmla="*/ 28120 h 175701"/>
                <a:gd name="T14" fmla="*/ 369888 w 547704"/>
                <a:gd name="T15" fmla="*/ 133772 h 175701"/>
                <a:gd name="T16" fmla="*/ 364162 w 547704"/>
                <a:gd name="T17" fmla="*/ 152449 h 175701"/>
                <a:gd name="T18" fmla="*/ 350340 w 547704"/>
                <a:gd name="T19" fmla="*/ 160186 h 175701"/>
                <a:gd name="T20" fmla="*/ 305855 w 547704"/>
                <a:gd name="T21" fmla="*/ 160337 h 175701"/>
                <a:gd name="T22" fmla="*/ 225446 w 547704"/>
                <a:gd name="T23" fmla="*/ 160337 h 175701"/>
                <a:gd name="T24" fmla="*/ 182193 w 547704"/>
                <a:gd name="T25" fmla="*/ 159543 h 175701"/>
                <a:gd name="T26" fmla="*/ 143430 w 547704"/>
                <a:gd name="T27" fmla="*/ 160337 h 175701"/>
                <a:gd name="T28" fmla="*/ 63022 w 547704"/>
                <a:gd name="T29" fmla="*/ 160337 h 175701"/>
                <a:gd name="T30" fmla="*/ 19548 w 547704"/>
                <a:gd name="T31" fmla="*/ 160186 h 175701"/>
                <a:gd name="T32" fmla="*/ 5726 w 547704"/>
                <a:gd name="T33" fmla="*/ 152449 h 175701"/>
                <a:gd name="T34" fmla="*/ 0 w 547704"/>
                <a:gd name="T35" fmla="*/ 133772 h 175701"/>
                <a:gd name="T36" fmla="*/ 0 w 547704"/>
                <a:gd name="T37" fmla="*/ 28120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(m9,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2" name="Freeform 301"/>
            <p:cNvSpPr>
              <a:spLocks noChangeArrowheads="1"/>
            </p:cNvSpPr>
            <p:nvPr/>
          </p:nvSpPr>
          <p:spPr bwMode="auto">
            <a:xfrm>
              <a:off x="4808" y="824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(m19,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8" name="Freeform 307"/>
            <p:cNvSpPr>
              <a:spLocks noChangeArrowheads="1"/>
            </p:cNvSpPr>
            <p:nvPr/>
          </p:nvSpPr>
          <p:spPr bwMode="auto">
            <a:xfrm>
              <a:off x="4242" y="1088"/>
              <a:ext cx="269" cy="117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C3)</a:t>
              </a:r>
            </a:p>
          </p:txBody>
        </p:sp>
        <p:sp>
          <p:nvSpPr>
            <p:cNvPr id="319" name="Freeform 318"/>
            <p:cNvSpPr>
              <a:spLocks noChangeArrowheads="1"/>
            </p:cNvSpPr>
            <p:nvPr/>
          </p:nvSpPr>
          <p:spPr bwMode="auto">
            <a:xfrm>
              <a:off x="4279" y="1675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rgbClr val="003399"/>
            </a:solidFill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smtClean="0">
                  <a:solidFill>
                    <a:srgbClr val="FFFFFF"/>
                  </a:solidFill>
                  <a:latin typeface="Cambria Math" pitchFamily="18" charset="0"/>
                </a:rPr>
                <a:t>(p5, C3)</a:t>
              </a:r>
            </a:p>
          </p:txBody>
        </p:sp>
        <p:sp>
          <p:nvSpPr>
            <p:cNvPr id="275" name="Freeform 274"/>
            <p:cNvSpPr>
              <a:spLocks noChangeArrowheads="1"/>
            </p:cNvSpPr>
            <p:nvPr/>
          </p:nvSpPr>
          <p:spPr bwMode="auto">
            <a:xfrm>
              <a:off x="678" y="1804"/>
              <a:ext cx="269" cy="117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rgbClr val="003399"/>
            </a:solidFill>
            <a:ln w="25400" algn="ctr">
              <a:solidFill>
                <a:schemeClr val="bg1"/>
              </a:solidFill>
              <a:round/>
              <a:headEnd/>
              <a:tailEnd type="stealth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smtClean="0">
                  <a:solidFill>
                    <a:srgbClr val="FFFFFF"/>
                  </a:solidFill>
                  <a:latin typeface="Cambria Math" pitchFamily="18" charset="0"/>
                </a:rPr>
                <a:t>(p5, C1)</a:t>
              </a:r>
            </a:p>
          </p:txBody>
        </p:sp>
        <p:sp>
          <p:nvSpPr>
            <p:cNvPr id="142" name="Freeform 141"/>
            <p:cNvSpPr>
              <a:spLocks noChangeArrowheads="1"/>
            </p:cNvSpPr>
            <p:nvPr/>
          </p:nvSpPr>
          <p:spPr bwMode="auto">
            <a:xfrm>
              <a:off x="2481" y="1677"/>
              <a:ext cx="269" cy="117"/>
            </a:xfrm>
            <a:custGeom>
              <a:avLst/>
              <a:gdLst>
                <a:gd name="T0" fmla="*/ 2774 w 552964"/>
                <a:gd name="T1" fmla="*/ 27842 h 175701"/>
                <a:gd name="T2" fmla="*/ 9102 w 552964"/>
                <a:gd name="T3" fmla="*/ 9350 h 175701"/>
                <a:gd name="T4" fmla="*/ 24379 w 552964"/>
                <a:gd name="T5" fmla="*/ 1690 h 175701"/>
                <a:gd name="T6" fmla="*/ 205018 w 552964"/>
                <a:gd name="T7" fmla="*/ 0 h 175701"/>
                <a:gd name="T8" fmla="*/ 389992 w 552964"/>
                <a:gd name="T9" fmla="*/ 1690 h 175701"/>
                <a:gd name="T10" fmla="*/ 405269 w 552964"/>
                <a:gd name="T11" fmla="*/ 9350 h 175701"/>
                <a:gd name="T12" fmla="*/ 411598 w 552964"/>
                <a:gd name="T13" fmla="*/ 27842 h 175701"/>
                <a:gd name="T14" fmla="*/ 412750 w 552964"/>
                <a:gd name="T15" fmla="*/ 78527 h 175701"/>
                <a:gd name="T16" fmla="*/ 411598 w 552964"/>
                <a:gd name="T17" fmla="*/ 132448 h 175701"/>
                <a:gd name="T18" fmla="*/ 405269 w 552964"/>
                <a:gd name="T19" fmla="*/ 150940 h 175701"/>
                <a:gd name="T20" fmla="*/ 389992 w 552964"/>
                <a:gd name="T21" fmla="*/ 158600 h 175701"/>
                <a:gd name="T22" fmla="*/ 340824 w 552964"/>
                <a:gd name="T23" fmla="*/ 158750 h 175701"/>
                <a:gd name="T24" fmla="*/ 251951 w 552964"/>
                <a:gd name="T25" fmla="*/ 158750 h 175701"/>
                <a:gd name="T26" fmla="*/ 161302 w 552964"/>
                <a:gd name="T27" fmla="*/ 158750 h 175701"/>
                <a:gd name="T28" fmla="*/ 72430 w 552964"/>
                <a:gd name="T29" fmla="*/ 158750 h 175701"/>
                <a:gd name="T30" fmla="*/ 24379 w 552964"/>
                <a:gd name="T31" fmla="*/ 158600 h 175701"/>
                <a:gd name="T32" fmla="*/ 9102 w 552964"/>
                <a:gd name="T33" fmla="*/ 150940 h 175701"/>
                <a:gd name="T34" fmla="*/ 2774 w 552964"/>
                <a:gd name="T35" fmla="*/ 132448 h 175701"/>
                <a:gd name="T36" fmla="*/ 0 w 552964"/>
                <a:gd name="T37" fmla="*/ 78527 h 175701"/>
                <a:gd name="T38" fmla="*/ 2774 w 552964"/>
                <a:gd name="T39" fmla="*/ 27842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rgbClr val="003399"/>
            </a:solidFill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smtClean="0">
                  <a:solidFill>
                    <a:srgbClr val="FFFFFF"/>
                  </a:solidFill>
                  <a:latin typeface="Cambria Math" pitchFamily="18" charset="0"/>
                </a:rPr>
                <a:t>(p5, C2)</a:t>
              </a:r>
            </a:p>
          </p:txBody>
        </p:sp>
      </p:grpSp>
      <p:sp>
        <p:nvSpPr>
          <p:cNvPr id="1461382" name="Rectangle 134"/>
          <p:cNvSpPr>
            <a:spLocks noGrp="1" noChangeArrowheads="1"/>
          </p:cNvSpPr>
          <p:nvPr>
            <p:ph type="title"/>
          </p:nvPr>
        </p:nvSpPr>
        <p:spPr>
          <a:xfrm>
            <a:off x="381000" y="430213"/>
            <a:ext cx="8458200" cy="685800"/>
          </a:xfrm>
        </p:spPr>
        <p:txBody>
          <a:bodyPr/>
          <a:lstStyle/>
          <a:p>
            <a:r>
              <a:rPr lang="en-US" sz="3600"/>
              <a:t>Unrolled SDG</a:t>
            </a:r>
          </a:p>
        </p:txBody>
      </p:sp>
    </p:spTree>
    <p:extLst>
      <p:ext uri="{BB962C8B-B14F-4D97-AF65-F5344CB8AC3E}">
        <p14:creationId xmlns:p14="http://schemas.microsoft.com/office/powerpoint/2010/main" val="362666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F905-7B6E-42BF-AC3C-323EF7695728}" type="slidenum">
              <a:rPr lang="en-US">
                <a:solidFill>
                  <a:srgbClr val="FFFFFF"/>
                </a:solidFill>
              </a:rPr>
              <a:pPr/>
              <a:t>121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61381" name="Group 133"/>
          <p:cNvGrpSpPr>
            <a:grpSpLocks/>
          </p:cNvGrpSpPr>
          <p:nvPr/>
        </p:nvGrpSpPr>
        <p:grpSpPr bwMode="auto">
          <a:xfrm>
            <a:off x="212725" y="1866900"/>
            <a:ext cx="8716963" cy="3124200"/>
            <a:chOff x="49" y="45"/>
            <a:chExt cx="5491" cy="1968"/>
          </a:xfrm>
        </p:grpSpPr>
        <p:cxnSp>
          <p:nvCxnSpPr>
            <p:cNvPr id="1461250" name="Straight Arrow Connector 84"/>
            <p:cNvCxnSpPr>
              <a:cxnSpLocks noChangeShapeType="1"/>
              <a:stCxn id="24" idx="12"/>
              <a:endCxn id="83" idx="7"/>
            </p:cNvCxnSpPr>
            <p:nvPr/>
          </p:nvCxnSpPr>
          <p:spPr bwMode="auto">
            <a:xfrm flipH="1">
              <a:off x="522" y="134"/>
              <a:ext cx="1941" cy="22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251" name="TextBox 275"/>
            <p:cNvSpPr txBox="1">
              <a:spLocks noChangeArrowheads="1"/>
            </p:cNvSpPr>
            <p:nvPr/>
          </p:nvSpPr>
          <p:spPr bwMode="auto">
            <a:xfrm>
              <a:off x="2385" y="366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C2</a:t>
              </a:r>
            </a:p>
          </p:txBody>
        </p:sp>
        <p:sp>
          <p:nvSpPr>
            <p:cNvPr id="271" name="Freeform 270"/>
            <p:cNvSpPr>
              <a:spLocks noChangeArrowheads="1"/>
            </p:cNvSpPr>
            <p:nvPr/>
          </p:nvSpPr>
          <p:spPr bwMode="auto">
            <a:xfrm>
              <a:off x="49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(p2, C1)</a:t>
              </a:r>
            </a:p>
          </p:txBody>
        </p:sp>
        <p:cxnSp>
          <p:nvCxnSpPr>
            <p:cNvPr id="1461253" name="Straight Arrow Connector 136"/>
            <p:cNvCxnSpPr>
              <a:cxnSpLocks noChangeShapeType="1"/>
              <a:stCxn id="24" idx="9"/>
              <a:endCxn id="212" idx="3"/>
            </p:cNvCxnSpPr>
            <p:nvPr/>
          </p:nvCxnSpPr>
          <p:spPr bwMode="auto">
            <a:xfrm>
              <a:off x="2545" y="152"/>
              <a:ext cx="3" cy="337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254" name="TextBox 54"/>
            <p:cNvSpPr txBox="1">
              <a:spLocks noChangeArrowheads="1"/>
            </p:cNvSpPr>
            <p:nvPr/>
          </p:nvSpPr>
          <p:spPr bwMode="auto">
            <a:xfrm>
              <a:off x="624" y="505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C1</a:t>
              </a:r>
            </a:p>
          </p:txBody>
        </p:sp>
        <p:sp>
          <p:nvSpPr>
            <p:cNvPr id="1461256" name="Freeform 80"/>
            <p:cNvSpPr>
              <a:spLocks/>
            </p:cNvSpPr>
            <p:nvPr/>
          </p:nvSpPr>
          <p:spPr bwMode="auto">
            <a:xfrm>
              <a:off x="153" y="437"/>
              <a:ext cx="320" cy="521"/>
            </a:xfrm>
            <a:custGeom>
              <a:avLst/>
              <a:gdLst>
                <a:gd name="T0" fmla="*/ 431183 w 524933"/>
                <a:gd name="T1" fmla="*/ 0 h 914400"/>
                <a:gd name="T2" fmla="*/ 111273 w 524933"/>
                <a:gd name="T3" fmla="*/ 301021 h 914400"/>
                <a:gd name="T4" fmla="*/ 0 w 524933"/>
                <a:gd name="T5" fmla="*/ 677297 h 914400"/>
                <a:gd name="T6" fmla="*/ 0 60000 65536"/>
                <a:gd name="T7" fmla="*/ 0 60000 65536"/>
                <a:gd name="T8" fmla="*/ 0 60000 65536"/>
                <a:gd name="T9" fmla="*/ 0 w 524933"/>
                <a:gd name="T10" fmla="*/ 0 h 914400"/>
                <a:gd name="T11" fmla="*/ 524933 w 524933"/>
                <a:gd name="T12" fmla="*/ 914400 h 914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4933" h="914400">
                  <a:moveTo>
                    <a:pt x="524933" y="0"/>
                  </a:moveTo>
                  <a:cubicBezTo>
                    <a:pt x="373944" y="127000"/>
                    <a:pt x="222955" y="254000"/>
                    <a:pt x="135466" y="406400"/>
                  </a:cubicBezTo>
                  <a:cubicBezTo>
                    <a:pt x="47977" y="558800"/>
                    <a:pt x="23988" y="736600"/>
                    <a:pt x="0" y="914400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7" name="Freeform 206"/>
            <p:cNvSpPr>
              <a:spLocks noChangeArrowheads="1"/>
            </p:cNvSpPr>
            <p:nvPr/>
          </p:nvSpPr>
          <p:spPr bwMode="auto">
            <a:xfrm>
              <a:off x="57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7 w 565849"/>
                <a:gd name="T9" fmla="*/ 0 h 174471"/>
                <a:gd name="T10" fmla="*/ 364346 w 565849"/>
                <a:gd name="T11" fmla="*/ 7791 h 174471"/>
                <a:gd name="T12" fmla="*/ 369888 w 565849"/>
                <a:gd name="T13" fmla="*/ 26600 h 174471"/>
                <a:gd name="T14" fmla="*/ 369888 w 565849"/>
                <a:gd name="T15" fmla="*/ 132996 h 174471"/>
                <a:gd name="T16" fmla="*/ 364346 w 565849"/>
                <a:gd name="T17" fmla="*/ 151805 h 174471"/>
                <a:gd name="T18" fmla="*/ 350967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(m4,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58" name="Straight Arrow Connector 213"/>
            <p:cNvCxnSpPr>
              <a:cxnSpLocks noChangeShapeType="1"/>
              <a:stCxn id="206" idx="17"/>
              <a:endCxn id="207" idx="3"/>
            </p:cNvCxnSpPr>
            <p:nvPr/>
          </p:nvCxnSpPr>
          <p:spPr bwMode="auto">
            <a:xfrm flipH="1">
              <a:off x="135" y="706"/>
              <a:ext cx="528" cy="25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1" name="Freeform 210"/>
            <p:cNvSpPr>
              <a:spLocks noChangeArrowheads="1"/>
            </p:cNvSpPr>
            <p:nvPr/>
          </p:nvSpPr>
          <p:spPr bwMode="auto">
            <a:xfrm>
              <a:off x="898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(m6,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60" name="Straight Arrow Connector 220"/>
            <p:cNvCxnSpPr>
              <a:cxnSpLocks noChangeShapeType="1"/>
              <a:stCxn id="206" idx="11"/>
              <a:endCxn id="211" idx="3"/>
            </p:cNvCxnSpPr>
            <p:nvPr/>
          </p:nvCxnSpPr>
          <p:spPr bwMode="auto">
            <a:xfrm>
              <a:off x="764" y="724"/>
              <a:ext cx="212" cy="23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0" name="Freeform 259"/>
            <p:cNvSpPr>
              <a:spLocks noChangeArrowheads="1"/>
            </p:cNvSpPr>
            <p:nvPr/>
          </p:nvSpPr>
          <p:spPr bwMode="auto">
            <a:xfrm>
              <a:off x="1540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(m8,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62" name="Straight Arrow Connector 227"/>
            <p:cNvCxnSpPr>
              <a:cxnSpLocks noChangeShapeType="1"/>
              <a:stCxn id="206" idx="7"/>
              <a:endCxn id="260" idx="3"/>
            </p:cNvCxnSpPr>
            <p:nvPr/>
          </p:nvCxnSpPr>
          <p:spPr bwMode="auto">
            <a:xfrm>
              <a:off x="829" y="706"/>
              <a:ext cx="789" cy="25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6" name="Freeform 265"/>
            <p:cNvSpPr>
              <a:spLocks noChangeArrowheads="1"/>
            </p:cNvSpPr>
            <p:nvPr/>
          </p:nvSpPr>
          <p:spPr bwMode="auto">
            <a:xfrm>
              <a:off x="865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C1)</a:t>
              </a:r>
            </a:p>
          </p:txBody>
        </p:sp>
        <p:cxnSp>
          <p:nvCxnSpPr>
            <p:cNvPr id="1461264" name="Straight Arrow Connector 125"/>
            <p:cNvCxnSpPr>
              <a:cxnSpLocks noChangeShapeType="1"/>
              <a:stCxn id="263" idx="12"/>
              <a:endCxn id="266" idx="3"/>
            </p:cNvCxnSpPr>
            <p:nvPr/>
          </p:nvCxnSpPr>
          <p:spPr bwMode="auto">
            <a:xfrm>
              <a:off x="772" y="1324"/>
              <a:ext cx="189" cy="15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2" name="Freeform 271"/>
            <p:cNvSpPr>
              <a:spLocks noChangeArrowheads="1"/>
            </p:cNvSpPr>
            <p:nvPr/>
          </p:nvSpPr>
          <p:spPr bwMode="auto">
            <a:xfrm>
              <a:off x="1489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(p9, C1)</a:t>
              </a:r>
            </a:p>
          </p:txBody>
        </p:sp>
        <p:cxnSp>
          <p:nvCxnSpPr>
            <p:cNvPr id="1461266" name="Straight Arrow Connector 139"/>
            <p:cNvCxnSpPr>
              <a:cxnSpLocks noChangeShapeType="1"/>
              <a:stCxn id="263" idx="8"/>
              <a:endCxn id="272" idx="3"/>
            </p:cNvCxnSpPr>
            <p:nvPr/>
          </p:nvCxnSpPr>
          <p:spPr bwMode="auto">
            <a:xfrm>
              <a:off x="849" y="1306"/>
              <a:ext cx="736" cy="17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67" name="Straight Arrow Connector 140"/>
            <p:cNvCxnSpPr>
              <a:cxnSpLocks noChangeShapeType="1"/>
              <a:stCxn id="263" idx="17"/>
              <a:endCxn id="271" idx="3"/>
            </p:cNvCxnSpPr>
            <p:nvPr/>
          </p:nvCxnSpPr>
          <p:spPr bwMode="auto">
            <a:xfrm flipH="1">
              <a:off x="145" y="1306"/>
              <a:ext cx="505" cy="17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6" name="Freeform 275"/>
            <p:cNvSpPr>
              <a:spLocks noChangeArrowheads="1"/>
            </p:cNvSpPr>
            <p:nvPr/>
          </p:nvSpPr>
          <p:spPr bwMode="auto">
            <a:xfrm>
              <a:off x="962" y="1669"/>
              <a:ext cx="265" cy="109"/>
            </a:xfrm>
            <a:custGeom>
              <a:avLst/>
              <a:gdLst>
                <a:gd name="T0" fmla="*/ 2774 w 552964"/>
                <a:gd name="T1" fmla="*/ 29321 h 177311"/>
                <a:gd name="T2" fmla="*/ 9102 w 552964"/>
                <a:gd name="T3" fmla="*/ 10813 h 177311"/>
                <a:gd name="T4" fmla="*/ 24379 w 552964"/>
                <a:gd name="T5" fmla="*/ 3147 h 177311"/>
                <a:gd name="T6" fmla="*/ 205018 w 552964"/>
                <a:gd name="T7" fmla="*/ 1456 h 177311"/>
                <a:gd name="T8" fmla="*/ 245032 w 552964"/>
                <a:gd name="T9" fmla="*/ 0 h 177311"/>
                <a:gd name="T10" fmla="*/ 389992 w 552964"/>
                <a:gd name="T11" fmla="*/ 3147 h 177311"/>
                <a:gd name="T12" fmla="*/ 405269 w 552964"/>
                <a:gd name="T13" fmla="*/ 10813 h 177311"/>
                <a:gd name="T14" fmla="*/ 411598 w 552964"/>
                <a:gd name="T15" fmla="*/ 29321 h 177311"/>
                <a:gd name="T16" fmla="*/ 412750 w 552964"/>
                <a:gd name="T17" fmla="*/ 80048 h 177311"/>
                <a:gd name="T18" fmla="*/ 411598 w 552964"/>
                <a:gd name="T19" fmla="*/ 134013 h 177311"/>
                <a:gd name="T20" fmla="*/ 405269 w 552964"/>
                <a:gd name="T21" fmla="*/ 152520 h 177311"/>
                <a:gd name="T22" fmla="*/ 389992 w 552964"/>
                <a:gd name="T23" fmla="*/ 160187 h 177311"/>
                <a:gd name="T24" fmla="*/ 340824 w 552964"/>
                <a:gd name="T25" fmla="*/ 160337 h 177311"/>
                <a:gd name="T26" fmla="*/ 251951 w 552964"/>
                <a:gd name="T27" fmla="*/ 160337 h 177311"/>
                <a:gd name="T28" fmla="*/ 161302 w 552964"/>
                <a:gd name="T29" fmla="*/ 160337 h 177311"/>
                <a:gd name="T30" fmla="*/ 72430 w 552964"/>
                <a:gd name="T31" fmla="*/ 160337 h 177311"/>
                <a:gd name="T32" fmla="*/ 24379 w 552964"/>
                <a:gd name="T33" fmla="*/ 160187 h 177311"/>
                <a:gd name="T34" fmla="*/ 9102 w 552964"/>
                <a:gd name="T35" fmla="*/ 152520 h 177311"/>
                <a:gd name="T36" fmla="*/ 2774 w 552964"/>
                <a:gd name="T37" fmla="*/ 134013 h 177311"/>
                <a:gd name="T38" fmla="*/ 0 w 552964"/>
                <a:gd name="T39" fmla="*/ 80048 h 177311"/>
                <a:gd name="T40" fmla="*/ 2774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C1)</a:t>
              </a:r>
            </a:p>
          </p:txBody>
        </p:sp>
        <p:sp>
          <p:nvSpPr>
            <p:cNvPr id="278" name="Freeform 277"/>
            <p:cNvSpPr>
              <a:spLocks noChangeArrowheads="1"/>
            </p:cNvSpPr>
            <p:nvPr/>
          </p:nvSpPr>
          <p:spPr bwMode="auto">
            <a:xfrm>
              <a:off x="364" y="1904"/>
              <a:ext cx="265" cy="109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(p4, C1)</a:t>
              </a:r>
            </a:p>
          </p:txBody>
        </p:sp>
        <p:cxnSp>
          <p:nvCxnSpPr>
            <p:cNvPr id="1461270" name="Curved Connector 148"/>
            <p:cNvCxnSpPr>
              <a:cxnSpLocks noChangeShapeType="1"/>
              <a:stCxn id="271" idx="10"/>
              <a:endCxn id="278" idx="18"/>
            </p:cNvCxnSpPr>
            <p:nvPr/>
          </p:nvCxnSpPr>
          <p:spPr bwMode="auto">
            <a:xfrm>
              <a:off x="147" y="1579"/>
              <a:ext cx="217" cy="374"/>
            </a:xfrm>
            <a:prstGeom prst="curvedConnector3">
              <a:avLst>
                <a:gd name="adj1" fmla="val -3685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1" name="Curved Connector 149"/>
            <p:cNvCxnSpPr>
              <a:cxnSpLocks noChangeShapeType="1"/>
              <a:stCxn id="278" idx="7"/>
              <a:endCxn id="272" idx="10"/>
            </p:cNvCxnSpPr>
            <p:nvPr/>
          </p:nvCxnSpPr>
          <p:spPr bwMode="auto">
            <a:xfrm flipV="1">
              <a:off x="562" y="1579"/>
              <a:ext cx="1025" cy="374"/>
            </a:xfrm>
            <a:prstGeom prst="curvedConnector3">
              <a:avLst>
                <a:gd name="adj1" fmla="val 101264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2" name="Curved Connector 174"/>
            <p:cNvCxnSpPr>
              <a:cxnSpLocks noChangeShapeType="1"/>
              <a:stCxn id="207" idx="10"/>
              <a:endCxn id="271" idx="3"/>
            </p:cNvCxnSpPr>
            <p:nvPr/>
          </p:nvCxnSpPr>
          <p:spPr bwMode="auto">
            <a:xfrm>
              <a:off x="136" y="1057"/>
              <a:ext cx="9" cy="423"/>
            </a:xfrm>
            <a:prstGeom prst="curvedConnector3">
              <a:avLst>
                <a:gd name="adj1" fmla="val -1000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3" name="Curved Connector 177"/>
            <p:cNvCxnSpPr>
              <a:cxnSpLocks noChangeShapeType="1"/>
              <a:stCxn id="266" idx="3"/>
              <a:endCxn id="211" idx="10"/>
            </p:cNvCxnSpPr>
            <p:nvPr/>
          </p:nvCxnSpPr>
          <p:spPr bwMode="auto">
            <a:xfrm flipV="1">
              <a:off x="961" y="1057"/>
              <a:ext cx="16" cy="423"/>
            </a:xfrm>
            <a:prstGeom prst="curvedConnector3">
              <a:avLst>
                <a:gd name="adj1" fmla="val 418750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4" name="Curved Connector 181"/>
            <p:cNvCxnSpPr>
              <a:cxnSpLocks noChangeShapeType="1"/>
              <a:stCxn id="272" idx="3"/>
              <a:endCxn id="260" idx="10"/>
            </p:cNvCxnSpPr>
            <p:nvPr/>
          </p:nvCxnSpPr>
          <p:spPr bwMode="auto">
            <a:xfrm flipV="1">
              <a:off x="1585" y="1057"/>
              <a:ext cx="34" cy="423"/>
            </a:xfrm>
            <a:prstGeom prst="curvedConnector3">
              <a:avLst>
                <a:gd name="adj1" fmla="val 108819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0" name="Curved Connector 289"/>
            <p:cNvCxnSpPr>
              <a:cxnSpLocks noChangeShapeType="1"/>
              <a:stCxn id="275" idx="7"/>
              <a:endCxn id="276" idx="14"/>
            </p:cNvCxnSpPr>
            <p:nvPr/>
          </p:nvCxnSpPr>
          <p:spPr bwMode="auto">
            <a:xfrm flipV="1">
              <a:off x="887" y="1768"/>
              <a:ext cx="152" cy="89"/>
            </a:xfrm>
            <a:prstGeom prst="curvedConnector3">
              <a:avLst>
                <a:gd name="adj1" fmla="val 100657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2" name="Freeform 291"/>
            <p:cNvSpPr>
              <a:spLocks/>
            </p:cNvSpPr>
            <p:nvPr/>
          </p:nvSpPr>
          <p:spPr bwMode="auto">
            <a:xfrm>
              <a:off x="973" y="1583"/>
              <a:ext cx="116" cy="90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231 h 143301"/>
                <a:gd name="T4" fmla="*/ 184150 w 218364"/>
                <a:gd name="T5" fmla="*/ 142875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 type="stealth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6" name="Freeform 215"/>
            <p:cNvSpPr>
              <a:spLocks noChangeArrowheads="1"/>
            </p:cNvSpPr>
            <p:nvPr/>
          </p:nvSpPr>
          <p:spPr bwMode="auto">
            <a:xfrm>
              <a:off x="2683" y="829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(m12,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78" name="Straight Arrow Connector 220"/>
            <p:cNvCxnSpPr>
              <a:cxnSpLocks noChangeShapeType="1"/>
              <a:stCxn id="212" idx="11"/>
              <a:endCxn id="216" idx="3"/>
            </p:cNvCxnSpPr>
            <p:nvPr/>
          </p:nvCxnSpPr>
          <p:spPr bwMode="auto">
            <a:xfrm>
              <a:off x="2567" y="596"/>
              <a:ext cx="219" cy="23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" name="Freeform 123"/>
            <p:cNvSpPr>
              <a:spLocks noChangeArrowheads="1"/>
            </p:cNvSpPr>
            <p:nvPr/>
          </p:nvSpPr>
          <p:spPr bwMode="auto">
            <a:xfrm>
              <a:off x="2668" y="1352"/>
              <a:ext cx="265" cy="109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C2)</a:t>
              </a:r>
            </a:p>
          </p:txBody>
        </p:sp>
        <p:cxnSp>
          <p:nvCxnSpPr>
            <p:cNvPr id="1461280" name="Straight Arrow Connector 125"/>
            <p:cNvCxnSpPr>
              <a:cxnSpLocks noChangeShapeType="1"/>
              <a:stCxn id="121" idx="12"/>
              <a:endCxn id="124" idx="3"/>
            </p:cNvCxnSpPr>
            <p:nvPr/>
          </p:nvCxnSpPr>
          <p:spPr bwMode="auto">
            <a:xfrm>
              <a:off x="2575" y="1196"/>
              <a:ext cx="189" cy="15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3" name="Freeform 142"/>
            <p:cNvSpPr>
              <a:spLocks noChangeArrowheads="1"/>
            </p:cNvSpPr>
            <p:nvPr/>
          </p:nvSpPr>
          <p:spPr bwMode="auto">
            <a:xfrm>
              <a:off x="2765" y="1542"/>
              <a:ext cx="265" cy="109"/>
            </a:xfrm>
            <a:custGeom>
              <a:avLst/>
              <a:gdLst>
                <a:gd name="T0" fmla="*/ 2774 w 552964"/>
                <a:gd name="T1" fmla="*/ 29031 h 177311"/>
                <a:gd name="T2" fmla="*/ 9102 w 552964"/>
                <a:gd name="T3" fmla="*/ 10706 h 177311"/>
                <a:gd name="T4" fmla="*/ 24379 w 552964"/>
                <a:gd name="T5" fmla="*/ 3116 h 177311"/>
                <a:gd name="T6" fmla="*/ 205018 w 552964"/>
                <a:gd name="T7" fmla="*/ 1441 h 177311"/>
                <a:gd name="T8" fmla="*/ 245032 w 552964"/>
                <a:gd name="T9" fmla="*/ 0 h 177311"/>
                <a:gd name="T10" fmla="*/ 389992 w 552964"/>
                <a:gd name="T11" fmla="*/ 3116 h 177311"/>
                <a:gd name="T12" fmla="*/ 405269 w 552964"/>
                <a:gd name="T13" fmla="*/ 10706 h 177311"/>
                <a:gd name="T14" fmla="*/ 411598 w 552964"/>
                <a:gd name="T15" fmla="*/ 29031 h 177311"/>
                <a:gd name="T16" fmla="*/ 412750 w 552964"/>
                <a:gd name="T17" fmla="*/ 79255 h 177311"/>
                <a:gd name="T18" fmla="*/ 411598 w 552964"/>
                <a:gd name="T19" fmla="*/ 132686 h 177311"/>
                <a:gd name="T20" fmla="*/ 405269 w 552964"/>
                <a:gd name="T21" fmla="*/ 151011 h 177311"/>
                <a:gd name="T22" fmla="*/ 389992 w 552964"/>
                <a:gd name="T23" fmla="*/ 158601 h 177311"/>
                <a:gd name="T24" fmla="*/ 340824 w 552964"/>
                <a:gd name="T25" fmla="*/ 158750 h 177311"/>
                <a:gd name="T26" fmla="*/ 251951 w 552964"/>
                <a:gd name="T27" fmla="*/ 158750 h 177311"/>
                <a:gd name="T28" fmla="*/ 161302 w 552964"/>
                <a:gd name="T29" fmla="*/ 158750 h 177311"/>
                <a:gd name="T30" fmla="*/ 72430 w 552964"/>
                <a:gd name="T31" fmla="*/ 158750 h 177311"/>
                <a:gd name="T32" fmla="*/ 24379 w 552964"/>
                <a:gd name="T33" fmla="*/ 158601 h 177311"/>
                <a:gd name="T34" fmla="*/ 9102 w 552964"/>
                <a:gd name="T35" fmla="*/ 151011 h 177311"/>
                <a:gd name="T36" fmla="*/ 2774 w 552964"/>
                <a:gd name="T37" fmla="*/ 132686 h 177311"/>
                <a:gd name="T38" fmla="*/ 0 w 552964"/>
                <a:gd name="T39" fmla="*/ 79255 h 177311"/>
                <a:gd name="T40" fmla="*/ 2774 w 552964"/>
                <a:gd name="T41" fmla="*/ 2903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C2)</a:t>
              </a:r>
            </a:p>
          </p:txBody>
        </p:sp>
        <p:cxnSp>
          <p:nvCxnSpPr>
            <p:cNvPr id="1461282" name="Curved Connector 177"/>
            <p:cNvCxnSpPr>
              <a:cxnSpLocks noChangeShapeType="1"/>
              <a:stCxn id="124" idx="3"/>
              <a:endCxn id="216" idx="10"/>
            </p:cNvCxnSpPr>
            <p:nvPr/>
          </p:nvCxnSpPr>
          <p:spPr bwMode="auto">
            <a:xfrm flipV="1">
              <a:off x="2764" y="929"/>
              <a:ext cx="24" cy="423"/>
            </a:xfrm>
            <a:prstGeom prst="curvedConnector3">
              <a:avLst>
                <a:gd name="adj1" fmla="val 2875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0" name="Curved Connector 169"/>
            <p:cNvCxnSpPr>
              <a:cxnSpLocks noChangeShapeType="1"/>
              <a:stCxn id="142" idx="7"/>
              <a:endCxn id="143" idx="14"/>
            </p:cNvCxnSpPr>
            <p:nvPr/>
          </p:nvCxnSpPr>
          <p:spPr bwMode="auto">
            <a:xfrm flipV="1">
              <a:off x="2690" y="1640"/>
              <a:ext cx="152" cy="89"/>
            </a:xfrm>
            <a:prstGeom prst="curvedConnector3">
              <a:avLst>
                <a:gd name="adj1" fmla="val 94079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2776" y="1456"/>
              <a:ext cx="116" cy="90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231 h 143301"/>
                <a:gd name="T4" fmla="*/ 184150 w 218364"/>
                <a:gd name="T5" fmla="*/ 142875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ysDot"/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461286" name="Straight Arrow Connector 139"/>
            <p:cNvCxnSpPr>
              <a:cxnSpLocks noChangeShapeType="1"/>
              <a:stCxn id="121" idx="8"/>
              <a:endCxn id="139" idx="3"/>
            </p:cNvCxnSpPr>
            <p:nvPr/>
          </p:nvCxnSpPr>
          <p:spPr bwMode="auto">
            <a:xfrm>
              <a:off x="2652" y="1178"/>
              <a:ext cx="744" cy="170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87" name="Straight Arrow Connector 131"/>
            <p:cNvCxnSpPr>
              <a:cxnSpLocks noChangeShapeType="1"/>
              <a:stCxn id="121" idx="11"/>
              <a:endCxn id="125" idx="3"/>
            </p:cNvCxnSpPr>
            <p:nvPr/>
          </p:nvCxnSpPr>
          <p:spPr bwMode="auto">
            <a:xfrm>
              <a:off x="2618" y="1196"/>
              <a:ext cx="469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88" name="Straight Arrow Connector 132"/>
            <p:cNvCxnSpPr>
              <a:cxnSpLocks noChangeShapeType="1"/>
              <a:stCxn id="121" idx="14"/>
              <a:endCxn id="122" idx="3"/>
            </p:cNvCxnSpPr>
            <p:nvPr/>
          </p:nvCxnSpPr>
          <p:spPr bwMode="auto">
            <a:xfrm flipH="1">
              <a:off x="2259" y="1196"/>
              <a:ext cx="228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7" name="Freeform 216"/>
            <p:cNvSpPr>
              <a:spLocks noChangeArrowheads="1"/>
            </p:cNvSpPr>
            <p:nvPr/>
          </p:nvSpPr>
          <p:spPr bwMode="auto">
            <a:xfrm>
              <a:off x="3010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26" name="Freeform 225"/>
            <p:cNvSpPr>
              <a:spLocks noChangeArrowheads="1"/>
            </p:cNvSpPr>
            <p:nvPr/>
          </p:nvSpPr>
          <p:spPr bwMode="auto">
            <a:xfrm>
              <a:off x="3322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(m14,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122" name="Freeform 121"/>
            <p:cNvSpPr>
              <a:spLocks noChangeArrowheads="1"/>
            </p:cNvSpPr>
            <p:nvPr/>
          </p:nvSpPr>
          <p:spPr bwMode="auto">
            <a:xfrm>
              <a:off x="2153" y="1348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C2)</a:t>
              </a:r>
            </a:p>
          </p:txBody>
        </p:sp>
        <p:sp>
          <p:nvSpPr>
            <p:cNvPr id="125" name="Freeform 124"/>
            <p:cNvSpPr>
              <a:spLocks noChangeArrowheads="1"/>
            </p:cNvSpPr>
            <p:nvPr/>
          </p:nvSpPr>
          <p:spPr bwMode="auto">
            <a:xfrm>
              <a:off x="2981" y="1348"/>
              <a:ext cx="269" cy="117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C2)</a:t>
              </a:r>
            </a:p>
          </p:txBody>
        </p:sp>
        <p:sp>
          <p:nvSpPr>
            <p:cNvPr id="138" name="Freeform 137"/>
            <p:cNvSpPr>
              <a:spLocks noChangeArrowheads="1"/>
            </p:cNvSpPr>
            <p:nvPr/>
          </p:nvSpPr>
          <p:spPr bwMode="auto">
            <a:xfrm>
              <a:off x="1850" y="1348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(p2, C2)</a:t>
              </a:r>
            </a:p>
          </p:txBody>
        </p:sp>
        <p:sp>
          <p:nvSpPr>
            <p:cNvPr id="139" name="Freeform 138"/>
            <p:cNvSpPr>
              <a:spLocks noChangeArrowheads="1"/>
            </p:cNvSpPr>
            <p:nvPr/>
          </p:nvSpPr>
          <p:spPr bwMode="auto">
            <a:xfrm>
              <a:off x="3290" y="1348"/>
              <a:ext cx="269" cy="117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(p9, C2)</a:t>
              </a:r>
            </a:p>
          </p:txBody>
        </p:sp>
        <p:cxnSp>
          <p:nvCxnSpPr>
            <p:cNvPr id="1461295" name="Straight Arrow Connector 140"/>
            <p:cNvCxnSpPr>
              <a:cxnSpLocks noChangeShapeType="1"/>
              <a:stCxn id="121" idx="17"/>
              <a:endCxn id="138" idx="3"/>
            </p:cNvCxnSpPr>
            <p:nvPr/>
          </p:nvCxnSpPr>
          <p:spPr bwMode="auto">
            <a:xfrm flipH="1">
              <a:off x="1956" y="1178"/>
              <a:ext cx="497" cy="170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97" name="Curved Connector 144"/>
            <p:cNvCxnSpPr>
              <a:cxnSpLocks noChangeShapeType="1"/>
              <a:stCxn id="122" idx="10"/>
              <a:endCxn id="142" idx="18"/>
            </p:cNvCxnSpPr>
            <p:nvPr/>
          </p:nvCxnSpPr>
          <p:spPr bwMode="auto">
            <a:xfrm>
              <a:off x="2260" y="1454"/>
              <a:ext cx="229" cy="275"/>
            </a:xfrm>
            <a:prstGeom prst="curvedConnector3">
              <a:avLst>
                <a:gd name="adj1" fmla="val -3931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8" name="Freeform 147"/>
            <p:cNvSpPr>
              <a:spLocks noChangeArrowheads="1"/>
            </p:cNvSpPr>
            <p:nvPr/>
          </p:nvSpPr>
          <p:spPr bwMode="auto">
            <a:xfrm>
              <a:off x="2165" y="1773"/>
              <a:ext cx="269" cy="117"/>
            </a:xfrm>
            <a:custGeom>
              <a:avLst/>
              <a:gdLst>
                <a:gd name="T0" fmla="*/ 2774 w 552964"/>
                <a:gd name="T1" fmla="*/ 27842 h 175701"/>
                <a:gd name="T2" fmla="*/ 9102 w 552964"/>
                <a:gd name="T3" fmla="*/ 9350 h 175701"/>
                <a:gd name="T4" fmla="*/ 24379 w 552964"/>
                <a:gd name="T5" fmla="*/ 1690 h 175701"/>
                <a:gd name="T6" fmla="*/ 205018 w 552964"/>
                <a:gd name="T7" fmla="*/ 0 h 175701"/>
                <a:gd name="T8" fmla="*/ 389992 w 552964"/>
                <a:gd name="T9" fmla="*/ 1690 h 175701"/>
                <a:gd name="T10" fmla="*/ 405269 w 552964"/>
                <a:gd name="T11" fmla="*/ 9350 h 175701"/>
                <a:gd name="T12" fmla="*/ 411598 w 552964"/>
                <a:gd name="T13" fmla="*/ 27842 h 175701"/>
                <a:gd name="T14" fmla="*/ 412750 w 552964"/>
                <a:gd name="T15" fmla="*/ 78527 h 175701"/>
                <a:gd name="T16" fmla="*/ 411598 w 552964"/>
                <a:gd name="T17" fmla="*/ 132448 h 175701"/>
                <a:gd name="T18" fmla="*/ 405269 w 552964"/>
                <a:gd name="T19" fmla="*/ 150940 h 175701"/>
                <a:gd name="T20" fmla="*/ 389992 w 552964"/>
                <a:gd name="T21" fmla="*/ 158600 h 175701"/>
                <a:gd name="T22" fmla="*/ 340824 w 552964"/>
                <a:gd name="T23" fmla="*/ 158750 h 175701"/>
                <a:gd name="T24" fmla="*/ 251951 w 552964"/>
                <a:gd name="T25" fmla="*/ 158750 h 175701"/>
                <a:gd name="T26" fmla="*/ 161302 w 552964"/>
                <a:gd name="T27" fmla="*/ 158750 h 175701"/>
                <a:gd name="T28" fmla="*/ 72430 w 552964"/>
                <a:gd name="T29" fmla="*/ 158750 h 175701"/>
                <a:gd name="T30" fmla="*/ 24379 w 552964"/>
                <a:gd name="T31" fmla="*/ 158600 h 175701"/>
                <a:gd name="T32" fmla="*/ 9102 w 552964"/>
                <a:gd name="T33" fmla="*/ 150940 h 175701"/>
                <a:gd name="T34" fmla="*/ 2774 w 552964"/>
                <a:gd name="T35" fmla="*/ 132448 h 175701"/>
                <a:gd name="T36" fmla="*/ 0 w 552964"/>
                <a:gd name="T37" fmla="*/ 78527 h 175701"/>
                <a:gd name="T38" fmla="*/ 2774 w 552964"/>
                <a:gd name="T39" fmla="*/ 27842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(p4, C2)</a:t>
              </a:r>
            </a:p>
          </p:txBody>
        </p:sp>
        <p:cxnSp>
          <p:nvCxnSpPr>
            <p:cNvPr id="1461299" name="Curved Connector 148"/>
            <p:cNvCxnSpPr>
              <a:cxnSpLocks noChangeShapeType="1"/>
              <a:stCxn id="138" idx="10"/>
              <a:endCxn id="148" idx="18"/>
            </p:cNvCxnSpPr>
            <p:nvPr/>
          </p:nvCxnSpPr>
          <p:spPr bwMode="auto">
            <a:xfrm>
              <a:off x="1957" y="1454"/>
              <a:ext cx="216" cy="371"/>
            </a:xfrm>
            <a:prstGeom prst="curvedConnector3">
              <a:avLst>
                <a:gd name="adj1" fmla="val -3704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0" name="Curved Connector 149"/>
            <p:cNvCxnSpPr>
              <a:cxnSpLocks noChangeShapeType="1"/>
              <a:stCxn id="148" idx="7"/>
              <a:endCxn id="139" idx="10"/>
            </p:cNvCxnSpPr>
            <p:nvPr/>
          </p:nvCxnSpPr>
          <p:spPr bwMode="auto">
            <a:xfrm flipV="1">
              <a:off x="2374" y="1455"/>
              <a:ext cx="1023" cy="370"/>
            </a:xfrm>
            <a:prstGeom prst="curvedConnector3">
              <a:avLst>
                <a:gd name="adj1" fmla="val 100778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1" name="Curved Connector 180"/>
            <p:cNvCxnSpPr>
              <a:cxnSpLocks noChangeShapeType="1"/>
              <a:stCxn id="125" idx="3"/>
              <a:endCxn id="217" idx="10"/>
            </p:cNvCxnSpPr>
            <p:nvPr/>
          </p:nvCxnSpPr>
          <p:spPr bwMode="auto">
            <a:xfrm flipV="1">
              <a:off x="3087" y="932"/>
              <a:ext cx="38" cy="416"/>
            </a:xfrm>
            <a:prstGeom prst="curvedConnector3">
              <a:avLst>
                <a:gd name="adj1" fmla="val 118417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2" name="Curved Connector 181"/>
            <p:cNvCxnSpPr>
              <a:cxnSpLocks noChangeShapeType="1"/>
              <a:stCxn id="139" idx="3"/>
              <a:endCxn id="226" idx="10"/>
            </p:cNvCxnSpPr>
            <p:nvPr/>
          </p:nvCxnSpPr>
          <p:spPr bwMode="auto">
            <a:xfrm flipV="1">
              <a:off x="3396" y="932"/>
              <a:ext cx="41" cy="416"/>
            </a:xfrm>
            <a:prstGeom prst="curvedConnector3">
              <a:avLst>
                <a:gd name="adj1" fmla="val 117069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3" name="Curved Connector 203"/>
            <p:cNvCxnSpPr>
              <a:cxnSpLocks noChangeShapeType="1"/>
              <a:stCxn id="142" idx="8"/>
              <a:endCxn id="125" idx="10"/>
            </p:cNvCxnSpPr>
            <p:nvPr/>
          </p:nvCxnSpPr>
          <p:spPr bwMode="auto">
            <a:xfrm flipV="1">
              <a:off x="2689" y="1455"/>
              <a:ext cx="399" cy="310"/>
            </a:xfrm>
            <a:prstGeom prst="curvedConnector3">
              <a:avLst>
                <a:gd name="adj1" fmla="val 1005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304" name="TextBox 275"/>
            <p:cNvSpPr txBox="1">
              <a:spLocks noChangeArrowheads="1"/>
            </p:cNvSpPr>
            <p:nvPr/>
          </p:nvSpPr>
          <p:spPr bwMode="auto">
            <a:xfrm>
              <a:off x="4332" y="377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C3</a:t>
              </a:r>
            </a:p>
          </p:txBody>
        </p:sp>
        <p:sp>
          <p:nvSpPr>
            <p:cNvPr id="298" name="Freeform 297"/>
            <p:cNvSpPr>
              <a:spLocks noChangeArrowheads="1"/>
            </p:cNvSpPr>
            <p:nvPr/>
          </p:nvSpPr>
          <p:spPr bwMode="auto">
            <a:xfrm>
              <a:off x="3640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7 h 174471"/>
                <a:gd name="T16" fmla="*/ 420639 w 565849"/>
                <a:gd name="T17" fmla="*/ 151806 h 174471"/>
                <a:gd name="T18" fmla="*/ 405193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(m16,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06" name="Straight Arrow Connector 213"/>
            <p:cNvCxnSpPr>
              <a:cxnSpLocks noChangeShapeType="1"/>
              <a:stCxn id="297" idx="17"/>
              <a:endCxn id="298" idx="3"/>
            </p:cNvCxnSpPr>
            <p:nvPr/>
          </p:nvCxnSpPr>
          <p:spPr bwMode="auto">
            <a:xfrm flipH="1">
              <a:off x="3743" y="577"/>
              <a:ext cx="503" cy="25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1" name="Freeform 300"/>
            <p:cNvSpPr>
              <a:spLocks noChangeArrowheads="1"/>
            </p:cNvSpPr>
            <p:nvPr/>
          </p:nvSpPr>
          <p:spPr bwMode="auto">
            <a:xfrm>
              <a:off x="4481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(m18,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08" name="Straight Arrow Connector 220"/>
            <p:cNvCxnSpPr>
              <a:cxnSpLocks noChangeShapeType="1"/>
              <a:stCxn id="297" idx="11"/>
              <a:endCxn id="301" idx="3"/>
            </p:cNvCxnSpPr>
            <p:nvPr/>
          </p:nvCxnSpPr>
          <p:spPr bwMode="auto">
            <a:xfrm>
              <a:off x="4380" y="595"/>
              <a:ext cx="204" cy="23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6" name="Freeform 305"/>
            <p:cNvSpPr>
              <a:spLocks noChangeArrowheads="1"/>
            </p:cNvSpPr>
            <p:nvPr/>
          </p:nvSpPr>
          <p:spPr bwMode="auto">
            <a:xfrm>
              <a:off x="5123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(m20,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10" name="Straight Arrow Connector 227"/>
            <p:cNvCxnSpPr>
              <a:cxnSpLocks noChangeShapeType="1"/>
              <a:stCxn id="297" idx="7"/>
              <a:endCxn id="306" idx="3"/>
            </p:cNvCxnSpPr>
            <p:nvPr/>
          </p:nvCxnSpPr>
          <p:spPr bwMode="auto">
            <a:xfrm>
              <a:off x="4465" y="577"/>
              <a:ext cx="761" cy="25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0" name="Freeform 309"/>
            <p:cNvSpPr>
              <a:spLocks noChangeArrowheads="1"/>
            </p:cNvSpPr>
            <p:nvPr/>
          </p:nvSpPr>
          <p:spPr bwMode="auto">
            <a:xfrm>
              <a:off x="4466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C3)</a:t>
              </a:r>
            </a:p>
          </p:txBody>
        </p:sp>
        <p:cxnSp>
          <p:nvCxnSpPr>
            <p:cNvPr id="1461312" name="Straight Arrow Connector 125"/>
            <p:cNvCxnSpPr>
              <a:cxnSpLocks noChangeShapeType="1"/>
              <a:stCxn id="308" idx="12"/>
              <a:endCxn id="310" idx="3"/>
            </p:cNvCxnSpPr>
            <p:nvPr/>
          </p:nvCxnSpPr>
          <p:spPr bwMode="auto">
            <a:xfrm>
              <a:off x="4373" y="1195"/>
              <a:ext cx="189" cy="15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5" name="Freeform 314"/>
            <p:cNvSpPr>
              <a:spLocks noChangeArrowheads="1"/>
            </p:cNvSpPr>
            <p:nvPr/>
          </p:nvSpPr>
          <p:spPr bwMode="auto">
            <a:xfrm>
              <a:off x="3762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(p2, C3)</a:t>
              </a:r>
            </a:p>
          </p:txBody>
        </p:sp>
        <p:sp>
          <p:nvSpPr>
            <p:cNvPr id="316" name="Freeform 315"/>
            <p:cNvSpPr>
              <a:spLocks noChangeArrowheads="1"/>
            </p:cNvSpPr>
            <p:nvPr/>
          </p:nvSpPr>
          <p:spPr bwMode="auto">
            <a:xfrm>
              <a:off x="5090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(p9, C3)</a:t>
              </a:r>
            </a:p>
          </p:txBody>
        </p:sp>
        <p:cxnSp>
          <p:nvCxnSpPr>
            <p:cNvPr id="1461315" name="Straight Arrow Connector 139"/>
            <p:cNvCxnSpPr>
              <a:cxnSpLocks noChangeShapeType="1"/>
              <a:stCxn id="308" idx="8"/>
              <a:endCxn id="316" idx="3"/>
            </p:cNvCxnSpPr>
            <p:nvPr/>
          </p:nvCxnSpPr>
          <p:spPr bwMode="auto">
            <a:xfrm>
              <a:off x="4450" y="1177"/>
              <a:ext cx="736" cy="17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16" name="Straight Arrow Connector 140"/>
            <p:cNvCxnSpPr>
              <a:cxnSpLocks noChangeShapeType="1"/>
              <a:stCxn id="308" idx="17"/>
              <a:endCxn id="315" idx="3"/>
            </p:cNvCxnSpPr>
            <p:nvPr/>
          </p:nvCxnSpPr>
          <p:spPr bwMode="auto">
            <a:xfrm flipH="1">
              <a:off x="3858" y="1177"/>
              <a:ext cx="393" cy="17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0" name="Freeform 319"/>
            <p:cNvSpPr>
              <a:spLocks noChangeArrowheads="1"/>
            </p:cNvSpPr>
            <p:nvPr/>
          </p:nvSpPr>
          <p:spPr bwMode="auto">
            <a:xfrm>
              <a:off x="4563" y="1540"/>
              <a:ext cx="265" cy="109"/>
            </a:xfrm>
            <a:custGeom>
              <a:avLst/>
              <a:gdLst>
                <a:gd name="T0" fmla="*/ 2774 w 552964"/>
                <a:gd name="T1" fmla="*/ 29321 h 177311"/>
                <a:gd name="T2" fmla="*/ 9102 w 552964"/>
                <a:gd name="T3" fmla="*/ 10813 h 177311"/>
                <a:gd name="T4" fmla="*/ 24379 w 552964"/>
                <a:gd name="T5" fmla="*/ 3147 h 177311"/>
                <a:gd name="T6" fmla="*/ 205018 w 552964"/>
                <a:gd name="T7" fmla="*/ 1456 h 177311"/>
                <a:gd name="T8" fmla="*/ 245032 w 552964"/>
                <a:gd name="T9" fmla="*/ 0 h 177311"/>
                <a:gd name="T10" fmla="*/ 389992 w 552964"/>
                <a:gd name="T11" fmla="*/ 3147 h 177311"/>
                <a:gd name="T12" fmla="*/ 405269 w 552964"/>
                <a:gd name="T13" fmla="*/ 10813 h 177311"/>
                <a:gd name="T14" fmla="*/ 411598 w 552964"/>
                <a:gd name="T15" fmla="*/ 29321 h 177311"/>
                <a:gd name="T16" fmla="*/ 412750 w 552964"/>
                <a:gd name="T17" fmla="*/ 80048 h 177311"/>
                <a:gd name="T18" fmla="*/ 411598 w 552964"/>
                <a:gd name="T19" fmla="*/ 134014 h 177311"/>
                <a:gd name="T20" fmla="*/ 405269 w 552964"/>
                <a:gd name="T21" fmla="*/ 152521 h 177311"/>
                <a:gd name="T22" fmla="*/ 389992 w 552964"/>
                <a:gd name="T23" fmla="*/ 160188 h 177311"/>
                <a:gd name="T24" fmla="*/ 340824 w 552964"/>
                <a:gd name="T25" fmla="*/ 160338 h 177311"/>
                <a:gd name="T26" fmla="*/ 251951 w 552964"/>
                <a:gd name="T27" fmla="*/ 160338 h 177311"/>
                <a:gd name="T28" fmla="*/ 161302 w 552964"/>
                <a:gd name="T29" fmla="*/ 160338 h 177311"/>
                <a:gd name="T30" fmla="*/ 72430 w 552964"/>
                <a:gd name="T31" fmla="*/ 160338 h 177311"/>
                <a:gd name="T32" fmla="*/ 24379 w 552964"/>
                <a:gd name="T33" fmla="*/ 160188 h 177311"/>
                <a:gd name="T34" fmla="*/ 9102 w 552964"/>
                <a:gd name="T35" fmla="*/ 152521 h 177311"/>
                <a:gd name="T36" fmla="*/ 2774 w 552964"/>
                <a:gd name="T37" fmla="*/ 134014 h 177311"/>
                <a:gd name="T38" fmla="*/ 0 w 552964"/>
                <a:gd name="T39" fmla="*/ 80048 h 177311"/>
                <a:gd name="T40" fmla="*/ 2774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C3)</a:t>
              </a:r>
            </a:p>
          </p:txBody>
        </p:sp>
        <p:sp>
          <p:nvSpPr>
            <p:cNvPr id="322" name="Freeform 321"/>
            <p:cNvSpPr>
              <a:spLocks noChangeArrowheads="1"/>
            </p:cNvSpPr>
            <p:nvPr/>
          </p:nvSpPr>
          <p:spPr bwMode="auto">
            <a:xfrm>
              <a:off x="3965" y="1775"/>
              <a:ext cx="265" cy="109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(p4, C3)</a:t>
              </a:r>
            </a:p>
          </p:txBody>
        </p:sp>
        <p:cxnSp>
          <p:nvCxnSpPr>
            <p:cNvPr id="1461319" name="Curved Connector 148"/>
            <p:cNvCxnSpPr>
              <a:cxnSpLocks noChangeShapeType="1"/>
              <a:stCxn id="315" idx="10"/>
              <a:endCxn id="322" idx="18"/>
            </p:cNvCxnSpPr>
            <p:nvPr/>
          </p:nvCxnSpPr>
          <p:spPr bwMode="auto">
            <a:xfrm>
              <a:off x="3860" y="1450"/>
              <a:ext cx="105" cy="374"/>
            </a:xfrm>
            <a:prstGeom prst="curvedConnector3">
              <a:avLst>
                <a:gd name="adj1" fmla="val 13333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0" name="Curved Connector 149"/>
            <p:cNvCxnSpPr>
              <a:cxnSpLocks noChangeShapeType="1"/>
              <a:stCxn id="322" idx="7"/>
              <a:endCxn id="316" idx="10"/>
            </p:cNvCxnSpPr>
            <p:nvPr/>
          </p:nvCxnSpPr>
          <p:spPr bwMode="auto">
            <a:xfrm flipV="1">
              <a:off x="4163" y="1450"/>
              <a:ext cx="1025" cy="374"/>
            </a:xfrm>
            <a:prstGeom prst="curvedConnector3">
              <a:avLst>
                <a:gd name="adj1" fmla="val 99898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1" name="Curved Connector 174"/>
            <p:cNvCxnSpPr>
              <a:cxnSpLocks noChangeShapeType="1"/>
              <a:stCxn id="298" idx="10"/>
              <a:endCxn id="315" idx="3"/>
            </p:cNvCxnSpPr>
            <p:nvPr/>
          </p:nvCxnSpPr>
          <p:spPr bwMode="auto">
            <a:xfrm>
              <a:off x="3745" y="928"/>
              <a:ext cx="113" cy="423"/>
            </a:xfrm>
            <a:prstGeom prst="curvedConnector3">
              <a:avLst>
                <a:gd name="adj1" fmla="val -9736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2" name="Curved Connector 177"/>
            <p:cNvCxnSpPr>
              <a:cxnSpLocks noChangeShapeType="1"/>
              <a:stCxn id="310" idx="3"/>
              <a:endCxn id="301" idx="10"/>
            </p:cNvCxnSpPr>
            <p:nvPr/>
          </p:nvCxnSpPr>
          <p:spPr bwMode="auto">
            <a:xfrm flipV="1">
              <a:off x="4562" y="928"/>
              <a:ext cx="24" cy="423"/>
            </a:xfrm>
            <a:prstGeom prst="curvedConnector3">
              <a:avLst>
                <a:gd name="adj1" fmla="val 225000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3" name="Curved Connector 181"/>
            <p:cNvCxnSpPr>
              <a:cxnSpLocks noChangeShapeType="1"/>
              <a:stCxn id="316" idx="3"/>
              <a:endCxn id="306" idx="10"/>
            </p:cNvCxnSpPr>
            <p:nvPr/>
          </p:nvCxnSpPr>
          <p:spPr bwMode="auto">
            <a:xfrm flipV="1">
              <a:off x="5186" y="928"/>
              <a:ext cx="42" cy="423"/>
            </a:xfrm>
            <a:prstGeom prst="curvedConnector3">
              <a:avLst>
                <a:gd name="adj1" fmla="val 116662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3" name="Curved Connector 332"/>
            <p:cNvCxnSpPr>
              <a:cxnSpLocks noChangeShapeType="1"/>
              <a:stCxn id="319" idx="7"/>
              <a:endCxn id="320" idx="14"/>
            </p:cNvCxnSpPr>
            <p:nvPr/>
          </p:nvCxnSpPr>
          <p:spPr bwMode="auto">
            <a:xfrm flipV="1">
              <a:off x="4488" y="1639"/>
              <a:ext cx="152" cy="89"/>
            </a:xfrm>
            <a:prstGeom prst="curvedConnector3">
              <a:avLst>
                <a:gd name="adj1" fmla="val 100657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4" name="Freeform 333"/>
            <p:cNvSpPr>
              <a:spLocks/>
            </p:cNvSpPr>
            <p:nvPr/>
          </p:nvSpPr>
          <p:spPr bwMode="auto">
            <a:xfrm>
              <a:off x="4574" y="1454"/>
              <a:ext cx="116" cy="91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912 h 143301"/>
                <a:gd name="T4" fmla="*/ 184150 w 218364"/>
                <a:gd name="T5" fmla="*/ 144463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 type="stealth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461327" name="Curved Connector 203"/>
            <p:cNvCxnSpPr>
              <a:cxnSpLocks noChangeShapeType="1"/>
              <a:stCxn id="319" idx="8"/>
              <a:endCxn id="311" idx="10"/>
            </p:cNvCxnSpPr>
            <p:nvPr/>
          </p:nvCxnSpPr>
          <p:spPr bwMode="auto">
            <a:xfrm flipV="1">
              <a:off x="4487" y="1453"/>
              <a:ext cx="399" cy="311"/>
            </a:xfrm>
            <a:prstGeom prst="curvedConnector3">
              <a:avLst>
                <a:gd name="adj1" fmla="val 101500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8" name="Straight Arrow Connector 28"/>
            <p:cNvCxnSpPr>
              <a:cxnSpLocks noChangeShapeType="1"/>
              <a:stCxn id="24" idx="9"/>
              <a:endCxn id="206" idx="3"/>
            </p:cNvCxnSpPr>
            <p:nvPr/>
          </p:nvCxnSpPr>
          <p:spPr bwMode="auto">
            <a:xfrm flipH="1">
              <a:off x="745" y="152"/>
              <a:ext cx="1800" cy="465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9" name="Straight Arrow Connector 40"/>
            <p:cNvCxnSpPr>
              <a:cxnSpLocks noChangeShapeType="1"/>
              <a:stCxn id="24" idx="7"/>
              <a:endCxn id="37" idx="0"/>
            </p:cNvCxnSpPr>
            <p:nvPr/>
          </p:nvCxnSpPr>
          <p:spPr bwMode="auto">
            <a:xfrm>
              <a:off x="2614" y="147"/>
              <a:ext cx="2578" cy="10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30" name="Straight Arrow Connector 40"/>
            <p:cNvCxnSpPr>
              <a:cxnSpLocks noChangeShapeType="1"/>
              <a:stCxn id="24" idx="9"/>
              <a:endCxn id="297" idx="3"/>
            </p:cNvCxnSpPr>
            <p:nvPr/>
          </p:nvCxnSpPr>
          <p:spPr bwMode="auto">
            <a:xfrm>
              <a:off x="2545" y="152"/>
              <a:ext cx="1809" cy="33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0" name="Freeform 209"/>
            <p:cNvSpPr>
              <a:spLocks noChangeArrowheads="1"/>
            </p:cNvSpPr>
            <p:nvPr/>
          </p:nvSpPr>
          <p:spPr bwMode="auto">
            <a:xfrm>
              <a:off x="359" y="953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(m5,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4" name="Freeform 213"/>
            <p:cNvSpPr>
              <a:spLocks noChangeArrowheads="1"/>
            </p:cNvSpPr>
            <p:nvPr/>
          </p:nvSpPr>
          <p:spPr bwMode="auto">
            <a:xfrm>
              <a:off x="1225" y="953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(m7,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34" name="Straight Arrow Connector 217"/>
            <p:cNvCxnSpPr>
              <a:cxnSpLocks noChangeShapeType="1"/>
              <a:stCxn id="206" idx="14"/>
              <a:endCxn id="210" idx="3"/>
            </p:cNvCxnSpPr>
            <p:nvPr/>
          </p:nvCxnSpPr>
          <p:spPr bwMode="auto">
            <a:xfrm flipH="1">
              <a:off x="447" y="724"/>
              <a:ext cx="244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35" name="Straight Arrow Connector 221"/>
            <p:cNvCxnSpPr>
              <a:cxnSpLocks noChangeShapeType="1"/>
              <a:stCxn id="206" idx="10"/>
              <a:endCxn id="214" idx="3"/>
            </p:cNvCxnSpPr>
            <p:nvPr/>
          </p:nvCxnSpPr>
          <p:spPr bwMode="auto">
            <a:xfrm>
              <a:off x="800" y="724"/>
              <a:ext cx="513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4" name="Freeform 263"/>
            <p:cNvSpPr>
              <a:spLocks noChangeArrowheads="1"/>
            </p:cNvSpPr>
            <p:nvPr/>
          </p:nvSpPr>
          <p:spPr bwMode="auto">
            <a:xfrm>
              <a:off x="350" y="1476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C1)</a:t>
              </a:r>
            </a:p>
          </p:txBody>
        </p:sp>
        <p:sp>
          <p:nvSpPr>
            <p:cNvPr id="267" name="Freeform 266"/>
            <p:cNvSpPr>
              <a:spLocks noChangeArrowheads="1"/>
            </p:cNvSpPr>
            <p:nvPr/>
          </p:nvSpPr>
          <p:spPr bwMode="auto">
            <a:xfrm>
              <a:off x="1178" y="1476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C1)</a:t>
              </a:r>
            </a:p>
          </p:txBody>
        </p:sp>
        <p:cxnSp>
          <p:nvCxnSpPr>
            <p:cNvPr id="1461339" name="Straight Arrow Connector 131"/>
            <p:cNvCxnSpPr>
              <a:cxnSpLocks noChangeShapeType="1"/>
              <a:stCxn id="263" idx="11"/>
              <a:endCxn id="267" idx="3"/>
            </p:cNvCxnSpPr>
            <p:nvPr/>
          </p:nvCxnSpPr>
          <p:spPr bwMode="auto">
            <a:xfrm>
              <a:off x="815" y="1324"/>
              <a:ext cx="469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0" name="Straight Arrow Connector 132"/>
            <p:cNvCxnSpPr>
              <a:cxnSpLocks noChangeShapeType="1"/>
              <a:stCxn id="263" idx="14"/>
              <a:endCxn id="264" idx="3"/>
            </p:cNvCxnSpPr>
            <p:nvPr/>
          </p:nvCxnSpPr>
          <p:spPr bwMode="auto">
            <a:xfrm flipH="1">
              <a:off x="456" y="1324"/>
              <a:ext cx="228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2" name="Curved Connector 144"/>
            <p:cNvCxnSpPr>
              <a:cxnSpLocks noChangeShapeType="1"/>
              <a:stCxn id="264" idx="10"/>
              <a:endCxn id="275" idx="18"/>
            </p:cNvCxnSpPr>
            <p:nvPr/>
          </p:nvCxnSpPr>
          <p:spPr bwMode="auto">
            <a:xfrm>
              <a:off x="457" y="1582"/>
              <a:ext cx="229" cy="275"/>
            </a:xfrm>
            <a:prstGeom prst="curvedConnector3">
              <a:avLst>
                <a:gd name="adj1" fmla="val 0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3" name="Curved Connector 175"/>
            <p:cNvCxnSpPr>
              <a:cxnSpLocks noChangeShapeType="1"/>
              <a:stCxn id="210" idx="10"/>
              <a:endCxn id="264" idx="3"/>
            </p:cNvCxnSpPr>
            <p:nvPr/>
          </p:nvCxnSpPr>
          <p:spPr bwMode="auto">
            <a:xfrm>
              <a:off x="448" y="1060"/>
              <a:ext cx="8" cy="416"/>
            </a:xfrm>
            <a:prstGeom prst="curvedConnector3">
              <a:avLst>
                <a:gd name="adj1" fmla="val -25000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4" name="Curved Connector 180"/>
            <p:cNvCxnSpPr>
              <a:cxnSpLocks noChangeShapeType="1"/>
              <a:stCxn id="267" idx="3"/>
              <a:endCxn id="214" idx="10"/>
            </p:cNvCxnSpPr>
            <p:nvPr/>
          </p:nvCxnSpPr>
          <p:spPr bwMode="auto">
            <a:xfrm flipV="1">
              <a:off x="1284" y="1060"/>
              <a:ext cx="30" cy="416"/>
            </a:xfrm>
            <a:prstGeom prst="curvedConnector3">
              <a:avLst>
                <a:gd name="adj1" fmla="val 0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" name="Straight Arrow Connector 286"/>
            <p:cNvCxnSpPr>
              <a:cxnSpLocks noChangeShapeType="1"/>
              <a:stCxn id="206" idx="12"/>
              <a:endCxn id="263" idx="3"/>
            </p:cNvCxnSpPr>
            <p:nvPr/>
          </p:nvCxnSpPr>
          <p:spPr bwMode="auto">
            <a:xfrm>
              <a:off x="745" y="723"/>
              <a:ext cx="4" cy="49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6" name="Curved Connector 203"/>
            <p:cNvCxnSpPr>
              <a:cxnSpLocks noChangeShapeType="1"/>
              <a:stCxn id="275" idx="8"/>
              <a:endCxn id="267" idx="10"/>
            </p:cNvCxnSpPr>
            <p:nvPr/>
          </p:nvCxnSpPr>
          <p:spPr bwMode="auto">
            <a:xfrm flipV="1">
              <a:off x="886" y="1582"/>
              <a:ext cx="399" cy="311"/>
            </a:xfrm>
            <a:prstGeom prst="curvedConnector3">
              <a:avLst>
                <a:gd name="adj1" fmla="val 101750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7" name="Straight Arrow Connector 213"/>
            <p:cNvCxnSpPr>
              <a:cxnSpLocks noChangeShapeType="1"/>
              <a:stCxn id="212" idx="17"/>
              <a:endCxn id="213" idx="3"/>
            </p:cNvCxnSpPr>
            <p:nvPr/>
          </p:nvCxnSpPr>
          <p:spPr bwMode="auto">
            <a:xfrm flipH="1">
              <a:off x="1952" y="578"/>
              <a:ext cx="514" cy="247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8" name="Straight Arrow Connector 217"/>
            <p:cNvCxnSpPr>
              <a:cxnSpLocks noChangeShapeType="1"/>
              <a:stCxn id="212" idx="14"/>
              <a:endCxn id="215" idx="3"/>
            </p:cNvCxnSpPr>
            <p:nvPr/>
          </p:nvCxnSpPr>
          <p:spPr bwMode="auto">
            <a:xfrm flipH="1">
              <a:off x="2257" y="596"/>
              <a:ext cx="237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9" name="Straight Arrow Connector 221"/>
            <p:cNvCxnSpPr>
              <a:cxnSpLocks noChangeShapeType="1"/>
              <a:stCxn id="212" idx="10"/>
              <a:endCxn id="217" idx="3"/>
            </p:cNvCxnSpPr>
            <p:nvPr/>
          </p:nvCxnSpPr>
          <p:spPr bwMode="auto">
            <a:xfrm>
              <a:off x="2603" y="596"/>
              <a:ext cx="520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0" name="Straight Arrow Connector 227"/>
            <p:cNvCxnSpPr>
              <a:cxnSpLocks noChangeShapeType="1"/>
              <a:stCxn id="212" idx="7"/>
              <a:endCxn id="226" idx="3"/>
            </p:cNvCxnSpPr>
            <p:nvPr/>
          </p:nvCxnSpPr>
          <p:spPr bwMode="auto">
            <a:xfrm>
              <a:off x="2632" y="578"/>
              <a:ext cx="803" cy="247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1" name="Curved Connector 174"/>
            <p:cNvCxnSpPr>
              <a:cxnSpLocks noChangeShapeType="1"/>
              <a:stCxn id="213" idx="10"/>
              <a:endCxn id="138" idx="3"/>
            </p:cNvCxnSpPr>
            <p:nvPr/>
          </p:nvCxnSpPr>
          <p:spPr bwMode="auto">
            <a:xfrm>
              <a:off x="1954" y="932"/>
              <a:ext cx="2" cy="416"/>
            </a:xfrm>
            <a:prstGeom prst="curvedConnector3">
              <a:avLst>
                <a:gd name="adj1" fmla="val -1050000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2" name="Curved Connector 175"/>
            <p:cNvCxnSpPr>
              <a:cxnSpLocks noChangeShapeType="1"/>
              <a:stCxn id="215" idx="10"/>
              <a:endCxn id="122" idx="3"/>
            </p:cNvCxnSpPr>
            <p:nvPr/>
          </p:nvCxnSpPr>
          <p:spPr bwMode="auto">
            <a:xfrm>
              <a:off x="2259" y="932"/>
              <a:ext cx="1" cy="416"/>
            </a:xfrm>
            <a:prstGeom prst="curvedConnector3">
              <a:avLst>
                <a:gd name="adj1" fmla="val -31000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Straight Arrow Connector 116"/>
            <p:cNvCxnSpPr>
              <a:cxnSpLocks noChangeShapeType="1"/>
              <a:stCxn id="212" idx="12"/>
              <a:endCxn id="121" idx="3"/>
            </p:cNvCxnSpPr>
            <p:nvPr/>
          </p:nvCxnSpPr>
          <p:spPr bwMode="auto">
            <a:xfrm>
              <a:off x="2548" y="595"/>
              <a:ext cx="4" cy="49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3" name="Freeform 212"/>
            <p:cNvSpPr>
              <a:spLocks noChangeArrowheads="1"/>
            </p:cNvSpPr>
            <p:nvPr/>
          </p:nvSpPr>
          <p:spPr bwMode="auto">
            <a:xfrm>
              <a:off x="1839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6 h 174471"/>
                <a:gd name="T16" fmla="*/ 420639 w 565849"/>
                <a:gd name="T17" fmla="*/ 151805 h 174471"/>
                <a:gd name="T18" fmla="*/ 405193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(m10,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5" name="Freeform 214"/>
            <p:cNvSpPr>
              <a:spLocks noChangeArrowheads="1"/>
            </p:cNvSpPr>
            <p:nvPr/>
          </p:nvSpPr>
          <p:spPr bwMode="auto">
            <a:xfrm>
              <a:off x="2144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(m11,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51" name="Freeform 350"/>
            <p:cNvSpPr>
              <a:spLocks/>
            </p:cNvSpPr>
            <p:nvPr/>
          </p:nvSpPr>
          <p:spPr bwMode="auto">
            <a:xfrm>
              <a:off x="1365" y="691"/>
              <a:ext cx="588" cy="466"/>
            </a:xfrm>
            <a:custGeom>
              <a:avLst/>
              <a:gdLst>
                <a:gd name="T0" fmla="*/ 0 w 867096"/>
                <a:gd name="T1" fmla="*/ 586097 h 681614"/>
                <a:gd name="T2" fmla="*/ 256393 w 867096"/>
                <a:gd name="T3" fmla="*/ 186209 h 681614"/>
                <a:gd name="T4" fmla="*/ 697449 w 867096"/>
                <a:gd name="T5" fmla="*/ 5485 h 681614"/>
                <a:gd name="T6" fmla="*/ 933450 w 867096"/>
                <a:gd name="T7" fmla="*/ 219122 h 6816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7096" h="681614">
                  <a:moveTo>
                    <a:pt x="0" y="540018"/>
                  </a:moveTo>
                  <a:cubicBezTo>
                    <a:pt x="394648" y="681614"/>
                    <a:pt x="93651" y="227923"/>
                    <a:pt x="238167" y="171569"/>
                  </a:cubicBezTo>
                  <a:cubicBezTo>
                    <a:pt x="321572" y="82408"/>
                    <a:pt x="543050" y="0"/>
                    <a:pt x="647871" y="5054"/>
                  </a:cubicBezTo>
                  <a:cubicBezTo>
                    <a:pt x="752692" y="10108"/>
                    <a:pt x="805985" y="169088"/>
                    <a:pt x="867096" y="201895"/>
                  </a:cubicBezTo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7" name="Freeform 36"/>
            <p:cNvSpPr>
              <a:spLocks noChangeArrowheads="1"/>
            </p:cNvSpPr>
            <p:nvPr/>
          </p:nvSpPr>
          <p:spPr bwMode="auto">
            <a:xfrm>
              <a:off x="5192" y="233"/>
              <a:ext cx="266" cy="101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6 h 174471"/>
                <a:gd name="T16" fmla="*/ 420639 w 565849"/>
                <a:gd name="T17" fmla="*/ 151805 h 174471"/>
                <a:gd name="T18" fmla="*/ 405193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(m21, </a:t>
              </a:r>
              <a:r>
                <a:rPr lang="el-GR" sz="800" b="1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60" name="Straight Arrow Connector 95"/>
            <p:cNvCxnSpPr>
              <a:cxnSpLocks noChangeShapeType="1"/>
            </p:cNvCxnSpPr>
            <p:nvPr/>
          </p:nvCxnSpPr>
          <p:spPr bwMode="auto">
            <a:xfrm flipH="1">
              <a:off x="5269" y="341"/>
              <a:ext cx="63" cy="81"/>
            </a:xfrm>
            <a:prstGeom prst="straightConnector1">
              <a:avLst/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1" name="Freeform 400"/>
            <p:cNvSpPr>
              <a:spLocks noChangeArrowheads="1"/>
            </p:cNvSpPr>
            <p:nvPr/>
          </p:nvSpPr>
          <p:spPr bwMode="auto">
            <a:xfrm>
              <a:off x="5124" y="417"/>
              <a:ext cx="281" cy="117"/>
            </a:xfrm>
            <a:custGeom>
              <a:avLst/>
              <a:gdLst>
                <a:gd name="T0" fmla="*/ 2870 w 552964"/>
                <a:gd name="T1" fmla="*/ 29321 h 177311"/>
                <a:gd name="T2" fmla="*/ 9417 w 552964"/>
                <a:gd name="T3" fmla="*/ 10813 h 177311"/>
                <a:gd name="T4" fmla="*/ 25223 w 552964"/>
                <a:gd name="T5" fmla="*/ 3147 h 177311"/>
                <a:gd name="T6" fmla="*/ 212115 w 552964"/>
                <a:gd name="T7" fmla="*/ 1456 h 177311"/>
                <a:gd name="T8" fmla="*/ 253514 w 552964"/>
                <a:gd name="T9" fmla="*/ 0 h 177311"/>
                <a:gd name="T10" fmla="*/ 403492 w 552964"/>
                <a:gd name="T11" fmla="*/ 3147 h 177311"/>
                <a:gd name="T12" fmla="*/ 419298 w 552964"/>
                <a:gd name="T13" fmla="*/ 10813 h 177311"/>
                <a:gd name="T14" fmla="*/ 425846 w 552964"/>
                <a:gd name="T15" fmla="*/ 29321 h 177311"/>
                <a:gd name="T16" fmla="*/ 427038 w 552964"/>
                <a:gd name="T17" fmla="*/ 80048 h 177311"/>
                <a:gd name="T18" fmla="*/ 425846 w 552964"/>
                <a:gd name="T19" fmla="*/ 134013 h 177311"/>
                <a:gd name="T20" fmla="*/ 419298 w 552964"/>
                <a:gd name="T21" fmla="*/ 152520 h 177311"/>
                <a:gd name="T22" fmla="*/ 403492 w 552964"/>
                <a:gd name="T23" fmla="*/ 160187 h 177311"/>
                <a:gd name="T24" fmla="*/ 352622 w 552964"/>
                <a:gd name="T25" fmla="*/ 160337 h 177311"/>
                <a:gd name="T26" fmla="*/ 260673 w 552964"/>
                <a:gd name="T27" fmla="*/ 160337 h 177311"/>
                <a:gd name="T28" fmla="*/ 166885 w 552964"/>
                <a:gd name="T29" fmla="*/ 160337 h 177311"/>
                <a:gd name="T30" fmla="*/ 74937 w 552964"/>
                <a:gd name="T31" fmla="*/ 160337 h 177311"/>
                <a:gd name="T32" fmla="*/ 25223 w 552964"/>
                <a:gd name="T33" fmla="*/ 160187 h 177311"/>
                <a:gd name="T34" fmla="*/ 9417 w 552964"/>
                <a:gd name="T35" fmla="*/ 152520 h 177311"/>
                <a:gd name="T36" fmla="*/ 2870 w 552964"/>
                <a:gd name="T37" fmla="*/ 134013 h 177311"/>
                <a:gd name="T38" fmla="*/ 0 w 552964"/>
                <a:gd name="T39" fmla="*/ 80048 h 177311"/>
                <a:gd name="T40" fmla="*/ 2870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(m23,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62" name="Straight Arrow Connector 258"/>
            <p:cNvCxnSpPr>
              <a:cxnSpLocks noChangeShapeType="1"/>
            </p:cNvCxnSpPr>
            <p:nvPr/>
          </p:nvCxnSpPr>
          <p:spPr bwMode="auto">
            <a:xfrm flipH="1">
              <a:off x="4975" y="343"/>
              <a:ext cx="349" cy="75"/>
            </a:xfrm>
            <a:prstGeom prst="straightConnector1">
              <a:avLst/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8" name="Freeform 97"/>
            <p:cNvSpPr>
              <a:spLocks noChangeArrowheads="1"/>
            </p:cNvSpPr>
            <p:nvPr/>
          </p:nvSpPr>
          <p:spPr bwMode="auto">
            <a:xfrm>
              <a:off x="4782" y="425"/>
              <a:ext cx="266" cy="101"/>
            </a:xfrm>
            <a:custGeom>
              <a:avLst/>
              <a:gdLst>
                <a:gd name="T0" fmla="*/ 2870 w 552964"/>
                <a:gd name="T1" fmla="*/ 29321 h 177311"/>
                <a:gd name="T2" fmla="*/ 9417 w 552964"/>
                <a:gd name="T3" fmla="*/ 10813 h 177311"/>
                <a:gd name="T4" fmla="*/ 25223 w 552964"/>
                <a:gd name="T5" fmla="*/ 3147 h 177311"/>
                <a:gd name="T6" fmla="*/ 212115 w 552964"/>
                <a:gd name="T7" fmla="*/ 1456 h 177311"/>
                <a:gd name="T8" fmla="*/ 253514 w 552964"/>
                <a:gd name="T9" fmla="*/ 0 h 177311"/>
                <a:gd name="T10" fmla="*/ 403491 w 552964"/>
                <a:gd name="T11" fmla="*/ 3147 h 177311"/>
                <a:gd name="T12" fmla="*/ 419297 w 552964"/>
                <a:gd name="T13" fmla="*/ 10813 h 177311"/>
                <a:gd name="T14" fmla="*/ 425845 w 552964"/>
                <a:gd name="T15" fmla="*/ 29321 h 177311"/>
                <a:gd name="T16" fmla="*/ 427037 w 552964"/>
                <a:gd name="T17" fmla="*/ 80048 h 177311"/>
                <a:gd name="T18" fmla="*/ 425845 w 552964"/>
                <a:gd name="T19" fmla="*/ 134013 h 177311"/>
                <a:gd name="T20" fmla="*/ 419297 w 552964"/>
                <a:gd name="T21" fmla="*/ 152520 h 177311"/>
                <a:gd name="T22" fmla="*/ 403491 w 552964"/>
                <a:gd name="T23" fmla="*/ 160187 h 177311"/>
                <a:gd name="T24" fmla="*/ 352621 w 552964"/>
                <a:gd name="T25" fmla="*/ 160337 h 177311"/>
                <a:gd name="T26" fmla="*/ 260672 w 552964"/>
                <a:gd name="T27" fmla="*/ 160337 h 177311"/>
                <a:gd name="T28" fmla="*/ 166885 w 552964"/>
                <a:gd name="T29" fmla="*/ 160337 h 177311"/>
                <a:gd name="T30" fmla="*/ 74937 w 552964"/>
                <a:gd name="T31" fmla="*/ 160337 h 177311"/>
                <a:gd name="T32" fmla="*/ 25223 w 552964"/>
                <a:gd name="T33" fmla="*/ 160187 h 177311"/>
                <a:gd name="T34" fmla="*/ 9417 w 552964"/>
                <a:gd name="T35" fmla="*/ 152520 h 177311"/>
                <a:gd name="T36" fmla="*/ 2870 w 552964"/>
                <a:gd name="T37" fmla="*/ 134013 h 177311"/>
                <a:gd name="T38" fmla="*/ 0 w 552964"/>
                <a:gd name="T39" fmla="*/ 80048 h 177311"/>
                <a:gd name="T40" fmla="*/ 2870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(m22, </a:t>
              </a:r>
              <a:r>
                <a:rPr lang="el-GR" sz="800" b="1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64" name="Straight Arrow Connector 217"/>
            <p:cNvCxnSpPr>
              <a:cxnSpLocks noChangeShapeType="1"/>
              <a:stCxn id="297" idx="14"/>
              <a:endCxn id="300" idx="3"/>
            </p:cNvCxnSpPr>
            <p:nvPr/>
          </p:nvCxnSpPr>
          <p:spPr bwMode="auto">
            <a:xfrm flipH="1">
              <a:off x="4055" y="595"/>
              <a:ext cx="228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65" name="Straight Arrow Connector 221"/>
            <p:cNvCxnSpPr>
              <a:cxnSpLocks noChangeShapeType="1"/>
              <a:stCxn id="297" idx="10"/>
              <a:endCxn id="302" idx="3"/>
            </p:cNvCxnSpPr>
            <p:nvPr/>
          </p:nvCxnSpPr>
          <p:spPr bwMode="auto">
            <a:xfrm>
              <a:off x="4427" y="595"/>
              <a:ext cx="494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66" name="Straight Arrow Connector 131"/>
            <p:cNvCxnSpPr>
              <a:cxnSpLocks noChangeShapeType="1"/>
              <a:stCxn id="308" idx="11"/>
              <a:endCxn id="311" idx="3"/>
            </p:cNvCxnSpPr>
            <p:nvPr/>
          </p:nvCxnSpPr>
          <p:spPr bwMode="auto">
            <a:xfrm>
              <a:off x="4416" y="1195"/>
              <a:ext cx="468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0" name="Freeform 299"/>
            <p:cNvSpPr>
              <a:spLocks noChangeArrowheads="1"/>
            </p:cNvSpPr>
            <p:nvPr/>
          </p:nvSpPr>
          <p:spPr bwMode="auto">
            <a:xfrm>
              <a:off x="3942" y="824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(m17,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9" name="Freeform 308"/>
            <p:cNvSpPr>
              <a:spLocks noChangeArrowheads="1"/>
            </p:cNvSpPr>
            <p:nvPr/>
          </p:nvSpPr>
          <p:spPr bwMode="auto">
            <a:xfrm>
              <a:off x="4063" y="1347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C3)</a:t>
              </a:r>
            </a:p>
          </p:txBody>
        </p:sp>
        <p:sp>
          <p:nvSpPr>
            <p:cNvPr id="311" name="Freeform 310"/>
            <p:cNvSpPr>
              <a:spLocks noChangeArrowheads="1"/>
            </p:cNvSpPr>
            <p:nvPr/>
          </p:nvSpPr>
          <p:spPr bwMode="auto">
            <a:xfrm>
              <a:off x="4778" y="1347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208 w 565849"/>
                <a:gd name="T3" fmla="*/ 7714 h 174471"/>
                <a:gd name="T4" fmla="*/ 21195 w 565849"/>
                <a:gd name="T5" fmla="*/ 0 h 174471"/>
                <a:gd name="T6" fmla="*/ 206072 w 565849"/>
                <a:gd name="T7" fmla="*/ 425 h 174471"/>
                <a:gd name="T8" fmla="*/ 393143 w 565849"/>
                <a:gd name="T9" fmla="*/ 0 h 174471"/>
                <a:gd name="T10" fmla="*/ 408130 w 565849"/>
                <a:gd name="T11" fmla="*/ 7714 h 174471"/>
                <a:gd name="T12" fmla="*/ 414338 w 565849"/>
                <a:gd name="T13" fmla="*/ 26337 h 174471"/>
                <a:gd name="T14" fmla="*/ 414338 w 565849"/>
                <a:gd name="T15" fmla="*/ 131680 h 174471"/>
                <a:gd name="T16" fmla="*/ 408130 w 565849"/>
                <a:gd name="T17" fmla="*/ 150303 h 174471"/>
                <a:gd name="T18" fmla="*/ 393143 w 565849"/>
                <a:gd name="T19" fmla="*/ 158017 h 174471"/>
                <a:gd name="T20" fmla="*/ 209495 w 565849"/>
                <a:gd name="T21" fmla="*/ 158660 h 174471"/>
                <a:gd name="T22" fmla="*/ 21195 w 565849"/>
                <a:gd name="T23" fmla="*/ 158017 h 174471"/>
                <a:gd name="T24" fmla="*/ 6208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C3)</a:t>
              </a:r>
            </a:p>
          </p:txBody>
        </p:sp>
        <p:cxnSp>
          <p:nvCxnSpPr>
            <p:cNvPr id="1461372" name="Straight Arrow Connector 132"/>
            <p:cNvCxnSpPr>
              <a:cxnSpLocks noChangeShapeType="1"/>
              <a:stCxn id="308" idx="14"/>
              <a:endCxn id="309" idx="3"/>
            </p:cNvCxnSpPr>
            <p:nvPr/>
          </p:nvCxnSpPr>
          <p:spPr bwMode="auto">
            <a:xfrm flipH="1">
              <a:off x="4169" y="1195"/>
              <a:ext cx="116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74" name="Curved Connector 144"/>
            <p:cNvCxnSpPr>
              <a:cxnSpLocks noChangeShapeType="1"/>
              <a:stCxn id="309" idx="10"/>
              <a:endCxn id="319" idx="18"/>
            </p:cNvCxnSpPr>
            <p:nvPr/>
          </p:nvCxnSpPr>
          <p:spPr bwMode="auto">
            <a:xfrm>
              <a:off x="4170" y="1453"/>
              <a:ext cx="117" cy="275"/>
            </a:xfrm>
            <a:prstGeom prst="curvedConnector3">
              <a:avLst>
                <a:gd name="adj1" fmla="val 11111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75" name="Curved Connector 175"/>
            <p:cNvCxnSpPr>
              <a:cxnSpLocks noChangeShapeType="1"/>
              <a:stCxn id="300" idx="10"/>
              <a:endCxn id="309" idx="3"/>
            </p:cNvCxnSpPr>
            <p:nvPr/>
          </p:nvCxnSpPr>
          <p:spPr bwMode="auto">
            <a:xfrm>
              <a:off x="4057" y="931"/>
              <a:ext cx="112" cy="416"/>
            </a:xfrm>
            <a:prstGeom prst="curvedConnector3">
              <a:avLst>
                <a:gd name="adj1" fmla="val -25000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76" name="Curved Connector 180"/>
            <p:cNvCxnSpPr>
              <a:cxnSpLocks noChangeShapeType="1"/>
              <a:stCxn id="311" idx="3"/>
              <a:endCxn id="302" idx="10"/>
            </p:cNvCxnSpPr>
            <p:nvPr/>
          </p:nvCxnSpPr>
          <p:spPr bwMode="auto">
            <a:xfrm flipV="1">
              <a:off x="4884" y="931"/>
              <a:ext cx="39" cy="416"/>
            </a:xfrm>
            <a:prstGeom prst="curvedConnector3">
              <a:avLst>
                <a:gd name="adj1" fmla="val 117944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0" name="Straight Arrow Connector 329"/>
            <p:cNvCxnSpPr>
              <a:cxnSpLocks noChangeShapeType="1"/>
              <a:stCxn id="297" idx="12"/>
              <a:endCxn id="308" idx="3"/>
            </p:cNvCxnSpPr>
            <p:nvPr/>
          </p:nvCxnSpPr>
          <p:spPr bwMode="auto">
            <a:xfrm flipH="1">
              <a:off x="4350" y="594"/>
              <a:ext cx="4" cy="494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3" name="Freeform 352"/>
            <p:cNvSpPr>
              <a:spLocks/>
            </p:cNvSpPr>
            <p:nvPr/>
          </p:nvSpPr>
          <p:spPr bwMode="auto">
            <a:xfrm>
              <a:off x="4998" y="524"/>
              <a:ext cx="542" cy="643"/>
            </a:xfrm>
            <a:custGeom>
              <a:avLst/>
              <a:gdLst>
                <a:gd name="T0" fmla="*/ 0 w 976952"/>
                <a:gd name="T1" fmla="*/ 641817 h 1020171"/>
                <a:gd name="T2" fmla="*/ 384637 w 976952"/>
                <a:gd name="T3" fmla="*/ 1003693 h 1020171"/>
                <a:gd name="T4" fmla="*/ 841393 w 976952"/>
                <a:gd name="T5" fmla="*/ 539400 h 1020171"/>
                <a:gd name="T6" fmla="*/ 498826 w 976952"/>
                <a:gd name="T7" fmla="*/ 0 h 10201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952" h="1020171">
                  <a:moveTo>
                    <a:pt x="0" y="641445"/>
                  </a:moveTo>
                  <a:cubicBezTo>
                    <a:pt x="138752" y="830808"/>
                    <a:pt x="277504" y="1020171"/>
                    <a:pt x="436728" y="1003111"/>
                  </a:cubicBezTo>
                  <a:cubicBezTo>
                    <a:pt x="595952" y="986051"/>
                    <a:pt x="933734" y="706272"/>
                    <a:pt x="955343" y="539087"/>
                  </a:cubicBezTo>
                  <a:cubicBezTo>
                    <a:pt x="976952" y="371902"/>
                    <a:pt x="771667" y="185951"/>
                    <a:pt x="566382" y="0"/>
                  </a:cubicBezTo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3486" y="661"/>
              <a:ext cx="526" cy="165"/>
            </a:xfrm>
            <a:custGeom>
              <a:avLst/>
              <a:gdLst>
                <a:gd name="T0" fmla="*/ 0 w 834887"/>
                <a:gd name="T1" fmla="*/ 261937 h 262393"/>
                <a:gd name="T2" fmla="*/ 461251 w 834887"/>
                <a:gd name="T3" fmla="*/ 0 h 262393"/>
                <a:gd name="T4" fmla="*/ 835025 w 834887"/>
                <a:gd name="T5" fmla="*/ 261937 h 2623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4887" h="262393">
                  <a:moveTo>
                    <a:pt x="0" y="262393"/>
                  </a:moveTo>
                  <a:cubicBezTo>
                    <a:pt x="161013" y="131196"/>
                    <a:pt x="322027" y="0"/>
                    <a:pt x="461175" y="0"/>
                  </a:cubicBezTo>
                  <a:cubicBezTo>
                    <a:pt x="600323" y="0"/>
                    <a:pt x="834887" y="262393"/>
                    <a:pt x="834887" y="262393"/>
                  </a:cubicBezTo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171" y="544"/>
              <a:ext cx="886" cy="292"/>
            </a:xfrm>
            <a:custGeom>
              <a:avLst/>
              <a:gdLst>
                <a:gd name="T0" fmla="*/ 0 w 1399430"/>
                <a:gd name="T1" fmla="*/ 463550 h 439972"/>
                <a:gd name="T2" fmla="*/ 895061 w 1399430"/>
                <a:gd name="T3" fmla="*/ 2792 h 439972"/>
                <a:gd name="T4" fmla="*/ 1406525 w 1399430"/>
                <a:gd name="T5" fmla="*/ 446795 h 439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9430" h="439972">
                  <a:moveTo>
                    <a:pt x="0" y="439972"/>
                  </a:moveTo>
                  <a:cubicBezTo>
                    <a:pt x="328654" y="222636"/>
                    <a:pt x="657308" y="5301"/>
                    <a:pt x="890546" y="2650"/>
                  </a:cubicBezTo>
                  <a:cubicBezTo>
                    <a:pt x="1123784" y="0"/>
                    <a:pt x="1399430" y="424069"/>
                    <a:pt x="1399430" y="424069"/>
                  </a:cubicBezTo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3" name="Freeform 82"/>
            <p:cNvSpPr>
              <a:spLocks noChangeArrowheads="1"/>
            </p:cNvSpPr>
            <p:nvPr/>
          </p:nvSpPr>
          <p:spPr bwMode="auto">
            <a:xfrm>
              <a:off x="361" y="337"/>
              <a:ext cx="240" cy="109"/>
            </a:xfrm>
            <a:custGeom>
              <a:avLst/>
              <a:gdLst>
                <a:gd name="T0" fmla="*/ 2496 w 552964"/>
                <a:gd name="T1" fmla="*/ 29321 h 177311"/>
                <a:gd name="T2" fmla="*/ 8192 w 552964"/>
                <a:gd name="T3" fmla="*/ 10813 h 177311"/>
                <a:gd name="T4" fmla="*/ 21941 w 552964"/>
                <a:gd name="T5" fmla="*/ 3147 h 177311"/>
                <a:gd name="T6" fmla="*/ 184516 w 552964"/>
                <a:gd name="T7" fmla="*/ 1456 h 177311"/>
                <a:gd name="T8" fmla="*/ 220529 w 552964"/>
                <a:gd name="T9" fmla="*/ 0 h 177311"/>
                <a:gd name="T10" fmla="*/ 350993 w 552964"/>
                <a:gd name="T11" fmla="*/ 3147 h 177311"/>
                <a:gd name="T12" fmla="*/ 364742 w 552964"/>
                <a:gd name="T13" fmla="*/ 10813 h 177311"/>
                <a:gd name="T14" fmla="*/ 370438 w 552964"/>
                <a:gd name="T15" fmla="*/ 29321 h 177311"/>
                <a:gd name="T16" fmla="*/ 371475 w 552964"/>
                <a:gd name="T17" fmla="*/ 80048 h 177311"/>
                <a:gd name="T18" fmla="*/ 370438 w 552964"/>
                <a:gd name="T19" fmla="*/ 134013 h 177311"/>
                <a:gd name="T20" fmla="*/ 364742 w 552964"/>
                <a:gd name="T21" fmla="*/ 152520 h 177311"/>
                <a:gd name="T22" fmla="*/ 350993 w 552964"/>
                <a:gd name="T23" fmla="*/ 160187 h 177311"/>
                <a:gd name="T24" fmla="*/ 306741 w 552964"/>
                <a:gd name="T25" fmla="*/ 160337 h 177311"/>
                <a:gd name="T26" fmla="*/ 226756 w 552964"/>
                <a:gd name="T27" fmla="*/ 160337 h 177311"/>
                <a:gd name="T28" fmla="*/ 145172 w 552964"/>
                <a:gd name="T29" fmla="*/ 160337 h 177311"/>
                <a:gd name="T30" fmla="*/ 65187 w 552964"/>
                <a:gd name="T31" fmla="*/ 160337 h 177311"/>
                <a:gd name="T32" fmla="*/ 21941 w 552964"/>
                <a:gd name="T33" fmla="*/ 160187 h 177311"/>
                <a:gd name="T34" fmla="*/ 8192 w 552964"/>
                <a:gd name="T35" fmla="*/ 152520 h 177311"/>
                <a:gd name="T36" fmla="*/ 2496 w 552964"/>
                <a:gd name="T37" fmla="*/ 134013 h 177311"/>
                <a:gd name="T38" fmla="*/ 0 w 552964"/>
                <a:gd name="T39" fmla="*/ 80048 h 177311"/>
                <a:gd name="T40" fmla="*/ 2496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solidFill>
              <a:srgbClr val="222286"/>
            </a:solidFill>
            <a:ln w="12700" algn="ctr">
              <a:solidFill>
                <a:schemeClr val="bg1"/>
              </a:solidFill>
              <a:prstDash val="sysDot"/>
              <a:miter lim="800000"/>
              <a:headEnd/>
              <a:tailEnd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rgbClr val="FFFFFF"/>
                  </a:solidFill>
                  <a:latin typeface="Cambria Math" pitchFamily="18" charset="0"/>
                </a:rPr>
                <a:t>(m2, </a:t>
              </a:r>
              <a:r>
                <a:rPr lang="el-GR" sz="800" dirty="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dirty="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121" name="Freeform 120"/>
            <p:cNvSpPr>
              <a:spLocks noChangeArrowheads="1"/>
            </p:cNvSpPr>
            <p:nvPr/>
          </p:nvSpPr>
          <p:spPr bwMode="auto">
            <a:xfrm>
              <a:off x="2444" y="1089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C2)</a:t>
              </a:r>
            </a:p>
          </p:txBody>
        </p:sp>
        <p:sp>
          <p:nvSpPr>
            <p:cNvPr id="297" name="Freeform 296"/>
            <p:cNvSpPr>
              <a:spLocks noChangeArrowheads="1"/>
            </p:cNvSpPr>
            <p:nvPr/>
          </p:nvSpPr>
          <p:spPr bwMode="auto">
            <a:xfrm>
              <a:off x="4238" y="488"/>
              <a:ext cx="281" cy="117"/>
            </a:xfrm>
            <a:custGeom>
              <a:avLst/>
              <a:gdLst>
                <a:gd name="T0" fmla="*/ 0 w 547704"/>
                <a:gd name="T1" fmla="*/ 28121 h 175701"/>
                <a:gd name="T2" fmla="*/ 6610 w 547704"/>
                <a:gd name="T3" fmla="*/ 9443 h 175701"/>
                <a:gd name="T4" fmla="*/ 22568 w 547704"/>
                <a:gd name="T5" fmla="*/ 1706 h 175701"/>
                <a:gd name="T6" fmla="*/ 211255 w 547704"/>
                <a:gd name="T7" fmla="*/ 0 h 175701"/>
                <a:gd name="T8" fmla="*/ 404470 w 547704"/>
                <a:gd name="T9" fmla="*/ 1706 h 175701"/>
                <a:gd name="T10" fmla="*/ 420428 w 547704"/>
                <a:gd name="T11" fmla="*/ 9443 h 175701"/>
                <a:gd name="T12" fmla="*/ 427038 w 547704"/>
                <a:gd name="T13" fmla="*/ 28121 h 175701"/>
                <a:gd name="T14" fmla="*/ 427038 w 547704"/>
                <a:gd name="T15" fmla="*/ 133772 h 175701"/>
                <a:gd name="T16" fmla="*/ 420428 w 547704"/>
                <a:gd name="T17" fmla="*/ 152450 h 175701"/>
                <a:gd name="T18" fmla="*/ 404470 w 547704"/>
                <a:gd name="T19" fmla="*/ 160187 h 175701"/>
                <a:gd name="T20" fmla="*/ 353111 w 547704"/>
                <a:gd name="T21" fmla="*/ 160338 h 175701"/>
                <a:gd name="T22" fmla="*/ 260279 w 547704"/>
                <a:gd name="T23" fmla="*/ 160338 h 175701"/>
                <a:gd name="T24" fmla="*/ 210343 w 547704"/>
                <a:gd name="T25" fmla="*/ 159544 h 175701"/>
                <a:gd name="T26" fmla="*/ 165591 w 547704"/>
                <a:gd name="T27" fmla="*/ 160338 h 175701"/>
                <a:gd name="T28" fmla="*/ 72760 w 547704"/>
                <a:gd name="T29" fmla="*/ 160338 h 175701"/>
                <a:gd name="T30" fmla="*/ 22568 w 547704"/>
                <a:gd name="T31" fmla="*/ 160187 h 175701"/>
                <a:gd name="T32" fmla="*/ 6610 w 547704"/>
                <a:gd name="T33" fmla="*/ 152450 h 175701"/>
                <a:gd name="T34" fmla="*/ 0 w 547704"/>
                <a:gd name="T35" fmla="*/ 133772 h 175701"/>
                <a:gd name="T36" fmla="*/ 0 w 547704"/>
                <a:gd name="T37" fmla="*/ 28121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(m15,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06" name="Freeform 205"/>
            <p:cNvSpPr>
              <a:spLocks noChangeArrowheads="1"/>
            </p:cNvSpPr>
            <p:nvPr/>
          </p:nvSpPr>
          <p:spPr bwMode="auto">
            <a:xfrm>
              <a:off x="655" y="617"/>
              <a:ext cx="246" cy="117"/>
            </a:xfrm>
            <a:custGeom>
              <a:avLst/>
              <a:gdLst>
                <a:gd name="T0" fmla="*/ 0 w 547704"/>
                <a:gd name="T1" fmla="*/ 28120 h 175701"/>
                <a:gd name="T2" fmla="*/ 5726 w 547704"/>
                <a:gd name="T3" fmla="*/ 9443 h 175701"/>
                <a:gd name="T4" fmla="*/ 19548 w 547704"/>
                <a:gd name="T5" fmla="*/ 1706 h 175701"/>
                <a:gd name="T6" fmla="*/ 182982 w 547704"/>
                <a:gd name="T7" fmla="*/ 0 h 175701"/>
                <a:gd name="T8" fmla="*/ 350339 w 547704"/>
                <a:gd name="T9" fmla="*/ 1706 h 175701"/>
                <a:gd name="T10" fmla="*/ 364161 w 547704"/>
                <a:gd name="T11" fmla="*/ 9443 h 175701"/>
                <a:gd name="T12" fmla="*/ 369887 w 547704"/>
                <a:gd name="T13" fmla="*/ 28120 h 175701"/>
                <a:gd name="T14" fmla="*/ 369887 w 547704"/>
                <a:gd name="T15" fmla="*/ 133772 h 175701"/>
                <a:gd name="T16" fmla="*/ 364161 w 547704"/>
                <a:gd name="T17" fmla="*/ 152449 h 175701"/>
                <a:gd name="T18" fmla="*/ 350339 w 547704"/>
                <a:gd name="T19" fmla="*/ 160186 h 175701"/>
                <a:gd name="T20" fmla="*/ 305854 w 547704"/>
                <a:gd name="T21" fmla="*/ 160337 h 175701"/>
                <a:gd name="T22" fmla="*/ 225446 w 547704"/>
                <a:gd name="T23" fmla="*/ 160337 h 175701"/>
                <a:gd name="T24" fmla="*/ 182193 w 547704"/>
                <a:gd name="T25" fmla="*/ 159543 h 175701"/>
                <a:gd name="T26" fmla="*/ 143430 w 547704"/>
                <a:gd name="T27" fmla="*/ 160337 h 175701"/>
                <a:gd name="T28" fmla="*/ 63022 w 547704"/>
                <a:gd name="T29" fmla="*/ 160337 h 175701"/>
                <a:gd name="T30" fmla="*/ 19548 w 547704"/>
                <a:gd name="T31" fmla="*/ 160186 h 175701"/>
                <a:gd name="T32" fmla="*/ 5726 w 547704"/>
                <a:gd name="T33" fmla="*/ 152449 h 175701"/>
                <a:gd name="T34" fmla="*/ 0 w 547704"/>
                <a:gd name="T35" fmla="*/ 133772 h 175701"/>
                <a:gd name="T36" fmla="*/ 0 w 547704"/>
                <a:gd name="T37" fmla="*/ 28120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63" name="Freeform 262"/>
            <p:cNvSpPr>
              <a:spLocks noChangeArrowheads="1"/>
            </p:cNvSpPr>
            <p:nvPr/>
          </p:nvSpPr>
          <p:spPr bwMode="auto">
            <a:xfrm>
              <a:off x="641" y="1217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C1)</a:t>
              </a:r>
            </a:p>
          </p:txBody>
        </p:sp>
        <p:sp>
          <p:nvSpPr>
            <p:cNvPr id="24" name="Freeform 23"/>
            <p:cNvSpPr>
              <a:spLocks noChangeArrowheads="1"/>
            </p:cNvSpPr>
            <p:nvPr/>
          </p:nvSpPr>
          <p:spPr bwMode="auto">
            <a:xfrm>
              <a:off x="2455" y="45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66 w 565849"/>
                <a:gd name="T3" fmla="*/ 7791 h 174471"/>
                <a:gd name="T4" fmla="*/ 19002 w 565849"/>
                <a:gd name="T5" fmla="*/ 0 h 174471"/>
                <a:gd name="T6" fmla="*/ 352473 w 565849"/>
                <a:gd name="T7" fmla="*/ 0 h 174471"/>
                <a:gd name="T8" fmla="*/ 365909 w 565849"/>
                <a:gd name="T9" fmla="*/ 7791 h 174471"/>
                <a:gd name="T10" fmla="*/ 371475 w 565849"/>
                <a:gd name="T11" fmla="*/ 26600 h 174471"/>
                <a:gd name="T12" fmla="*/ 371475 w 565849"/>
                <a:gd name="T13" fmla="*/ 132996 h 174471"/>
                <a:gd name="T14" fmla="*/ 365909 w 565849"/>
                <a:gd name="T15" fmla="*/ 151805 h 174471"/>
                <a:gd name="T16" fmla="*/ 352473 w 565849"/>
                <a:gd name="T17" fmla="*/ 159596 h 174471"/>
                <a:gd name="T18" fmla="*/ 187823 w 565849"/>
                <a:gd name="T19" fmla="*/ 160246 h 174471"/>
                <a:gd name="T20" fmla="*/ 19002 w 565849"/>
                <a:gd name="T21" fmla="*/ 159596 h 174471"/>
                <a:gd name="T22" fmla="*/ 5566 w 565849"/>
                <a:gd name="T23" fmla="*/ 151805 h 174471"/>
                <a:gd name="T24" fmla="*/ 0 w 565849"/>
                <a:gd name="T25" fmla="*/ 132996 h 174471"/>
                <a:gd name="T26" fmla="*/ 0 w 565849"/>
                <a:gd name="T27" fmla="*/ 26600 h 1744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5849"/>
                <a:gd name="T43" fmla="*/ 0 h 174471"/>
                <a:gd name="T44" fmla="*/ 565849 w 565849"/>
                <a:gd name="T45" fmla="*/ 174471 h 17447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1269" y="0"/>
                    <a:pt x="28945" y="0"/>
                  </a:cubicBez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2" name="Freeform 211"/>
            <p:cNvSpPr>
              <a:spLocks noChangeArrowheads="1"/>
            </p:cNvSpPr>
            <p:nvPr/>
          </p:nvSpPr>
          <p:spPr bwMode="auto">
            <a:xfrm>
              <a:off x="2458" y="489"/>
              <a:ext cx="246" cy="117"/>
            </a:xfrm>
            <a:custGeom>
              <a:avLst/>
              <a:gdLst>
                <a:gd name="T0" fmla="*/ 0 w 547704"/>
                <a:gd name="T1" fmla="*/ 28120 h 175701"/>
                <a:gd name="T2" fmla="*/ 5726 w 547704"/>
                <a:gd name="T3" fmla="*/ 9443 h 175701"/>
                <a:gd name="T4" fmla="*/ 19548 w 547704"/>
                <a:gd name="T5" fmla="*/ 1706 h 175701"/>
                <a:gd name="T6" fmla="*/ 182983 w 547704"/>
                <a:gd name="T7" fmla="*/ 0 h 175701"/>
                <a:gd name="T8" fmla="*/ 350340 w 547704"/>
                <a:gd name="T9" fmla="*/ 1706 h 175701"/>
                <a:gd name="T10" fmla="*/ 364162 w 547704"/>
                <a:gd name="T11" fmla="*/ 9443 h 175701"/>
                <a:gd name="T12" fmla="*/ 369888 w 547704"/>
                <a:gd name="T13" fmla="*/ 28120 h 175701"/>
                <a:gd name="T14" fmla="*/ 369888 w 547704"/>
                <a:gd name="T15" fmla="*/ 133772 h 175701"/>
                <a:gd name="T16" fmla="*/ 364162 w 547704"/>
                <a:gd name="T17" fmla="*/ 152449 h 175701"/>
                <a:gd name="T18" fmla="*/ 350340 w 547704"/>
                <a:gd name="T19" fmla="*/ 160186 h 175701"/>
                <a:gd name="T20" fmla="*/ 305855 w 547704"/>
                <a:gd name="T21" fmla="*/ 160337 h 175701"/>
                <a:gd name="T22" fmla="*/ 225446 w 547704"/>
                <a:gd name="T23" fmla="*/ 160337 h 175701"/>
                <a:gd name="T24" fmla="*/ 182193 w 547704"/>
                <a:gd name="T25" fmla="*/ 159543 h 175701"/>
                <a:gd name="T26" fmla="*/ 143430 w 547704"/>
                <a:gd name="T27" fmla="*/ 160337 h 175701"/>
                <a:gd name="T28" fmla="*/ 63022 w 547704"/>
                <a:gd name="T29" fmla="*/ 160337 h 175701"/>
                <a:gd name="T30" fmla="*/ 19548 w 547704"/>
                <a:gd name="T31" fmla="*/ 160186 h 175701"/>
                <a:gd name="T32" fmla="*/ 5726 w 547704"/>
                <a:gd name="T33" fmla="*/ 152449 h 175701"/>
                <a:gd name="T34" fmla="*/ 0 w 547704"/>
                <a:gd name="T35" fmla="*/ 133772 h 175701"/>
                <a:gd name="T36" fmla="*/ 0 w 547704"/>
                <a:gd name="T37" fmla="*/ 28120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(m9,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2" name="Freeform 301"/>
            <p:cNvSpPr>
              <a:spLocks noChangeArrowheads="1"/>
            </p:cNvSpPr>
            <p:nvPr/>
          </p:nvSpPr>
          <p:spPr bwMode="auto">
            <a:xfrm>
              <a:off x="4808" y="824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(m19,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8" name="Freeform 307"/>
            <p:cNvSpPr>
              <a:spLocks noChangeArrowheads="1"/>
            </p:cNvSpPr>
            <p:nvPr/>
          </p:nvSpPr>
          <p:spPr bwMode="auto">
            <a:xfrm>
              <a:off x="4242" y="1088"/>
              <a:ext cx="269" cy="117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C3)</a:t>
              </a:r>
            </a:p>
          </p:txBody>
        </p:sp>
        <p:sp>
          <p:nvSpPr>
            <p:cNvPr id="319" name="Freeform 318"/>
            <p:cNvSpPr>
              <a:spLocks noChangeArrowheads="1"/>
            </p:cNvSpPr>
            <p:nvPr/>
          </p:nvSpPr>
          <p:spPr bwMode="auto">
            <a:xfrm>
              <a:off x="4279" y="1675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rgbClr val="003399"/>
            </a:solidFill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smtClean="0">
                  <a:solidFill>
                    <a:srgbClr val="FFFFFF"/>
                  </a:solidFill>
                  <a:latin typeface="Cambria Math" pitchFamily="18" charset="0"/>
                </a:rPr>
                <a:t>(p5, C3)</a:t>
              </a:r>
            </a:p>
          </p:txBody>
        </p:sp>
        <p:sp>
          <p:nvSpPr>
            <p:cNvPr id="275" name="Freeform 274"/>
            <p:cNvSpPr>
              <a:spLocks noChangeArrowheads="1"/>
            </p:cNvSpPr>
            <p:nvPr/>
          </p:nvSpPr>
          <p:spPr bwMode="auto">
            <a:xfrm>
              <a:off x="678" y="1804"/>
              <a:ext cx="269" cy="117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rgbClr val="003399"/>
            </a:solidFill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smtClean="0">
                  <a:solidFill>
                    <a:srgbClr val="FFFFFF"/>
                  </a:solidFill>
                  <a:latin typeface="Cambria Math" pitchFamily="18" charset="0"/>
                </a:rPr>
                <a:t>(p5, C1)</a:t>
              </a:r>
            </a:p>
          </p:txBody>
        </p:sp>
        <p:sp>
          <p:nvSpPr>
            <p:cNvPr id="142" name="Freeform 141"/>
            <p:cNvSpPr>
              <a:spLocks noChangeArrowheads="1"/>
            </p:cNvSpPr>
            <p:nvPr/>
          </p:nvSpPr>
          <p:spPr bwMode="auto">
            <a:xfrm>
              <a:off x="2481" y="1677"/>
              <a:ext cx="269" cy="117"/>
            </a:xfrm>
            <a:custGeom>
              <a:avLst/>
              <a:gdLst>
                <a:gd name="T0" fmla="*/ 2774 w 552964"/>
                <a:gd name="T1" fmla="*/ 27842 h 175701"/>
                <a:gd name="T2" fmla="*/ 9102 w 552964"/>
                <a:gd name="T3" fmla="*/ 9350 h 175701"/>
                <a:gd name="T4" fmla="*/ 24379 w 552964"/>
                <a:gd name="T5" fmla="*/ 1690 h 175701"/>
                <a:gd name="T6" fmla="*/ 205018 w 552964"/>
                <a:gd name="T7" fmla="*/ 0 h 175701"/>
                <a:gd name="T8" fmla="*/ 389992 w 552964"/>
                <a:gd name="T9" fmla="*/ 1690 h 175701"/>
                <a:gd name="T10" fmla="*/ 405269 w 552964"/>
                <a:gd name="T11" fmla="*/ 9350 h 175701"/>
                <a:gd name="T12" fmla="*/ 411598 w 552964"/>
                <a:gd name="T13" fmla="*/ 27842 h 175701"/>
                <a:gd name="T14" fmla="*/ 412750 w 552964"/>
                <a:gd name="T15" fmla="*/ 78527 h 175701"/>
                <a:gd name="T16" fmla="*/ 411598 w 552964"/>
                <a:gd name="T17" fmla="*/ 132448 h 175701"/>
                <a:gd name="T18" fmla="*/ 405269 w 552964"/>
                <a:gd name="T19" fmla="*/ 150940 h 175701"/>
                <a:gd name="T20" fmla="*/ 389992 w 552964"/>
                <a:gd name="T21" fmla="*/ 158600 h 175701"/>
                <a:gd name="T22" fmla="*/ 340824 w 552964"/>
                <a:gd name="T23" fmla="*/ 158750 h 175701"/>
                <a:gd name="T24" fmla="*/ 251951 w 552964"/>
                <a:gd name="T25" fmla="*/ 158750 h 175701"/>
                <a:gd name="T26" fmla="*/ 161302 w 552964"/>
                <a:gd name="T27" fmla="*/ 158750 h 175701"/>
                <a:gd name="T28" fmla="*/ 72430 w 552964"/>
                <a:gd name="T29" fmla="*/ 158750 h 175701"/>
                <a:gd name="T30" fmla="*/ 24379 w 552964"/>
                <a:gd name="T31" fmla="*/ 158600 h 175701"/>
                <a:gd name="T32" fmla="*/ 9102 w 552964"/>
                <a:gd name="T33" fmla="*/ 150940 h 175701"/>
                <a:gd name="T34" fmla="*/ 2774 w 552964"/>
                <a:gd name="T35" fmla="*/ 132448 h 175701"/>
                <a:gd name="T36" fmla="*/ 0 w 552964"/>
                <a:gd name="T37" fmla="*/ 78527 h 175701"/>
                <a:gd name="T38" fmla="*/ 2774 w 552964"/>
                <a:gd name="T39" fmla="*/ 27842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rgbClr val="003399"/>
            </a:solidFill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smtClean="0">
                  <a:solidFill>
                    <a:srgbClr val="FFFFFF"/>
                  </a:solidFill>
                  <a:latin typeface="Cambria Math" pitchFamily="18" charset="0"/>
                </a:rPr>
                <a:t>(p5, C2)</a:t>
              </a:r>
            </a:p>
          </p:txBody>
        </p:sp>
      </p:grpSp>
      <p:sp>
        <p:nvSpPr>
          <p:cNvPr id="1461382" name="Rectangle 134"/>
          <p:cNvSpPr>
            <a:spLocks noGrp="1" noChangeArrowheads="1"/>
          </p:cNvSpPr>
          <p:nvPr>
            <p:ph type="title"/>
          </p:nvPr>
        </p:nvSpPr>
        <p:spPr>
          <a:xfrm>
            <a:off x="381000" y="430213"/>
            <a:ext cx="8458200" cy="685800"/>
          </a:xfrm>
        </p:spPr>
        <p:txBody>
          <a:bodyPr/>
          <a:lstStyle/>
          <a:p>
            <a:r>
              <a:rPr lang="en-US" sz="3600" dirty="0" smtClean="0"/>
              <a:t>Complemented Unrolled </a:t>
            </a:r>
            <a:r>
              <a:rPr lang="en-US" sz="3600" dirty="0"/>
              <a:t>SDG</a:t>
            </a:r>
          </a:p>
        </p:txBody>
      </p:sp>
    </p:spTree>
    <p:extLst>
      <p:ext uri="{BB962C8B-B14F-4D97-AF65-F5344CB8AC3E}">
        <p14:creationId xmlns:p14="http://schemas.microsoft.com/office/powerpoint/2010/main" val="71494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F905-7B6E-42BF-AC3C-323EF7695728}" type="slidenum">
              <a:rPr lang="en-US">
                <a:solidFill>
                  <a:srgbClr val="FFFFFF"/>
                </a:solidFill>
              </a:rPr>
              <a:pPr/>
              <a:t>122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61381" name="Group 133"/>
          <p:cNvGrpSpPr>
            <a:grpSpLocks/>
          </p:cNvGrpSpPr>
          <p:nvPr/>
        </p:nvGrpSpPr>
        <p:grpSpPr bwMode="auto">
          <a:xfrm>
            <a:off x="212725" y="1866900"/>
            <a:ext cx="8716963" cy="3124200"/>
            <a:chOff x="49" y="45"/>
            <a:chExt cx="5491" cy="1968"/>
          </a:xfrm>
        </p:grpSpPr>
        <p:cxnSp>
          <p:nvCxnSpPr>
            <p:cNvPr id="1461250" name="Straight Arrow Connector 84"/>
            <p:cNvCxnSpPr>
              <a:cxnSpLocks noChangeShapeType="1"/>
              <a:stCxn id="24" idx="12"/>
            </p:cNvCxnSpPr>
            <p:nvPr/>
          </p:nvCxnSpPr>
          <p:spPr bwMode="auto">
            <a:xfrm flipH="1">
              <a:off x="601" y="134"/>
              <a:ext cx="1854" cy="22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251" name="TextBox 275"/>
            <p:cNvSpPr txBox="1">
              <a:spLocks noChangeArrowheads="1"/>
            </p:cNvSpPr>
            <p:nvPr/>
          </p:nvSpPr>
          <p:spPr bwMode="auto">
            <a:xfrm>
              <a:off x="2385" y="366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C2</a:t>
              </a:r>
            </a:p>
          </p:txBody>
        </p:sp>
        <p:sp>
          <p:nvSpPr>
            <p:cNvPr id="271" name="Freeform 270"/>
            <p:cNvSpPr>
              <a:spLocks noChangeArrowheads="1"/>
            </p:cNvSpPr>
            <p:nvPr/>
          </p:nvSpPr>
          <p:spPr bwMode="auto">
            <a:xfrm>
              <a:off x="49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(p2, C1)</a:t>
              </a:r>
            </a:p>
          </p:txBody>
        </p:sp>
        <p:cxnSp>
          <p:nvCxnSpPr>
            <p:cNvPr id="1461253" name="Straight Arrow Connector 136"/>
            <p:cNvCxnSpPr>
              <a:cxnSpLocks noChangeShapeType="1"/>
              <a:stCxn id="24" idx="9"/>
              <a:endCxn id="212" idx="3"/>
            </p:cNvCxnSpPr>
            <p:nvPr/>
          </p:nvCxnSpPr>
          <p:spPr bwMode="auto">
            <a:xfrm>
              <a:off x="2545" y="152"/>
              <a:ext cx="3" cy="337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254" name="TextBox 54"/>
            <p:cNvSpPr txBox="1">
              <a:spLocks noChangeArrowheads="1"/>
            </p:cNvSpPr>
            <p:nvPr/>
          </p:nvSpPr>
          <p:spPr bwMode="auto">
            <a:xfrm>
              <a:off x="624" y="505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C1</a:t>
              </a:r>
            </a:p>
          </p:txBody>
        </p:sp>
        <p:sp>
          <p:nvSpPr>
            <p:cNvPr id="1461256" name="Freeform 80"/>
            <p:cNvSpPr>
              <a:spLocks/>
            </p:cNvSpPr>
            <p:nvPr/>
          </p:nvSpPr>
          <p:spPr bwMode="auto">
            <a:xfrm>
              <a:off x="153" y="437"/>
              <a:ext cx="320" cy="521"/>
            </a:xfrm>
            <a:custGeom>
              <a:avLst/>
              <a:gdLst>
                <a:gd name="T0" fmla="*/ 431183 w 524933"/>
                <a:gd name="T1" fmla="*/ 0 h 914400"/>
                <a:gd name="T2" fmla="*/ 111273 w 524933"/>
                <a:gd name="T3" fmla="*/ 301021 h 914400"/>
                <a:gd name="T4" fmla="*/ 0 w 524933"/>
                <a:gd name="T5" fmla="*/ 677297 h 914400"/>
                <a:gd name="T6" fmla="*/ 0 60000 65536"/>
                <a:gd name="T7" fmla="*/ 0 60000 65536"/>
                <a:gd name="T8" fmla="*/ 0 60000 65536"/>
                <a:gd name="T9" fmla="*/ 0 w 524933"/>
                <a:gd name="T10" fmla="*/ 0 h 914400"/>
                <a:gd name="T11" fmla="*/ 524933 w 524933"/>
                <a:gd name="T12" fmla="*/ 914400 h 914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4933" h="914400">
                  <a:moveTo>
                    <a:pt x="524933" y="0"/>
                  </a:moveTo>
                  <a:cubicBezTo>
                    <a:pt x="373944" y="127000"/>
                    <a:pt x="222955" y="254000"/>
                    <a:pt x="135466" y="406400"/>
                  </a:cubicBezTo>
                  <a:cubicBezTo>
                    <a:pt x="47977" y="558800"/>
                    <a:pt x="23988" y="736600"/>
                    <a:pt x="0" y="914400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7" name="Freeform 206"/>
            <p:cNvSpPr>
              <a:spLocks noChangeArrowheads="1"/>
            </p:cNvSpPr>
            <p:nvPr/>
          </p:nvSpPr>
          <p:spPr bwMode="auto">
            <a:xfrm>
              <a:off x="57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7 w 565849"/>
                <a:gd name="T9" fmla="*/ 0 h 174471"/>
                <a:gd name="T10" fmla="*/ 364346 w 565849"/>
                <a:gd name="T11" fmla="*/ 7791 h 174471"/>
                <a:gd name="T12" fmla="*/ 369888 w 565849"/>
                <a:gd name="T13" fmla="*/ 26600 h 174471"/>
                <a:gd name="T14" fmla="*/ 369888 w 565849"/>
                <a:gd name="T15" fmla="*/ 132996 h 174471"/>
                <a:gd name="T16" fmla="*/ 364346 w 565849"/>
                <a:gd name="T17" fmla="*/ 151805 h 174471"/>
                <a:gd name="T18" fmla="*/ 350967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(m4,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58" name="Straight Arrow Connector 213"/>
            <p:cNvCxnSpPr>
              <a:cxnSpLocks noChangeShapeType="1"/>
              <a:stCxn id="206" idx="17"/>
              <a:endCxn id="207" idx="3"/>
            </p:cNvCxnSpPr>
            <p:nvPr/>
          </p:nvCxnSpPr>
          <p:spPr bwMode="auto">
            <a:xfrm flipH="1">
              <a:off x="135" y="706"/>
              <a:ext cx="528" cy="25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1" name="Freeform 210"/>
            <p:cNvSpPr>
              <a:spLocks noChangeArrowheads="1"/>
            </p:cNvSpPr>
            <p:nvPr/>
          </p:nvSpPr>
          <p:spPr bwMode="auto">
            <a:xfrm>
              <a:off x="898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(m6,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60" name="Straight Arrow Connector 220"/>
            <p:cNvCxnSpPr>
              <a:cxnSpLocks noChangeShapeType="1"/>
              <a:stCxn id="206" idx="11"/>
              <a:endCxn id="211" idx="3"/>
            </p:cNvCxnSpPr>
            <p:nvPr/>
          </p:nvCxnSpPr>
          <p:spPr bwMode="auto">
            <a:xfrm>
              <a:off x="764" y="724"/>
              <a:ext cx="212" cy="23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0" name="Freeform 259"/>
            <p:cNvSpPr>
              <a:spLocks noChangeArrowheads="1"/>
            </p:cNvSpPr>
            <p:nvPr/>
          </p:nvSpPr>
          <p:spPr bwMode="auto">
            <a:xfrm>
              <a:off x="1540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(m8,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62" name="Straight Arrow Connector 227"/>
            <p:cNvCxnSpPr>
              <a:cxnSpLocks noChangeShapeType="1"/>
              <a:stCxn id="206" idx="7"/>
              <a:endCxn id="260" idx="3"/>
            </p:cNvCxnSpPr>
            <p:nvPr/>
          </p:nvCxnSpPr>
          <p:spPr bwMode="auto">
            <a:xfrm>
              <a:off x="829" y="706"/>
              <a:ext cx="789" cy="25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6" name="Freeform 265"/>
            <p:cNvSpPr>
              <a:spLocks noChangeArrowheads="1"/>
            </p:cNvSpPr>
            <p:nvPr/>
          </p:nvSpPr>
          <p:spPr bwMode="auto">
            <a:xfrm>
              <a:off x="865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C1)</a:t>
              </a:r>
            </a:p>
          </p:txBody>
        </p:sp>
        <p:cxnSp>
          <p:nvCxnSpPr>
            <p:cNvPr id="1461264" name="Straight Arrow Connector 125"/>
            <p:cNvCxnSpPr>
              <a:cxnSpLocks noChangeShapeType="1"/>
              <a:stCxn id="263" idx="12"/>
              <a:endCxn id="266" idx="3"/>
            </p:cNvCxnSpPr>
            <p:nvPr/>
          </p:nvCxnSpPr>
          <p:spPr bwMode="auto">
            <a:xfrm>
              <a:off x="772" y="1324"/>
              <a:ext cx="189" cy="15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2" name="Freeform 271"/>
            <p:cNvSpPr>
              <a:spLocks noChangeArrowheads="1"/>
            </p:cNvSpPr>
            <p:nvPr/>
          </p:nvSpPr>
          <p:spPr bwMode="auto">
            <a:xfrm>
              <a:off x="1489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(p9, C1)</a:t>
              </a:r>
            </a:p>
          </p:txBody>
        </p:sp>
        <p:cxnSp>
          <p:nvCxnSpPr>
            <p:cNvPr id="1461266" name="Straight Arrow Connector 139"/>
            <p:cNvCxnSpPr>
              <a:cxnSpLocks noChangeShapeType="1"/>
              <a:stCxn id="263" idx="8"/>
              <a:endCxn id="272" idx="3"/>
            </p:cNvCxnSpPr>
            <p:nvPr/>
          </p:nvCxnSpPr>
          <p:spPr bwMode="auto">
            <a:xfrm>
              <a:off x="849" y="1306"/>
              <a:ext cx="736" cy="17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67" name="Straight Arrow Connector 140"/>
            <p:cNvCxnSpPr>
              <a:cxnSpLocks noChangeShapeType="1"/>
              <a:stCxn id="263" idx="17"/>
              <a:endCxn id="271" idx="3"/>
            </p:cNvCxnSpPr>
            <p:nvPr/>
          </p:nvCxnSpPr>
          <p:spPr bwMode="auto">
            <a:xfrm flipH="1">
              <a:off x="145" y="1306"/>
              <a:ext cx="505" cy="17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6" name="Freeform 275"/>
            <p:cNvSpPr>
              <a:spLocks noChangeArrowheads="1"/>
            </p:cNvSpPr>
            <p:nvPr/>
          </p:nvSpPr>
          <p:spPr bwMode="auto">
            <a:xfrm>
              <a:off x="962" y="1669"/>
              <a:ext cx="265" cy="109"/>
            </a:xfrm>
            <a:custGeom>
              <a:avLst/>
              <a:gdLst>
                <a:gd name="T0" fmla="*/ 2774 w 552964"/>
                <a:gd name="T1" fmla="*/ 29321 h 177311"/>
                <a:gd name="T2" fmla="*/ 9102 w 552964"/>
                <a:gd name="T3" fmla="*/ 10813 h 177311"/>
                <a:gd name="T4" fmla="*/ 24379 w 552964"/>
                <a:gd name="T5" fmla="*/ 3147 h 177311"/>
                <a:gd name="T6" fmla="*/ 205018 w 552964"/>
                <a:gd name="T7" fmla="*/ 1456 h 177311"/>
                <a:gd name="T8" fmla="*/ 245032 w 552964"/>
                <a:gd name="T9" fmla="*/ 0 h 177311"/>
                <a:gd name="T10" fmla="*/ 389992 w 552964"/>
                <a:gd name="T11" fmla="*/ 3147 h 177311"/>
                <a:gd name="T12" fmla="*/ 405269 w 552964"/>
                <a:gd name="T13" fmla="*/ 10813 h 177311"/>
                <a:gd name="T14" fmla="*/ 411598 w 552964"/>
                <a:gd name="T15" fmla="*/ 29321 h 177311"/>
                <a:gd name="T16" fmla="*/ 412750 w 552964"/>
                <a:gd name="T17" fmla="*/ 80048 h 177311"/>
                <a:gd name="T18" fmla="*/ 411598 w 552964"/>
                <a:gd name="T19" fmla="*/ 134013 h 177311"/>
                <a:gd name="T20" fmla="*/ 405269 w 552964"/>
                <a:gd name="T21" fmla="*/ 152520 h 177311"/>
                <a:gd name="T22" fmla="*/ 389992 w 552964"/>
                <a:gd name="T23" fmla="*/ 160187 h 177311"/>
                <a:gd name="T24" fmla="*/ 340824 w 552964"/>
                <a:gd name="T25" fmla="*/ 160337 h 177311"/>
                <a:gd name="T26" fmla="*/ 251951 w 552964"/>
                <a:gd name="T27" fmla="*/ 160337 h 177311"/>
                <a:gd name="T28" fmla="*/ 161302 w 552964"/>
                <a:gd name="T29" fmla="*/ 160337 h 177311"/>
                <a:gd name="T30" fmla="*/ 72430 w 552964"/>
                <a:gd name="T31" fmla="*/ 160337 h 177311"/>
                <a:gd name="T32" fmla="*/ 24379 w 552964"/>
                <a:gd name="T33" fmla="*/ 160187 h 177311"/>
                <a:gd name="T34" fmla="*/ 9102 w 552964"/>
                <a:gd name="T35" fmla="*/ 152520 h 177311"/>
                <a:gd name="T36" fmla="*/ 2774 w 552964"/>
                <a:gd name="T37" fmla="*/ 134013 h 177311"/>
                <a:gd name="T38" fmla="*/ 0 w 552964"/>
                <a:gd name="T39" fmla="*/ 80048 h 177311"/>
                <a:gd name="T40" fmla="*/ 2774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C1)</a:t>
              </a:r>
            </a:p>
          </p:txBody>
        </p:sp>
        <p:sp>
          <p:nvSpPr>
            <p:cNvPr id="278" name="Freeform 277"/>
            <p:cNvSpPr>
              <a:spLocks noChangeArrowheads="1"/>
            </p:cNvSpPr>
            <p:nvPr/>
          </p:nvSpPr>
          <p:spPr bwMode="auto">
            <a:xfrm>
              <a:off x="364" y="1904"/>
              <a:ext cx="265" cy="109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(p4, C1)</a:t>
              </a:r>
            </a:p>
          </p:txBody>
        </p:sp>
        <p:cxnSp>
          <p:nvCxnSpPr>
            <p:cNvPr id="1461270" name="Curved Connector 148"/>
            <p:cNvCxnSpPr>
              <a:cxnSpLocks noChangeShapeType="1"/>
              <a:stCxn id="271" idx="10"/>
              <a:endCxn id="278" idx="18"/>
            </p:cNvCxnSpPr>
            <p:nvPr/>
          </p:nvCxnSpPr>
          <p:spPr bwMode="auto">
            <a:xfrm>
              <a:off x="147" y="1579"/>
              <a:ext cx="217" cy="374"/>
            </a:xfrm>
            <a:prstGeom prst="curvedConnector3">
              <a:avLst>
                <a:gd name="adj1" fmla="val -3685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1" name="Curved Connector 149"/>
            <p:cNvCxnSpPr>
              <a:cxnSpLocks noChangeShapeType="1"/>
              <a:stCxn id="278" idx="7"/>
              <a:endCxn id="272" idx="10"/>
            </p:cNvCxnSpPr>
            <p:nvPr/>
          </p:nvCxnSpPr>
          <p:spPr bwMode="auto">
            <a:xfrm flipV="1">
              <a:off x="562" y="1579"/>
              <a:ext cx="1025" cy="374"/>
            </a:xfrm>
            <a:prstGeom prst="curvedConnector3">
              <a:avLst>
                <a:gd name="adj1" fmla="val 101264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2" name="Curved Connector 174"/>
            <p:cNvCxnSpPr>
              <a:cxnSpLocks noChangeShapeType="1"/>
              <a:stCxn id="207" idx="10"/>
              <a:endCxn id="271" idx="3"/>
            </p:cNvCxnSpPr>
            <p:nvPr/>
          </p:nvCxnSpPr>
          <p:spPr bwMode="auto">
            <a:xfrm>
              <a:off x="136" y="1057"/>
              <a:ext cx="9" cy="423"/>
            </a:xfrm>
            <a:prstGeom prst="curvedConnector3">
              <a:avLst>
                <a:gd name="adj1" fmla="val -100000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3" name="Curved Connector 177"/>
            <p:cNvCxnSpPr>
              <a:cxnSpLocks noChangeShapeType="1"/>
              <a:stCxn id="266" idx="3"/>
              <a:endCxn id="211" idx="10"/>
            </p:cNvCxnSpPr>
            <p:nvPr/>
          </p:nvCxnSpPr>
          <p:spPr bwMode="auto">
            <a:xfrm flipV="1">
              <a:off x="961" y="1057"/>
              <a:ext cx="16" cy="423"/>
            </a:xfrm>
            <a:prstGeom prst="curvedConnector3">
              <a:avLst>
                <a:gd name="adj1" fmla="val 418750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4" name="Curved Connector 181"/>
            <p:cNvCxnSpPr>
              <a:cxnSpLocks noChangeShapeType="1"/>
              <a:stCxn id="272" idx="3"/>
              <a:endCxn id="260" idx="10"/>
            </p:cNvCxnSpPr>
            <p:nvPr/>
          </p:nvCxnSpPr>
          <p:spPr bwMode="auto">
            <a:xfrm flipV="1">
              <a:off x="1585" y="1057"/>
              <a:ext cx="34" cy="423"/>
            </a:xfrm>
            <a:prstGeom prst="curvedConnector3">
              <a:avLst>
                <a:gd name="adj1" fmla="val 108819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0" name="Curved Connector 289"/>
            <p:cNvCxnSpPr>
              <a:cxnSpLocks noChangeShapeType="1"/>
              <a:stCxn id="275" idx="7"/>
              <a:endCxn id="276" idx="14"/>
            </p:cNvCxnSpPr>
            <p:nvPr/>
          </p:nvCxnSpPr>
          <p:spPr bwMode="auto">
            <a:xfrm flipV="1">
              <a:off x="887" y="1768"/>
              <a:ext cx="152" cy="89"/>
            </a:xfrm>
            <a:prstGeom prst="curvedConnector3">
              <a:avLst>
                <a:gd name="adj1" fmla="val 100657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2" name="Freeform 291"/>
            <p:cNvSpPr>
              <a:spLocks/>
            </p:cNvSpPr>
            <p:nvPr/>
          </p:nvSpPr>
          <p:spPr bwMode="auto">
            <a:xfrm>
              <a:off x="973" y="1583"/>
              <a:ext cx="116" cy="90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231 h 143301"/>
                <a:gd name="T4" fmla="*/ 184150 w 218364"/>
                <a:gd name="T5" fmla="*/ 142875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 type="stealth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6" name="Freeform 215"/>
            <p:cNvSpPr>
              <a:spLocks noChangeArrowheads="1"/>
            </p:cNvSpPr>
            <p:nvPr/>
          </p:nvSpPr>
          <p:spPr bwMode="auto">
            <a:xfrm>
              <a:off x="2683" y="829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(m12,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78" name="Straight Arrow Connector 220"/>
            <p:cNvCxnSpPr>
              <a:cxnSpLocks noChangeShapeType="1"/>
              <a:stCxn id="212" idx="11"/>
              <a:endCxn id="216" idx="3"/>
            </p:cNvCxnSpPr>
            <p:nvPr/>
          </p:nvCxnSpPr>
          <p:spPr bwMode="auto">
            <a:xfrm>
              <a:off x="2567" y="596"/>
              <a:ext cx="219" cy="233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" name="Freeform 123"/>
            <p:cNvSpPr>
              <a:spLocks noChangeArrowheads="1"/>
            </p:cNvSpPr>
            <p:nvPr/>
          </p:nvSpPr>
          <p:spPr bwMode="auto">
            <a:xfrm>
              <a:off x="2668" y="1352"/>
              <a:ext cx="265" cy="109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C2)</a:t>
              </a:r>
            </a:p>
          </p:txBody>
        </p:sp>
        <p:cxnSp>
          <p:nvCxnSpPr>
            <p:cNvPr id="1461280" name="Straight Arrow Connector 125"/>
            <p:cNvCxnSpPr>
              <a:cxnSpLocks noChangeShapeType="1"/>
              <a:stCxn id="121" idx="12"/>
              <a:endCxn id="124" idx="3"/>
            </p:cNvCxnSpPr>
            <p:nvPr/>
          </p:nvCxnSpPr>
          <p:spPr bwMode="auto">
            <a:xfrm>
              <a:off x="2575" y="1196"/>
              <a:ext cx="189" cy="156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3" name="Freeform 142"/>
            <p:cNvSpPr>
              <a:spLocks noChangeArrowheads="1"/>
            </p:cNvSpPr>
            <p:nvPr/>
          </p:nvSpPr>
          <p:spPr bwMode="auto">
            <a:xfrm>
              <a:off x="2765" y="1542"/>
              <a:ext cx="265" cy="109"/>
            </a:xfrm>
            <a:custGeom>
              <a:avLst/>
              <a:gdLst>
                <a:gd name="T0" fmla="*/ 2774 w 552964"/>
                <a:gd name="T1" fmla="*/ 29031 h 177311"/>
                <a:gd name="T2" fmla="*/ 9102 w 552964"/>
                <a:gd name="T3" fmla="*/ 10706 h 177311"/>
                <a:gd name="T4" fmla="*/ 24379 w 552964"/>
                <a:gd name="T5" fmla="*/ 3116 h 177311"/>
                <a:gd name="T6" fmla="*/ 205018 w 552964"/>
                <a:gd name="T7" fmla="*/ 1441 h 177311"/>
                <a:gd name="T8" fmla="*/ 245032 w 552964"/>
                <a:gd name="T9" fmla="*/ 0 h 177311"/>
                <a:gd name="T10" fmla="*/ 389992 w 552964"/>
                <a:gd name="T11" fmla="*/ 3116 h 177311"/>
                <a:gd name="T12" fmla="*/ 405269 w 552964"/>
                <a:gd name="T13" fmla="*/ 10706 h 177311"/>
                <a:gd name="T14" fmla="*/ 411598 w 552964"/>
                <a:gd name="T15" fmla="*/ 29031 h 177311"/>
                <a:gd name="T16" fmla="*/ 412750 w 552964"/>
                <a:gd name="T17" fmla="*/ 79255 h 177311"/>
                <a:gd name="T18" fmla="*/ 411598 w 552964"/>
                <a:gd name="T19" fmla="*/ 132686 h 177311"/>
                <a:gd name="T20" fmla="*/ 405269 w 552964"/>
                <a:gd name="T21" fmla="*/ 151011 h 177311"/>
                <a:gd name="T22" fmla="*/ 389992 w 552964"/>
                <a:gd name="T23" fmla="*/ 158601 h 177311"/>
                <a:gd name="T24" fmla="*/ 340824 w 552964"/>
                <a:gd name="T25" fmla="*/ 158750 h 177311"/>
                <a:gd name="T26" fmla="*/ 251951 w 552964"/>
                <a:gd name="T27" fmla="*/ 158750 h 177311"/>
                <a:gd name="T28" fmla="*/ 161302 w 552964"/>
                <a:gd name="T29" fmla="*/ 158750 h 177311"/>
                <a:gd name="T30" fmla="*/ 72430 w 552964"/>
                <a:gd name="T31" fmla="*/ 158750 h 177311"/>
                <a:gd name="T32" fmla="*/ 24379 w 552964"/>
                <a:gd name="T33" fmla="*/ 158601 h 177311"/>
                <a:gd name="T34" fmla="*/ 9102 w 552964"/>
                <a:gd name="T35" fmla="*/ 151011 h 177311"/>
                <a:gd name="T36" fmla="*/ 2774 w 552964"/>
                <a:gd name="T37" fmla="*/ 132686 h 177311"/>
                <a:gd name="T38" fmla="*/ 0 w 552964"/>
                <a:gd name="T39" fmla="*/ 79255 h 177311"/>
                <a:gd name="T40" fmla="*/ 2774 w 552964"/>
                <a:gd name="T41" fmla="*/ 2903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C2)</a:t>
              </a:r>
            </a:p>
          </p:txBody>
        </p:sp>
        <p:cxnSp>
          <p:nvCxnSpPr>
            <p:cNvPr id="1461282" name="Curved Connector 177"/>
            <p:cNvCxnSpPr>
              <a:cxnSpLocks noChangeShapeType="1"/>
              <a:stCxn id="124" idx="3"/>
              <a:endCxn id="216" idx="10"/>
            </p:cNvCxnSpPr>
            <p:nvPr/>
          </p:nvCxnSpPr>
          <p:spPr bwMode="auto">
            <a:xfrm flipV="1">
              <a:off x="2764" y="929"/>
              <a:ext cx="24" cy="423"/>
            </a:xfrm>
            <a:prstGeom prst="curvedConnector3">
              <a:avLst>
                <a:gd name="adj1" fmla="val 287500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0" name="Curved Connector 169"/>
            <p:cNvCxnSpPr>
              <a:cxnSpLocks noChangeShapeType="1"/>
              <a:stCxn id="142" idx="7"/>
              <a:endCxn id="143" idx="14"/>
            </p:cNvCxnSpPr>
            <p:nvPr/>
          </p:nvCxnSpPr>
          <p:spPr bwMode="auto">
            <a:xfrm flipV="1">
              <a:off x="2690" y="1640"/>
              <a:ext cx="152" cy="89"/>
            </a:xfrm>
            <a:prstGeom prst="curvedConnector3">
              <a:avLst>
                <a:gd name="adj1" fmla="val 94079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2776" y="1456"/>
              <a:ext cx="116" cy="90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231 h 143301"/>
                <a:gd name="T4" fmla="*/ 184150 w 218364"/>
                <a:gd name="T5" fmla="*/ 142875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461286" name="Straight Arrow Connector 139"/>
            <p:cNvCxnSpPr>
              <a:cxnSpLocks noChangeShapeType="1"/>
              <a:stCxn id="121" idx="8"/>
              <a:endCxn id="139" idx="3"/>
            </p:cNvCxnSpPr>
            <p:nvPr/>
          </p:nvCxnSpPr>
          <p:spPr bwMode="auto">
            <a:xfrm>
              <a:off x="2652" y="1178"/>
              <a:ext cx="744" cy="170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87" name="Straight Arrow Connector 131"/>
            <p:cNvCxnSpPr>
              <a:cxnSpLocks noChangeShapeType="1"/>
              <a:stCxn id="121" idx="11"/>
              <a:endCxn id="125" idx="3"/>
            </p:cNvCxnSpPr>
            <p:nvPr/>
          </p:nvCxnSpPr>
          <p:spPr bwMode="auto">
            <a:xfrm>
              <a:off x="2618" y="1196"/>
              <a:ext cx="469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88" name="Straight Arrow Connector 132"/>
            <p:cNvCxnSpPr>
              <a:cxnSpLocks noChangeShapeType="1"/>
              <a:stCxn id="121" idx="14"/>
              <a:endCxn id="122" idx="3"/>
            </p:cNvCxnSpPr>
            <p:nvPr/>
          </p:nvCxnSpPr>
          <p:spPr bwMode="auto">
            <a:xfrm flipH="1">
              <a:off x="2259" y="1196"/>
              <a:ext cx="228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7" name="Freeform 216"/>
            <p:cNvSpPr>
              <a:spLocks noChangeArrowheads="1"/>
            </p:cNvSpPr>
            <p:nvPr/>
          </p:nvSpPr>
          <p:spPr bwMode="auto">
            <a:xfrm>
              <a:off x="3010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26" name="Freeform 225"/>
            <p:cNvSpPr>
              <a:spLocks noChangeArrowheads="1"/>
            </p:cNvSpPr>
            <p:nvPr/>
          </p:nvSpPr>
          <p:spPr bwMode="auto">
            <a:xfrm>
              <a:off x="3322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(m14,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122" name="Freeform 121"/>
            <p:cNvSpPr>
              <a:spLocks noChangeArrowheads="1"/>
            </p:cNvSpPr>
            <p:nvPr/>
          </p:nvSpPr>
          <p:spPr bwMode="auto">
            <a:xfrm>
              <a:off x="2153" y="1348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C2)</a:t>
              </a:r>
            </a:p>
          </p:txBody>
        </p:sp>
        <p:sp>
          <p:nvSpPr>
            <p:cNvPr id="125" name="Freeform 124"/>
            <p:cNvSpPr>
              <a:spLocks noChangeArrowheads="1"/>
            </p:cNvSpPr>
            <p:nvPr/>
          </p:nvSpPr>
          <p:spPr bwMode="auto">
            <a:xfrm>
              <a:off x="2981" y="1348"/>
              <a:ext cx="269" cy="117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C2)</a:t>
              </a:r>
            </a:p>
          </p:txBody>
        </p:sp>
        <p:sp>
          <p:nvSpPr>
            <p:cNvPr id="138" name="Freeform 137"/>
            <p:cNvSpPr>
              <a:spLocks noChangeArrowheads="1"/>
            </p:cNvSpPr>
            <p:nvPr/>
          </p:nvSpPr>
          <p:spPr bwMode="auto">
            <a:xfrm>
              <a:off x="1850" y="1348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(p2, C2)</a:t>
              </a:r>
            </a:p>
          </p:txBody>
        </p:sp>
        <p:sp>
          <p:nvSpPr>
            <p:cNvPr id="139" name="Freeform 138"/>
            <p:cNvSpPr>
              <a:spLocks noChangeArrowheads="1"/>
            </p:cNvSpPr>
            <p:nvPr/>
          </p:nvSpPr>
          <p:spPr bwMode="auto">
            <a:xfrm>
              <a:off x="3290" y="1348"/>
              <a:ext cx="269" cy="117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(p9, C2)</a:t>
              </a:r>
            </a:p>
          </p:txBody>
        </p:sp>
        <p:cxnSp>
          <p:nvCxnSpPr>
            <p:cNvPr id="1461295" name="Straight Arrow Connector 140"/>
            <p:cNvCxnSpPr>
              <a:cxnSpLocks noChangeShapeType="1"/>
              <a:stCxn id="121" idx="17"/>
              <a:endCxn id="138" idx="3"/>
            </p:cNvCxnSpPr>
            <p:nvPr/>
          </p:nvCxnSpPr>
          <p:spPr bwMode="auto">
            <a:xfrm flipH="1">
              <a:off x="1956" y="1178"/>
              <a:ext cx="497" cy="170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97" name="Curved Connector 144"/>
            <p:cNvCxnSpPr>
              <a:cxnSpLocks noChangeShapeType="1"/>
              <a:stCxn id="122" idx="10"/>
              <a:endCxn id="142" idx="18"/>
            </p:cNvCxnSpPr>
            <p:nvPr/>
          </p:nvCxnSpPr>
          <p:spPr bwMode="auto">
            <a:xfrm>
              <a:off x="2260" y="1454"/>
              <a:ext cx="229" cy="275"/>
            </a:xfrm>
            <a:prstGeom prst="curvedConnector3">
              <a:avLst>
                <a:gd name="adj1" fmla="val -3931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8" name="Freeform 147"/>
            <p:cNvSpPr>
              <a:spLocks noChangeArrowheads="1"/>
            </p:cNvSpPr>
            <p:nvPr/>
          </p:nvSpPr>
          <p:spPr bwMode="auto">
            <a:xfrm>
              <a:off x="2165" y="1773"/>
              <a:ext cx="269" cy="117"/>
            </a:xfrm>
            <a:custGeom>
              <a:avLst/>
              <a:gdLst>
                <a:gd name="T0" fmla="*/ 2774 w 552964"/>
                <a:gd name="T1" fmla="*/ 27842 h 175701"/>
                <a:gd name="T2" fmla="*/ 9102 w 552964"/>
                <a:gd name="T3" fmla="*/ 9350 h 175701"/>
                <a:gd name="T4" fmla="*/ 24379 w 552964"/>
                <a:gd name="T5" fmla="*/ 1690 h 175701"/>
                <a:gd name="T6" fmla="*/ 205018 w 552964"/>
                <a:gd name="T7" fmla="*/ 0 h 175701"/>
                <a:gd name="T8" fmla="*/ 389992 w 552964"/>
                <a:gd name="T9" fmla="*/ 1690 h 175701"/>
                <a:gd name="T10" fmla="*/ 405269 w 552964"/>
                <a:gd name="T11" fmla="*/ 9350 h 175701"/>
                <a:gd name="T12" fmla="*/ 411598 w 552964"/>
                <a:gd name="T13" fmla="*/ 27842 h 175701"/>
                <a:gd name="T14" fmla="*/ 412750 w 552964"/>
                <a:gd name="T15" fmla="*/ 78527 h 175701"/>
                <a:gd name="T16" fmla="*/ 411598 w 552964"/>
                <a:gd name="T17" fmla="*/ 132448 h 175701"/>
                <a:gd name="T18" fmla="*/ 405269 w 552964"/>
                <a:gd name="T19" fmla="*/ 150940 h 175701"/>
                <a:gd name="T20" fmla="*/ 389992 w 552964"/>
                <a:gd name="T21" fmla="*/ 158600 h 175701"/>
                <a:gd name="T22" fmla="*/ 340824 w 552964"/>
                <a:gd name="T23" fmla="*/ 158750 h 175701"/>
                <a:gd name="T24" fmla="*/ 251951 w 552964"/>
                <a:gd name="T25" fmla="*/ 158750 h 175701"/>
                <a:gd name="T26" fmla="*/ 161302 w 552964"/>
                <a:gd name="T27" fmla="*/ 158750 h 175701"/>
                <a:gd name="T28" fmla="*/ 72430 w 552964"/>
                <a:gd name="T29" fmla="*/ 158750 h 175701"/>
                <a:gd name="T30" fmla="*/ 24379 w 552964"/>
                <a:gd name="T31" fmla="*/ 158600 h 175701"/>
                <a:gd name="T32" fmla="*/ 9102 w 552964"/>
                <a:gd name="T33" fmla="*/ 150940 h 175701"/>
                <a:gd name="T34" fmla="*/ 2774 w 552964"/>
                <a:gd name="T35" fmla="*/ 132448 h 175701"/>
                <a:gd name="T36" fmla="*/ 0 w 552964"/>
                <a:gd name="T37" fmla="*/ 78527 h 175701"/>
                <a:gd name="T38" fmla="*/ 2774 w 552964"/>
                <a:gd name="T39" fmla="*/ 27842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(p4, C2)</a:t>
              </a:r>
            </a:p>
          </p:txBody>
        </p:sp>
        <p:cxnSp>
          <p:nvCxnSpPr>
            <p:cNvPr id="1461299" name="Curved Connector 148"/>
            <p:cNvCxnSpPr>
              <a:cxnSpLocks noChangeShapeType="1"/>
              <a:stCxn id="138" idx="10"/>
              <a:endCxn id="148" idx="18"/>
            </p:cNvCxnSpPr>
            <p:nvPr/>
          </p:nvCxnSpPr>
          <p:spPr bwMode="auto">
            <a:xfrm>
              <a:off x="1957" y="1454"/>
              <a:ext cx="216" cy="371"/>
            </a:xfrm>
            <a:prstGeom prst="curvedConnector3">
              <a:avLst>
                <a:gd name="adj1" fmla="val -3704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0" name="Curved Connector 149"/>
            <p:cNvCxnSpPr>
              <a:cxnSpLocks noChangeShapeType="1"/>
              <a:stCxn id="148" idx="7"/>
              <a:endCxn id="139" idx="10"/>
            </p:cNvCxnSpPr>
            <p:nvPr/>
          </p:nvCxnSpPr>
          <p:spPr bwMode="auto">
            <a:xfrm flipV="1">
              <a:off x="2374" y="1455"/>
              <a:ext cx="1023" cy="370"/>
            </a:xfrm>
            <a:prstGeom prst="curvedConnector3">
              <a:avLst>
                <a:gd name="adj1" fmla="val 100778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1" name="Curved Connector 180"/>
            <p:cNvCxnSpPr>
              <a:cxnSpLocks noChangeShapeType="1"/>
              <a:stCxn id="125" idx="3"/>
              <a:endCxn id="217" idx="10"/>
            </p:cNvCxnSpPr>
            <p:nvPr/>
          </p:nvCxnSpPr>
          <p:spPr bwMode="auto">
            <a:xfrm flipV="1">
              <a:off x="3087" y="932"/>
              <a:ext cx="38" cy="416"/>
            </a:xfrm>
            <a:prstGeom prst="curvedConnector3">
              <a:avLst>
                <a:gd name="adj1" fmla="val 118417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2" name="Curved Connector 181"/>
            <p:cNvCxnSpPr>
              <a:cxnSpLocks noChangeShapeType="1"/>
              <a:stCxn id="139" idx="3"/>
              <a:endCxn id="226" idx="10"/>
            </p:cNvCxnSpPr>
            <p:nvPr/>
          </p:nvCxnSpPr>
          <p:spPr bwMode="auto">
            <a:xfrm flipV="1">
              <a:off x="3396" y="932"/>
              <a:ext cx="41" cy="416"/>
            </a:xfrm>
            <a:prstGeom prst="curvedConnector3">
              <a:avLst>
                <a:gd name="adj1" fmla="val 117069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3" name="Curved Connector 203"/>
            <p:cNvCxnSpPr>
              <a:cxnSpLocks noChangeShapeType="1"/>
              <a:stCxn id="142" idx="8"/>
              <a:endCxn id="125" idx="10"/>
            </p:cNvCxnSpPr>
            <p:nvPr/>
          </p:nvCxnSpPr>
          <p:spPr bwMode="auto">
            <a:xfrm flipV="1">
              <a:off x="2689" y="1455"/>
              <a:ext cx="399" cy="310"/>
            </a:xfrm>
            <a:prstGeom prst="curvedConnector3">
              <a:avLst>
                <a:gd name="adj1" fmla="val 100500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304" name="TextBox 275"/>
            <p:cNvSpPr txBox="1">
              <a:spLocks noChangeArrowheads="1"/>
            </p:cNvSpPr>
            <p:nvPr/>
          </p:nvSpPr>
          <p:spPr bwMode="auto">
            <a:xfrm>
              <a:off x="4332" y="377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C3</a:t>
              </a:r>
            </a:p>
          </p:txBody>
        </p:sp>
        <p:sp>
          <p:nvSpPr>
            <p:cNvPr id="298" name="Freeform 297"/>
            <p:cNvSpPr>
              <a:spLocks noChangeArrowheads="1"/>
            </p:cNvSpPr>
            <p:nvPr/>
          </p:nvSpPr>
          <p:spPr bwMode="auto">
            <a:xfrm>
              <a:off x="3640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7 h 174471"/>
                <a:gd name="T16" fmla="*/ 420639 w 565849"/>
                <a:gd name="T17" fmla="*/ 151806 h 174471"/>
                <a:gd name="T18" fmla="*/ 405193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(m16,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06" name="Straight Arrow Connector 213"/>
            <p:cNvCxnSpPr>
              <a:cxnSpLocks noChangeShapeType="1"/>
              <a:stCxn id="297" idx="17"/>
              <a:endCxn id="298" idx="3"/>
            </p:cNvCxnSpPr>
            <p:nvPr/>
          </p:nvCxnSpPr>
          <p:spPr bwMode="auto">
            <a:xfrm flipH="1">
              <a:off x="3743" y="577"/>
              <a:ext cx="503" cy="25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1" name="Freeform 300"/>
            <p:cNvSpPr>
              <a:spLocks noChangeArrowheads="1"/>
            </p:cNvSpPr>
            <p:nvPr/>
          </p:nvSpPr>
          <p:spPr bwMode="auto">
            <a:xfrm>
              <a:off x="4481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(m18,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08" name="Straight Arrow Connector 220"/>
            <p:cNvCxnSpPr>
              <a:cxnSpLocks noChangeShapeType="1"/>
              <a:stCxn id="297" idx="11"/>
              <a:endCxn id="301" idx="3"/>
            </p:cNvCxnSpPr>
            <p:nvPr/>
          </p:nvCxnSpPr>
          <p:spPr bwMode="auto">
            <a:xfrm>
              <a:off x="4380" y="595"/>
              <a:ext cx="204" cy="23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6" name="Freeform 305"/>
            <p:cNvSpPr>
              <a:spLocks noChangeArrowheads="1"/>
            </p:cNvSpPr>
            <p:nvPr/>
          </p:nvSpPr>
          <p:spPr bwMode="auto">
            <a:xfrm>
              <a:off x="5123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(m20,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10" name="Straight Arrow Connector 227"/>
            <p:cNvCxnSpPr>
              <a:cxnSpLocks noChangeShapeType="1"/>
              <a:stCxn id="297" idx="7"/>
              <a:endCxn id="306" idx="3"/>
            </p:cNvCxnSpPr>
            <p:nvPr/>
          </p:nvCxnSpPr>
          <p:spPr bwMode="auto">
            <a:xfrm>
              <a:off x="4465" y="577"/>
              <a:ext cx="761" cy="25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0" name="Freeform 309"/>
            <p:cNvSpPr>
              <a:spLocks noChangeArrowheads="1"/>
            </p:cNvSpPr>
            <p:nvPr/>
          </p:nvSpPr>
          <p:spPr bwMode="auto">
            <a:xfrm>
              <a:off x="4466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C3)</a:t>
              </a:r>
            </a:p>
          </p:txBody>
        </p:sp>
        <p:cxnSp>
          <p:nvCxnSpPr>
            <p:cNvPr id="1461312" name="Straight Arrow Connector 125"/>
            <p:cNvCxnSpPr>
              <a:cxnSpLocks noChangeShapeType="1"/>
              <a:stCxn id="308" idx="12"/>
              <a:endCxn id="310" idx="3"/>
            </p:cNvCxnSpPr>
            <p:nvPr/>
          </p:nvCxnSpPr>
          <p:spPr bwMode="auto">
            <a:xfrm>
              <a:off x="4373" y="1195"/>
              <a:ext cx="189" cy="15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5" name="Freeform 314"/>
            <p:cNvSpPr>
              <a:spLocks noChangeArrowheads="1"/>
            </p:cNvSpPr>
            <p:nvPr/>
          </p:nvSpPr>
          <p:spPr bwMode="auto">
            <a:xfrm>
              <a:off x="3762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(p2, C3)</a:t>
              </a:r>
            </a:p>
          </p:txBody>
        </p:sp>
        <p:sp>
          <p:nvSpPr>
            <p:cNvPr id="316" name="Freeform 315"/>
            <p:cNvSpPr>
              <a:spLocks noChangeArrowheads="1"/>
            </p:cNvSpPr>
            <p:nvPr/>
          </p:nvSpPr>
          <p:spPr bwMode="auto">
            <a:xfrm>
              <a:off x="5090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(p9, C3)</a:t>
              </a:r>
            </a:p>
          </p:txBody>
        </p:sp>
        <p:cxnSp>
          <p:nvCxnSpPr>
            <p:cNvPr id="1461315" name="Straight Arrow Connector 139"/>
            <p:cNvCxnSpPr>
              <a:cxnSpLocks noChangeShapeType="1"/>
              <a:stCxn id="308" idx="8"/>
              <a:endCxn id="316" idx="3"/>
            </p:cNvCxnSpPr>
            <p:nvPr/>
          </p:nvCxnSpPr>
          <p:spPr bwMode="auto">
            <a:xfrm>
              <a:off x="4450" y="1177"/>
              <a:ext cx="736" cy="17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16" name="Straight Arrow Connector 140"/>
            <p:cNvCxnSpPr>
              <a:cxnSpLocks noChangeShapeType="1"/>
              <a:stCxn id="308" idx="17"/>
              <a:endCxn id="315" idx="3"/>
            </p:cNvCxnSpPr>
            <p:nvPr/>
          </p:nvCxnSpPr>
          <p:spPr bwMode="auto">
            <a:xfrm flipH="1">
              <a:off x="3858" y="1177"/>
              <a:ext cx="393" cy="17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0" name="Freeform 319"/>
            <p:cNvSpPr>
              <a:spLocks noChangeArrowheads="1"/>
            </p:cNvSpPr>
            <p:nvPr/>
          </p:nvSpPr>
          <p:spPr bwMode="auto">
            <a:xfrm>
              <a:off x="4563" y="1540"/>
              <a:ext cx="265" cy="109"/>
            </a:xfrm>
            <a:custGeom>
              <a:avLst/>
              <a:gdLst>
                <a:gd name="T0" fmla="*/ 2774 w 552964"/>
                <a:gd name="T1" fmla="*/ 29321 h 177311"/>
                <a:gd name="T2" fmla="*/ 9102 w 552964"/>
                <a:gd name="T3" fmla="*/ 10813 h 177311"/>
                <a:gd name="T4" fmla="*/ 24379 w 552964"/>
                <a:gd name="T5" fmla="*/ 3147 h 177311"/>
                <a:gd name="T6" fmla="*/ 205018 w 552964"/>
                <a:gd name="T7" fmla="*/ 1456 h 177311"/>
                <a:gd name="T8" fmla="*/ 245032 w 552964"/>
                <a:gd name="T9" fmla="*/ 0 h 177311"/>
                <a:gd name="T10" fmla="*/ 389992 w 552964"/>
                <a:gd name="T11" fmla="*/ 3147 h 177311"/>
                <a:gd name="T12" fmla="*/ 405269 w 552964"/>
                <a:gd name="T13" fmla="*/ 10813 h 177311"/>
                <a:gd name="T14" fmla="*/ 411598 w 552964"/>
                <a:gd name="T15" fmla="*/ 29321 h 177311"/>
                <a:gd name="T16" fmla="*/ 412750 w 552964"/>
                <a:gd name="T17" fmla="*/ 80048 h 177311"/>
                <a:gd name="T18" fmla="*/ 411598 w 552964"/>
                <a:gd name="T19" fmla="*/ 134014 h 177311"/>
                <a:gd name="T20" fmla="*/ 405269 w 552964"/>
                <a:gd name="T21" fmla="*/ 152521 h 177311"/>
                <a:gd name="T22" fmla="*/ 389992 w 552964"/>
                <a:gd name="T23" fmla="*/ 160188 h 177311"/>
                <a:gd name="T24" fmla="*/ 340824 w 552964"/>
                <a:gd name="T25" fmla="*/ 160338 h 177311"/>
                <a:gd name="T26" fmla="*/ 251951 w 552964"/>
                <a:gd name="T27" fmla="*/ 160338 h 177311"/>
                <a:gd name="T28" fmla="*/ 161302 w 552964"/>
                <a:gd name="T29" fmla="*/ 160338 h 177311"/>
                <a:gd name="T30" fmla="*/ 72430 w 552964"/>
                <a:gd name="T31" fmla="*/ 160338 h 177311"/>
                <a:gd name="T32" fmla="*/ 24379 w 552964"/>
                <a:gd name="T33" fmla="*/ 160188 h 177311"/>
                <a:gd name="T34" fmla="*/ 9102 w 552964"/>
                <a:gd name="T35" fmla="*/ 152521 h 177311"/>
                <a:gd name="T36" fmla="*/ 2774 w 552964"/>
                <a:gd name="T37" fmla="*/ 134014 h 177311"/>
                <a:gd name="T38" fmla="*/ 0 w 552964"/>
                <a:gd name="T39" fmla="*/ 80048 h 177311"/>
                <a:gd name="T40" fmla="*/ 2774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C3)</a:t>
              </a:r>
            </a:p>
          </p:txBody>
        </p:sp>
        <p:sp>
          <p:nvSpPr>
            <p:cNvPr id="322" name="Freeform 321"/>
            <p:cNvSpPr>
              <a:spLocks noChangeArrowheads="1"/>
            </p:cNvSpPr>
            <p:nvPr/>
          </p:nvSpPr>
          <p:spPr bwMode="auto">
            <a:xfrm>
              <a:off x="3965" y="1775"/>
              <a:ext cx="265" cy="109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(p4, C3)</a:t>
              </a:r>
            </a:p>
          </p:txBody>
        </p:sp>
        <p:cxnSp>
          <p:nvCxnSpPr>
            <p:cNvPr id="1461319" name="Curved Connector 148"/>
            <p:cNvCxnSpPr>
              <a:cxnSpLocks noChangeShapeType="1"/>
              <a:stCxn id="315" idx="10"/>
              <a:endCxn id="322" idx="18"/>
            </p:cNvCxnSpPr>
            <p:nvPr/>
          </p:nvCxnSpPr>
          <p:spPr bwMode="auto">
            <a:xfrm>
              <a:off x="3860" y="1450"/>
              <a:ext cx="105" cy="374"/>
            </a:xfrm>
            <a:prstGeom prst="curvedConnector3">
              <a:avLst>
                <a:gd name="adj1" fmla="val 13333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0" name="Curved Connector 149"/>
            <p:cNvCxnSpPr>
              <a:cxnSpLocks noChangeShapeType="1"/>
              <a:stCxn id="322" idx="7"/>
              <a:endCxn id="316" idx="10"/>
            </p:cNvCxnSpPr>
            <p:nvPr/>
          </p:nvCxnSpPr>
          <p:spPr bwMode="auto">
            <a:xfrm flipV="1">
              <a:off x="4163" y="1450"/>
              <a:ext cx="1025" cy="374"/>
            </a:xfrm>
            <a:prstGeom prst="curvedConnector3">
              <a:avLst>
                <a:gd name="adj1" fmla="val 99898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1" name="Curved Connector 174"/>
            <p:cNvCxnSpPr>
              <a:cxnSpLocks noChangeShapeType="1"/>
              <a:stCxn id="298" idx="10"/>
              <a:endCxn id="315" idx="3"/>
            </p:cNvCxnSpPr>
            <p:nvPr/>
          </p:nvCxnSpPr>
          <p:spPr bwMode="auto">
            <a:xfrm>
              <a:off x="3745" y="928"/>
              <a:ext cx="113" cy="423"/>
            </a:xfrm>
            <a:prstGeom prst="curvedConnector3">
              <a:avLst>
                <a:gd name="adj1" fmla="val -9736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2" name="Curved Connector 177"/>
            <p:cNvCxnSpPr>
              <a:cxnSpLocks noChangeShapeType="1"/>
              <a:stCxn id="310" idx="3"/>
              <a:endCxn id="301" idx="10"/>
            </p:cNvCxnSpPr>
            <p:nvPr/>
          </p:nvCxnSpPr>
          <p:spPr bwMode="auto">
            <a:xfrm flipV="1">
              <a:off x="4562" y="928"/>
              <a:ext cx="24" cy="423"/>
            </a:xfrm>
            <a:prstGeom prst="curvedConnector3">
              <a:avLst>
                <a:gd name="adj1" fmla="val 225000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3" name="Curved Connector 181"/>
            <p:cNvCxnSpPr>
              <a:cxnSpLocks noChangeShapeType="1"/>
              <a:stCxn id="316" idx="3"/>
              <a:endCxn id="306" idx="10"/>
            </p:cNvCxnSpPr>
            <p:nvPr/>
          </p:nvCxnSpPr>
          <p:spPr bwMode="auto">
            <a:xfrm flipV="1">
              <a:off x="5186" y="928"/>
              <a:ext cx="42" cy="423"/>
            </a:xfrm>
            <a:prstGeom prst="curvedConnector3">
              <a:avLst>
                <a:gd name="adj1" fmla="val 116662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3" name="Curved Connector 332"/>
            <p:cNvCxnSpPr>
              <a:cxnSpLocks noChangeShapeType="1"/>
              <a:stCxn id="319" idx="7"/>
              <a:endCxn id="320" idx="14"/>
            </p:cNvCxnSpPr>
            <p:nvPr/>
          </p:nvCxnSpPr>
          <p:spPr bwMode="auto">
            <a:xfrm flipV="1">
              <a:off x="4488" y="1639"/>
              <a:ext cx="152" cy="89"/>
            </a:xfrm>
            <a:prstGeom prst="curvedConnector3">
              <a:avLst>
                <a:gd name="adj1" fmla="val 100657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4" name="Freeform 333"/>
            <p:cNvSpPr>
              <a:spLocks/>
            </p:cNvSpPr>
            <p:nvPr/>
          </p:nvSpPr>
          <p:spPr bwMode="auto">
            <a:xfrm>
              <a:off x="4574" y="1454"/>
              <a:ext cx="116" cy="91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912 h 143301"/>
                <a:gd name="T4" fmla="*/ 184150 w 218364"/>
                <a:gd name="T5" fmla="*/ 144463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 type="stealth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461327" name="Curved Connector 203"/>
            <p:cNvCxnSpPr>
              <a:cxnSpLocks noChangeShapeType="1"/>
              <a:stCxn id="319" idx="8"/>
              <a:endCxn id="311" idx="10"/>
            </p:cNvCxnSpPr>
            <p:nvPr/>
          </p:nvCxnSpPr>
          <p:spPr bwMode="auto">
            <a:xfrm flipV="1">
              <a:off x="4487" y="1453"/>
              <a:ext cx="399" cy="311"/>
            </a:xfrm>
            <a:prstGeom prst="curvedConnector3">
              <a:avLst>
                <a:gd name="adj1" fmla="val 101500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8" name="Straight Arrow Connector 28"/>
            <p:cNvCxnSpPr>
              <a:cxnSpLocks noChangeShapeType="1"/>
              <a:stCxn id="24" idx="9"/>
              <a:endCxn id="206" idx="3"/>
            </p:cNvCxnSpPr>
            <p:nvPr/>
          </p:nvCxnSpPr>
          <p:spPr bwMode="auto">
            <a:xfrm flipH="1">
              <a:off x="745" y="152"/>
              <a:ext cx="1800" cy="465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9" name="Straight Arrow Connector 40"/>
            <p:cNvCxnSpPr>
              <a:cxnSpLocks noChangeShapeType="1"/>
              <a:stCxn id="24" idx="7"/>
              <a:endCxn id="37" idx="0"/>
            </p:cNvCxnSpPr>
            <p:nvPr/>
          </p:nvCxnSpPr>
          <p:spPr bwMode="auto">
            <a:xfrm>
              <a:off x="2614" y="147"/>
              <a:ext cx="2578" cy="10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30" name="Straight Arrow Connector 40"/>
            <p:cNvCxnSpPr>
              <a:cxnSpLocks noChangeShapeType="1"/>
              <a:stCxn id="24" idx="9"/>
              <a:endCxn id="297" idx="3"/>
            </p:cNvCxnSpPr>
            <p:nvPr/>
          </p:nvCxnSpPr>
          <p:spPr bwMode="auto">
            <a:xfrm>
              <a:off x="2545" y="152"/>
              <a:ext cx="1809" cy="336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0" name="Freeform 209"/>
            <p:cNvSpPr>
              <a:spLocks noChangeArrowheads="1"/>
            </p:cNvSpPr>
            <p:nvPr/>
          </p:nvSpPr>
          <p:spPr bwMode="auto">
            <a:xfrm>
              <a:off x="359" y="953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(m5,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4" name="Freeform 213"/>
            <p:cNvSpPr>
              <a:spLocks noChangeArrowheads="1"/>
            </p:cNvSpPr>
            <p:nvPr/>
          </p:nvSpPr>
          <p:spPr bwMode="auto">
            <a:xfrm>
              <a:off x="1225" y="953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(m7,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34" name="Straight Arrow Connector 217"/>
            <p:cNvCxnSpPr>
              <a:cxnSpLocks noChangeShapeType="1"/>
              <a:stCxn id="206" idx="14"/>
              <a:endCxn id="210" idx="3"/>
            </p:cNvCxnSpPr>
            <p:nvPr/>
          </p:nvCxnSpPr>
          <p:spPr bwMode="auto">
            <a:xfrm flipH="1">
              <a:off x="447" y="724"/>
              <a:ext cx="244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35" name="Straight Arrow Connector 221"/>
            <p:cNvCxnSpPr>
              <a:cxnSpLocks noChangeShapeType="1"/>
              <a:stCxn id="206" idx="10"/>
              <a:endCxn id="214" idx="3"/>
            </p:cNvCxnSpPr>
            <p:nvPr/>
          </p:nvCxnSpPr>
          <p:spPr bwMode="auto">
            <a:xfrm>
              <a:off x="800" y="724"/>
              <a:ext cx="513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4" name="Freeform 263"/>
            <p:cNvSpPr>
              <a:spLocks noChangeArrowheads="1"/>
            </p:cNvSpPr>
            <p:nvPr/>
          </p:nvSpPr>
          <p:spPr bwMode="auto">
            <a:xfrm>
              <a:off x="350" y="1476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C1)</a:t>
              </a:r>
            </a:p>
          </p:txBody>
        </p:sp>
        <p:sp>
          <p:nvSpPr>
            <p:cNvPr id="267" name="Freeform 266"/>
            <p:cNvSpPr>
              <a:spLocks noChangeArrowheads="1"/>
            </p:cNvSpPr>
            <p:nvPr/>
          </p:nvSpPr>
          <p:spPr bwMode="auto">
            <a:xfrm>
              <a:off x="1178" y="1476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C1)</a:t>
              </a:r>
            </a:p>
          </p:txBody>
        </p:sp>
        <p:cxnSp>
          <p:nvCxnSpPr>
            <p:cNvPr id="1461339" name="Straight Arrow Connector 131"/>
            <p:cNvCxnSpPr>
              <a:cxnSpLocks noChangeShapeType="1"/>
              <a:stCxn id="263" idx="11"/>
              <a:endCxn id="267" idx="3"/>
            </p:cNvCxnSpPr>
            <p:nvPr/>
          </p:nvCxnSpPr>
          <p:spPr bwMode="auto">
            <a:xfrm>
              <a:off x="815" y="1324"/>
              <a:ext cx="469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0" name="Straight Arrow Connector 132"/>
            <p:cNvCxnSpPr>
              <a:cxnSpLocks noChangeShapeType="1"/>
              <a:stCxn id="263" idx="14"/>
              <a:endCxn id="264" idx="3"/>
            </p:cNvCxnSpPr>
            <p:nvPr/>
          </p:nvCxnSpPr>
          <p:spPr bwMode="auto">
            <a:xfrm flipH="1">
              <a:off x="456" y="1324"/>
              <a:ext cx="228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2" name="Curved Connector 144"/>
            <p:cNvCxnSpPr>
              <a:cxnSpLocks noChangeShapeType="1"/>
              <a:stCxn id="264" idx="10"/>
              <a:endCxn id="275" idx="18"/>
            </p:cNvCxnSpPr>
            <p:nvPr/>
          </p:nvCxnSpPr>
          <p:spPr bwMode="auto">
            <a:xfrm>
              <a:off x="457" y="1582"/>
              <a:ext cx="229" cy="275"/>
            </a:xfrm>
            <a:prstGeom prst="curvedConnector3">
              <a:avLst>
                <a:gd name="adj1" fmla="val 0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3" name="Curved Connector 175"/>
            <p:cNvCxnSpPr>
              <a:cxnSpLocks noChangeShapeType="1"/>
              <a:stCxn id="210" idx="10"/>
              <a:endCxn id="264" idx="3"/>
            </p:cNvCxnSpPr>
            <p:nvPr/>
          </p:nvCxnSpPr>
          <p:spPr bwMode="auto">
            <a:xfrm>
              <a:off x="448" y="1060"/>
              <a:ext cx="8" cy="416"/>
            </a:xfrm>
            <a:prstGeom prst="curvedConnector3">
              <a:avLst>
                <a:gd name="adj1" fmla="val -25000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4" name="Curved Connector 180"/>
            <p:cNvCxnSpPr>
              <a:cxnSpLocks noChangeShapeType="1"/>
              <a:stCxn id="267" idx="3"/>
              <a:endCxn id="214" idx="10"/>
            </p:cNvCxnSpPr>
            <p:nvPr/>
          </p:nvCxnSpPr>
          <p:spPr bwMode="auto">
            <a:xfrm flipV="1">
              <a:off x="1284" y="1060"/>
              <a:ext cx="30" cy="416"/>
            </a:xfrm>
            <a:prstGeom prst="curvedConnector3">
              <a:avLst>
                <a:gd name="adj1" fmla="val 0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" name="Straight Arrow Connector 286"/>
            <p:cNvCxnSpPr>
              <a:cxnSpLocks noChangeShapeType="1"/>
              <a:stCxn id="206" idx="12"/>
              <a:endCxn id="263" idx="3"/>
            </p:cNvCxnSpPr>
            <p:nvPr/>
          </p:nvCxnSpPr>
          <p:spPr bwMode="auto">
            <a:xfrm>
              <a:off x="745" y="723"/>
              <a:ext cx="4" cy="49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6" name="Curved Connector 203"/>
            <p:cNvCxnSpPr>
              <a:cxnSpLocks noChangeShapeType="1"/>
              <a:stCxn id="275" idx="8"/>
              <a:endCxn id="267" idx="10"/>
            </p:cNvCxnSpPr>
            <p:nvPr/>
          </p:nvCxnSpPr>
          <p:spPr bwMode="auto">
            <a:xfrm flipV="1">
              <a:off x="886" y="1582"/>
              <a:ext cx="399" cy="311"/>
            </a:xfrm>
            <a:prstGeom prst="curvedConnector3">
              <a:avLst>
                <a:gd name="adj1" fmla="val 101750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7" name="Straight Arrow Connector 213"/>
            <p:cNvCxnSpPr>
              <a:cxnSpLocks noChangeShapeType="1"/>
              <a:stCxn id="212" idx="17"/>
              <a:endCxn id="213" idx="3"/>
            </p:cNvCxnSpPr>
            <p:nvPr/>
          </p:nvCxnSpPr>
          <p:spPr bwMode="auto">
            <a:xfrm flipH="1">
              <a:off x="1952" y="578"/>
              <a:ext cx="514" cy="247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8" name="Straight Arrow Connector 217"/>
            <p:cNvCxnSpPr>
              <a:cxnSpLocks noChangeShapeType="1"/>
              <a:stCxn id="212" idx="14"/>
              <a:endCxn id="215" idx="3"/>
            </p:cNvCxnSpPr>
            <p:nvPr/>
          </p:nvCxnSpPr>
          <p:spPr bwMode="auto">
            <a:xfrm flipH="1">
              <a:off x="2257" y="596"/>
              <a:ext cx="237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9" name="Straight Arrow Connector 221"/>
            <p:cNvCxnSpPr>
              <a:cxnSpLocks noChangeShapeType="1"/>
              <a:stCxn id="212" idx="10"/>
              <a:endCxn id="217" idx="3"/>
            </p:cNvCxnSpPr>
            <p:nvPr/>
          </p:nvCxnSpPr>
          <p:spPr bwMode="auto">
            <a:xfrm>
              <a:off x="2603" y="596"/>
              <a:ext cx="520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0" name="Straight Arrow Connector 227"/>
            <p:cNvCxnSpPr>
              <a:cxnSpLocks noChangeShapeType="1"/>
              <a:stCxn id="212" idx="7"/>
              <a:endCxn id="226" idx="3"/>
            </p:cNvCxnSpPr>
            <p:nvPr/>
          </p:nvCxnSpPr>
          <p:spPr bwMode="auto">
            <a:xfrm>
              <a:off x="2632" y="578"/>
              <a:ext cx="803" cy="247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1" name="Curved Connector 174"/>
            <p:cNvCxnSpPr>
              <a:cxnSpLocks noChangeShapeType="1"/>
              <a:stCxn id="213" idx="10"/>
              <a:endCxn id="138" idx="3"/>
            </p:cNvCxnSpPr>
            <p:nvPr/>
          </p:nvCxnSpPr>
          <p:spPr bwMode="auto">
            <a:xfrm>
              <a:off x="1954" y="932"/>
              <a:ext cx="2" cy="416"/>
            </a:xfrm>
            <a:prstGeom prst="curvedConnector3">
              <a:avLst>
                <a:gd name="adj1" fmla="val -1050000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2" name="Curved Connector 175"/>
            <p:cNvCxnSpPr>
              <a:cxnSpLocks noChangeShapeType="1"/>
              <a:stCxn id="215" idx="10"/>
              <a:endCxn id="122" idx="3"/>
            </p:cNvCxnSpPr>
            <p:nvPr/>
          </p:nvCxnSpPr>
          <p:spPr bwMode="auto">
            <a:xfrm>
              <a:off x="2259" y="932"/>
              <a:ext cx="1" cy="416"/>
            </a:xfrm>
            <a:prstGeom prst="curvedConnector3">
              <a:avLst>
                <a:gd name="adj1" fmla="val -3100000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Straight Arrow Connector 116"/>
            <p:cNvCxnSpPr>
              <a:cxnSpLocks noChangeShapeType="1"/>
              <a:stCxn id="212" idx="12"/>
              <a:endCxn id="121" idx="3"/>
            </p:cNvCxnSpPr>
            <p:nvPr/>
          </p:nvCxnSpPr>
          <p:spPr bwMode="auto">
            <a:xfrm>
              <a:off x="2548" y="595"/>
              <a:ext cx="4" cy="49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3" name="Freeform 212"/>
            <p:cNvSpPr>
              <a:spLocks noChangeArrowheads="1"/>
            </p:cNvSpPr>
            <p:nvPr/>
          </p:nvSpPr>
          <p:spPr bwMode="auto">
            <a:xfrm>
              <a:off x="1839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6 h 174471"/>
                <a:gd name="T16" fmla="*/ 420639 w 565849"/>
                <a:gd name="T17" fmla="*/ 151805 h 174471"/>
                <a:gd name="T18" fmla="*/ 405193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(m10,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5" name="Freeform 214"/>
            <p:cNvSpPr>
              <a:spLocks noChangeArrowheads="1"/>
            </p:cNvSpPr>
            <p:nvPr/>
          </p:nvSpPr>
          <p:spPr bwMode="auto">
            <a:xfrm>
              <a:off x="2144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(m11,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51" name="Freeform 350"/>
            <p:cNvSpPr>
              <a:spLocks/>
            </p:cNvSpPr>
            <p:nvPr/>
          </p:nvSpPr>
          <p:spPr bwMode="auto">
            <a:xfrm>
              <a:off x="1365" y="691"/>
              <a:ext cx="588" cy="466"/>
            </a:xfrm>
            <a:custGeom>
              <a:avLst/>
              <a:gdLst>
                <a:gd name="T0" fmla="*/ 0 w 867096"/>
                <a:gd name="T1" fmla="*/ 586097 h 681614"/>
                <a:gd name="T2" fmla="*/ 256393 w 867096"/>
                <a:gd name="T3" fmla="*/ 186209 h 681614"/>
                <a:gd name="T4" fmla="*/ 697449 w 867096"/>
                <a:gd name="T5" fmla="*/ 5485 h 681614"/>
                <a:gd name="T6" fmla="*/ 933450 w 867096"/>
                <a:gd name="T7" fmla="*/ 219122 h 6816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7096" h="681614">
                  <a:moveTo>
                    <a:pt x="0" y="540018"/>
                  </a:moveTo>
                  <a:cubicBezTo>
                    <a:pt x="394648" y="681614"/>
                    <a:pt x="93651" y="227923"/>
                    <a:pt x="238167" y="171569"/>
                  </a:cubicBezTo>
                  <a:cubicBezTo>
                    <a:pt x="321572" y="82408"/>
                    <a:pt x="543050" y="0"/>
                    <a:pt x="647871" y="5054"/>
                  </a:cubicBezTo>
                  <a:cubicBezTo>
                    <a:pt x="752692" y="10108"/>
                    <a:pt x="805985" y="169088"/>
                    <a:pt x="867096" y="201895"/>
                  </a:cubicBezTo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7" name="Freeform 36"/>
            <p:cNvSpPr>
              <a:spLocks noChangeArrowheads="1"/>
            </p:cNvSpPr>
            <p:nvPr/>
          </p:nvSpPr>
          <p:spPr bwMode="auto">
            <a:xfrm>
              <a:off x="5192" y="233"/>
              <a:ext cx="266" cy="101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6 h 174471"/>
                <a:gd name="T16" fmla="*/ 420639 w 565849"/>
                <a:gd name="T17" fmla="*/ 151805 h 174471"/>
                <a:gd name="T18" fmla="*/ 405193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(m21, </a:t>
              </a:r>
              <a:r>
                <a:rPr lang="el-GR" sz="800" b="1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60" name="Straight Arrow Connector 95"/>
            <p:cNvCxnSpPr>
              <a:cxnSpLocks noChangeShapeType="1"/>
            </p:cNvCxnSpPr>
            <p:nvPr/>
          </p:nvCxnSpPr>
          <p:spPr bwMode="auto">
            <a:xfrm flipH="1">
              <a:off x="5269" y="341"/>
              <a:ext cx="63" cy="81"/>
            </a:xfrm>
            <a:prstGeom prst="straightConnector1">
              <a:avLst/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1" name="Freeform 400"/>
            <p:cNvSpPr>
              <a:spLocks noChangeArrowheads="1"/>
            </p:cNvSpPr>
            <p:nvPr/>
          </p:nvSpPr>
          <p:spPr bwMode="auto">
            <a:xfrm>
              <a:off x="5124" y="417"/>
              <a:ext cx="281" cy="117"/>
            </a:xfrm>
            <a:custGeom>
              <a:avLst/>
              <a:gdLst>
                <a:gd name="T0" fmla="*/ 2870 w 552964"/>
                <a:gd name="T1" fmla="*/ 29321 h 177311"/>
                <a:gd name="T2" fmla="*/ 9417 w 552964"/>
                <a:gd name="T3" fmla="*/ 10813 h 177311"/>
                <a:gd name="T4" fmla="*/ 25223 w 552964"/>
                <a:gd name="T5" fmla="*/ 3147 h 177311"/>
                <a:gd name="T6" fmla="*/ 212115 w 552964"/>
                <a:gd name="T7" fmla="*/ 1456 h 177311"/>
                <a:gd name="T8" fmla="*/ 253514 w 552964"/>
                <a:gd name="T9" fmla="*/ 0 h 177311"/>
                <a:gd name="T10" fmla="*/ 403492 w 552964"/>
                <a:gd name="T11" fmla="*/ 3147 h 177311"/>
                <a:gd name="T12" fmla="*/ 419298 w 552964"/>
                <a:gd name="T13" fmla="*/ 10813 h 177311"/>
                <a:gd name="T14" fmla="*/ 425846 w 552964"/>
                <a:gd name="T15" fmla="*/ 29321 h 177311"/>
                <a:gd name="T16" fmla="*/ 427038 w 552964"/>
                <a:gd name="T17" fmla="*/ 80048 h 177311"/>
                <a:gd name="T18" fmla="*/ 425846 w 552964"/>
                <a:gd name="T19" fmla="*/ 134013 h 177311"/>
                <a:gd name="T20" fmla="*/ 419298 w 552964"/>
                <a:gd name="T21" fmla="*/ 152520 h 177311"/>
                <a:gd name="T22" fmla="*/ 403492 w 552964"/>
                <a:gd name="T23" fmla="*/ 160187 h 177311"/>
                <a:gd name="T24" fmla="*/ 352622 w 552964"/>
                <a:gd name="T25" fmla="*/ 160337 h 177311"/>
                <a:gd name="T26" fmla="*/ 260673 w 552964"/>
                <a:gd name="T27" fmla="*/ 160337 h 177311"/>
                <a:gd name="T28" fmla="*/ 166885 w 552964"/>
                <a:gd name="T29" fmla="*/ 160337 h 177311"/>
                <a:gd name="T30" fmla="*/ 74937 w 552964"/>
                <a:gd name="T31" fmla="*/ 160337 h 177311"/>
                <a:gd name="T32" fmla="*/ 25223 w 552964"/>
                <a:gd name="T33" fmla="*/ 160187 h 177311"/>
                <a:gd name="T34" fmla="*/ 9417 w 552964"/>
                <a:gd name="T35" fmla="*/ 152520 h 177311"/>
                <a:gd name="T36" fmla="*/ 2870 w 552964"/>
                <a:gd name="T37" fmla="*/ 134013 h 177311"/>
                <a:gd name="T38" fmla="*/ 0 w 552964"/>
                <a:gd name="T39" fmla="*/ 80048 h 177311"/>
                <a:gd name="T40" fmla="*/ 2870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(m23,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62" name="Straight Arrow Connector 258"/>
            <p:cNvCxnSpPr>
              <a:cxnSpLocks noChangeShapeType="1"/>
            </p:cNvCxnSpPr>
            <p:nvPr/>
          </p:nvCxnSpPr>
          <p:spPr bwMode="auto">
            <a:xfrm flipH="1">
              <a:off x="4975" y="343"/>
              <a:ext cx="349" cy="75"/>
            </a:xfrm>
            <a:prstGeom prst="straightConnector1">
              <a:avLst/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8" name="Freeform 97"/>
            <p:cNvSpPr>
              <a:spLocks noChangeArrowheads="1"/>
            </p:cNvSpPr>
            <p:nvPr/>
          </p:nvSpPr>
          <p:spPr bwMode="auto">
            <a:xfrm>
              <a:off x="4782" y="425"/>
              <a:ext cx="266" cy="101"/>
            </a:xfrm>
            <a:custGeom>
              <a:avLst/>
              <a:gdLst>
                <a:gd name="T0" fmla="*/ 2870 w 552964"/>
                <a:gd name="T1" fmla="*/ 29321 h 177311"/>
                <a:gd name="T2" fmla="*/ 9417 w 552964"/>
                <a:gd name="T3" fmla="*/ 10813 h 177311"/>
                <a:gd name="T4" fmla="*/ 25223 w 552964"/>
                <a:gd name="T5" fmla="*/ 3147 h 177311"/>
                <a:gd name="T6" fmla="*/ 212115 w 552964"/>
                <a:gd name="T7" fmla="*/ 1456 h 177311"/>
                <a:gd name="T8" fmla="*/ 253514 w 552964"/>
                <a:gd name="T9" fmla="*/ 0 h 177311"/>
                <a:gd name="T10" fmla="*/ 403491 w 552964"/>
                <a:gd name="T11" fmla="*/ 3147 h 177311"/>
                <a:gd name="T12" fmla="*/ 419297 w 552964"/>
                <a:gd name="T13" fmla="*/ 10813 h 177311"/>
                <a:gd name="T14" fmla="*/ 425845 w 552964"/>
                <a:gd name="T15" fmla="*/ 29321 h 177311"/>
                <a:gd name="T16" fmla="*/ 427037 w 552964"/>
                <a:gd name="T17" fmla="*/ 80048 h 177311"/>
                <a:gd name="T18" fmla="*/ 425845 w 552964"/>
                <a:gd name="T19" fmla="*/ 134013 h 177311"/>
                <a:gd name="T20" fmla="*/ 419297 w 552964"/>
                <a:gd name="T21" fmla="*/ 152520 h 177311"/>
                <a:gd name="T22" fmla="*/ 403491 w 552964"/>
                <a:gd name="T23" fmla="*/ 160187 h 177311"/>
                <a:gd name="T24" fmla="*/ 352621 w 552964"/>
                <a:gd name="T25" fmla="*/ 160337 h 177311"/>
                <a:gd name="T26" fmla="*/ 260672 w 552964"/>
                <a:gd name="T27" fmla="*/ 160337 h 177311"/>
                <a:gd name="T28" fmla="*/ 166885 w 552964"/>
                <a:gd name="T29" fmla="*/ 160337 h 177311"/>
                <a:gd name="T30" fmla="*/ 74937 w 552964"/>
                <a:gd name="T31" fmla="*/ 160337 h 177311"/>
                <a:gd name="T32" fmla="*/ 25223 w 552964"/>
                <a:gd name="T33" fmla="*/ 160187 h 177311"/>
                <a:gd name="T34" fmla="*/ 9417 w 552964"/>
                <a:gd name="T35" fmla="*/ 152520 h 177311"/>
                <a:gd name="T36" fmla="*/ 2870 w 552964"/>
                <a:gd name="T37" fmla="*/ 134013 h 177311"/>
                <a:gd name="T38" fmla="*/ 0 w 552964"/>
                <a:gd name="T39" fmla="*/ 80048 h 177311"/>
                <a:gd name="T40" fmla="*/ 2870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(m22, </a:t>
              </a:r>
              <a:r>
                <a:rPr lang="el-GR" sz="800" b="1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64" name="Straight Arrow Connector 217"/>
            <p:cNvCxnSpPr>
              <a:cxnSpLocks noChangeShapeType="1"/>
              <a:stCxn id="297" idx="14"/>
              <a:endCxn id="300" idx="3"/>
            </p:cNvCxnSpPr>
            <p:nvPr/>
          </p:nvCxnSpPr>
          <p:spPr bwMode="auto">
            <a:xfrm flipH="1">
              <a:off x="4055" y="595"/>
              <a:ext cx="228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65" name="Straight Arrow Connector 221"/>
            <p:cNvCxnSpPr>
              <a:cxnSpLocks noChangeShapeType="1"/>
              <a:stCxn id="297" idx="10"/>
              <a:endCxn id="302" idx="3"/>
            </p:cNvCxnSpPr>
            <p:nvPr/>
          </p:nvCxnSpPr>
          <p:spPr bwMode="auto">
            <a:xfrm>
              <a:off x="4427" y="595"/>
              <a:ext cx="494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66" name="Straight Arrow Connector 131"/>
            <p:cNvCxnSpPr>
              <a:cxnSpLocks noChangeShapeType="1"/>
              <a:stCxn id="308" idx="11"/>
              <a:endCxn id="311" idx="3"/>
            </p:cNvCxnSpPr>
            <p:nvPr/>
          </p:nvCxnSpPr>
          <p:spPr bwMode="auto">
            <a:xfrm>
              <a:off x="4416" y="1195"/>
              <a:ext cx="468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0" name="Freeform 299"/>
            <p:cNvSpPr>
              <a:spLocks noChangeArrowheads="1"/>
            </p:cNvSpPr>
            <p:nvPr/>
          </p:nvSpPr>
          <p:spPr bwMode="auto">
            <a:xfrm>
              <a:off x="3942" y="824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(m17,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9" name="Freeform 308"/>
            <p:cNvSpPr>
              <a:spLocks noChangeArrowheads="1"/>
            </p:cNvSpPr>
            <p:nvPr/>
          </p:nvSpPr>
          <p:spPr bwMode="auto">
            <a:xfrm>
              <a:off x="4063" y="1347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C3)</a:t>
              </a:r>
            </a:p>
          </p:txBody>
        </p:sp>
        <p:sp>
          <p:nvSpPr>
            <p:cNvPr id="311" name="Freeform 310"/>
            <p:cNvSpPr>
              <a:spLocks noChangeArrowheads="1"/>
            </p:cNvSpPr>
            <p:nvPr/>
          </p:nvSpPr>
          <p:spPr bwMode="auto">
            <a:xfrm>
              <a:off x="4778" y="1347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208 w 565849"/>
                <a:gd name="T3" fmla="*/ 7714 h 174471"/>
                <a:gd name="T4" fmla="*/ 21195 w 565849"/>
                <a:gd name="T5" fmla="*/ 0 h 174471"/>
                <a:gd name="T6" fmla="*/ 206072 w 565849"/>
                <a:gd name="T7" fmla="*/ 425 h 174471"/>
                <a:gd name="T8" fmla="*/ 393143 w 565849"/>
                <a:gd name="T9" fmla="*/ 0 h 174471"/>
                <a:gd name="T10" fmla="*/ 408130 w 565849"/>
                <a:gd name="T11" fmla="*/ 7714 h 174471"/>
                <a:gd name="T12" fmla="*/ 414338 w 565849"/>
                <a:gd name="T13" fmla="*/ 26337 h 174471"/>
                <a:gd name="T14" fmla="*/ 414338 w 565849"/>
                <a:gd name="T15" fmla="*/ 131680 h 174471"/>
                <a:gd name="T16" fmla="*/ 408130 w 565849"/>
                <a:gd name="T17" fmla="*/ 150303 h 174471"/>
                <a:gd name="T18" fmla="*/ 393143 w 565849"/>
                <a:gd name="T19" fmla="*/ 158017 h 174471"/>
                <a:gd name="T20" fmla="*/ 209495 w 565849"/>
                <a:gd name="T21" fmla="*/ 158660 h 174471"/>
                <a:gd name="T22" fmla="*/ 21195 w 565849"/>
                <a:gd name="T23" fmla="*/ 158017 h 174471"/>
                <a:gd name="T24" fmla="*/ 6208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C3)</a:t>
              </a:r>
            </a:p>
          </p:txBody>
        </p:sp>
        <p:cxnSp>
          <p:nvCxnSpPr>
            <p:cNvPr id="1461372" name="Straight Arrow Connector 132"/>
            <p:cNvCxnSpPr>
              <a:cxnSpLocks noChangeShapeType="1"/>
              <a:stCxn id="308" idx="14"/>
              <a:endCxn id="309" idx="3"/>
            </p:cNvCxnSpPr>
            <p:nvPr/>
          </p:nvCxnSpPr>
          <p:spPr bwMode="auto">
            <a:xfrm flipH="1">
              <a:off x="4169" y="1195"/>
              <a:ext cx="116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74" name="Curved Connector 144"/>
            <p:cNvCxnSpPr>
              <a:cxnSpLocks noChangeShapeType="1"/>
              <a:stCxn id="309" idx="10"/>
              <a:endCxn id="319" idx="18"/>
            </p:cNvCxnSpPr>
            <p:nvPr/>
          </p:nvCxnSpPr>
          <p:spPr bwMode="auto">
            <a:xfrm>
              <a:off x="4170" y="1453"/>
              <a:ext cx="117" cy="275"/>
            </a:xfrm>
            <a:prstGeom prst="curvedConnector3">
              <a:avLst>
                <a:gd name="adj1" fmla="val 11111"/>
              </a:avLst>
            </a:pr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75" name="Curved Connector 175"/>
            <p:cNvCxnSpPr>
              <a:cxnSpLocks noChangeShapeType="1"/>
              <a:stCxn id="300" idx="10"/>
              <a:endCxn id="309" idx="3"/>
            </p:cNvCxnSpPr>
            <p:nvPr/>
          </p:nvCxnSpPr>
          <p:spPr bwMode="auto">
            <a:xfrm>
              <a:off x="4057" y="931"/>
              <a:ext cx="112" cy="416"/>
            </a:xfrm>
            <a:prstGeom prst="curvedConnector3">
              <a:avLst>
                <a:gd name="adj1" fmla="val -25000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76" name="Curved Connector 180"/>
            <p:cNvCxnSpPr>
              <a:cxnSpLocks noChangeShapeType="1"/>
              <a:stCxn id="311" idx="3"/>
              <a:endCxn id="302" idx="10"/>
            </p:cNvCxnSpPr>
            <p:nvPr/>
          </p:nvCxnSpPr>
          <p:spPr bwMode="auto">
            <a:xfrm flipV="1">
              <a:off x="4884" y="931"/>
              <a:ext cx="39" cy="416"/>
            </a:xfrm>
            <a:prstGeom prst="curvedConnector3">
              <a:avLst>
                <a:gd name="adj1" fmla="val 117944"/>
              </a:avLst>
            </a:prstGeom>
            <a:noFill/>
            <a:ln w="25400" algn="ctr">
              <a:solidFill>
                <a:srgbClr val="FFC0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0" name="Straight Arrow Connector 329"/>
            <p:cNvCxnSpPr>
              <a:cxnSpLocks noChangeShapeType="1"/>
              <a:stCxn id="297" idx="12"/>
              <a:endCxn id="308" idx="3"/>
            </p:cNvCxnSpPr>
            <p:nvPr/>
          </p:nvCxnSpPr>
          <p:spPr bwMode="auto">
            <a:xfrm flipH="1">
              <a:off x="4350" y="594"/>
              <a:ext cx="4" cy="49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3" name="Freeform 352"/>
            <p:cNvSpPr>
              <a:spLocks/>
            </p:cNvSpPr>
            <p:nvPr/>
          </p:nvSpPr>
          <p:spPr bwMode="auto">
            <a:xfrm>
              <a:off x="4998" y="524"/>
              <a:ext cx="542" cy="643"/>
            </a:xfrm>
            <a:custGeom>
              <a:avLst/>
              <a:gdLst>
                <a:gd name="T0" fmla="*/ 0 w 976952"/>
                <a:gd name="T1" fmla="*/ 641817 h 1020171"/>
                <a:gd name="T2" fmla="*/ 384637 w 976952"/>
                <a:gd name="T3" fmla="*/ 1003693 h 1020171"/>
                <a:gd name="T4" fmla="*/ 841393 w 976952"/>
                <a:gd name="T5" fmla="*/ 539400 h 1020171"/>
                <a:gd name="T6" fmla="*/ 498826 w 976952"/>
                <a:gd name="T7" fmla="*/ 0 h 10201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952" h="1020171">
                  <a:moveTo>
                    <a:pt x="0" y="641445"/>
                  </a:moveTo>
                  <a:cubicBezTo>
                    <a:pt x="138752" y="830808"/>
                    <a:pt x="277504" y="1020171"/>
                    <a:pt x="436728" y="1003111"/>
                  </a:cubicBezTo>
                  <a:cubicBezTo>
                    <a:pt x="595952" y="986051"/>
                    <a:pt x="933734" y="706272"/>
                    <a:pt x="955343" y="539087"/>
                  </a:cubicBezTo>
                  <a:cubicBezTo>
                    <a:pt x="976952" y="371902"/>
                    <a:pt x="771667" y="185951"/>
                    <a:pt x="566382" y="0"/>
                  </a:cubicBezTo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3486" y="661"/>
              <a:ext cx="526" cy="165"/>
            </a:xfrm>
            <a:custGeom>
              <a:avLst/>
              <a:gdLst>
                <a:gd name="T0" fmla="*/ 0 w 834887"/>
                <a:gd name="T1" fmla="*/ 261937 h 262393"/>
                <a:gd name="T2" fmla="*/ 461251 w 834887"/>
                <a:gd name="T3" fmla="*/ 0 h 262393"/>
                <a:gd name="T4" fmla="*/ 835025 w 834887"/>
                <a:gd name="T5" fmla="*/ 261937 h 2623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4887" h="262393">
                  <a:moveTo>
                    <a:pt x="0" y="262393"/>
                  </a:moveTo>
                  <a:cubicBezTo>
                    <a:pt x="161013" y="131196"/>
                    <a:pt x="322027" y="0"/>
                    <a:pt x="461175" y="0"/>
                  </a:cubicBezTo>
                  <a:cubicBezTo>
                    <a:pt x="600323" y="0"/>
                    <a:pt x="834887" y="262393"/>
                    <a:pt x="834887" y="262393"/>
                  </a:cubicBezTo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171" y="544"/>
              <a:ext cx="886" cy="292"/>
            </a:xfrm>
            <a:custGeom>
              <a:avLst/>
              <a:gdLst>
                <a:gd name="T0" fmla="*/ 0 w 1399430"/>
                <a:gd name="T1" fmla="*/ 463550 h 439972"/>
                <a:gd name="T2" fmla="*/ 895061 w 1399430"/>
                <a:gd name="T3" fmla="*/ 2792 h 439972"/>
                <a:gd name="T4" fmla="*/ 1406525 w 1399430"/>
                <a:gd name="T5" fmla="*/ 446795 h 439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9430" h="439972">
                  <a:moveTo>
                    <a:pt x="0" y="439972"/>
                  </a:moveTo>
                  <a:cubicBezTo>
                    <a:pt x="328654" y="222636"/>
                    <a:pt x="657308" y="5301"/>
                    <a:pt x="890546" y="2650"/>
                  </a:cubicBezTo>
                  <a:cubicBezTo>
                    <a:pt x="1123784" y="0"/>
                    <a:pt x="1399430" y="424069"/>
                    <a:pt x="1399430" y="424069"/>
                  </a:cubicBezTo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3" name="Freeform 82"/>
            <p:cNvSpPr>
              <a:spLocks noChangeArrowheads="1"/>
            </p:cNvSpPr>
            <p:nvPr/>
          </p:nvSpPr>
          <p:spPr bwMode="auto">
            <a:xfrm>
              <a:off x="361" y="337"/>
              <a:ext cx="240" cy="109"/>
            </a:xfrm>
            <a:custGeom>
              <a:avLst/>
              <a:gdLst>
                <a:gd name="T0" fmla="*/ 2496 w 552964"/>
                <a:gd name="T1" fmla="*/ 29321 h 177311"/>
                <a:gd name="T2" fmla="*/ 8192 w 552964"/>
                <a:gd name="T3" fmla="*/ 10813 h 177311"/>
                <a:gd name="T4" fmla="*/ 21941 w 552964"/>
                <a:gd name="T5" fmla="*/ 3147 h 177311"/>
                <a:gd name="T6" fmla="*/ 184516 w 552964"/>
                <a:gd name="T7" fmla="*/ 1456 h 177311"/>
                <a:gd name="T8" fmla="*/ 220529 w 552964"/>
                <a:gd name="T9" fmla="*/ 0 h 177311"/>
                <a:gd name="T10" fmla="*/ 350993 w 552964"/>
                <a:gd name="T11" fmla="*/ 3147 h 177311"/>
                <a:gd name="T12" fmla="*/ 364742 w 552964"/>
                <a:gd name="T13" fmla="*/ 10813 h 177311"/>
                <a:gd name="T14" fmla="*/ 370438 w 552964"/>
                <a:gd name="T15" fmla="*/ 29321 h 177311"/>
                <a:gd name="T16" fmla="*/ 371475 w 552964"/>
                <a:gd name="T17" fmla="*/ 80048 h 177311"/>
                <a:gd name="T18" fmla="*/ 370438 w 552964"/>
                <a:gd name="T19" fmla="*/ 134013 h 177311"/>
                <a:gd name="T20" fmla="*/ 364742 w 552964"/>
                <a:gd name="T21" fmla="*/ 152520 h 177311"/>
                <a:gd name="T22" fmla="*/ 350993 w 552964"/>
                <a:gd name="T23" fmla="*/ 160187 h 177311"/>
                <a:gd name="T24" fmla="*/ 306741 w 552964"/>
                <a:gd name="T25" fmla="*/ 160337 h 177311"/>
                <a:gd name="T26" fmla="*/ 226756 w 552964"/>
                <a:gd name="T27" fmla="*/ 160337 h 177311"/>
                <a:gd name="T28" fmla="*/ 145172 w 552964"/>
                <a:gd name="T29" fmla="*/ 160337 h 177311"/>
                <a:gd name="T30" fmla="*/ 65187 w 552964"/>
                <a:gd name="T31" fmla="*/ 160337 h 177311"/>
                <a:gd name="T32" fmla="*/ 21941 w 552964"/>
                <a:gd name="T33" fmla="*/ 160187 h 177311"/>
                <a:gd name="T34" fmla="*/ 8192 w 552964"/>
                <a:gd name="T35" fmla="*/ 152520 h 177311"/>
                <a:gd name="T36" fmla="*/ 2496 w 552964"/>
                <a:gd name="T37" fmla="*/ 134013 h 177311"/>
                <a:gd name="T38" fmla="*/ 0 w 552964"/>
                <a:gd name="T39" fmla="*/ 80048 h 177311"/>
                <a:gd name="T40" fmla="*/ 2496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rgbClr val="FFFFFF"/>
                  </a:solidFill>
                  <a:latin typeface="Cambria Math" pitchFamily="18" charset="0"/>
                </a:rPr>
                <a:t>(m2, </a:t>
              </a:r>
              <a:r>
                <a:rPr lang="el-GR" sz="800" dirty="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dirty="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121" name="Freeform 120"/>
            <p:cNvSpPr>
              <a:spLocks noChangeArrowheads="1"/>
            </p:cNvSpPr>
            <p:nvPr/>
          </p:nvSpPr>
          <p:spPr bwMode="auto">
            <a:xfrm>
              <a:off x="2444" y="1089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C2)</a:t>
              </a:r>
            </a:p>
          </p:txBody>
        </p:sp>
        <p:sp>
          <p:nvSpPr>
            <p:cNvPr id="297" name="Freeform 296"/>
            <p:cNvSpPr>
              <a:spLocks noChangeArrowheads="1"/>
            </p:cNvSpPr>
            <p:nvPr/>
          </p:nvSpPr>
          <p:spPr bwMode="auto">
            <a:xfrm>
              <a:off x="4238" y="488"/>
              <a:ext cx="281" cy="117"/>
            </a:xfrm>
            <a:custGeom>
              <a:avLst/>
              <a:gdLst>
                <a:gd name="T0" fmla="*/ 0 w 547704"/>
                <a:gd name="T1" fmla="*/ 28121 h 175701"/>
                <a:gd name="T2" fmla="*/ 6610 w 547704"/>
                <a:gd name="T3" fmla="*/ 9443 h 175701"/>
                <a:gd name="T4" fmla="*/ 22568 w 547704"/>
                <a:gd name="T5" fmla="*/ 1706 h 175701"/>
                <a:gd name="T6" fmla="*/ 211255 w 547704"/>
                <a:gd name="T7" fmla="*/ 0 h 175701"/>
                <a:gd name="T8" fmla="*/ 404470 w 547704"/>
                <a:gd name="T9" fmla="*/ 1706 h 175701"/>
                <a:gd name="T10" fmla="*/ 420428 w 547704"/>
                <a:gd name="T11" fmla="*/ 9443 h 175701"/>
                <a:gd name="T12" fmla="*/ 427038 w 547704"/>
                <a:gd name="T13" fmla="*/ 28121 h 175701"/>
                <a:gd name="T14" fmla="*/ 427038 w 547704"/>
                <a:gd name="T15" fmla="*/ 133772 h 175701"/>
                <a:gd name="T16" fmla="*/ 420428 w 547704"/>
                <a:gd name="T17" fmla="*/ 152450 h 175701"/>
                <a:gd name="T18" fmla="*/ 404470 w 547704"/>
                <a:gd name="T19" fmla="*/ 160187 h 175701"/>
                <a:gd name="T20" fmla="*/ 353111 w 547704"/>
                <a:gd name="T21" fmla="*/ 160338 h 175701"/>
                <a:gd name="T22" fmla="*/ 260279 w 547704"/>
                <a:gd name="T23" fmla="*/ 160338 h 175701"/>
                <a:gd name="T24" fmla="*/ 210343 w 547704"/>
                <a:gd name="T25" fmla="*/ 159544 h 175701"/>
                <a:gd name="T26" fmla="*/ 165591 w 547704"/>
                <a:gd name="T27" fmla="*/ 160338 h 175701"/>
                <a:gd name="T28" fmla="*/ 72760 w 547704"/>
                <a:gd name="T29" fmla="*/ 160338 h 175701"/>
                <a:gd name="T30" fmla="*/ 22568 w 547704"/>
                <a:gd name="T31" fmla="*/ 160187 h 175701"/>
                <a:gd name="T32" fmla="*/ 6610 w 547704"/>
                <a:gd name="T33" fmla="*/ 152450 h 175701"/>
                <a:gd name="T34" fmla="*/ 0 w 547704"/>
                <a:gd name="T35" fmla="*/ 133772 h 175701"/>
                <a:gd name="T36" fmla="*/ 0 w 547704"/>
                <a:gd name="T37" fmla="*/ 28121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(m15,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06" name="Freeform 205"/>
            <p:cNvSpPr>
              <a:spLocks noChangeArrowheads="1"/>
            </p:cNvSpPr>
            <p:nvPr/>
          </p:nvSpPr>
          <p:spPr bwMode="auto">
            <a:xfrm>
              <a:off x="655" y="617"/>
              <a:ext cx="246" cy="117"/>
            </a:xfrm>
            <a:custGeom>
              <a:avLst/>
              <a:gdLst>
                <a:gd name="T0" fmla="*/ 0 w 547704"/>
                <a:gd name="T1" fmla="*/ 28120 h 175701"/>
                <a:gd name="T2" fmla="*/ 5726 w 547704"/>
                <a:gd name="T3" fmla="*/ 9443 h 175701"/>
                <a:gd name="T4" fmla="*/ 19548 w 547704"/>
                <a:gd name="T5" fmla="*/ 1706 h 175701"/>
                <a:gd name="T6" fmla="*/ 182982 w 547704"/>
                <a:gd name="T7" fmla="*/ 0 h 175701"/>
                <a:gd name="T8" fmla="*/ 350339 w 547704"/>
                <a:gd name="T9" fmla="*/ 1706 h 175701"/>
                <a:gd name="T10" fmla="*/ 364161 w 547704"/>
                <a:gd name="T11" fmla="*/ 9443 h 175701"/>
                <a:gd name="T12" fmla="*/ 369887 w 547704"/>
                <a:gd name="T13" fmla="*/ 28120 h 175701"/>
                <a:gd name="T14" fmla="*/ 369887 w 547704"/>
                <a:gd name="T15" fmla="*/ 133772 h 175701"/>
                <a:gd name="T16" fmla="*/ 364161 w 547704"/>
                <a:gd name="T17" fmla="*/ 152449 h 175701"/>
                <a:gd name="T18" fmla="*/ 350339 w 547704"/>
                <a:gd name="T19" fmla="*/ 160186 h 175701"/>
                <a:gd name="T20" fmla="*/ 305854 w 547704"/>
                <a:gd name="T21" fmla="*/ 160337 h 175701"/>
                <a:gd name="T22" fmla="*/ 225446 w 547704"/>
                <a:gd name="T23" fmla="*/ 160337 h 175701"/>
                <a:gd name="T24" fmla="*/ 182193 w 547704"/>
                <a:gd name="T25" fmla="*/ 159543 h 175701"/>
                <a:gd name="T26" fmla="*/ 143430 w 547704"/>
                <a:gd name="T27" fmla="*/ 160337 h 175701"/>
                <a:gd name="T28" fmla="*/ 63022 w 547704"/>
                <a:gd name="T29" fmla="*/ 160337 h 175701"/>
                <a:gd name="T30" fmla="*/ 19548 w 547704"/>
                <a:gd name="T31" fmla="*/ 160186 h 175701"/>
                <a:gd name="T32" fmla="*/ 5726 w 547704"/>
                <a:gd name="T33" fmla="*/ 152449 h 175701"/>
                <a:gd name="T34" fmla="*/ 0 w 547704"/>
                <a:gd name="T35" fmla="*/ 133772 h 175701"/>
                <a:gd name="T36" fmla="*/ 0 w 547704"/>
                <a:gd name="T37" fmla="*/ 28120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63" name="Freeform 262"/>
            <p:cNvSpPr>
              <a:spLocks noChangeArrowheads="1"/>
            </p:cNvSpPr>
            <p:nvPr/>
          </p:nvSpPr>
          <p:spPr bwMode="auto">
            <a:xfrm>
              <a:off x="641" y="1217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C1)</a:t>
              </a:r>
            </a:p>
          </p:txBody>
        </p:sp>
        <p:sp>
          <p:nvSpPr>
            <p:cNvPr id="24" name="Freeform 23"/>
            <p:cNvSpPr>
              <a:spLocks noChangeArrowheads="1"/>
            </p:cNvSpPr>
            <p:nvPr/>
          </p:nvSpPr>
          <p:spPr bwMode="auto">
            <a:xfrm>
              <a:off x="2455" y="45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66 w 565849"/>
                <a:gd name="T3" fmla="*/ 7791 h 174471"/>
                <a:gd name="T4" fmla="*/ 19002 w 565849"/>
                <a:gd name="T5" fmla="*/ 0 h 174471"/>
                <a:gd name="T6" fmla="*/ 352473 w 565849"/>
                <a:gd name="T7" fmla="*/ 0 h 174471"/>
                <a:gd name="T8" fmla="*/ 365909 w 565849"/>
                <a:gd name="T9" fmla="*/ 7791 h 174471"/>
                <a:gd name="T10" fmla="*/ 371475 w 565849"/>
                <a:gd name="T11" fmla="*/ 26600 h 174471"/>
                <a:gd name="T12" fmla="*/ 371475 w 565849"/>
                <a:gd name="T13" fmla="*/ 132996 h 174471"/>
                <a:gd name="T14" fmla="*/ 365909 w 565849"/>
                <a:gd name="T15" fmla="*/ 151805 h 174471"/>
                <a:gd name="T16" fmla="*/ 352473 w 565849"/>
                <a:gd name="T17" fmla="*/ 159596 h 174471"/>
                <a:gd name="T18" fmla="*/ 187823 w 565849"/>
                <a:gd name="T19" fmla="*/ 160246 h 174471"/>
                <a:gd name="T20" fmla="*/ 19002 w 565849"/>
                <a:gd name="T21" fmla="*/ 159596 h 174471"/>
                <a:gd name="T22" fmla="*/ 5566 w 565849"/>
                <a:gd name="T23" fmla="*/ 151805 h 174471"/>
                <a:gd name="T24" fmla="*/ 0 w 565849"/>
                <a:gd name="T25" fmla="*/ 132996 h 174471"/>
                <a:gd name="T26" fmla="*/ 0 w 565849"/>
                <a:gd name="T27" fmla="*/ 26600 h 1744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5849"/>
                <a:gd name="T43" fmla="*/ 0 h 174471"/>
                <a:gd name="T44" fmla="*/ 565849 w 565849"/>
                <a:gd name="T45" fmla="*/ 174471 h 17447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1269" y="0"/>
                    <a:pt x="28945" y="0"/>
                  </a:cubicBez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2" name="Freeform 211"/>
            <p:cNvSpPr>
              <a:spLocks noChangeArrowheads="1"/>
            </p:cNvSpPr>
            <p:nvPr/>
          </p:nvSpPr>
          <p:spPr bwMode="auto">
            <a:xfrm>
              <a:off x="2458" y="489"/>
              <a:ext cx="246" cy="117"/>
            </a:xfrm>
            <a:custGeom>
              <a:avLst/>
              <a:gdLst>
                <a:gd name="T0" fmla="*/ 0 w 547704"/>
                <a:gd name="T1" fmla="*/ 28120 h 175701"/>
                <a:gd name="T2" fmla="*/ 5726 w 547704"/>
                <a:gd name="T3" fmla="*/ 9443 h 175701"/>
                <a:gd name="T4" fmla="*/ 19548 w 547704"/>
                <a:gd name="T5" fmla="*/ 1706 h 175701"/>
                <a:gd name="T6" fmla="*/ 182983 w 547704"/>
                <a:gd name="T7" fmla="*/ 0 h 175701"/>
                <a:gd name="T8" fmla="*/ 350340 w 547704"/>
                <a:gd name="T9" fmla="*/ 1706 h 175701"/>
                <a:gd name="T10" fmla="*/ 364162 w 547704"/>
                <a:gd name="T11" fmla="*/ 9443 h 175701"/>
                <a:gd name="T12" fmla="*/ 369888 w 547704"/>
                <a:gd name="T13" fmla="*/ 28120 h 175701"/>
                <a:gd name="T14" fmla="*/ 369888 w 547704"/>
                <a:gd name="T15" fmla="*/ 133772 h 175701"/>
                <a:gd name="T16" fmla="*/ 364162 w 547704"/>
                <a:gd name="T17" fmla="*/ 152449 h 175701"/>
                <a:gd name="T18" fmla="*/ 350340 w 547704"/>
                <a:gd name="T19" fmla="*/ 160186 h 175701"/>
                <a:gd name="T20" fmla="*/ 305855 w 547704"/>
                <a:gd name="T21" fmla="*/ 160337 h 175701"/>
                <a:gd name="T22" fmla="*/ 225446 w 547704"/>
                <a:gd name="T23" fmla="*/ 160337 h 175701"/>
                <a:gd name="T24" fmla="*/ 182193 w 547704"/>
                <a:gd name="T25" fmla="*/ 159543 h 175701"/>
                <a:gd name="T26" fmla="*/ 143430 w 547704"/>
                <a:gd name="T27" fmla="*/ 160337 h 175701"/>
                <a:gd name="T28" fmla="*/ 63022 w 547704"/>
                <a:gd name="T29" fmla="*/ 160337 h 175701"/>
                <a:gd name="T30" fmla="*/ 19548 w 547704"/>
                <a:gd name="T31" fmla="*/ 160186 h 175701"/>
                <a:gd name="T32" fmla="*/ 5726 w 547704"/>
                <a:gd name="T33" fmla="*/ 152449 h 175701"/>
                <a:gd name="T34" fmla="*/ 0 w 547704"/>
                <a:gd name="T35" fmla="*/ 133772 h 175701"/>
                <a:gd name="T36" fmla="*/ 0 w 547704"/>
                <a:gd name="T37" fmla="*/ 28120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(m9,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2" name="Freeform 301"/>
            <p:cNvSpPr>
              <a:spLocks noChangeArrowheads="1"/>
            </p:cNvSpPr>
            <p:nvPr/>
          </p:nvSpPr>
          <p:spPr bwMode="auto">
            <a:xfrm>
              <a:off x="4808" y="824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(m19,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8" name="Freeform 307"/>
            <p:cNvSpPr>
              <a:spLocks noChangeArrowheads="1"/>
            </p:cNvSpPr>
            <p:nvPr/>
          </p:nvSpPr>
          <p:spPr bwMode="auto">
            <a:xfrm>
              <a:off x="4242" y="1088"/>
              <a:ext cx="269" cy="117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C3)</a:t>
              </a:r>
            </a:p>
          </p:txBody>
        </p:sp>
        <p:sp>
          <p:nvSpPr>
            <p:cNvPr id="319" name="Freeform 318"/>
            <p:cNvSpPr>
              <a:spLocks noChangeArrowheads="1"/>
            </p:cNvSpPr>
            <p:nvPr/>
          </p:nvSpPr>
          <p:spPr bwMode="auto">
            <a:xfrm>
              <a:off x="4279" y="1675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rgbClr val="003399"/>
            </a:solidFill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smtClean="0">
                  <a:solidFill>
                    <a:srgbClr val="FFFFFF"/>
                  </a:solidFill>
                  <a:latin typeface="Cambria Math" pitchFamily="18" charset="0"/>
                </a:rPr>
                <a:t>(p5, C3)</a:t>
              </a:r>
            </a:p>
          </p:txBody>
        </p:sp>
        <p:sp>
          <p:nvSpPr>
            <p:cNvPr id="275" name="Freeform 274"/>
            <p:cNvSpPr>
              <a:spLocks noChangeArrowheads="1"/>
            </p:cNvSpPr>
            <p:nvPr/>
          </p:nvSpPr>
          <p:spPr bwMode="auto">
            <a:xfrm>
              <a:off x="678" y="1804"/>
              <a:ext cx="269" cy="117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solidFill>
              <a:srgbClr val="003399"/>
            </a:solidFill>
            <a:ln w="25400" algn="ctr">
              <a:solidFill>
                <a:srgbClr val="FFC000"/>
              </a:solidFill>
              <a:round/>
              <a:headEnd/>
              <a:tailEnd type="stealth" w="med" len="med"/>
            </a:ln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smtClean="0">
                  <a:solidFill>
                    <a:srgbClr val="FFFFFF"/>
                  </a:solidFill>
                  <a:latin typeface="Cambria Math" pitchFamily="18" charset="0"/>
                </a:rPr>
                <a:t>(p5, C1)</a:t>
              </a:r>
            </a:p>
          </p:txBody>
        </p:sp>
        <p:sp>
          <p:nvSpPr>
            <p:cNvPr id="142" name="Freeform 141"/>
            <p:cNvSpPr>
              <a:spLocks noChangeArrowheads="1"/>
            </p:cNvSpPr>
            <p:nvPr/>
          </p:nvSpPr>
          <p:spPr bwMode="auto">
            <a:xfrm>
              <a:off x="2481" y="1677"/>
              <a:ext cx="269" cy="117"/>
            </a:xfrm>
            <a:custGeom>
              <a:avLst/>
              <a:gdLst>
                <a:gd name="T0" fmla="*/ 2774 w 552964"/>
                <a:gd name="T1" fmla="*/ 27842 h 175701"/>
                <a:gd name="T2" fmla="*/ 9102 w 552964"/>
                <a:gd name="T3" fmla="*/ 9350 h 175701"/>
                <a:gd name="T4" fmla="*/ 24379 w 552964"/>
                <a:gd name="T5" fmla="*/ 1690 h 175701"/>
                <a:gd name="T6" fmla="*/ 205018 w 552964"/>
                <a:gd name="T7" fmla="*/ 0 h 175701"/>
                <a:gd name="T8" fmla="*/ 389992 w 552964"/>
                <a:gd name="T9" fmla="*/ 1690 h 175701"/>
                <a:gd name="T10" fmla="*/ 405269 w 552964"/>
                <a:gd name="T11" fmla="*/ 9350 h 175701"/>
                <a:gd name="T12" fmla="*/ 411598 w 552964"/>
                <a:gd name="T13" fmla="*/ 27842 h 175701"/>
                <a:gd name="T14" fmla="*/ 412750 w 552964"/>
                <a:gd name="T15" fmla="*/ 78527 h 175701"/>
                <a:gd name="T16" fmla="*/ 411598 w 552964"/>
                <a:gd name="T17" fmla="*/ 132448 h 175701"/>
                <a:gd name="T18" fmla="*/ 405269 w 552964"/>
                <a:gd name="T19" fmla="*/ 150940 h 175701"/>
                <a:gd name="T20" fmla="*/ 389992 w 552964"/>
                <a:gd name="T21" fmla="*/ 158600 h 175701"/>
                <a:gd name="T22" fmla="*/ 340824 w 552964"/>
                <a:gd name="T23" fmla="*/ 158750 h 175701"/>
                <a:gd name="T24" fmla="*/ 251951 w 552964"/>
                <a:gd name="T25" fmla="*/ 158750 h 175701"/>
                <a:gd name="T26" fmla="*/ 161302 w 552964"/>
                <a:gd name="T27" fmla="*/ 158750 h 175701"/>
                <a:gd name="T28" fmla="*/ 72430 w 552964"/>
                <a:gd name="T29" fmla="*/ 158750 h 175701"/>
                <a:gd name="T30" fmla="*/ 24379 w 552964"/>
                <a:gd name="T31" fmla="*/ 158600 h 175701"/>
                <a:gd name="T32" fmla="*/ 9102 w 552964"/>
                <a:gd name="T33" fmla="*/ 150940 h 175701"/>
                <a:gd name="T34" fmla="*/ 2774 w 552964"/>
                <a:gd name="T35" fmla="*/ 132448 h 175701"/>
                <a:gd name="T36" fmla="*/ 0 w 552964"/>
                <a:gd name="T37" fmla="*/ 78527 h 175701"/>
                <a:gd name="T38" fmla="*/ 2774 w 552964"/>
                <a:gd name="T39" fmla="*/ 27842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smtClean="0">
                  <a:solidFill>
                    <a:srgbClr val="FFFFFF"/>
                  </a:solidFill>
                  <a:latin typeface="Cambria Math" pitchFamily="18" charset="0"/>
                </a:rPr>
                <a:t>(p5, C2)</a:t>
              </a:r>
            </a:p>
          </p:txBody>
        </p:sp>
      </p:grpSp>
      <p:sp>
        <p:nvSpPr>
          <p:cNvPr id="1461382" name="Rectangle 134"/>
          <p:cNvSpPr>
            <a:spLocks noGrp="1" noChangeArrowheads="1"/>
          </p:cNvSpPr>
          <p:nvPr>
            <p:ph type="title"/>
          </p:nvPr>
        </p:nvSpPr>
        <p:spPr>
          <a:xfrm>
            <a:off x="381000" y="430213"/>
            <a:ext cx="8458200" cy="685800"/>
          </a:xfrm>
        </p:spPr>
        <p:txBody>
          <a:bodyPr/>
          <a:lstStyle/>
          <a:p>
            <a:r>
              <a:rPr lang="en-US" sz="3600" dirty="0" smtClean="0"/>
              <a:t>Complemented Unrolled </a:t>
            </a:r>
            <a:r>
              <a:rPr lang="en-US" sz="3600" dirty="0"/>
              <a:t>SDG</a:t>
            </a:r>
          </a:p>
        </p:txBody>
      </p:sp>
    </p:spTree>
    <p:extLst>
      <p:ext uri="{BB962C8B-B14F-4D97-AF65-F5344CB8AC3E}">
        <p14:creationId xmlns:p14="http://schemas.microsoft.com/office/powerpoint/2010/main" val="140842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F905-7B6E-42BF-AC3C-323EF7695728}" type="slidenum">
              <a:rPr lang="en-US">
                <a:solidFill>
                  <a:srgbClr val="FFFFFF"/>
                </a:solidFill>
              </a:rPr>
              <a:pPr/>
              <a:t>123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61381" name="Group 133"/>
          <p:cNvGrpSpPr>
            <a:grpSpLocks/>
          </p:cNvGrpSpPr>
          <p:nvPr/>
        </p:nvGrpSpPr>
        <p:grpSpPr bwMode="auto">
          <a:xfrm>
            <a:off x="212725" y="1866900"/>
            <a:ext cx="8716963" cy="3124200"/>
            <a:chOff x="49" y="45"/>
            <a:chExt cx="5491" cy="1968"/>
          </a:xfrm>
        </p:grpSpPr>
        <p:cxnSp>
          <p:nvCxnSpPr>
            <p:cNvPr id="1461250" name="Straight Arrow Connector 84"/>
            <p:cNvCxnSpPr>
              <a:cxnSpLocks noChangeShapeType="1"/>
              <a:stCxn id="24" idx="12"/>
            </p:cNvCxnSpPr>
            <p:nvPr/>
          </p:nvCxnSpPr>
          <p:spPr bwMode="auto">
            <a:xfrm flipH="1">
              <a:off x="601" y="134"/>
              <a:ext cx="1854" cy="22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251" name="TextBox 275"/>
            <p:cNvSpPr txBox="1">
              <a:spLocks noChangeArrowheads="1"/>
            </p:cNvSpPr>
            <p:nvPr/>
          </p:nvSpPr>
          <p:spPr bwMode="auto">
            <a:xfrm>
              <a:off x="2385" y="366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C2</a:t>
              </a:r>
            </a:p>
          </p:txBody>
        </p:sp>
        <p:sp>
          <p:nvSpPr>
            <p:cNvPr id="271" name="Freeform 270"/>
            <p:cNvSpPr>
              <a:spLocks noChangeArrowheads="1"/>
            </p:cNvSpPr>
            <p:nvPr/>
          </p:nvSpPr>
          <p:spPr bwMode="auto">
            <a:xfrm>
              <a:off x="49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(p2, C1)</a:t>
              </a:r>
            </a:p>
          </p:txBody>
        </p:sp>
        <p:cxnSp>
          <p:nvCxnSpPr>
            <p:cNvPr id="1461253" name="Straight Arrow Connector 136"/>
            <p:cNvCxnSpPr>
              <a:cxnSpLocks noChangeShapeType="1"/>
              <a:stCxn id="24" idx="9"/>
              <a:endCxn id="212" idx="3"/>
            </p:cNvCxnSpPr>
            <p:nvPr/>
          </p:nvCxnSpPr>
          <p:spPr bwMode="auto">
            <a:xfrm>
              <a:off x="2545" y="152"/>
              <a:ext cx="3" cy="337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254" name="TextBox 54"/>
            <p:cNvSpPr txBox="1">
              <a:spLocks noChangeArrowheads="1"/>
            </p:cNvSpPr>
            <p:nvPr/>
          </p:nvSpPr>
          <p:spPr bwMode="auto">
            <a:xfrm>
              <a:off x="624" y="505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C1</a:t>
              </a:r>
            </a:p>
          </p:txBody>
        </p:sp>
        <p:sp>
          <p:nvSpPr>
            <p:cNvPr id="1461256" name="Freeform 80"/>
            <p:cNvSpPr>
              <a:spLocks/>
            </p:cNvSpPr>
            <p:nvPr/>
          </p:nvSpPr>
          <p:spPr bwMode="auto">
            <a:xfrm>
              <a:off x="153" y="437"/>
              <a:ext cx="320" cy="521"/>
            </a:xfrm>
            <a:custGeom>
              <a:avLst/>
              <a:gdLst>
                <a:gd name="T0" fmla="*/ 431183 w 524933"/>
                <a:gd name="T1" fmla="*/ 0 h 914400"/>
                <a:gd name="T2" fmla="*/ 111273 w 524933"/>
                <a:gd name="T3" fmla="*/ 301021 h 914400"/>
                <a:gd name="T4" fmla="*/ 0 w 524933"/>
                <a:gd name="T5" fmla="*/ 677297 h 914400"/>
                <a:gd name="T6" fmla="*/ 0 60000 65536"/>
                <a:gd name="T7" fmla="*/ 0 60000 65536"/>
                <a:gd name="T8" fmla="*/ 0 60000 65536"/>
                <a:gd name="T9" fmla="*/ 0 w 524933"/>
                <a:gd name="T10" fmla="*/ 0 h 914400"/>
                <a:gd name="T11" fmla="*/ 524933 w 524933"/>
                <a:gd name="T12" fmla="*/ 914400 h 914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4933" h="914400">
                  <a:moveTo>
                    <a:pt x="524933" y="0"/>
                  </a:moveTo>
                  <a:cubicBezTo>
                    <a:pt x="373944" y="127000"/>
                    <a:pt x="222955" y="254000"/>
                    <a:pt x="135466" y="406400"/>
                  </a:cubicBezTo>
                  <a:cubicBezTo>
                    <a:pt x="47977" y="558800"/>
                    <a:pt x="23988" y="736600"/>
                    <a:pt x="0" y="914400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7" name="Freeform 206"/>
            <p:cNvSpPr>
              <a:spLocks noChangeArrowheads="1"/>
            </p:cNvSpPr>
            <p:nvPr/>
          </p:nvSpPr>
          <p:spPr bwMode="auto">
            <a:xfrm>
              <a:off x="57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7 w 565849"/>
                <a:gd name="T9" fmla="*/ 0 h 174471"/>
                <a:gd name="T10" fmla="*/ 364346 w 565849"/>
                <a:gd name="T11" fmla="*/ 7791 h 174471"/>
                <a:gd name="T12" fmla="*/ 369888 w 565849"/>
                <a:gd name="T13" fmla="*/ 26600 h 174471"/>
                <a:gd name="T14" fmla="*/ 369888 w 565849"/>
                <a:gd name="T15" fmla="*/ 132996 h 174471"/>
                <a:gd name="T16" fmla="*/ 364346 w 565849"/>
                <a:gd name="T17" fmla="*/ 151805 h 174471"/>
                <a:gd name="T18" fmla="*/ 350967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(m4,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58" name="Straight Arrow Connector 213"/>
            <p:cNvCxnSpPr>
              <a:cxnSpLocks noChangeShapeType="1"/>
              <a:stCxn id="206" idx="17"/>
              <a:endCxn id="207" idx="3"/>
            </p:cNvCxnSpPr>
            <p:nvPr/>
          </p:nvCxnSpPr>
          <p:spPr bwMode="auto">
            <a:xfrm flipH="1">
              <a:off x="135" y="706"/>
              <a:ext cx="528" cy="25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1" name="Freeform 210"/>
            <p:cNvSpPr>
              <a:spLocks noChangeArrowheads="1"/>
            </p:cNvSpPr>
            <p:nvPr/>
          </p:nvSpPr>
          <p:spPr bwMode="auto">
            <a:xfrm>
              <a:off x="898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(m6,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60" name="Straight Arrow Connector 220"/>
            <p:cNvCxnSpPr>
              <a:cxnSpLocks noChangeShapeType="1"/>
              <a:stCxn id="206" idx="11"/>
              <a:endCxn id="211" idx="3"/>
            </p:cNvCxnSpPr>
            <p:nvPr/>
          </p:nvCxnSpPr>
          <p:spPr bwMode="auto">
            <a:xfrm>
              <a:off x="764" y="724"/>
              <a:ext cx="212" cy="23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0" name="Freeform 259"/>
            <p:cNvSpPr>
              <a:spLocks noChangeArrowheads="1"/>
            </p:cNvSpPr>
            <p:nvPr/>
          </p:nvSpPr>
          <p:spPr bwMode="auto">
            <a:xfrm>
              <a:off x="1540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(m8,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62" name="Straight Arrow Connector 227"/>
            <p:cNvCxnSpPr>
              <a:cxnSpLocks noChangeShapeType="1"/>
              <a:stCxn id="206" idx="7"/>
              <a:endCxn id="260" idx="3"/>
            </p:cNvCxnSpPr>
            <p:nvPr/>
          </p:nvCxnSpPr>
          <p:spPr bwMode="auto">
            <a:xfrm>
              <a:off x="829" y="706"/>
              <a:ext cx="789" cy="25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6" name="Freeform 265"/>
            <p:cNvSpPr>
              <a:spLocks noChangeArrowheads="1"/>
            </p:cNvSpPr>
            <p:nvPr/>
          </p:nvSpPr>
          <p:spPr bwMode="auto">
            <a:xfrm>
              <a:off x="865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C1)</a:t>
              </a:r>
            </a:p>
          </p:txBody>
        </p:sp>
        <p:cxnSp>
          <p:nvCxnSpPr>
            <p:cNvPr id="1461264" name="Straight Arrow Connector 125"/>
            <p:cNvCxnSpPr>
              <a:cxnSpLocks noChangeShapeType="1"/>
              <a:stCxn id="263" idx="12"/>
              <a:endCxn id="266" idx="3"/>
            </p:cNvCxnSpPr>
            <p:nvPr/>
          </p:nvCxnSpPr>
          <p:spPr bwMode="auto">
            <a:xfrm>
              <a:off x="772" y="1324"/>
              <a:ext cx="189" cy="15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2" name="Freeform 271"/>
            <p:cNvSpPr>
              <a:spLocks noChangeArrowheads="1"/>
            </p:cNvSpPr>
            <p:nvPr/>
          </p:nvSpPr>
          <p:spPr bwMode="auto">
            <a:xfrm>
              <a:off x="1489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(p9, C1)</a:t>
              </a:r>
            </a:p>
          </p:txBody>
        </p:sp>
        <p:cxnSp>
          <p:nvCxnSpPr>
            <p:cNvPr id="1461266" name="Straight Arrow Connector 139"/>
            <p:cNvCxnSpPr>
              <a:cxnSpLocks noChangeShapeType="1"/>
              <a:stCxn id="263" idx="8"/>
              <a:endCxn id="272" idx="3"/>
            </p:cNvCxnSpPr>
            <p:nvPr/>
          </p:nvCxnSpPr>
          <p:spPr bwMode="auto">
            <a:xfrm>
              <a:off x="849" y="1306"/>
              <a:ext cx="736" cy="17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67" name="Straight Arrow Connector 140"/>
            <p:cNvCxnSpPr>
              <a:cxnSpLocks noChangeShapeType="1"/>
              <a:stCxn id="263" idx="17"/>
              <a:endCxn id="271" idx="3"/>
            </p:cNvCxnSpPr>
            <p:nvPr/>
          </p:nvCxnSpPr>
          <p:spPr bwMode="auto">
            <a:xfrm flipH="1">
              <a:off x="145" y="1306"/>
              <a:ext cx="505" cy="17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6" name="Freeform 275"/>
            <p:cNvSpPr>
              <a:spLocks noChangeArrowheads="1"/>
            </p:cNvSpPr>
            <p:nvPr/>
          </p:nvSpPr>
          <p:spPr bwMode="auto">
            <a:xfrm>
              <a:off x="962" y="1669"/>
              <a:ext cx="265" cy="109"/>
            </a:xfrm>
            <a:custGeom>
              <a:avLst/>
              <a:gdLst>
                <a:gd name="T0" fmla="*/ 2774 w 552964"/>
                <a:gd name="T1" fmla="*/ 29321 h 177311"/>
                <a:gd name="T2" fmla="*/ 9102 w 552964"/>
                <a:gd name="T3" fmla="*/ 10813 h 177311"/>
                <a:gd name="T4" fmla="*/ 24379 w 552964"/>
                <a:gd name="T5" fmla="*/ 3147 h 177311"/>
                <a:gd name="T6" fmla="*/ 205018 w 552964"/>
                <a:gd name="T7" fmla="*/ 1456 h 177311"/>
                <a:gd name="T8" fmla="*/ 245032 w 552964"/>
                <a:gd name="T9" fmla="*/ 0 h 177311"/>
                <a:gd name="T10" fmla="*/ 389992 w 552964"/>
                <a:gd name="T11" fmla="*/ 3147 h 177311"/>
                <a:gd name="T12" fmla="*/ 405269 w 552964"/>
                <a:gd name="T13" fmla="*/ 10813 h 177311"/>
                <a:gd name="T14" fmla="*/ 411598 w 552964"/>
                <a:gd name="T15" fmla="*/ 29321 h 177311"/>
                <a:gd name="T16" fmla="*/ 412750 w 552964"/>
                <a:gd name="T17" fmla="*/ 80048 h 177311"/>
                <a:gd name="T18" fmla="*/ 411598 w 552964"/>
                <a:gd name="T19" fmla="*/ 134013 h 177311"/>
                <a:gd name="T20" fmla="*/ 405269 w 552964"/>
                <a:gd name="T21" fmla="*/ 152520 h 177311"/>
                <a:gd name="T22" fmla="*/ 389992 w 552964"/>
                <a:gd name="T23" fmla="*/ 160187 h 177311"/>
                <a:gd name="T24" fmla="*/ 340824 w 552964"/>
                <a:gd name="T25" fmla="*/ 160337 h 177311"/>
                <a:gd name="T26" fmla="*/ 251951 w 552964"/>
                <a:gd name="T27" fmla="*/ 160337 h 177311"/>
                <a:gd name="T28" fmla="*/ 161302 w 552964"/>
                <a:gd name="T29" fmla="*/ 160337 h 177311"/>
                <a:gd name="T30" fmla="*/ 72430 w 552964"/>
                <a:gd name="T31" fmla="*/ 160337 h 177311"/>
                <a:gd name="T32" fmla="*/ 24379 w 552964"/>
                <a:gd name="T33" fmla="*/ 160187 h 177311"/>
                <a:gd name="T34" fmla="*/ 9102 w 552964"/>
                <a:gd name="T35" fmla="*/ 152520 h 177311"/>
                <a:gd name="T36" fmla="*/ 2774 w 552964"/>
                <a:gd name="T37" fmla="*/ 134013 h 177311"/>
                <a:gd name="T38" fmla="*/ 0 w 552964"/>
                <a:gd name="T39" fmla="*/ 80048 h 177311"/>
                <a:gd name="T40" fmla="*/ 2774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C1)</a:t>
              </a:r>
            </a:p>
          </p:txBody>
        </p:sp>
        <p:sp>
          <p:nvSpPr>
            <p:cNvPr id="278" name="Freeform 277"/>
            <p:cNvSpPr>
              <a:spLocks noChangeArrowheads="1"/>
            </p:cNvSpPr>
            <p:nvPr/>
          </p:nvSpPr>
          <p:spPr bwMode="auto">
            <a:xfrm>
              <a:off x="364" y="1904"/>
              <a:ext cx="265" cy="109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(p4, C1)</a:t>
              </a:r>
            </a:p>
          </p:txBody>
        </p:sp>
        <p:cxnSp>
          <p:nvCxnSpPr>
            <p:cNvPr id="1461270" name="Curved Connector 148"/>
            <p:cNvCxnSpPr>
              <a:cxnSpLocks noChangeShapeType="1"/>
              <a:stCxn id="271" idx="10"/>
              <a:endCxn id="278" idx="18"/>
            </p:cNvCxnSpPr>
            <p:nvPr/>
          </p:nvCxnSpPr>
          <p:spPr bwMode="auto">
            <a:xfrm>
              <a:off x="147" y="1579"/>
              <a:ext cx="217" cy="374"/>
            </a:xfrm>
            <a:prstGeom prst="curvedConnector3">
              <a:avLst>
                <a:gd name="adj1" fmla="val -3685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1" name="Curved Connector 149"/>
            <p:cNvCxnSpPr>
              <a:cxnSpLocks noChangeShapeType="1"/>
              <a:stCxn id="278" idx="7"/>
              <a:endCxn id="272" idx="10"/>
            </p:cNvCxnSpPr>
            <p:nvPr/>
          </p:nvCxnSpPr>
          <p:spPr bwMode="auto">
            <a:xfrm flipV="1">
              <a:off x="562" y="1579"/>
              <a:ext cx="1025" cy="374"/>
            </a:xfrm>
            <a:prstGeom prst="curvedConnector3">
              <a:avLst>
                <a:gd name="adj1" fmla="val 101264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2" name="Curved Connector 174"/>
            <p:cNvCxnSpPr>
              <a:cxnSpLocks noChangeShapeType="1"/>
              <a:stCxn id="207" idx="10"/>
              <a:endCxn id="271" idx="3"/>
            </p:cNvCxnSpPr>
            <p:nvPr/>
          </p:nvCxnSpPr>
          <p:spPr bwMode="auto">
            <a:xfrm>
              <a:off x="136" y="1057"/>
              <a:ext cx="9" cy="423"/>
            </a:xfrm>
            <a:prstGeom prst="curvedConnector3">
              <a:avLst>
                <a:gd name="adj1" fmla="val -100000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3" name="Curved Connector 177"/>
            <p:cNvCxnSpPr>
              <a:cxnSpLocks noChangeShapeType="1"/>
              <a:stCxn id="266" idx="3"/>
              <a:endCxn id="211" idx="10"/>
            </p:cNvCxnSpPr>
            <p:nvPr/>
          </p:nvCxnSpPr>
          <p:spPr bwMode="auto">
            <a:xfrm flipV="1">
              <a:off x="961" y="1057"/>
              <a:ext cx="16" cy="423"/>
            </a:xfrm>
            <a:prstGeom prst="curvedConnector3">
              <a:avLst>
                <a:gd name="adj1" fmla="val 41875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4" name="Curved Connector 181"/>
            <p:cNvCxnSpPr>
              <a:cxnSpLocks noChangeShapeType="1"/>
              <a:stCxn id="272" idx="3"/>
              <a:endCxn id="260" idx="10"/>
            </p:cNvCxnSpPr>
            <p:nvPr/>
          </p:nvCxnSpPr>
          <p:spPr bwMode="auto">
            <a:xfrm flipV="1">
              <a:off x="1585" y="1057"/>
              <a:ext cx="34" cy="423"/>
            </a:xfrm>
            <a:prstGeom prst="curvedConnector3">
              <a:avLst>
                <a:gd name="adj1" fmla="val 108819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0" name="Curved Connector 289"/>
            <p:cNvCxnSpPr>
              <a:cxnSpLocks noChangeShapeType="1"/>
              <a:stCxn id="275" idx="7"/>
              <a:endCxn id="276" idx="14"/>
            </p:cNvCxnSpPr>
            <p:nvPr/>
          </p:nvCxnSpPr>
          <p:spPr bwMode="auto">
            <a:xfrm flipV="1">
              <a:off x="887" y="1768"/>
              <a:ext cx="152" cy="89"/>
            </a:xfrm>
            <a:prstGeom prst="curvedConnector3">
              <a:avLst>
                <a:gd name="adj1" fmla="val 100657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2" name="Freeform 291"/>
            <p:cNvSpPr>
              <a:spLocks/>
            </p:cNvSpPr>
            <p:nvPr/>
          </p:nvSpPr>
          <p:spPr bwMode="auto">
            <a:xfrm>
              <a:off x="973" y="1583"/>
              <a:ext cx="116" cy="90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231 h 143301"/>
                <a:gd name="T4" fmla="*/ 184150 w 218364"/>
                <a:gd name="T5" fmla="*/ 142875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6" name="Freeform 215"/>
            <p:cNvSpPr>
              <a:spLocks noChangeArrowheads="1"/>
            </p:cNvSpPr>
            <p:nvPr/>
          </p:nvSpPr>
          <p:spPr bwMode="auto">
            <a:xfrm>
              <a:off x="2683" y="829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(m12,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78" name="Straight Arrow Connector 220"/>
            <p:cNvCxnSpPr>
              <a:cxnSpLocks noChangeShapeType="1"/>
              <a:stCxn id="212" idx="11"/>
              <a:endCxn id="216" idx="3"/>
            </p:cNvCxnSpPr>
            <p:nvPr/>
          </p:nvCxnSpPr>
          <p:spPr bwMode="auto">
            <a:xfrm>
              <a:off x="2567" y="596"/>
              <a:ext cx="219" cy="233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" name="Freeform 123"/>
            <p:cNvSpPr>
              <a:spLocks noChangeArrowheads="1"/>
            </p:cNvSpPr>
            <p:nvPr/>
          </p:nvSpPr>
          <p:spPr bwMode="auto">
            <a:xfrm>
              <a:off x="2668" y="1352"/>
              <a:ext cx="265" cy="109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C2)</a:t>
              </a:r>
            </a:p>
          </p:txBody>
        </p:sp>
        <p:cxnSp>
          <p:nvCxnSpPr>
            <p:cNvPr id="1461280" name="Straight Arrow Connector 125"/>
            <p:cNvCxnSpPr>
              <a:cxnSpLocks noChangeShapeType="1"/>
              <a:stCxn id="121" idx="12"/>
              <a:endCxn id="124" idx="3"/>
            </p:cNvCxnSpPr>
            <p:nvPr/>
          </p:nvCxnSpPr>
          <p:spPr bwMode="auto">
            <a:xfrm>
              <a:off x="2575" y="1196"/>
              <a:ext cx="189" cy="156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3" name="Freeform 142"/>
            <p:cNvSpPr>
              <a:spLocks noChangeArrowheads="1"/>
            </p:cNvSpPr>
            <p:nvPr/>
          </p:nvSpPr>
          <p:spPr bwMode="auto">
            <a:xfrm>
              <a:off x="2765" y="1542"/>
              <a:ext cx="265" cy="109"/>
            </a:xfrm>
            <a:custGeom>
              <a:avLst/>
              <a:gdLst>
                <a:gd name="T0" fmla="*/ 2774 w 552964"/>
                <a:gd name="T1" fmla="*/ 29031 h 177311"/>
                <a:gd name="T2" fmla="*/ 9102 w 552964"/>
                <a:gd name="T3" fmla="*/ 10706 h 177311"/>
                <a:gd name="T4" fmla="*/ 24379 w 552964"/>
                <a:gd name="T5" fmla="*/ 3116 h 177311"/>
                <a:gd name="T6" fmla="*/ 205018 w 552964"/>
                <a:gd name="T7" fmla="*/ 1441 h 177311"/>
                <a:gd name="T8" fmla="*/ 245032 w 552964"/>
                <a:gd name="T9" fmla="*/ 0 h 177311"/>
                <a:gd name="T10" fmla="*/ 389992 w 552964"/>
                <a:gd name="T11" fmla="*/ 3116 h 177311"/>
                <a:gd name="T12" fmla="*/ 405269 w 552964"/>
                <a:gd name="T13" fmla="*/ 10706 h 177311"/>
                <a:gd name="T14" fmla="*/ 411598 w 552964"/>
                <a:gd name="T15" fmla="*/ 29031 h 177311"/>
                <a:gd name="T16" fmla="*/ 412750 w 552964"/>
                <a:gd name="T17" fmla="*/ 79255 h 177311"/>
                <a:gd name="T18" fmla="*/ 411598 w 552964"/>
                <a:gd name="T19" fmla="*/ 132686 h 177311"/>
                <a:gd name="T20" fmla="*/ 405269 w 552964"/>
                <a:gd name="T21" fmla="*/ 151011 h 177311"/>
                <a:gd name="T22" fmla="*/ 389992 w 552964"/>
                <a:gd name="T23" fmla="*/ 158601 h 177311"/>
                <a:gd name="T24" fmla="*/ 340824 w 552964"/>
                <a:gd name="T25" fmla="*/ 158750 h 177311"/>
                <a:gd name="T26" fmla="*/ 251951 w 552964"/>
                <a:gd name="T27" fmla="*/ 158750 h 177311"/>
                <a:gd name="T28" fmla="*/ 161302 w 552964"/>
                <a:gd name="T29" fmla="*/ 158750 h 177311"/>
                <a:gd name="T30" fmla="*/ 72430 w 552964"/>
                <a:gd name="T31" fmla="*/ 158750 h 177311"/>
                <a:gd name="T32" fmla="*/ 24379 w 552964"/>
                <a:gd name="T33" fmla="*/ 158601 h 177311"/>
                <a:gd name="T34" fmla="*/ 9102 w 552964"/>
                <a:gd name="T35" fmla="*/ 151011 h 177311"/>
                <a:gd name="T36" fmla="*/ 2774 w 552964"/>
                <a:gd name="T37" fmla="*/ 132686 h 177311"/>
                <a:gd name="T38" fmla="*/ 0 w 552964"/>
                <a:gd name="T39" fmla="*/ 79255 h 177311"/>
                <a:gd name="T40" fmla="*/ 2774 w 552964"/>
                <a:gd name="T41" fmla="*/ 2903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C2)</a:t>
              </a:r>
            </a:p>
          </p:txBody>
        </p:sp>
        <p:cxnSp>
          <p:nvCxnSpPr>
            <p:cNvPr id="1461282" name="Curved Connector 177"/>
            <p:cNvCxnSpPr>
              <a:cxnSpLocks noChangeShapeType="1"/>
              <a:stCxn id="124" idx="3"/>
              <a:endCxn id="216" idx="10"/>
            </p:cNvCxnSpPr>
            <p:nvPr/>
          </p:nvCxnSpPr>
          <p:spPr bwMode="auto">
            <a:xfrm flipV="1">
              <a:off x="2764" y="929"/>
              <a:ext cx="24" cy="423"/>
            </a:xfrm>
            <a:prstGeom prst="curvedConnector3">
              <a:avLst>
                <a:gd name="adj1" fmla="val 287500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0" name="Curved Connector 169"/>
            <p:cNvCxnSpPr>
              <a:cxnSpLocks noChangeShapeType="1"/>
              <a:stCxn id="142" idx="7"/>
              <a:endCxn id="143" idx="14"/>
            </p:cNvCxnSpPr>
            <p:nvPr/>
          </p:nvCxnSpPr>
          <p:spPr bwMode="auto">
            <a:xfrm flipV="1">
              <a:off x="2690" y="1640"/>
              <a:ext cx="152" cy="89"/>
            </a:xfrm>
            <a:prstGeom prst="curvedConnector3">
              <a:avLst>
                <a:gd name="adj1" fmla="val 94079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2776" y="1456"/>
              <a:ext cx="116" cy="90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231 h 143301"/>
                <a:gd name="T4" fmla="*/ 184150 w 218364"/>
                <a:gd name="T5" fmla="*/ 142875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461286" name="Straight Arrow Connector 139"/>
            <p:cNvCxnSpPr>
              <a:cxnSpLocks noChangeShapeType="1"/>
              <a:stCxn id="121" idx="8"/>
              <a:endCxn id="139" idx="3"/>
            </p:cNvCxnSpPr>
            <p:nvPr/>
          </p:nvCxnSpPr>
          <p:spPr bwMode="auto">
            <a:xfrm>
              <a:off x="2652" y="1178"/>
              <a:ext cx="744" cy="170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87" name="Straight Arrow Connector 131"/>
            <p:cNvCxnSpPr>
              <a:cxnSpLocks noChangeShapeType="1"/>
              <a:stCxn id="121" idx="11"/>
              <a:endCxn id="125" idx="3"/>
            </p:cNvCxnSpPr>
            <p:nvPr/>
          </p:nvCxnSpPr>
          <p:spPr bwMode="auto">
            <a:xfrm>
              <a:off x="2618" y="1196"/>
              <a:ext cx="469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88" name="Straight Arrow Connector 132"/>
            <p:cNvCxnSpPr>
              <a:cxnSpLocks noChangeShapeType="1"/>
              <a:stCxn id="121" idx="14"/>
              <a:endCxn id="122" idx="3"/>
            </p:cNvCxnSpPr>
            <p:nvPr/>
          </p:nvCxnSpPr>
          <p:spPr bwMode="auto">
            <a:xfrm flipH="1">
              <a:off x="2259" y="1196"/>
              <a:ext cx="228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7" name="Freeform 216"/>
            <p:cNvSpPr>
              <a:spLocks noChangeArrowheads="1"/>
            </p:cNvSpPr>
            <p:nvPr/>
          </p:nvSpPr>
          <p:spPr bwMode="auto">
            <a:xfrm>
              <a:off x="3010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26" name="Freeform 225"/>
            <p:cNvSpPr>
              <a:spLocks noChangeArrowheads="1"/>
            </p:cNvSpPr>
            <p:nvPr/>
          </p:nvSpPr>
          <p:spPr bwMode="auto">
            <a:xfrm>
              <a:off x="3322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(m14,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122" name="Freeform 121"/>
            <p:cNvSpPr>
              <a:spLocks noChangeArrowheads="1"/>
            </p:cNvSpPr>
            <p:nvPr/>
          </p:nvSpPr>
          <p:spPr bwMode="auto">
            <a:xfrm>
              <a:off x="2153" y="1348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C2)</a:t>
              </a:r>
            </a:p>
          </p:txBody>
        </p:sp>
        <p:sp>
          <p:nvSpPr>
            <p:cNvPr id="125" name="Freeform 124"/>
            <p:cNvSpPr>
              <a:spLocks noChangeArrowheads="1"/>
            </p:cNvSpPr>
            <p:nvPr/>
          </p:nvSpPr>
          <p:spPr bwMode="auto">
            <a:xfrm>
              <a:off x="2981" y="1348"/>
              <a:ext cx="269" cy="117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C2)</a:t>
              </a:r>
            </a:p>
          </p:txBody>
        </p:sp>
        <p:sp>
          <p:nvSpPr>
            <p:cNvPr id="138" name="Freeform 137"/>
            <p:cNvSpPr>
              <a:spLocks noChangeArrowheads="1"/>
            </p:cNvSpPr>
            <p:nvPr/>
          </p:nvSpPr>
          <p:spPr bwMode="auto">
            <a:xfrm>
              <a:off x="1850" y="1348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(p2, C2)</a:t>
              </a:r>
            </a:p>
          </p:txBody>
        </p:sp>
        <p:sp>
          <p:nvSpPr>
            <p:cNvPr id="139" name="Freeform 138"/>
            <p:cNvSpPr>
              <a:spLocks noChangeArrowheads="1"/>
            </p:cNvSpPr>
            <p:nvPr/>
          </p:nvSpPr>
          <p:spPr bwMode="auto">
            <a:xfrm>
              <a:off x="3290" y="1348"/>
              <a:ext cx="269" cy="117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(p9, C2)</a:t>
              </a:r>
            </a:p>
          </p:txBody>
        </p:sp>
        <p:cxnSp>
          <p:nvCxnSpPr>
            <p:cNvPr id="1461295" name="Straight Arrow Connector 140"/>
            <p:cNvCxnSpPr>
              <a:cxnSpLocks noChangeShapeType="1"/>
              <a:stCxn id="121" idx="17"/>
              <a:endCxn id="138" idx="3"/>
            </p:cNvCxnSpPr>
            <p:nvPr/>
          </p:nvCxnSpPr>
          <p:spPr bwMode="auto">
            <a:xfrm flipH="1">
              <a:off x="1956" y="1178"/>
              <a:ext cx="497" cy="170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97" name="Curved Connector 144"/>
            <p:cNvCxnSpPr>
              <a:cxnSpLocks noChangeShapeType="1"/>
              <a:stCxn id="122" idx="10"/>
              <a:endCxn id="142" idx="18"/>
            </p:cNvCxnSpPr>
            <p:nvPr/>
          </p:nvCxnSpPr>
          <p:spPr bwMode="auto">
            <a:xfrm>
              <a:off x="2260" y="1454"/>
              <a:ext cx="229" cy="275"/>
            </a:xfrm>
            <a:prstGeom prst="curvedConnector3">
              <a:avLst>
                <a:gd name="adj1" fmla="val -3931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8" name="Freeform 147"/>
            <p:cNvSpPr>
              <a:spLocks noChangeArrowheads="1"/>
            </p:cNvSpPr>
            <p:nvPr/>
          </p:nvSpPr>
          <p:spPr bwMode="auto">
            <a:xfrm>
              <a:off x="2165" y="1773"/>
              <a:ext cx="269" cy="117"/>
            </a:xfrm>
            <a:custGeom>
              <a:avLst/>
              <a:gdLst>
                <a:gd name="T0" fmla="*/ 2774 w 552964"/>
                <a:gd name="T1" fmla="*/ 27842 h 175701"/>
                <a:gd name="T2" fmla="*/ 9102 w 552964"/>
                <a:gd name="T3" fmla="*/ 9350 h 175701"/>
                <a:gd name="T4" fmla="*/ 24379 w 552964"/>
                <a:gd name="T5" fmla="*/ 1690 h 175701"/>
                <a:gd name="T6" fmla="*/ 205018 w 552964"/>
                <a:gd name="T7" fmla="*/ 0 h 175701"/>
                <a:gd name="T8" fmla="*/ 389992 w 552964"/>
                <a:gd name="T9" fmla="*/ 1690 h 175701"/>
                <a:gd name="T10" fmla="*/ 405269 w 552964"/>
                <a:gd name="T11" fmla="*/ 9350 h 175701"/>
                <a:gd name="T12" fmla="*/ 411598 w 552964"/>
                <a:gd name="T13" fmla="*/ 27842 h 175701"/>
                <a:gd name="T14" fmla="*/ 412750 w 552964"/>
                <a:gd name="T15" fmla="*/ 78527 h 175701"/>
                <a:gd name="T16" fmla="*/ 411598 w 552964"/>
                <a:gd name="T17" fmla="*/ 132448 h 175701"/>
                <a:gd name="T18" fmla="*/ 405269 w 552964"/>
                <a:gd name="T19" fmla="*/ 150940 h 175701"/>
                <a:gd name="T20" fmla="*/ 389992 w 552964"/>
                <a:gd name="T21" fmla="*/ 158600 h 175701"/>
                <a:gd name="T22" fmla="*/ 340824 w 552964"/>
                <a:gd name="T23" fmla="*/ 158750 h 175701"/>
                <a:gd name="T24" fmla="*/ 251951 w 552964"/>
                <a:gd name="T25" fmla="*/ 158750 h 175701"/>
                <a:gd name="T26" fmla="*/ 161302 w 552964"/>
                <a:gd name="T27" fmla="*/ 158750 h 175701"/>
                <a:gd name="T28" fmla="*/ 72430 w 552964"/>
                <a:gd name="T29" fmla="*/ 158750 h 175701"/>
                <a:gd name="T30" fmla="*/ 24379 w 552964"/>
                <a:gd name="T31" fmla="*/ 158600 h 175701"/>
                <a:gd name="T32" fmla="*/ 9102 w 552964"/>
                <a:gd name="T33" fmla="*/ 150940 h 175701"/>
                <a:gd name="T34" fmla="*/ 2774 w 552964"/>
                <a:gd name="T35" fmla="*/ 132448 h 175701"/>
                <a:gd name="T36" fmla="*/ 0 w 552964"/>
                <a:gd name="T37" fmla="*/ 78527 h 175701"/>
                <a:gd name="T38" fmla="*/ 2774 w 552964"/>
                <a:gd name="T39" fmla="*/ 27842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(p4, C2)</a:t>
              </a:r>
            </a:p>
          </p:txBody>
        </p:sp>
        <p:cxnSp>
          <p:nvCxnSpPr>
            <p:cNvPr id="1461299" name="Curved Connector 148"/>
            <p:cNvCxnSpPr>
              <a:cxnSpLocks noChangeShapeType="1"/>
              <a:stCxn id="138" idx="10"/>
              <a:endCxn id="148" idx="18"/>
            </p:cNvCxnSpPr>
            <p:nvPr/>
          </p:nvCxnSpPr>
          <p:spPr bwMode="auto">
            <a:xfrm>
              <a:off x="1957" y="1454"/>
              <a:ext cx="216" cy="371"/>
            </a:xfrm>
            <a:prstGeom prst="curvedConnector3">
              <a:avLst>
                <a:gd name="adj1" fmla="val -3704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0" name="Curved Connector 149"/>
            <p:cNvCxnSpPr>
              <a:cxnSpLocks noChangeShapeType="1"/>
              <a:stCxn id="148" idx="7"/>
              <a:endCxn id="139" idx="10"/>
            </p:cNvCxnSpPr>
            <p:nvPr/>
          </p:nvCxnSpPr>
          <p:spPr bwMode="auto">
            <a:xfrm flipV="1">
              <a:off x="2374" y="1455"/>
              <a:ext cx="1023" cy="370"/>
            </a:xfrm>
            <a:prstGeom prst="curvedConnector3">
              <a:avLst>
                <a:gd name="adj1" fmla="val 100778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1" name="Curved Connector 180"/>
            <p:cNvCxnSpPr>
              <a:cxnSpLocks noChangeShapeType="1"/>
              <a:stCxn id="125" idx="3"/>
              <a:endCxn id="217" idx="10"/>
            </p:cNvCxnSpPr>
            <p:nvPr/>
          </p:nvCxnSpPr>
          <p:spPr bwMode="auto">
            <a:xfrm flipV="1">
              <a:off x="3087" y="932"/>
              <a:ext cx="38" cy="416"/>
            </a:xfrm>
            <a:prstGeom prst="curvedConnector3">
              <a:avLst>
                <a:gd name="adj1" fmla="val 118417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2" name="Curved Connector 181"/>
            <p:cNvCxnSpPr>
              <a:cxnSpLocks noChangeShapeType="1"/>
              <a:stCxn id="139" idx="3"/>
              <a:endCxn id="226" idx="10"/>
            </p:cNvCxnSpPr>
            <p:nvPr/>
          </p:nvCxnSpPr>
          <p:spPr bwMode="auto">
            <a:xfrm flipV="1">
              <a:off x="3396" y="932"/>
              <a:ext cx="41" cy="416"/>
            </a:xfrm>
            <a:prstGeom prst="curvedConnector3">
              <a:avLst>
                <a:gd name="adj1" fmla="val 117069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3" name="Curved Connector 203"/>
            <p:cNvCxnSpPr>
              <a:cxnSpLocks noChangeShapeType="1"/>
              <a:stCxn id="142" idx="8"/>
              <a:endCxn id="125" idx="10"/>
            </p:cNvCxnSpPr>
            <p:nvPr/>
          </p:nvCxnSpPr>
          <p:spPr bwMode="auto">
            <a:xfrm flipV="1">
              <a:off x="2689" y="1455"/>
              <a:ext cx="399" cy="310"/>
            </a:xfrm>
            <a:prstGeom prst="curvedConnector3">
              <a:avLst>
                <a:gd name="adj1" fmla="val 100500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304" name="TextBox 275"/>
            <p:cNvSpPr txBox="1">
              <a:spLocks noChangeArrowheads="1"/>
            </p:cNvSpPr>
            <p:nvPr/>
          </p:nvSpPr>
          <p:spPr bwMode="auto">
            <a:xfrm>
              <a:off x="4332" y="377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C3</a:t>
              </a:r>
            </a:p>
          </p:txBody>
        </p:sp>
        <p:sp>
          <p:nvSpPr>
            <p:cNvPr id="298" name="Freeform 297"/>
            <p:cNvSpPr>
              <a:spLocks noChangeArrowheads="1"/>
            </p:cNvSpPr>
            <p:nvPr/>
          </p:nvSpPr>
          <p:spPr bwMode="auto">
            <a:xfrm>
              <a:off x="3640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7 h 174471"/>
                <a:gd name="T16" fmla="*/ 420639 w 565849"/>
                <a:gd name="T17" fmla="*/ 151806 h 174471"/>
                <a:gd name="T18" fmla="*/ 405193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(m16,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06" name="Straight Arrow Connector 213"/>
            <p:cNvCxnSpPr>
              <a:cxnSpLocks noChangeShapeType="1"/>
              <a:stCxn id="297" idx="17"/>
              <a:endCxn id="298" idx="3"/>
            </p:cNvCxnSpPr>
            <p:nvPr/>
          </p:nvCxnSpPr>
          <p:spPr bwMode="auto">
            <a:xfrm flipH="1">
              <a:off x="3743" y="577"/>
              <a:ext cx="503" cy="25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1" name="Freeform 300"/>
            <p:cNvSpPr>
              <a:spLocks noChangeArrowheads="1"/>
            </p:cNvSpPr>
            <p:nvPr/>
          </p:nvSpPr>
          <p:spPr bwMode="auto">
            <a:xfrm>
              <a:off x="4481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(m18,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08" name="Straight Arrow Connector 220"/>
            <p:cNvCxnSpPr>
              <a:cxnSpLocks noChangeShapeType="1"/>
              <a:stCxn id="297" idx="11"/>
              <a:endCxn id="301" idx="3"/>
            </p:cNvCxnSpPr>
            <p:nvPr/>
          </p:nvCxnSpPr>
          <p:spPr bwMode="auto">
            <a:xfrm>
              <a:off x="4380" y="595"/>
              <a:ext cx="204" cy="233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6" name="Freeform 305"/>
            <p:cNvSpPr>
              <a:spLocks noChangeArrowheads="1"/>
            </p:cNvSpPr>
            <p:nvPr/>
          </p:nvSpPr>
          <p:spPr bwMode="auto">
            <a:xfrm>
              <a:off x="5123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(m20,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10" name="Straight Arrow Connector 227"/>
            <p:cNvCxnSpPr>
              <a:cxnSpLocks noChangeShapeType="1"/>
              <a:stCxn id="297" idx="7"/>
              <a:endCxn id="306" idx="3"/>
            </p:cNvCxnSpPr>
            <p:nvPr/>
          </p:nvCxnSpPr>
          <p:spPr bwMode="auto">
            <a:xfrm>
              <a:off x="4465" y="577"/>
              <a:ext cx="761" cy="25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0" name="Freeform 309"/>
            <p:cNvSpPr>
              <a:spLocks noChangeArrowheads="1"/>
            </p:cNvSpPr>
            <p:nvPr/>
          </p:nvSpPr>
          <p:spPr bwMode="auto">
            <a:xfrm>
              <a:off x="4466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C3)</a:t>
              </a:r>
            </a:p>
          </p:txBody>
        </p:sp>
        <p:cxnSp>
          <p:nvCxnSpPr>
            <p:cNvPr id="1461312" name="Straight Arrow Connector 125"/>
            <p:cNvCxnSpPr>
              <a:cxnSpLocks noChangeShapeType="1"/>
              <a:stCxn id="308" idx="12"/>
              <a:endCxn id="310" idx="3"/>
            </p:cNvCxnSpPr>
            <p:nvPr/>
          </p:nvCxnSpPr>
          <p:spPr bwMode="auto">
            <a:xfrm>
              <a:off x="4373" y="1195"/>
              <a:ext cx="189" cy="15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5" name="Freeform 314"/>
            <p:cNvSpPr>
              <a:spLocks noChangeArrowheads="1"/>
            </p:cNvSpPr>
            <p:nvPr/>
          </p:nvSpPr>
          <p:spPr bwMode="auto">
            <a:xfrm>
              <a:off x="3762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(p2, C3)</a:t>
              </a:r>
            </a:p>
          </p:txBody>
        </p:sp>
        <p:sp>
          <p:nvSpPr>
            <p:cNvPr id="316" name="Freeform 315"/>
            <p:cNvSpPr>
              <a:spLocks noChangeArrowheads="1"/>
            </p:cNvSpPr>
            <p:nvPr/>
          </p:nvSpPr>
          <p:spPr bwMode="auto">
            <a:xfrm>
              <a:off x="5090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(p9, C3)</a:t>
              </a:r>
            </a:p>
          </p:txBody>
        </p:sp>
        <p:cxnSp>
          <p:nvCxnSpPr>
            <p:cNvPr id="1461315" name="Straight Arrow Connector 139"/>
            <p:cNvCxnSpPr>
              <a:cxnSpLocks noChangeShapeType="1"/>
              <a:stCxn id="308" idx="8"/>
              <a:endCxn id="316" idx="3"/>
            </p:cNvCxnSpPr>
            <p:nvPr/>
          </p:nvCxnSpPr>
          <p:spPr bwMode="auto">
            <a:xfrm>
              <a:off x="4450" y="1177"/>
              <a:ext cx="736" cy="17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16" name="Straight Arrow Connector 140"/>
            <p:cNvCxnSpPr>
              <a:cxnSpLocks noChangeShapeType="1"/>
              <a:stCxn id="308" idx="17"/>
              <a:endCxn id="315" idx="3"/>
            </p:cNvCxnSpPr>
            <p:nvPr/>
          </p:nvCxnSpPr>
          <p:spPr bwMode="auto">
            <a:xfrm flipH="1">
              <a:off x="3858" y="1177"/>
              <a:ext cx="393" cy="17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0" name="Freeform 319"/>
            <p:cNvSpPr>
              <a:spLocks noChangeArrowheads="1"/>
            </p:cNvSpPr>
            <p:nvPr/>
          </p:nvSpPr>
          <p:spPr bwMode="auto">
            <a:xfrm>
              <a:off x="4563" y="1540"/>
              <a:ext cx="265" cy="109"/>
            </a:xfrm>
            <a:custGeom>
              <a:avLst/>
              <a:gdLst>
                <a:gd name="T0" fmla="*/ 2774 w 552964"/>
                <a:gd name="T1" fmla="*/ 29321 h 177311"/>
                <a:gd name="T2" fmla="*/ 9102 w 552964"/>
                <a:gd name="T3" fmla="*/ 10813 h 177311"/>
                <a:gd name="T4" fmla="*/ 24379 w 552964"/>
                <a:gd name="T5" fmla="*/ 3147 h 177311"/>
                <a:gd name="T6" fmla="*/ 205018 w 552964"/>
                <a:gd name="T7" fmla="*/ 1456 h 177311"/>
                <a:gd name="T8" fmla="*/ 245032 w 552964"/>
                <a:gd name="T9" fmla="*/ 0 h 177311"/>
                <a:gd name="T10" fmla="*/ 389992 w 552964"/>
                <a:gd name="T11" fmla="*/ 3147 h 177311"/>
                <a:gd name="T12" fmla="*/ 405269 w 552964"/>
                <a:gd name="T13" fmla="*/ 10813 h 177311"/>
                <a:gd name="T14" fmla="*/ 411598 w 552964"/>
                <a:gd name="T15" fmla="*/ 29321 h 177311"/>
                <a:gd name="T16" fmla="*/ 412750 w 552964"/>
                <a:gd name="T17" fmla="*/ 80048 h 177311"/>
                <a:gd name="T18" fmla="*/ 411598 w 552964"/>
                <a:gd name="T19" fmla="*/ 134014 h 177311"/>
                <a:gd name="T20" fmla="*/ 405269 w 552964"/>
                <a:gd name="T21" fmla="*/ 152521 h 177311"/>
                <a:gd name="T22" fmla="*/ 389992 w 552964"/>
                <a:gd name="T23" fmla="*/ 160188 h 177311"/>
                <a:gd name="T24" fmla="*/ 340824 w 552964"/>
                <a:gd name="T25" fmla="*/ 160338 h 177311"/>
                <a:gd name="T26" fmla="*/ 251951 w 552964"/>
                <a:gd name="T27" fmla="*/ 160338 h 177311"/>
                <a:gd name="T28" fmla="*/ 161302 w 552964"/>
                <a:gd name="T29" fmla="*/ 160338 h 177311"/>
                <a:gd name="T30" fmla="*/ 72430 w 552964"/>
                <a:gd name="T31" fmla="*/ 160338 h 177311"/>
                <a:gd name="T32" fmla="*/ 24379 w 552964"/>
                <a:gd name="T33" fmla="*/ 160188 h 177311"/>
                <a:gd name="T34" fmla="*/ 9102 w 552964"/>
                <a:gd name="T35" fmla="*/ 152521 h 177311"/>
                <a:gd name="T36" fmla="*/ 2774 w 552964"/>
                <a:gd name="T37" fmla="*/ 134014 h 177311"/>
                <a:gd name="T38" fmla="*/ 0 w 552964"/>
                <a:gd name="T39" fmla="*/ 80048 h 177311"/>
                <a:gd name="T40" fmla="*/ 2774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C3)</a:t>
              </a:r>
            </a:p>
          </p:txBody>
        </p:sp>
        <p:sp>
          <p:nvSpPr>
            <p:cNvPr id="322" name="Freeform 321"/>
            <p:cNvSpPr>
              <a:spLocks noChangeArrowheads="1"/>
            </p:cNvSpPr>
            <p:nvPr/>
          </p:nvSpPr>
          <p:spPr bwMode="auto">
            <a:xfrm>
              <a:off x="3965" y="1775"/>
              <a:ext cx="265" cy="109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(p4, C3)</a:t>
              </a:r>
            </a:p>
          </p:txBody>
        </p:sp>
        <p:cxnSp>
          <p:nvCxnSpPr>
            <p:cNvPr id="1461319" name="Curved Connector 148"/>
            <p:cNvCxnSpPr>
              <a:cxnSpLocks noChangeShapeType="1"/>
              <a:stCxn id="315" idx="10"/>
              <a:endCxn id="322" idx="18"/>
            </p:cNvCxnSpPr>
            <p:nvPr/>
          </p:nvCxnSpPr>
          <p:spPr bwMode="auto">
            <a:xfrm>
              <a:off x="3860" y="1450"/>
              <a:ext cx="105" cy="374"/>
            </a:xfrm>
            <a:prstGeom prst="curvedConnector3">
              <a:avLst>
                <a:gd name="adj1" fmla="val 13333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0" name="Curved Connector 149"/>
            <p:cNvCxnSpPr>
              <a:cxnSpLocks noChangeShapeType="1"/>
              <a:stCxn id="322" idx="7"/>
              <a:endCxn id="316" idx="10"/>
            </p:cNvCxnSpPr>
            <p:nvPr/>
          </p:nvCxnSpPr>
          <p:spPr bwMode="auto">
            <a:xfrm flipV="1">
              <a:off x="4163" y="1450"/>
              <a:ext cx="1025" cy="374"/>
            </a:xfrm>
            <a:prstGeom prst="curvedConnector3">
              <a:avLst>
                <a:gd name="adj1" fmla="val 99898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1" name="Curved Connector 174"/>
            <p:cNvCxnSpPr>
              <a:cxnSpLocks noChangeShapeType="1"/>
              <a:stCxn id="298" idx="10"/>
              <a:endCxn id="315" idx="3"/>
            </p:cNvCxnSpPr>
            <p:nvPr/>
          </p:nvCxnSpPr>
          <p:spPr bwMode="auto">
            <a:xfrm>
              <a:off x="3745" y="928"/>
              <a:ext cx="113" cy="423"/>
            </a:xfrm>
            <a:prstGeom prst="curvedConnector3">
              <a:avLst>
                <a:gd name="adj1" fmla="val -9736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2" name="Curved Connector 177"/>
            <p:cNvCxnSpPr>
              <a:cxnSpLocks noChangeShapeType="1"/>
              <a:stCxn id="310" idx="3"/>
              <a:endCxn id="301" idx="10"/>
            </p:cNvCxnSpPr>
            <p:nvPr/>
          </p:nvCxnSpPr>
          <p:spPr bwMode="auto">
            <a:xfrm flipV="1">
              <a:off x="4562" y="928"/>
              <a:ext cx="24" cy="423"/>
            </a:xfrm>
            <a:prstGeom prst="curvedConnector3">
              <a:avLst>
                <a:gd name="adj1" fmla="val 2250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3" name="Curved Connector 181"/>
            <p:cNvCxnSpPr>
              <a:cxnSpLocks noChangeShapeType="1"/>
              <a:stCxn id="316" idx="3"/>
              <a:endCxn id="306" idx="10"/>
            </p:cNvCxnSpPr>
            <p:nvPr/>
          </p:nvCxnSpPr>
          <p:spPr bwMode="auto">
            <a:xfrm flipV="1">
              <a:off x="5186" y="928"/>
              <a:ext cx="42" cy="423"/>
            </a:xfrm>
            <a:prstGeom prst="curvedConnector3">
              <a:avLst>
                <a:gd name="adj1" fmla="val 116662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3" name="Curved Connector 332"/>
            <p:cNvCxnSpPr>
              <a:cxnSpLocks noChangeShapeType="1"/>
              <a:stCxn id="319" idx="7"/>
              <a:endCxn id="320" idx="14"/>
            </p:cNvCxnSpPr>
            <p:nvPr/>
          </p:nvCxnSpPr>
          <p:spPr bwMode="auto">
            <a:xfrm flipV="1">
              <a:off x="4488" y="1639"/>
              <a:ext cx="152" cy="89"/>
            </a:xfrm>
            <a:prstGeom prst="curvedConnector3">
              <a:avLst>
                <a:gd name="adj1" fmla="val 100657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4" name="Freeform 333"/>
            <p:cNvSpPr>
              <a:spLocks/>
            </p:cNvSpPr>
            <p:nvPr/>
          </p:nvSpPr>
          <p:spPr bwMode="auto">
            <a:xfrm>
              <a:off x="4574" y="1454"/>
              <a:ext cx="116" cy="91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912 h 143301"/>
                <a:gd name="T4" fmla="*/ 184150 w 218364"/>
                <a:gd name="T5" fmla="*/ 144463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461327" name="Curved Connector 203"/>
            <p:cNvCxnSpPr>
              <a:cxnSpLocks noChangeShapeType="1"/>
              <a:stCxn id="319" idx="8"/>
              <a:endCxn id="311" idx="10"/>
            </p:cNvCxnSpPr>
            <p:nvPr/>
          </p:nvCxnSpPr>
          <p:spPr bwMode="auto">
            <a:xfrm flipV="1">
              <a:off x="4487" y="1453"/>
              <a:ext cx="399" cy="311"/>
            </a:xfrm>
            <a:prstGeom prst="curvedConnector3">
              <a:avLst>
                <a:gd name="adj1" fmla="val 1015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8" name="Straight Arrow Connector 28"/>
            <p:cNvCxnSpPr>
              <a:cxnSpLocks noChangeShapeType="1"/>
              <a:stCxn id="24" idx="9"/>
              <a:endCxn id="206" idx="3"/>
            </p:cNvCxnSpPr>
            <p:nvPr/>
          </p:nvCxnSpPr>
          <p:spPr bwMode="auto">
            <a:xfrm flipH="1">
              <a:off x="745" y="152"/>
              <a:ext cx="1800" cy="465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9" name="Straight Arrow Connector 40"/>
            <p:cNvCxnSpPr>
              <a:cxnSpLocks noChangeShapeType="1"/>
              <a:stCxn id="24" idx="7"/>
              <a:endCxn id="37" idx="0"/>
            </p:cNvCxnSpPr>
            <p:nvPr/>
          </p:nvCxnSpPr>
          <p:spPr bwMode="auto">
            <a:xfrm>
              <a:off x="2614" y="147"/>
              <a:ext cx="2578" cy="10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30" name="Straight Arrow Connector 40"/>
            <p:cNvCxnSpPr>
              <a:cxnSpLocks noChangeShapeType="1"/>
              <a:stCxn id="24" idx="9"/>
              <a:endCxn id="297" idx="3"/>
            </p:cNvCxnSpPr>
            <p:nvPr/>
          </p:nvCxnSpPr>
          <p:spPr bwMode="auto">
            <a:xfrm>
              <a:off x="2545" y="152"/>
              <a:ext cx="1809" cy="336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0" name="Freeform 209"/>
            <p:cNvSpPr>
              <a:spLocks noChangeArrowheads="1"/>
            </p:cNvSpPr>
            <p:nvPr/>
          </p:nvSpPr>
          <p:spPr bwMode="auto">
            <a:xfrm>
              <a:off x="359" y="953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(m5,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4" name="Freeform 213"/>
            <p:cNvSpPr>
              <a:spLocks noChangeArrowheads="1"/>
            </p:cNvSpPr>
            <p:nvPr/>
          </p:nvSpPr>
          <p:spPr bwMode="auto">
            <a:xfrm>
              <a:off x="1225" y="953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(m7,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34" name="Straight Arrow Connector 217"/>
            <p:cNvCxnSpPr>
              <a:cxnSpLocks noChangeShapeType="1"/>
              <a:stCxn id="206" idx="14"/>
              <a:endCxn id="210" idx="3"/>
            </p:cNvCxnSpPr>
            <p:nvPr/>
          </p:nvCxnSpPr>
          <p:spPr bwMode="auto">
            <a:xfrm flipH="1">
              <a:off x="447" y="724"/>
              <a:ext cx="244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35" name="Straight Arrow Connector 221"/>
            <p:cNvCxnSpPr>
              <a:cxnSpLocks noChangeShapeType="1"/>
              <a:stCxn id="206" idx="10"/>
              <a:endCxn id="214" idx="3"/>
            </p:cNvCxnSpPr>
            <p:nvPr/>
          </p:nvCxnSpPr>
          <p:spPr bwMode="auto">
            <a:xfrm>
              <a:off x="800" y="724"/>
              <a:ext cx="513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4" name="Freeform 263"/>
            <p:cNvSpPr>
              <a:spLocks noChangeArrowheads="1"/>
            </p:cNvSpPr>
            <p:nvPr/>
          </p:nvSpPr>
          <p:spPr bwMode="auto">
            <a:xfrm>
              <a:off x="350" y="1476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C1)</a:t>
              </a:r>
            </a:p>
          </p:txBody>
        </p:sp>
        <p:sp>
          <p:nvSpPr>
            <p:cNvPr id="267" name="Freeform 266"/>
            <p:cNvSpPr>
              <a:spLocks noChangeArrowheads="1"/>
            </p:cNvSpPr>
            <p:nvPr/>
          </p:nvSpPr>
          <p:spPr bwMode="auto">
            <a:xfrm>
              <a:off x="1178" y="1476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C1)</a:t>
              </a:r>
            </a:p>
          </p:txBody>
        </p:sp>
        <p:cxnSp>
          <p:nvCxnSpPr>
            <p:cNvPr id="1461339" name="Straight Arrow Connector 131"/>
            <p:cNvCxnSpPr>
              <a:cxnSpLocks noChangeShapeType="1"/>
              <a:stCxn id="263" idx="11"/>
              <a:endCxn id="267" idx="3"/>
            </p:cNvCxnSpPr>
            <p:nvPr/>
          </p:nvCxnSpPr>
          <p:spPr bwMode="auto">
            <a:xfrm>
              <a:off x="815" y="1324"/>
              <a:ext cx="469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0" name="Straight Arrow Connector 132"/>
            <p:cNvCxnSpPr>
              <a:cxnSpLocks noChangeShapeType="1"/>
              <a:stCxn id="263" idx="14"/>
              <a:endCxn id="264" idx="3"/>
            </p:cNvCxnSpPr>
            <p:nvPr/>
          </p:nvCxnSpPr>
          <p:spPr bwMode="auto">
            <a:xfrm flipH="1">
              <a:off x="456" y="1324"/>
              <a:ext cx="228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2" name="Curved Connector 144"/>
            <p:cNvCxnSpPr>
              <a:cxnSpLocks noChangeShapeType="1"/>
              <a:stCxn id="264" idx="10"/>
              <a:endCxn id="275" idx="18"/>
            </p:cNvCxnSpPr>
            <p:nvPr/>
          </p:nvCxnSpPr>
          <p:spPr bwMode="auto">
            <a:xfrm>
              <a:off x="457" y="1582"/>
              <a:ext cx="229" cy="275"/>
            </a:xfrm>
            <a:prstGeom prst="curvedConnector3">
              <a:avLst>
                <a:gd name="adj1" fmla="val 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3" name="Curved Connector 175"/>
            <p:cNvCxnSpPr>
              <a:cxnSpLocks noChangeShapeType="1"/>
              <a:stCxn id="210" idx="10"/>
              <a:endCxn id="264" idx="3"/>
            </p:cNvCxnSpPr>
            <p:nvPr/>
          </p:nvCxnSpPr>
          <p:spPr bwMode="auto">
            <a:xfrm>
              <a:off x="448" y="1060"/>
              <a:ext cx="8" cy="416"/>
            </a:xfrm>
            <a:prstGeom prst="curvedConnector3">
              <a:avLst>
                <a:gd name="adj1" fmla="val -250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4" name="Curved Connector 180"/>
            <p:cNvCxnSpPr>
              <a:cxnSpLocks noChangeShapeType="1"/>
              <a:stCxn id="267" idx="3"/>
              <a:endCxn id="214" idx="10"/>
            </p:cNvCxnSpPr>
            <p:nvPr/>
          </p:nvCxnSpPr>
          <p:spPr bwMode="auto">
            <a:xfrm flipV="1">
              <a:off x="1284" y="1060"/>
              <a:ext cx="30" cy="416"/>
            </a:xfrm>
            <a:prstGeom prst="curvedConnector3">
              <a:avLst>
                <a:gd name="adj1" fmla="val 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" name="Straight Arrow Connector 286"/>
            <p:cNvCxnSpPr>
              <a:cxnSpLocks noChangeShapeType="1"/>
              <a:stCxn id="206" idx="12"/>
              <a:endCxn id="263" idx="3"/>
            </p:cNvCxnSpPr>
            <p:nvPr/>
          </p:nvCxnSpPr>
          <p:spPr bwMode="auto">
            <a:xfrm>
              <a:off x="745" y="723"/>
              <a:ext cx="4" cy="49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6" name="Curved Connector 203"/>
            <p:cNvCxnSpPr>
              <a:cxnSpLocks noChangeShapeType="1"/>
              <a:stCxn id="275" idx="8"/>
              <a:endCxn id="267" idx="10"/>
            </p:cNvCxnSpPr>
            <p:nvPr/>
          </p:nvCxnSpPr>
          <p:spPr bwMode="auto">
            <a:xfrm flipV="1">
              <a:off x="886" y="1582"/>
              <a:ext cx="399" cy="311"/>
            </a:xfrm>
            <a:prstGeom prst="curvedConnector3">
              <a:avLst>
                <a:gd name="adj1" fmla="val 10175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7" name="Straight Arrow Connector 213"/>
            <p:cNvCxnSpPr>
              <a:cxnSpLocks noChangeShapeType="1"/>
              <a:stCxn id="212" idx="17"/>
              <a:endCxn id="213" idx="3"/>
            </p:cNvCxnSpPr>
            <p:nvPr/>
          </p:nvCxnSpPr>
          <p:spPr bwMode="auto">
            <a:xfrm flipH="1">
              <a:off x="1952" y="578"/>
              <a:ext cx="514" cy="247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8" name="Straight Arrow Connector 217"/>
            <p:cNvCxnSpPr>
              <a:cxnSpLocks noChangeShapeType="1"/>
              <a:stCxn id="212" idx="14"/>
              <a:endCxn id="215" idx="3"/>
            </p:cNvCxnSpPr>
            <p:nvPr/>
          </p:nvCxnSpPr>
          <p:spPr bwMode="auto">
            <a:xfrm flipH="1">
              <a:off x="2257" y="596"/>
              <a:ext cx="237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9" name="Straight Arrow Connector 221"/>
            <p:cNvCxnSpPr>
              <a:cxnSpLocks noChangeShapeType="1"/>
              <a:stCxn id="212" idx="10"/>
              <a:endCxn id="217" idx="3"/>
            </p:cNvCxnSpPr>
            <p:nvPr/>
          </p:nvCxnSpPr>
          <p:spPr bwMode="auto">
            <a:xfrm>
              <a:off x="2603" y="596"/>
              <a:ext cx="520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0" name="Straight Arrow Connector 227"/>
            <p:cNvCxnSpPr>
              <a:cxnSpLocks noChangeShapeType="1"/>
              <a:stCxn id="212" idx="7"/>
              <a:endCxn id="226" idx="3"/>
            </p:cNvCxnSpPr>
            <p:nvPr/>
          </p:nvCxnSpPr>
          <p:spPr bwMode="auto">
            <a:xfrm>
              <a:off x="2632" y="578"/>
              <a:ext cx="803" cy="247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1" name="Curved Connector 174"/>
            <p:cNvCxnSpPr>
              <a:cxnSpLocks noChangeShapeType="1"/>
              <a:stCxn id="213" idx="10"/>
              <a:endCxn id="138" idx="3"/>
            </p:cNvCxnSpPr>
            <p:nvPr/>
          </p:nvCxnSpPr>
          <p:spPr bwMode="auto">
            <a:xfrm>
              <a:off x="1954" y="932"/>
              <a:ext cx="2" cy="416"/>
            </a:xfrm>
            <a:prstGeom prst="curvedConnector3">
              <a:avLst>
                <a:gd name="adj1" fmla="val -10500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2" name="Curved Connector 175"/>
            <p:cNvCxnSpPr>
              <a:cxnSpLocks noChangeShapeType="1"/>
              <a:stCxn id="215" idx="10"/>
              <a:endCxn id="122" idx="3"/>
            </p:cNvCxnSpPr>
            <p:nvPr/>
          </p:nvCxnSpPr>
          <p:spPr bwMode="auto">
            <a:xfrm>
              <a:off x="2259" y="932"/>
              <a:ext cx="1" cy="416"/>
            </a:xfrm>
            <a:prstGeom prst="curvedConnector3">
              <a:avLst>
                <a:gd name="adj1" fmla="val -3100000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Straight Arrow Connector 116"/>
            <p:cNvCxnSpPr>
              <a:cxnSpLocks noChangeShapeType="1"/>
              <a:stCxn id="212" idx="12"/>
              <a:endCxn id="121" idx="3"/>
            </p:cNvCxnSpPr>
            <p:nvPr/>
          </p:nvCxnSpPr>
          <p:spPr bwMode="auto">
            <a:xfrm>
              <a:off x="2548" y="595"/>
              <a:ext cx="4" cy="49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3" name="Freeform 212"/>
            <p:cNvSpPr>
              <a:spLocks noChangeArrowheads="1"/>
            </p:cNvSpPr>
            <p:nvPr/>
          </p:nvSpPr>
          <p:spPr bwMode="auto">
            <a:xfrm>
              <a:off x="1839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6 h 174471"/>
                <a:gd name="T16" fmla="*/ 420639 w 565849"/>
                <a:gd name="T17" fmla="*/ 151805 h 174471"/>
                <a:gd name="T18" fmla="*/ 405193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(m10,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5" name="Freeform 214"/>
            <p:cNvSpPr>
              <a:spLocks noChangeArrowheads="1"/>
            </p:cNvSpPr>
            <p:nvPr/>
          </p:nvSpPr>
          <p:spPr bwMode="auto">
            <a:xfrm>
              <a:off x="2144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(m11,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51" name="Freeform 350"/>
            <p:cNvSpPr>
              <a:spLocks/>
            </p:cNvSpPr>
            <p:nvPr/>
          </p:nvSpPr>
          <p:spPr bwMode="auto">
            <a:xfrm>
              <a:off x="1365" y="691"/>
              <a:ext cx="588" cy="466"/>
            </a:xfrm>
            <a:custGeom>
              <a:avLst/>
              <a:gdLst>
                <a:gd name="T0" fmla="*/ 0 w 867096"/>
                <a:gd name="T1" fmla="*/ 586097 h 681614"/>
                <a:gd name="T2" fmla="*/ 256393 w 867096"/>
                <a:gd name="T3" fmla="*/ 186209 h 681614"/>
                <a:gd name="T4" fmla="*/ 697449 w 867096"/>
                <a:gd name="T5" fmla="*/ 5485 h 681614"/>
                <a:gd name="T6" fmla="*/ 933450 w 867096"/>
                <a:gd name="T7" fmla="*/ 219122 h 6816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7096" h="681614">
                  <a:moveTo>
                    <a:pt x="0" y="540018"/>
                  </a:moveTo>
                  <a:cubicBezTo>
                    <a:pt x="394648" y="681614"/>
                    <a:pt x="93651" y="227923"/>
                    <a:pt x="238167" y="171569"/>
                  </a:cubicBezTo>
                  <a:cubicBezTo>
                    <a:pt x="321572" y="82408"/>
                    <a:pt x="543050" y="0"/>
                    <a:pt x="647871" y="5054"/>
                  </a:cubicBezTo>
                  <a:cubicBezTo>
                    <a:pt x="752692" y="10108"/>
                    <a:pt x="805985" y="169088"/>
                    <a:pt x="867096" y="201895"/>
                  </a:cubicBezTo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7" name="Freeform 36"/>
            <p:cNvSpPr>
              <a:spLocks noChangeArrowheads="1"/>
            </p:cNvSpPr>
            <p:nvPr/>
          </p:nvSpPr>
          <p:spPr bwMode="auto">
            <a:xfrm>
              <a:off x="5192" y="233"/>
              <a:ext cx="266" cy="101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6 h 174471"/>
                <a:gd name="T16" fmla="*/ 420639 w 565849"/>
                <a:gd name="T17" fmla="*/ 151805 h 174471"/>
                <a:gd name="T18" fmla="*/ 405193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(m21, </a:t>
              </a:r>
              <a:r>
                <a:rPr lang="el-GR" sz="800" b="1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60" name="Straight Arrow Connector 95"/>
            <p:cNvCxnSpPr>
              <a:cxnSpLocks noChangeShapeType="1"/>
            </p:cNvCxnSpPr>
            <p:nvPr/>
          </p:nvCxnSpPr>
          <p:spPr bwMode="auto">
            <a:xfrm flipH="1">
              <a:off x="5269" y="341"/>
              <a:ext cx="63" cy="81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1" name="Freeform 400"/>
            <p:cNvSpPr>
              <a:spLocks noChangeArrowheads="1"/>
            </p:cNvSpPr>
            <p:nvPr/>
          </p:nvSpPr>
          <p:spPr bwMode="auto">
            <a:xfrm>
              <a:off x="5124" y="417"/>
              <a:ext cx="281" cy="117"/>
            </a:xfrm>
            <a:custGeom>
              <a:avLst/>
              <a:gdLst>
                <a:gd name="T0" fmla="*/ 2870 w 552964"/>
                <a:gd name="T1" fmla="*/ 29321 h 177311"/>
                <a:gd name="T2" fmla="*/ 9417 w 552964"/>
                <a:gd name="T3" fmla="*/ 10813 h 177311"/>
                <a:gd name="T4" fmla="*/ 25223 w 552964"/>
                <a:gd name="T5" fmla="*/ 3147 h 177311"/>
                <a:gd name="T6" fmla="*/ 212115 w 552964"/>
                <a:gd name="T7" fmla="*/ 1456 h 177311"/>
                <a:gd name="T8" fmla="*/ 253514 w 552964"/>
                <a:gd name="T9" fmla="*/ 0 h 177311"/>
                <a:gd name="T10" fmla="*/ 403492 w 552964"/>
                <a:gd name="T11" fmla="*/ 3147 h 177311"/>
                <a:gd name="T12" fmla="*/ 419298 w 552964"/>
                <a:gd name="T13" fmla="*/ 10813 h 177311"/>
                <a:gd name="T14" fmla="*/ 425846 w 552964"/>
                <a:gd name="T15" fmla="*/ 29321 h 177311"/>
                <a:gd name="T16" fmla="*/ 427038 w 552964"/>
                <a:gd name="T17" fmla="*/ 80048 h 177311"/>
                <a:gd name="T18" fmla="*/ 425846 w 552964"/>
                <a:gd name="T19" fmla="*/ 134013 h 177311"/>
                <a:gd name="T20" fmla="*/ 419298 w 552964"/>
                <a:gd name="T21" fmla="*/ 152520 h 177311"/>
                <a:gd name="T22" fmla="*/ 403492 w 552964"/>
                <a:gd name="T23" fmla="*/ 160187 h 177311"/>
                <a:gd name="T24" fmla="*/ 352622 w 552964"/>
                <a:gd name="T25" fmla="*/ 160337 h 177311"/>
                <a:gd name="T26" fmla="*/ 260673 w 552964"/>
                <a:gd name="T27" fmla="*/ 160337 h 177311"/>
                <a:gd name="T28" fmla="*/ 166885 w 552964"/>
                <a:gd name="T29" fmla="*/ 160337 h 177311"/>
                <a:gd name="T30" fmla="*/ 74937 w 552964"/>
                <a:gd name="T31" fmla="*/ 160337 h 177311"/>
                <a:gd name="T32" fmla="*/ 25223 w 552964"/>
                <a:gd name="T33" fmla="*/ 160187 h 177311"/>
                <a:gd name="T34" fmla="*/ 9417 w 552964"/>
                <a:gd name="T35" fmla="*/ 152520 h 177311"/>
                <a:gd name="T36" fmla="*/ 2870 w 552964"/>
                <a:gd name="T37" fmla="*/ 134013 h 177311"/>
                <a:gd name="T38" fmla="*/ 0 w 552964"/>
                <a:gd name="T39" fmla="*/ 80048 h 177311"/>
                <a:gd name="T40" fmla="*/ 2870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(m23,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62" name="Straight Arrow Connector 258"/>
            <p:cNvCxnSpPr>
              <a:cxnSpLocks noChangeShapeType="1"/>
            </p:cNvCxnSpPr>
            <p:nvPr/>
          </p:nvCxnSpPr>
          <p:spPr bwMode="auto">
            <a:xfrm flipH="1">
              <a:off x="4975" y="343"/>
              <a:ext cx="349" cy="75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8" name="Freeform 97"/>
            <p:cNvSpPr>
              <a:spLocks noChangeArrowheads="1"/>
            </p:cNvSpPr>
            <p:nvPr/>
          </p:nvSpPr>
          <p:spPr bwMode="auto">
            <a:xfrm>
              <a:off x="4782" y="425"/>
              <a:ext cx="266" cy="101"/>
            </a:xfrm>
            <a:custGeom>
              <a:avLst/>
              <a:gdLst>
                <a:gd name="T0" fmla="*/ 2870 w 552964"/>
                <a:gd name="T1" fmla="*/ 29321 h 177311"/>
                <a:gd name="T2" fmla="*/ 9417 w 552964"/>
                <a:gd name="T3" fmla="*/ 10813 h 177311"/>
                <a:gd name="T4" fmla="*/ 25223 w 552964"/>
                <a:gd name="T5" fmla="*/ 3147 h 177311"/>
                <a:gd name="T6" fmla="*/ 212115 w 552964"/>
                <a:gd name="T7" fmla="*/ 1456 h 177311"/>
                <a:gd name="T8" fmla="*/ 253514 w 552964"/>
                <a:gd name="T9" fmla="*/ 0 h 177311"/>
                <a:gd name="T10" fmla="*/ 403491 w 552964"/>
                <a:gd name="T11" fmla="*/ 3147 h 177311"/>
                <a:gd name="T12" fmla="*/ 419297 w 552964"/>
                <a:gd name="T13" fmla="*/ 10813 h 177311"/>
                <a:gd name="T14" fmla="*/ 425845 w 552964"/>
                <a:gd name="T15" fmla="*/ 29321 h 177311"/>
                <a:gd name="T16" fmla="*/ 427037 w 552964"/>
                <a:gd name="T17" fmla="*/ 80048 h 177311"/>
                <a:gd name="T18" fmla="*/ 425845 w 552964"/>
                <a:gd name="T19" fmla="*/ 134013 h 177311"/>
                <a:gd name="T20" fmla="*/ 419297 w 552964"/>
                <a:gd name="T21" fmla="*/ 152520 h 177311"/>
                <a:gd name="T22" fmla="*/ 403491 w 552964"/>
                <a:gd name="T23" fmla="*/ 160187 h 177311"/>
                <a:gd name="T24" fmla="*/ 352621 w 552964"/>
                <a:gd name="T25" fmla="*/ 160337 h 177311"/>
                <a:gd name="T26" fmla="*/ 260672 w 552964"/>
                <a:gd name="T27" fmla="*/ 160337 h 177311"/>
                <a:gd name="T28" fmla="*/ 166885 w 552964"/>
                <a:gd name="T29" fmla="*/ 160337 h 177311"/>
                <a:gd name="T30" fmla="*/ 74937 w 552964"/>
                <a:gd name="T31" fmla="*/ 160337 h 177311"/>
                <a:gd name="T32" fmla="*/ 25223 w 552964"/>
                <a:gd name="T33" fmla="*/ 160187 h 177311"/>
                <a:gd name="T34" fmla="*/ 9417 w 552964"/>
                <a:gd name="T35" fmla="*/ 152520 h 177311"/>
                <a:gd name="T36" fmla="*/ 2870 w 552964"/>
                <a:gd name="T37" fmla="*/ 134013 h 177311"/>
                <a:gd name="T38" fmla="*/ 0 w 552964"/>
                <a:gd name="T39" fmla="*/ 80048 h 177311"/>
                <a:gd name="T40" fmla="*/ 2870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(m22, </a:t>
              </a:r>
              <a:r>
                <a:rPr lang="el-GR" sz="800" b="1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64" name="Straight Arrow Connector 217"/>
            <p:cNvCxnSpPr>
              <a:cxnSpLocks noChangeShapeType="1"/>
              <a:stCxn id="297" idx="14"/>
              <a:endCxn id="300" idx="3"/>
            </p:cNvCxnSpPr>
            <p:nvPr/>
          </p:nvCxnSpPr>
          <p:spPr bwMode="auto">
            <a:xfrm flipH="1">
              <a:off x="4055" y="595"/>
              <a:ext cx="228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65" name="Straight Arrow Connector 221"/>
            <p:cNvCxnSpPr>
              <a:cxnSpLocks noChangeShapeType="1"/>
              <a:stCxn id="297" idx="10"/>
              <a:endCxn id="302" idx="3"/>
            </p:cNvCxnSpPr>
            <p:nvPr/>
          </p:nvCxnSpPr>
          <p:spPr bwMode="auto">
            <a:xfrm>
              <a:off x="4427" y="595"/>
              <a:ext cx="494" cy="229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66" name="Straight Arrow Connector 131"/>
            <p:cNvCxnSpPr>
              <a:cxnSpLocks noChangeShapeType="1"/>
              <a:stCxn id="308" idx="11"/>
              <a:endCxn id="311" idx="3"/>
            </p:cNvCxnSpPr>
            <p:nvPr/>
          </p:nvCxnSpPr>
          <p:spPr bwMode="auto">
            <a:xfrm>
              <a:off x="4416" y="1195"/>
              <a:ext cx="468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0" name="Freeform 299"/>
            <p:cNvSpPr>
              <a:spLocks noChangeArrowheads="1"/>
            </p:cNvSpPr>
            <p:nvPr/>
          </p:nvSpPr>
          <p:spPr bwMode="auto">
            <a:xfrm>
              <a:off x="3942" y="824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(m17,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9" name="Freeform 308"/>
            <p:cNvSpPr>
              <a:spLocks noChangeArrowheads="1"/>
            </p:cNvSpPr>
            <p:nvPr/>
          </p:nvSpPr>
          <p:spPr bwMode="auto">
            <a:xfrm>
              <a:off x="4063" y="1347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C3)</a:t>
              </a:r>
            </a:p>
          </p:txBody>
        </p:sp>
        <p:sp>
          <p:nvSpPr>
            <p:cNvPr id="311" name="Freeform 310"/>
            <p:cNvSpPr>
              <a:spLocks noChangeArrowheads="1"/>
            </p:cNvSpPr>
            <p:nvPr/>
          </p:nvSpPr>
          <p:spPr bwMode="auto">
            <a:xfrm>
              <a:off x="4778" y="1347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208 w 565849"/>
                <a:gd name="T3" fmla="*/ 7714 h 174471"/>
                <a:gd name="T4" fmla="*/ 21195 w 565849"/>
                <a:gd name="T5" fmla="*/ 0 h 174471"/>
                <a:gd name="T6" fmla="*/ 206072 w 565849"/>
                <a:gd name="T7" fmla="*/ 425 h 174471"/>
                <a:gd name="T8" fmla="*/ 393143 w 565849"/>
                <a:gd name="T9" fmla="*/ 0 h 174471"/>
                <a:gd name="T10" fmla="*/ 408130 w 565849"/>
                <a:gd name="T11" fmla="*/ 7714 h 174471"/>
                <a:gd name="T12" fmla="*/ 414338 w 565849"/>
                <a:gd name="T13" fmla="*/ 26337 h 174471"/>
                <a:gd name="T14" fmla="*/ 414338 w 565849"/>
                <a:gd name="T15" fmla="*/ 131680 h 174471"/>
                <a:gd name="T16" fmla="*/ 408130 w 565849"/>
                <a:gd name="T17" fmla="*/ 150303 h 174471"/>
                <a:gd name="T18" fmla="*/ 393143 w 565849"/>
                <a:gd name="T19" fmla="*/ 158017 h 174471"/>
                <a:gd name="T20" fmla="*/ 209495 w 565849"/>
                <a:gd name="T21" fmla="*/ 158660 h 174471"/>
                <a:gd name="T22" fmla="*/ 21195 w 565849"/>
                <a:gd name="T23" fmla="*/ 158017 h 174471"/>
                <a:gd name="T24" fmla="*/ 6208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C3)</a:t>
              </a:r>
            </a:p>
          </p:txBody>
        </p:sp>
        <p:cxnSp>
          <p:nvCxnSpPr>
            <p:cNvPr id="1461372" name="Straight Arrow Connector 132"/>
            <p:cNvCxnSpPr>
              <a:cxnSpLocks noChangeShapeType="1"/>
              <a:stCxn id="308" idx="14"/>
              <a:endCxn id="309" idx="3"/>
            </p:cNvCxnSpPr>
            <p:nvPr/>
          </p:nvCxnSpPr>
          <p:spPr bwMode="auto">
            <a:xfrm flipH="1">
              <a:off x="4169" y="1195"/>
              <a:ext cx="116" cy="15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74" name="Curved Connector 144"/>
            <p:cNvCxnSpPr>
              <a:cxnSpLocks noChangeShapeType="1"/>
              <a:stCxn id="309" idx="10"/>
              <a:endCxn id="319" idx="18"/>
            </p:cNvCxnSpPr>
            <p:nvPr/>
          </p:nvCxnSpPr>
          <p:spPr bwMode="auto">
            <a:xfrm>
              <a:off x="4170" y="1453"/>
              <a:ext cx="117" cy="275"/>
            </a:xfrm>
            <a:prstGeom prst="curvedConnector3">
              <a:avLst>
                <a:gd name="adj1" fmla="val 11111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75" name="Curved Connector 175"/>
            <p:cNvCxnSpPr>
              <a:cxnSpLocks noChangeShapeType="1"/>
              <a:stCxn id="300" idx="10"/>
              <a:endCxn id="309" idx="3"/>
            </p:cNvCxnSpPr>
            <p:nvPr/>
          </p:nvCxnSpPr>
          <p:spPr bwMode="auto">
            <a:xfrm>
              <a:off x="4057" y="931"/>
              <a:ext cx="112" cy="416"/>
            </a:xfrm>
            <a:prstGeom prst="curvedConnector3">
              <a:avLst>
                <a:gd name="adj1" fmla="val -25000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76" name="Curved Connector 180"/>
            <p:cNvCxnSpPr>
              <a:cxnSpLocks noChangeShapeType="1"/>
              <a:stCxn id="311" idx="3"/>
              <a:endCxn id="302" idx="10"/>
            </p:cNvCxnSpPr>
            <p:nvPr/>
          </p:nvCxnSpPr>
          <p:spPr bwMode="auto">
            <a:xfrm flipV="1">
              <a:off x="4884" y="931"/>
              <a:ext cx="39" cy="416"/>
            </a:xfrm>
            <a:prstGeom prst="curvedConnector3">
              <a:avLst>
                <a:gd name="adj1" fmla="val 117944"/>
              </a:avLst>
            </a:pr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0" name="Straight Arrow Connector 329"/>
            <p:cNvCxnSpPr>
              <a:cxnSpLocks noChangeShapeType="1"/>
              <a:stCxn id="297" idx="12"/>
              <a:endCxn id="308" idx="3"/>
            </p:cNvCxnSpPr>
            <p:nvPr/>
          </p:nvCxnSpPr>
          <p:spPr bwMode="auto">
            <a:xfrm flipH="1">
              <a:off x="4350" y="594"/>
              <a:ext cx="4" cy="49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3" name="Freeform 352"/>
            <p:cNvSpPr>
              <a:spLocks/>
            </p:cNvSpPr>
            <p:nvPr/>
          </p:nvSpPr>
          <p:spPr bwMode="auto">
            <a:xfrm>
              <a:off x="4998" y="524"/>
              <a:ext cx="542" cy="643"/>
            </a:xfrm>
            <a:custGeom>
              <a:avLst/>
              <a:gdLst>
                <a:gd name="T0" fmla="*/ 0 w 976952"/>
                <a:gd name="T1" fmla="*/ 641817 h 1020171"/>
                <a:gd name="T2" fmla="*/ 384637 w 976952"/>
                <a:gd name="T3" fmla="*/ 1003693 h 1020171"/>
                <a:gd name="T4" fmla="*/ 841393 w 976952"/>
                <a:gd name="T5" fmla="*/ 539400 h 1020171"/>
                <a:gd name="T6" fmla="*/ 498826 w 976952"/>
                <a:gd name="T7" fmla="*/ 0 h 10201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952" h="1020171">
                  <a:moveTo>
                    <a:pt x="0" y="641445"/>
                  </a:moveTo>
                  <a:cubicBezTo>
                    <a:pt x="138752" y="830808"/>
                    <a:pt x="277504" y="1020171"/>
                    <a:pt x="436728" y="1003111"/>
                  </a:cubicBezTo>
                  <a:cubicBezTo>
                    <a:pt x="595952" y="986051"/>
                    <a:pt x="933734" y="706272"/>
                    <a:pt x="955343" y="539087"/>
                  </a:cubicBezTo>
                  <a:cubicBezTo>
                    <a:pt x="976952" y="371902"/>
                    <a:pt x="771667" y="185951"/>
                    <a:pt x="566382" y="0"/>
                  </a:cubicBezTo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3486" y="661"/>
              <a:ext cx="526" cy="165"/>
            </a:xfrm>
            <a:custGeom>
              <a:avLst/>
              <a:gdLst>
                <a:gd name="T0" fmla="*/ 0 w 834887"/>
                <a:gd name="T1" fmla="*/ 261937 h 262393"/>
                <a:gd name="T2" fmla="*/ 461251 w 834887"/>
                <a:gd name="T3" fmla="*/ 0 h 262393"/>
                <a:gd name="T4" fmla="*/ 835025 w 834887"/>
                <a:gd name="T5" fmla="*/ 261937 h 2623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4887" h="262393">
                  <a:moveTo>
                    <a:pt x="0" y="262393"/>
                  </a:moveTo>
                  <a:cubicBezTo>
                    <a:pt x="161013" y="131196"/>
                    <a:pt x="322027" y="0"/>
                    <a:pt x="461175" y="0"/>
                  </a:cubicBezTo>
                  <a:cubicBezTo>
                    <a:pt x="600323" y="0"/>
                    <a:pt x="834887" y="262393"/>
                    <a:pt x="834887" y="262393"/>
                  </a:cubicBezTo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171" y="544"/>
              <a:ext cx="886" cy="292"/>
            </a:xfrm>
            <a:custGeom>
              <a:avLst/>
              <a:gdLst>
                <a:gd name="T0" fmla="*/ 0 w 1399430"/>
                <a:gd name="T1" fmla="*/ 463550 h 439972"/>
                <a:gd name="T2" fmla="*/ 895061 w 1399430"/>
                <a:gd name="T3" fmla="*/ 2792 h 439972"/>
                <a:gd name="T4" fmla="*/ 1406525 w 1399430"/>
                <a:gd name="T5" fmla="*/ 446795 h 439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9430" h="439972">
                  <a:moveTo>
                    <a:pt x="0" y="439972"/>
                  </a:moveTo>
                  <a:cubicBezTo>
                    <a:pt x="328654" y="222636"/>
                    <a:pt x="657308" y="5301"/>
                    <a:pt x="890546" y="2650"/>
                  </a:cubicBezTo>
                  <a:cubicBezTo>
                    <a:pt x="1123784" y="0"/>
                    <a:pt x="1399430" y="424069"/>
                    <a:pt x="1399430" y="424069"/>
                  </a:cubicBezTo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3" name="Freeform 82"/>
            <p:cNvSpPr>
              <a:spLocks noChangeArrowheads="1"/>
            </p:cNvSpPr>
            <p:nvPr/>
          </p:nvSpPr>
          <p:spPr bwMode="auto">
            <a:xfrm>
              <a:off x="361" y="337"/>
              <a:ext cx="240" cy="109"/>
            </a:xfrm>
            <a:custGeom>
              <a:avLst/>
              <a:gdLst>
                <a:gd name="T0" fmla="*/ 2496 w 552964"/>
                <a:gd name="T1" fmla="*/ 29321 h 177311"/>
                <a:gd name="T2" fmla="*/ 8192 w 552964"/>
                <a:gd name="T3" fmla="*/ 10813 h 177311"/>
                <a:gd name="T4" fmla="*/ 21941 w 552964"/>
                <a:gd name="T5" fmla="*/ 3147 h 177311"/>
                <a:gd name="T6" fmla="*/ 184516 w 552964"/>
                <a:gd name="T7" fmla="*/ 1456 h 177311"/>
                <a:gd name="T8" fmla="*/ 220529 w 552964"/>
                <a:gd name="T9" fmla="*/ 0 h 177311"/>
                <a:gd name="T10" fmla="*/ 350993 w 552964"/>
                <a:gd name="T11" fmla="*/ 3147 h 177311"/>
                <a:gd name="T12" fmla="*/ 364742 w 552964"/>
                <a:gd name="T13" fmla="*/ 10813 h 177311"/>
                <a:gd name="T14" fmla="*/ 370438 w 552964"/>
                <a:gd name="T15" fmla="*/ 29321 h 177311"/>
                <a:gd name="T16" fmla="*/ 371475 w 552964"/>
                <a:gd name="T17" fmla="*/ 80048 h 177311"/>
                <a:gd name="T18" fmla="*/ 370438 w 552964"/>
                <a:gd name="T19" fmla="*/ 134013 h 177311"/>
                <a:gd name="T20" fmla="*/ 364742 w 552964"/>
                <a:gd name="T21" fmla="*/ 152520 h 177311"/>
                <a:gd name="T22" fmla="*/ 350993 w 552964"/>
                <a:gd name="T23" fmla="*/ 160187 h 177311"/>
                <a:gd name="T24" fmla="*/ 306741 w 552964"/>
                <a:gd name="T25" fmla="*/ 160337 h 177311"/>
                <a:gd name="T26" fmla="*/ 226756 w 552964"/>
                <a:gd name="T27" fmla="*/ 160337 h 177311"/>
                <a:gd name="T28" fmla="*/ 145172 w 552964"/>
                <a:gd name="T29" fmla="*/ 160337 h 177311"/>
                <a:gd name="T30" fmla="*/ 65187 w 552964"/>
                <a:gd name="T31" fmla="*/ 160337 h 177311"/>
                <a:gd name="T32" fmla="*/ 21941 w 552964"/>
                <a:gd name="T33" fmla="*/ 160187 h 177311"/>
                <a:gd name="T34" fmla="*/ 8192 w 552964"/>
                <a:gd name="T35" fmla="*/ 152520 h 177311"/>
                <a:gd name="T36" fmla="*/ 2496 w 552964"/>
                <a:gd name="T37" fmla="*/ 134013 h 177311"/>
                <a:gd name="T38" fmla="*/ 0 w 552964"/>
                <a:gd name="T39" fmla="*/ 80048 h 177311"/>
                <a:gd name="T40" fmla="*/ 2496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rgbClr val="FFFFFF"/>
                  </a:solidFill>
                  <a:latin typeface="Cambria Math" pitchFamily="18" charset="0"/>
                </a:rPr>
                <a:t>(m2, </a:t>
              </a:r>
              <a:r>
                <a:rPr lang="el-GR" sz="800" dirty="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dirty="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121" name="Freeform 120"/>
            <p:cNvSpPr>
              <a:spLocks noChangeArrowheads="1"/>
            </p:cNvSpPr>
            <p:nvPr/>
          </p:nvSpPr>
          <p:spPr bwMode="auto">
            <a:xfrm>
              <a:off x="2444" y="1089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C2)</a:t>
              </a:r>
            </a:p>
          </p:txBody>
        </p:sp>
        <p:sp>
          <p:nvSpPr>
            <p:cNvPr id="297" name="Freeform 296"/>
            <p:cNvSpPr>
              <a:spLocks noChangeArrowheads="1"/>
            </p:cNvSpPr>
            <p:nvPr/>
          </p:nvSpPr>
          <p:spPr bwMode="auto">
            <a:xfrm>
              <a:off x="4238" y="488"/>
              <a:ext cx="281" cy="117"/>
            </a:xfrm>
            <a:custGeom>
              <a:avLst/>
              <a:gdLst>
                <a:gd name="T0" fmla="*/ 0 w 547704"/>
                <a:gd name="T1" fmla="*/ 28121 h 175701"/>
                <a:gd name="T2" fmla="*/ 6610 w 547704"/>
                <a:gd name="T3" fmla="*/ 9443 h 175701"/>
                <a:gd name="T4" fmla="*/ 22568 w 547704"/>
                <a:gd name="T5" fmla="*/ 1706 h 175701"/>
                <a:gd name="T6" fmla="*/ 211255 w 547704"/>
                <a:gd name="T7" fmla="*/ 0 h 175701"/>
                <a:gd name="T8" fmla="*/ 404470 w 547704"/>
                <a:gd name="T9" fmla="*/ 1706 h 175701"/>
                <a:gd name="T10" fmla="*/ 420428 w 547704"/>
                <a:gd name="T11" fmla="*/ 9443 h 175701"/>
                <a:gd name="T12" fmla="*/ 427038 w 547704"/>
                <a:gd name="T13" fmla="*/ 28121 h 175701"/>
                <a:gd name="T14" fmla="*/ 427038 w 547704"/>
                <a:gd name="T15" fmla="*/ 133772 h 175701"/>
                <a:gd name="T16" fmla="*/ 420428 w 547704"/>
                <a:gd name="T17" fmla="*/ 152450 h 175701"/>
                <a:gd name="T18" fmla="*/ 404470 w 547704"/>
                <a:gd name="T19" fmla="*/ 160187 h 175701"/>
                <a:gd name="T20" fmla="*/ 353111 w 547704"/>
                <a:gd name="T21" fmla="*/ 160338 h 175701"/>
                <a:gd name="T22" fmla="*/ 260279 w 547704"/>
                <a:gd name="T23" fmla="*/ 160338 h 175701"/>
                <a:gd name="T24" fmla="*/ 210343 w 547704"/>
                <a:gd name="T25" fmla="*/ 159544 h 175701"/>
                <a:gd name="T26" fmla="*/ 165591 w 547704"/>
                <a:gd name="T27" fmla="*/ 160338 h 175701"/>
                <a:gd name="T28" fmla="*/ 72760 w 547704"/>
                <a:gd name="T29" fmla="*/ 160338 h 175701"/>
                <a:gd name="T30" fmla="*/ 22568 w 547704"/>
                <a:gd name="T31" fmla="*/ 160187 h 175701"/>
                <a:gd name="T32" fmla="*/ 6610 w 547704"/>
                <a:gd name="T33" fmla="*/ 152450 h 175701"/>
                <a:gd name="T34" fmla="*/ 0 w 547704"/>
                <a:gd name="T35" fmla="*/ 133772 h 175701"/>
                <a:gd name="T36" fmla="*/ 0 w 547704"/>
                <a:gd name="T37" fmla="*/ 28121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(m15,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06" name="Freeform 205"/>
            <p:cNvSpPr>
              <a:spLocks noChangeArrowheads="1"/>
            </p:cNvSpPr>
            <p:nvPr/>
          </p:nvSpPr>
          <p:spPr bwMode="auto">
            <a:xfrm>
              <a:off x="655" y="617"/>
              <a:ext cx="246" cy="117"/>
            </a:xfrm>
            <a:custGeom>
              <a:avLst/>
              <a:gdLst>
                <a:gd name="T0" fmla="*/ 0 w 547704"/>
                <a:gd name="T1" fmla="*/ 28120 h 175701"/>
                <a:gd name="T2" fmla="*/ 5726 w 547704"/>
                <a:gd name="T3" fmla="*/ 9443 h 175701"/>
                <a:gd name="T4" fmla="*/ 19548 w 547704"/>
                <a:gd name="T5" fmla="*/ 1706 h 175701"/>
                <a:gd name="T6" fmla="*/ 182982 w 547704"/>
                <a:gd name="T7" fmla="*/ 0 h 175701"/>
                <a:gd name="T8" fmla="*/ 350339 w 547704"/>
                <a:gd name="T9" fmla="*/ 1706 h 175701"/>
                <a:gd name="T10" fmla="*/ 364161 w 547704"/>
                <a:gd name="T11" fmla="*/ 9443 h 175701"/>
                <a:gd name="T12" fmla="*/ 369887 w 547704"/>
                <a:gd name="T13" fmla="*/ 28120 h 175701"/>
                <a:gd name="T14" fmla="*/ 369887 w 547704"/>
                <a:gd name="T15" fmla="*/ 133772 h 175701"/>
                <a:gd name="T16" fmla="*/ 364161 w 547704"/>
                <a:gd name="T17" fmla="*/ 152449 h 175701"/>
                <a:gd name="T18" fmla="*/ 350339 w 547704"/>
                <a:gd name="T19" fmla="*/ 160186 h 175701"/>
                <a:gd name="T20" fmla="*/ 305854 w 547704"/>
                <a:gd name="T21" fmla="*/ 160337 h 175701"/>
                <a:gd name="T22" fmla="*/ 225446 w 547704"/>
                <a:gd name="T23" fmla="*/ 160337 h 175701"/>
                <a:gd name="T24" fmla="*/ 182193 w 547704"/>
                <a:gd name="T25" fmla="*/ 159543 h 175701"/>
                <a:gd name="T26" fmla="*/ 143430 w 547704"/>
                <a:gd name="T27" fmla="*/ 160337 h 175701"/>
                <a:gd name="T28" fmla="*/ 63022 w 547704"/>
                <a:gd name="T29" fmla="*/ 160337 h 175701"/>
                <a:gd name="T30" fmla="*/ 19548 w 547704"/>
                <a:gd name="T31" fmla="*/ 160186 h 175701"/>
                <a:gd name="T32" fmla="*/ 5726 w 547704"/>
                <a:gd name="T33" fmla="*/ 152449 h 175701"/>
                <a:gd name="T34" fmla="*/ 0 w 547704"/>
                <a:gd name="T35" fmla="*/ 133772 h 175701"/>
                <a:gd name="T36" fmla="*/ 0 w 547704"/>
                <a:gd name="T37" fmla="*/ 28120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63" name="Freeform 262"/>
            <p:cNvSpPr>
              <a:spLocks noChangeArrowheads="1"/>
            </p:cNvSpPr>
            <p:nvPr/>
          </p:nvSpPr>
          <p:spPr bwMode="auto">
            <a:xfrm>
              <a:off x="641" y="1217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C1)</a:t>
              </a:r>
            </a:p>
          </p:txBody>
        </p:sp>
        <p:sp>
          <p:nvSpPr>
            <p:cNvPr id="24" name="Freeform 23"/>
            <p:cNvSpPr>
              <a:spLocks noChangeArrowheads="1"/>
            </p:cNvSpPr>
            <p:nvPr/>
          </p:nvSpPr>
          <p:spPr bwMode="auto">
            <a:xfrm>
              <a:off x="2455" y="45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66 w 565849"/>
                <a:gd name="T3" fmla="*/ 7791 h 174471"/>
                <a:gd name="T4" fmla="*/ 19002 w 565849"/>
                <a:gd name="T5" fmla="*/ 0 h 174471"/>
                <a:gd name="T6" fmla="*/ 352473 w 565849"/>
                <a:gd name="T7" fmla="*/ 0 h 174471"/>
                <a:gd name="T8" fmla="*/ 365909 w 565849"/>
                <a:gd name="T9" fmla="*/ 7791 h 174471"/>
                <a:gd name="T10" fmla="*/ 371475 w 565849"/>
                <a:gd name="T11" fmla="*/ 26600 h 174471"/>
                <a:gd name="T12" fmla="*/ 371475 w 565849"/>
                <a:gd name="T13" fmla="*/ 132996 h 174471"/>
                <a:gd name="T14" fmla="*/ 365909 w 565849"/>
                <a:gd name="T15" fmla="*/ 151805 h 174471"/>
                <a:gd name="T16" fmla="*/ 352473 w 565849"/>
                <a:gd name="T17" fmla="*/ 159596 h 174471"/>
                <a:gd name="T18" fmla="*/ 187823 w 565849"/>
                <a:gd name="T19" fmla="*/ 160246 h 174471"/>
                <a:gd name="T20" fmla="*/ 19002 w 565849"/>
                <a:gd name="T21" fmla="*/ 159596 h 174471"/>
                <a:gd name="T22" fmla="*/ 5566 w 565849"/>
                <a:gd name="T23" fmla="*/ 151805 h 174471"/>
                <a:gd name="T24" fmla="*/ 0 w 565849"/>
                <a:gd name="T25" fmla="*/ 132996 h 174471"/>
                <a:gd name="T26" fmla="*/ 0 w 565849"/>
                <a:gd name="T27" fmla="*/ 26600 h 1744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5849"/>
                <a:gd name="T43" fmla="*/ 0 h 174471"/>
                <a:gd name="T44" fmla="*/ 565849 w 565849"/>
                <a:gd name="T45" fmla="*/ 174471 h 17447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1269" y="0"/>
                    <a:pt x="28945" y="0"/>
                  </a:cubicBez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2" name="Freeform 211"/>
            <p:cNvSpPr>
              <a:spLocks noChangeArrowheads="1"/>
            </p:cNvSpPr>
            <p:nvPr/>
          </p:nvSpPr>
          <p:spPr bwMode="auto">
            <a:xfrm>
              <a:off x="2458" y="489"/>
              <a:ext cx="246" cy="117"/>
            </a:xfrm>
            <a:custGeom>
              <a:avLst/>
              <a:gdLst>
                <a:gd name="T0" fmla="*/ 0 w 547704"/>
                <a:gd name="T1" fmla="*/ 28120 h 175701"/>
                <a:gd name="T2" fmla="*/ 5726 w 547704"/>
                <a:gd name="T3" fmla="*/ 9443 h 175701"/>
                <a:gd name="T4" fmla="*/ 19548 w 547704"/>
                <a:gd name="T5" fmla="*/ 1706 h 175701"/>
                <a:gd name="T6" fmla="*/ 182983 w 547704"/>
                <a:gd name="T7" fmla="*/ 0 h 175701"/>
                <a:gd name="T8" fmla="*/ 350340 w 547704"/>
                <a:gd name="T9" fmla="*/ 1706 h 175701"/>
                <a:gd name="T10" fmla="*/ 364162 w 547704"/>
                <a:gd name="T11" fmla="*/ 9443 h 175701"/>
                <a:gd name="T12" fmla="*/ 369888 w 547704"/>
                <a:gd name="T13" fmla="*/ 28120 h 175701"/>
                <a:gd name="T14" fmla="*/ 369888 w 547704"/>
                <a:gd name="T15" fmla="*/ 133772 h 175701"/>
                <a:gd name="T16" fmla="*/ 364162 w 547704"/>
                <a:gd name="T17" fmla="*/ 152449 h 175701"/>
                <a:gd name="T18" fmla="*/ 350340 w 547704"/>
                <a:gd name="T19" fmla="*/ 160186 h 175701"/>
                <a:gd name="T20" fmla="*/ 305855 w 547704"/>
                <a:gd name="T21" fmla="*/ 160337 h 175701"/>
                <a:gd name="T22" fmla="*/ 225446 w 547704"/>
                <a:gd name="T23" fmla="*/ 160337 h 175701"/>
                <a:gd name="T24" fmla="*/ 182193 w 547704"/>
                <a:gd name="T25" fmla="*/ 159543 h 175701"/>
                <a:gd name="T26" fmla="*/ 143430 w 547704"/>
                <a:gd name="T27" fmla="*/ 160337 h 175701"/>
                <a:gd name="T28" fmla="*/ 63022 w 547704"/>
                <a:gd name="T29" fmla="*/ 160337 h 175701"/>
                <a:gd name="T30" fmla="*/ 19548 w 547704"/>
                <a:gd name="T31" fmla="*/ 160186 h 175701"/>
                <a:gd name="T32" fmla="*/ 5726 w 547704"/>
                <a:gd name="T33" fmla="*/ 152449 h 175701"/>
                <a:gd name="T34" fmla="*/ 0 w 547704"/>
                <a:gd name="T35" fmla="*/ 133772 h 175701"/>
                <a:gd name="T36" fmla="*/ 0 w 547704"/>
                <a:gd name="T37" fmla="*/ 28120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(m9,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2" name="Freeform 301"/>
            <p:cNvSpPr>
              <a:spLocks noChangeArrowheads="1"/>
            </p:cNvSpPr>
            <p:nvPr/>
          </p:nvSpPr>
          <p:spPr bwMode="auto">
            <a:xfrm>
              <a:off x="4808" y="824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(m19,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8" name="Freeform 307"/>
            <p:cNvSpPr>
              <a:spLocks noChangeArrowheads="1"/>
            </p:cNvSpPr>
            <p:nvPr/>
          </p:nvSpPr>
          <p:spPr bwMode="auto">
            <a:xfrm>
              <a:off x="4242" y="1088"/>
              <a:ext cx="269" cy="117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C3)</a:t>
              </a:r>
            </a:p>
          </p:txBody>
        </p:sp>
        <p:sp>
          <p:nvSpPr>
            <p:cNvPr id="319" name="Freeform 318"/>
            <p:cNvSpPr>
              <a:spLocks noChangeArrowheads="1"/>
            </p:cNvSpPr>
            <p:nvPr/>
          </p:nvSpPr>
          <p:spPr bwMode="auto">
            <a:xfrm>
              <a:off x="4279" y="1675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smtClean="0">
                  <a:solidFill>
                    <a:srgbClr val="FFFFFF"/>
                  </a:solidFill>
                  <a:latin typeface="Cambria Math" pitchFamily="18" charset="0"/>
                </a:rPr>
                <a:t>(p5, C3)</a:t>
              </a:r>
            </a:p>
          </p:txBody>
        </p:sp>
        <p:sp>
          <p:nvSpPr>
            <p:cNvPr id="275" name="Freeform 274"/>
            <p:cNvSpPr>
              <a:spLocks noChangeArrowheads="1"/>
            </p:cNvSpPr>
            <p:nvPr/>
          </p:nvSpPr>
          <p:spPr bwMode="auto">
            <a:xfrm>
              <a:off x="678" y="1804"/>
              <a:ext cx="269" cy="117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12700" algn="ctr">
              <a:solidFill>
                <a:schemeClr val="bg1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smtClean="0">
                  <a:solidFill>
                    <a:srgbClr val="FFFFFF"/>
                  </a:solidFill>
                  <a:latin typeface="Cambria Math" pitchFamily="18" charset="0"/>
                </a:rPr>
                <a:t>(p5, C1)</a:t>
              </a:r>
            </a:p>
          </p:txBody>
        </p:sp>
        <p:sp>
          <p:nvSpPr>
            <p:cNvPr id="142" name="Freeform 141"/>
            <p:cNvSpPr>
              <a:spLocks noChangeArrowheads="1"/>
            </p:cNvSpPr>
            <p:nvPr/>
          </p:nvSpPr>
          <p:spPr bwMode="auto">
            <a:xfrm>
              <a:off x="2481" y="1677"/>
              <a:ext cx="269" cy="117"/>
            </a:xfrm>
            <a:custGeom>
              <a:avLst/>
              <a:gdLst>
                <a:gd name="T0" fmla="*/ 2774 w 552964"/>
                <a:gd name="T1" fmla="*/ 27842 h 175701"/>
                <a:gd name="T2" fmla="*/ 9102 w 552964"/>
                <a:gd name="T3" fmla="*/ 9350 h 175701"/>
                <a:gd name="T4" fmla="*/ 24379 w 552964"/>
                <a:gd name="T5" fmla="*/ 1690 h 175701"/>
                <a:gd name="T6" fmla="*/ 205018 w 552964"/>
                <a:gd name="T7" fmla="*/ 0 h 175701"/>
                <a:gd name="T8" fmla="*/ 389992 w 552964"/>
                <a:gd name="T9" fmla="*/ 1690 h 175701"/>
                <a:gd name="T10" fmla="*/ 405269 w 552964"/>
                <a:gd name="T11" fmla="*/ 9350 h 175701"/>
                <a:gd name="T12" fmla="*/ 411598 w 552964"/>
                <a:gd name="T13" fmla="*/ 27842 h 175701"/>
                <a:gd name="T14" fmla="*/ 412750 w 552964"/>
                <a:gd name="T15" fmla="*/ 78527 h 175701"/>
                <a:gd name="T16" fmla="*/ 411598 w 552964"/>
                <a:gd name="T17" fmla="*/ 132448 h 175701"/>
                <a:gd name="T18" fmla="*/ 405269 w 552964"/>
                <a:gd name="T19" fmla="*/ 150940 h 175701"/>
                <a:gd name="T20" fmla="*/ 389992 w 552964"/>
                <a:gd name="T21" fmla="*/ 158600 h 175701"/>
                <a:gd name="T22" fmla="*/ 340824 w 552964"/>
                <a:gd name="T23" fmla="*/ 158750 h 175701"/>
                <a:gd name="T24" fmla="*/ 251951 w 552964"/>
                <a:gd name="T25" fmla="*/ 158750 h 175701"/>
                <a:gd name="T26" fmla="*/ 161302 w 552964"/>
                <a:gd name="T27" fmla="*/ 158750 h 175701"/>
                <a:gd name="T28" fmla="*/ 72430 w 552964"/>
                <a:gd name="T29" fmla="*/ 158750 h 175701"/>
                <a:gd name="T30" fmla="*/ 24379 w 552964"/>
                <a:gd name="T31" fmla="*/ 158600 h 175701"/>
                <a:gd name="T32" fmla="*/ 9102 w 552964"/>
                <a:gd name="T33" fmla="*/ 150940 h 175701"/>
                <a:gd name="T34" fmla="*/ 2774 w 552964"/>
                <a:gd name="T35" fmla="*/ 132448 h 175701"/>
                <a:gd name="T36" fmla="*/ 0 w 552964"/>
                <a:gd name="T37" fmla="*/ 78527 h 175701"/>
                <a:gd name="T38" fmla="*/ 2774 w 552964"/>
                <a:gd name="T39" fmla="*/ 27842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smtClean="0">
                  <a:solidFill>
                    <a:srgbClr val="FFFFFF"/>
                  </a:solidFill>
                  <a:latin typeface="Cambria Math" pitchFamily="18" charset="0"/>
                </a:rPr>
                <a:t>(p5, C2)</a:t>
              </a:r>
            </a:p>
          </p:txBody>
        </p:sp>
      </p:grpSp>
      <p:sp>
        <p:nvSpPr>
          <p:cNvPr id="1461382" name="Rectangle 134"/>
          <p:cNvSpPr>
            <a:spLocks noGrp="1" noChangeArrowheads="1"/>
          </p:cNvSpPr>
          <p:nvPr>
            <p:ph type="title"/>
          </p:nvPr>
        </p:nvSpPr>
        <p:spPr>
          <a:xfrm>
            <a:off x="381000" y="430213"/>
            <a:ext cx="8458200" cy="685800"/>
          </a:xfrm>
        </p:spPr>
        <p:txBody>
          <a:bodyPr/>
          <a:lstStyle/>
          <a:p>
            <a:r>
              <a:rPr lang="en-US" sz="3600" dirty="0" smtClean="0"/>
              <a:t>Complemented Unrolled </a:t>
            </a:r>
            <a:r>
              <a:rPr lang="en-US" sz="3600" dirty="0"/>
              <a:t>SDG</a:t>
            </a:r>
          </a:p>
        </p:txBody>
      </p:sp>
    </p:spTree>
    <p:extLst>
      <p:ext uri="{BB962C8B-B14F-4D97-AF65-F5344CB8AC3E}">
        <p14:creationId xmlns:p14="http://schemas.microsoft.com/office/powerpoint/2010/main" val="38826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F905-7B6E-42BF-AC3C-323EF7695728}" type="slidenum">
              <a:rPr lang="en-US">
                <a:solidFill>
                  <a:srgbClr val="FFFFFF"/>
                </a:solidFill>
              </a:rPr>
              <a:pPr/>
              <a:t>124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61381" name="Group 133"/>
          <p:cNvGrpSpPr>
            <a:grpSpLocks/>
          </p:cNvGrpSpPr>
          <p:nvPr/>
        </p:nvGrpSpPr>
        <p:grpSpPr bwMode="auto">
          <a:xfrm>
            <a:off x="212725" y="1866900"/>
            <a:ext cx="8491538" cy="3124200"/>
            <a:chOff x="49" y="45"/>
            <a:chExt cx="5349" cy="1968"/>
          </a:xfrm>
        </p:grpSpPr>
        <p:cxnSp>
          <p:nvCxnSpPr>
            <p:cNvPr id="1461250" name="Straight Arrow Connector 84"/>
            <p:cNvCxnSpPr>
              <a:cxnSpLocks noChangeShapeType="1"/>
              <a:stCxn id="24" idx="12"/>
            </p:cNvCxnSpPr>
            <p:nvPr/>
          </p:nvCxnSpPr>
          <p:spPr bwMode="auto">
            <a:xfrm flipH="1">
              <a:off x="601" y="134"/>
              <a:ext cx="1854" cy="22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251" name="TextBox 275"/>
            <p:cNvSpPr txBox="1">
              <a:spLocks noChangeArrowheads="1"/>
            </p:cNvSpPr>
            <p:nvPr/>
          </p:nvSpPr>
          <p:spPr bwMode="auto">
            <a:xfrm>
              <a:off x="2385" y="366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C2</a:t>
              </a:r>
            </a:p>
          </p:txBody>
        </p:sp>
        <p:sp>
          <p:nvSpPr>
            <p:cNvPr id="271" name="Freeform 270"/>
            <p:cNvSpPr>
              <a:spLocks noChangeArrowheads="1"/>
            </p:cNvSpPr>
            <p:nvPr/>
          </p:nvSpPr>
          <p:spPr bwMode="auto">
            <a:xfrm>
              <a:off x="49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(p2, C1)</a:t>
              </a:r>
            </a:p>
          </p:txBody>
        </p:sp>
        <p:cxnSp>
          <p:nvCxnSpPr>
            <p:cNvPr id="1461253" name="Straight Arrow Connector 136"/>
            <p:cNvCxnSpPr>
              <a:cxnSpLocks noChangeShapeType="1"/>
              <a:stCxn id="24" idx="9"/>
              <a:endCxn id="212" idx="3"/>
            </p:cNvCxnSpPr>
            <p:nvPr/>
          </p:nvCxnSpPr>
          <p:spPr bwMode="auto">
            <a:xfrm>
              <a:off x="2545" y="152"/>
              <a:ext cx="3" cy="337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254" name="TextBox 54"/>
            <p:cNvSpPr txBox="1">
              <a:spLocks noChangeArrowheads="1"/>
            </p:cNvSpPr>
            <p:nvPr/>
          </p:nvSpPr>
          <p:spPr bwMode="auto">
            <a:xfrm>
              <a:off x="624" y="505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C1</a:t>
              </a:r>
            </a:p>
          </p:txBody>
        </p:sp>
        <p:sp>
          <p:nvSpPr>
            <p:cNvPr id="1461256" name="Freeform 80"/>
            <p:cNvSpPr>
              <a:spLocks/>
            </p:cNvSpPr>
            <p:nvPr/>
          </p:nvSpPr>
          <p:spPr bwMode="auto">
            <a:xfrm>
              <a:off x="153" y="437"/>
              <a:ext cx="320" cy="521"/>
            </a:xfrm>
            <a:custGeom>
              <a:avLst/>
              <a:gdLst>
                <a:gd name="T0" fmla="*/ 431183 w 524933"/>
                <a:gd name="T1" fmla="*/ 0 h 914400"/>
                <a:gd name="T2" fmla="*/ 111273 w 524933"/>
                <a:gd name="T3" fmla="*/ 301021 h 914400"/>
                <a:gd name="T4" fmla="*/ 0 w 524933"/>
                <a:gd name="T5" fmla="*/ 677297 h 914400"/>
                <a:gd name="T6" fmla="*/ 0 60000 65536"/>
                <a:gd name="T7" fmla="*/ 0 60000 65536"/>
                <a:gd name="T8" fmla="*/ 0 60000 65536"/>
                <a:gd name="T9" fmla="*/ 0 w 524933"/>
                <a:gd name="T10" fmla="*/ 0 h 914400"/>
                <a:gd name="T11" fmla="*/ 524933 w 524933"/>
                <a:gd name="T12" fmla="*/ 914400 h 914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4933" h="914400">
                  <a:moveTo>
                    <a:pt x="524933" y="0"/>
                  </a:moveTo>
                  <a:cubicBezTo>
                    <a:pt x="373944" y="127000"/>
                    <a:pt x="222955" y="254000"/>
                    <a:pt x="135466" y="406400"/>
                  </a:cubicBezTo>
                  <a:cubicBezTo>
                    <a:pt x="47977" y="558800"/>
                    <a:pt x="23988" y="736600"/>
                    <a:pt x="0" y="914400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7" name="Freeform 206"/>
            <p:cNvSpPr>
              <a:spLocks noChangeArrowheads="1"/>
            </p:cNvSpPr>
            <p:nvPr/>
          </p:nvSpPr>
          <p:spPr bwMode="auto">
            <a:xfrm>
              <a:off x="57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7 w 565849"/>
                <a:gd name="T9" fmla="*/ 0 h 174471"/>
                <a:gd name="T10" fmla="*/ 364346 w 565849"/>
                <a:gd name="T11" fmla="*/ 7791 h 174471"/>
                <a:gd name="T12" fmla="*/ 369888 w 565849"/>
                <a:gd name="T13" fmla="*/ 26600 h 174471"/>
                <a:gd name="T14" fmla="*/ 369888 w 565849"/>
                <a:gd name="T15" fmla="*/ 132996 h 174471"/>
                <a:gd name="T16" fmla="*/ 364346 w 565849"/>
                <a:gd name="T17" fmla="*/ 151805 h 174471"/>
                <a:gd name="T18" fmla="*/ 350967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(m4,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58" name="Straight Arrow Connector 213"/>
            <p:cNvCxnSpPr>
              <a:cxnSpLocks noChangeShapeType="1"/>
              <a:stCxn id="206" idx="17"/>
              <a:endCxn id="207" idx="3"/>
            </p:cNvCxnSpPr>
            <p:nvPr/>
          </p:nvCxnSpPr>
          <p:spPr bwMode="auto">
            <a:xfrm flipH="1">
              <a:off x="135" y="706"/>
              <a:ext cx="528" cy="25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0" name="Freeform 259"/>
            <p:cNvSpPr>
              <a:spLocks noChangeArrowheads="1"/>
            </p:cNvSpPr>
            <p:nvPr/>
          </p:nvSpPr>
          <p:spPr bwMode="auto">
            <a:xfrm>
              <a:off x="1540" y="957"/>
              <a:ext cx="240" cy="109"/>
            </a:xfrm>
            <a:custGeom>
              <a:avLst/>
              <a:gdLst>
                <a:gd name="T0" fmla="*/ 0 w 565849"/>
                <a:gd name="T1" fmla="*/ 26600 h 174471"/>
                <a:gd name="T2" fmla="*/ 5542 w 565849"/>
                <a:gd name="T3" fmla="*/ 7791 h 174471"/>
                <a:gd name="T4" fmla="*/ 18921 w 565849"/>
                <a:gd name="T5" fmla="*/ 0 h 174471"/>
                <a:gd name="T6" fmla="*/ 183964 w 565849"/>
                <a:gd name="T7" fmla="*/ 429 h 174471"/>
                <a:gd name="T8" fmla="*/ 350966 w 565849"/>
                <a:gd name="T9" fmla="*/ 0 h 174471"/>
                <a:gd name="T10" fmla="*/ 364345 w 565849"/>
                <a:gd name="T11" fmla="*/ 7791 h 174471"/>
                <a:gd name="T12" fmla="*/ 369887 w 565849"/>
                <a:gd name="T13" fmla="*/ 26600 h 174471"/>
                <a:gd name="T14" fmla="*/ 369887 w 565849"/>
                <a:gd name="T15" fmla="*/ 132996 h 174471"/>
                <a:gd name="T16" fmla="*/ 364345 w 565849"/>
                <a:gd name="T17" fmla="*/ 151805 h 174471"/>
                <a:gd name="T18" fmla="*/ 350966 w 565849"/>
                <a:gd name="T19" fmla="*/ 159596 h 174471"/>
                <a:gd name="T20" fmla="*/ 187020 w 565849"/>
                <a:gd name="T21" fmla="*/ 160246 h 174471"/>
                <a:gd name="T22" fmla="*/ 18921 w 565849"/>
                <a:gd name="T23" fmla="*/ 159596 h 174471"/>
                <a:gd name="T24" fmla="*/ 5542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(m8,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62" name="Straight Arrow Connector 227"/>
            <p:cNvCxnSpPr>
              <a:cxnSpLocks noChangeShapeType="1"/>
              <a:stCxn id="206" idx="7"/>
              <a:endCxn id="260" idx="3"/>
            </p:cNvCxnSpPr>
            <p:nvPr/>
          </p:nvCxnSpPr>
          <p:spPr bwMode="auto">
            <a:xfrm>
              <a:off x="829" y="706"/>
              <a:ext cx="789" cy="25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2" name="Freeform 271"/>
            <p:cNvSpPr>
              <a:spLocks noChangeArrowheads="1"/>
            </p:cNvSpPr>
            <p:nvPr/>
          </p:nvSpPr>
          <p:spPr bwMode="auto">
            <a:xfrm>
              <a:off x="1489" y="1480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(p9, C1)</a:t>
              </a:r>
            </a:p>
          </p:txBody>
        </p:sp>
        <p:cxnSp>
          <p:nvCxnSpPr>
            <p:cNvPr id="1461266" name="Straight Arrow Connector 139"/>
            <p:cNvCxnSpPr>
              <a:cxnSpLocks noChangeShapeType="1"/>
              <a:stCxn id="263" idx="8"/>
              <a:endCxn id="272" idx="3"/>
            </p:cNvCxnSpPr>
            <p:nvPr/>
          </p:nvCxnSpPr>
          <p:spPr bwMode="auto">
            <a:xfrm>
              <a:off x="849" y="1306"/>
              <a:ext cx="736" cy="17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67" name="Straight Arrow Connector 140"/>
            <p:cNvCxnSpPr>
              <a:cxnSpLocks noChangeShapeType="1"/>
              <a:stCxn id="263" idx="17"/>
              <a:endCxn id="271" idx="3"/>
            </p:cNvCxnSpPr>
            <p:nvPr/>
          </p:nvCxnSpPr>
          <p:spPr bwMode="auto">
            <a:xfrm flipH="1">
              <a:off x="145" y="1306"/>
              <a:ext cx="505" cy="17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8" name="Freeform 277"/>
            <p:cNvSpPr>
              <a:spLocks noChangeArrowheads="1"/>
            </p:cNvSpPr>
            <p:nvPr/>
          </p:nvSpPr>
          <p:spPr bwMode="auto">
            <a:xfrm>
              <a:off x="364" y="1904"/>
              <a:ext cx="265" cy="109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(p4, C1)</a:t>
              </a:r>
            </a:p>
          </p:txBody>
        </p:sp>
        <p:cxnSp>
          <p:nvCxnSpPr>
            <p:cNvPr id="1461270" name="Curved Connector 148"/>
            <p:cNvCxnSpPr>
              <a:cxnSpLocks noChangeShapeType="1"/>
              <a:stCxn id="271" idx="10"/>
              <a:endCxn id="278" idx="18"/>
            </p:cNvCxnSpPr>
            <p:nvPr/>
          </p:nvCxnSpPr>
          <p:spPr bwMode="auto">
            <a:xfrm>
              <a:off x="147" y="1579"/>
              <a:ext cx="217" cy="374"/>
            </a:xfrm>
            <a:prstGeom prst="curvedConnector3">
              <a:avLst>
                <a:gd name="adj1" fmla="val -3685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1" name="Curved Connector 149"/>
            <p:cNvCxnSpPr>
              <a:cxnSpLocks noChangeShapeType="1"/>
              <a:stCxn id="278" idx="7"/>
              <a:endCxn id="272" idx="10"/>
            </p:cNvCxnSpPr>
            <p:nvPr/>
          </p:nvCxnSpPr>
          <p:spPr bwMode="auto">
            <a:xfrm flipV="1">
              <a:off x="562" y="1579"/>
              <a:ext cx="1025" cy="374"/>
            </a:xfrm>
            <a:prstGeom prst="curvedConnector3">
              <a:avLst>
                <a:gd name="adj1" fmla="val 101264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2" name="Curved Connector 174"/>
            <p:cNvCxnSpPr>
              <a:cxnSpLocks noChangeShapeType="1"/>
              <a:stCxn id="207" idx="10"/>
              <a:endCxn id="271" idx="3"/>
            </p:cNvCxnSpPr>
            <p:nvPr/>
          </p:nvCxnSpPr>
          <p:spPr bwMode="auto">
            <a:xfrm>
              <a:off x="136" y="1057"/>
              <a:ext cx="9" cy="423"/>
            </a:xfrm>
            <a:prstGeom prst="curvedConnector3">
              <a:avLst>
                <a:gd name="adj1" fmla="val -100000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74" name="Curved Connector 181"/>
            <p:cNvCxnSpPr>
              <a:cxnSpLocks noChangeShapeType="1"/>
              <a:stCxn id="272" idx="3"/>
              <a:endCxn id="260" idx="10"/>
            </p:cNvCxnSpPr>
            <p:nvPr/>
          </p:nvCxnSpPr>
          <p:spPr bwMode="auto">
            <a:xfrm flipV="1">
              <a:off x="1585" y="1057"/>
              <a:ext cx="34" cy="423"/>
            </a:xfrm>
            <a:prstGeom prst="curvedConnector3">
              <a:avLst>
                <a:gd name="adj1" fmla="val 108819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6" name="Freeform 215"/>
            <p:cNvSpPr>
              <a:spLocks noChangeArrowheads="1"/>
            </p:cNvSpPr>
            <p:nvPr/>
          </p:nvSpPr>
          <p:spPr bwMode="auto">
            <a:xfrm>
              <a:off x="2683" y="829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(m12,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278" name="Straight Arrow Connector 220"/>
            <p:cNvCxnSpPr>
              <a:cxnSpLocks noChangeShapeType="1"/>
              <a:stCxn id="212" idx="11"/>
              <a:endCxn id="216" idx="3"/>
            </p:cNvCxnSpPr>
            <p:nvPr/>
          </p:nvCxnSpPr>
          <p:spPr bwMode="auto">
            <a:xfrm>
              <a:off x="2567" y="596"/>
              <a:ext cx="219" cy="233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" name="Freeform 123"/>
            <p:cNvSpPr>
              <a:spLocks noChangeArrowheads="1"/>
            </p:cNvSpPr>
            <p:nvPr/>
          </p:nvSpPr>
          <p:spPr bwMode="auto">
            <a:xfrm>
              <a:off x="2668" y="1352"/>
              <a:ext cx="265" cy="109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(p7, C2)</a:t>
              </a:r>
            </a:p>
          </p:txBody>
        </p:sp>
        <p:cxnSp>
          <p:nvCxnSpPr>
            <p:cNvPr id="1461280" name="Straight Arrow Connector 125"/>
            <p:cNvCxnSpPr>
              <a:cxnSpLocks noChangeShapeType="1"/>
              <a:stCxn id="121" idx="12"/>
              <a:endCxn id="124" idx="3"/>
            </p:cNvCxnSpPr>
            <p:nvPr/>
          </p:nvCxnSpPr>
          <p:spPr bwMode="auto">
            <a:xfrm>
              <a:off x="2575" y="1196"/>
              <a:ext cx="189" cy="156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3" name="Freeform 142"/>
            <p:cNvSpPr>
              <a:spLocks noChangeArrowheads="1"/>
            </p:cNvSpPr>
            <p:nvPr/>
          </p:nvSpPr>
          <p:spPr bwMode="auto">
            <a:xfrm>
              <a:off x="2765" y="1542"/>
              <a:ext cx="265" cy="109"/>
            </a:xfrm>
            <a:custGeom>
              <a:avLst/>
              <a:gdLst>
                <a:gd name="T0" fmla="*/ 2774 w 552964"/>
                <a:gd name="T1" fmla="*/ 29031 h 177311"/>
                <a:gd name="T2" fmla="*/ 9102 w 552964"/>
                <a:gd name="T3" fmla="*/ 10706 h 177311"/>
                <a:gd name="T4" fmla="*/ 24379 w 552964"/>
                <a:gd name="T5" fmla="*/ 3116 h 177311"/>
                <a:gd name="T6" fmla="*/ 205018 w 552964"/>
                <a:gd name="T7" fmla="*/ 1441 h 177311"/>
                <a:gd name="T8" fmla="*/ 245032 w 552964"/>
                <a:gd name="T9" fmla="*/ 0 h 177311"/>
                <a:gd name="T10" fmla="*/ 389992 w 552964"/>
                <a:gd name="T11" fmla="*/ 3116 h 177311"/>
                <a:gd name="T12" fmla="*/ 405269 w 552964"/>
                <a:gd name="T13" fmla="*/ 10706 h 177311"/>
                <a:gd name="T14" fmla="*/ 411598 w 552964"/>
                <a:gd name="T15" fmla="*/ 29031 h 177311"/>
                <a:gd name="T16" fmla="*/ 412750 w 552964"/>
                <a:gd name="T17" fmla="*/ 79255 h 177311"/>
                <a:gd name="T18" fmla="*/ 411598 w 552964"/>
                <a:gd name="T19" fmla="*/ 132686 h 177311"/>
                <a:gd name="T20" fmla="*/ 405269 w 552964"/>
                <a:gd name="T21" fmla="*/ 151011 h 177311"/>
                <a:gd name="T22" fmla="*/ 389992 w 552964"/>
                <a:gd name="T23" fmla="*/ 158601 h 177311"/>
                <a:gd name="T24" fmla="*/ 340824 w 552964"/>
                <a:gd name="T25" fmla="*/ 158750 h 177311"/>
                <a:gd name="T26" fmla="*/ 251951 w 552964"/>
                <a:gd name="T27" fmla="*/ 158750 h 177311"/>
                <a:gd name="T28" fmla="*/ 161302 w 552964"/>
                <a:gd name="T29" fmla="*/ 158750 h 177311"/>
                <a:gd name="T30" fmla="*/ 72430 w 552964"/>
                <a:gd name="T31" fmla="*/ 158750 h 177311"/>
                <a:gd name="T32" fmla="*/ 24379 w 552964"/>
                <a:gd name="T33" fmla="*/ 158601 h 177311"/>
                <a:gd name="T34" fmla="*/ 9102 w 552964"/>
                <a:gd name="T35" fmla="*/ 151011 h 177311"/>
                <a:gd name="T36" fmla="*/ 2774 w 552964"/>
                <a:gd name="T37" fmla="*/ 132686 h 177311"/>
                <a:gd name="T38" fmla="*/ 0 w 552964"/>
                <a:gd name="T39" fmla="*/ 79255 h 177311"/>
                <a:gd name="T40" fmla="*/ 2774 w 552964"/>
                <a:gd name="T41" fmla="*/ 2903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(p6, C2)</a:t>
              </a:r>
            </a:p>
          </p:txBody>
        </p:sp>
        <p:cxnSp>
          <p:nvCxnSpPr>
            <p:cNvPr id="1461282" name="Curved Connector 177"/>
            <p:cNvCxnSpPr>
              <a:cxnSpLocks noChangeShapeType="1"/>
              <a:stCxn id="124" idx="3"/>
              <a:endCxn id="216" idx="10"/>
            </p:cNvCxnSpPr>
            <p:nvPr/>
          </p:nvCxnSpPr>
          <p:spPr bwMode="auto">
            <a:xfrm flipV="1">
              <a:off x="2764" y="929"/>
              <a:ext cx="24" cy="423"/>
            </a:xfrm>
            <a:prstGeom prst="curvedConnector3">
              <a:avLst>
                <a:gd name="adj1" fmla="val 287500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0" name="Curved Connector 169"/>
            <p:cNvCxnSpPr>
              <a:cxnSpLocks noChangeShapeType="1"/>
              <a:stCxn id="142" idx="7"/>
              <a:endCxn id="143" idx="14"/>
            </p:cNvCxnSpPr>
            <p:nvPr/>
          </p:nvCxnSpPr>
          <p:spPr bwMode="auto">
            <a:xfrm flipV="1">
              <a:off x="2690" y="1640"/>
              <a:ext cx="152" cy="89"/>
            </a:xfrm>
            <a:prstGeom prst="curvedConnector3">
              <a:avLst>
                <a:gd name="adj1" fmla="val 94079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2776" y="1456"/>
              <a:ext cx="116" cy="90"/>
            </a:xfrm>
            <a:custGeom>
              <a:avLst/>
              <a:gdLst>
                <a:gd name="T0" fmla="*/ 0 w 218364"/>
                <a:gd name="T1" fmla="*/ 0 h 143301"/>
                <a:gd name="T2" fmla="*/ 120848 w 218364"/>
                <a:gd name="T3" fmla="*/ 61231 h 143301"/>
                <a:gd name="T4" fmla="*/ 184150 w 218364"/>
                <a:gd name="T5" fmla="*/ 142875 h 14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64" h="143301">
                  <a:moveTo>
                    <a:pt x="0" y="0"/>
                  </a:moveTo>
                  <a:cubicBezTo>
                    <a:pt x="53453" y="18765"/>
                    <a:pt x="106907" y="37531"/>
                    <a:pt x="143301" y="61414"/>
                  </a:cubicBezTo>
                  <a:cubicBezTo>
                    <a:pt x="179695" y="85297"/>
                    <a:pt x="199029" y="114299"/>
                    <a:pt x="218364" y="143301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461287" name="Straight Arrow Connector 131"/>
            <p:cNvCxnSpPr>
              <a:cxnSpLocks noChangeShapeType="1"/>
              <a:stCxn id="121" idx="11"/>
              <a:endCxn id="125" idx="3"/>
            </p:cNvCxnSpPr>
            <p:nvPr/>
          </p:nvCxnSpPr>
          <p:spPr bwMode="auto">
            <a:xfrm>
              <a:off x="2618" y="1196"/>
              <a:ext cx="469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288" name="Straight Arrow Connector 132"/>
            <p:cNvCxnSpPr>
              <a:cxnSpLocks noChangeShapeType="1"/>
              <a:stCxn id="121" idx="14"/>
              <a:endCxn id="122" idx="3"/>
            </p:cNvCxnSpPr>
            <p:nvPr/>
          </p:nvCxnSpPr>
          <p:spPr bwMode="auto">
            <a:xfrm flipH="1">
              <a:off x="2259" y="1196"/>
              <a:ext cx="228" cy="152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7" name="Freeform 216"/>
            <p:cNvSpPr>
              <a:spLocks noChangeArrowheads="1"/>
            </p:cNvSpPr>
            <p:nvPr/>
          </p:nvSpPr>
          <p:spPr bwMode="auto">
            <a:xfrm>
              <a:off x="3010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122" name="Freeform 121"/>
            <p:cNvSpPr>
              <a:spLocks noChangeArrowheads="1"/>
            </p:cNvSpPr>
            <p:nvPr/>
          </p:nvSpPr>
          <p:spPr bwMode="auto">
            <a:xfrm>
              <a:off x="2153" y="1348"/>
              <a:ext cx="269" cy="117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(p3, C2)</a:t>
              </a:r>
            </a:p>
          </p:txBody>
        </p:sp>
        <p:sp>
          <p:nvSpPr>
            <p:cNvPr id="125" name="Freeform 124"/>
            <p:cNvSpPr>
              <a:spLocks noChangeArrowheads="1"/>
            </p:cNvSpPr>
            <p:nvPr/>
          </p:nvSpPr>
          <p:spPr bwMode="auto">
            <a:xfrm>
              <a:off x="2981" y="1348"/>
              <a:ext cx="269" cy="117"/>
            </a:xfrm>
            <a:custGeom>
              <a:avLst/>
              <a:gdLst>
                <a:gd name="T0" fmla="*/ 0 w 565849"/>
                <a:gd name="T1" fmla="*/ 26600 h 174471"/>
                <a:gd name="T2" fmla="*/ 6184 w 565849"/>
                <a:gd name="T3" fmla="*/ 7791 h 174471"/>
                <a:gd name="T4" fmla="*/ 21113 w 565849"/>
                <a:gd name="T5" fmla="*/ 0 h 174471"/>
                <a:gd name="T6" fmla="*/ 205282 w 565849"/>
                <a:gd name="T7" fmla="*/ 429 h 174471"/>
                <a:gd name="T8" fmla="*/ 391637 w 565849"/>
                <a:gd name="T9" fmla="*/ 0 h 174471"/>
                <a:gd name="T10" fmla="*/ 406566 w 565849"/>
                <a:gd name="T11" fmla="*/ 7791 h 174471"/>
                <a:gd name="T12" fmla="*/ 412750 w 565849"/>
                <a:gd name="T13" fmla="*/ 26600 h 174471"/>
                <a:gd name="T14" fmla="*/ 412750 w 565849"/>
                <a:gd name="T15" fmla="*/ 132997 h 174471"/>
                <a:gd name="T16" fmla="*/ 406566 w 565849"/>
                <a:gd name="T17" fmla="*/ 151806 h 174471"/>
                <a:gd name="T18" fmla="*/ 391637 w 565849"/>
                <a:gd name="T19" fmla="*/ 159597 h 174471"/>
                <a:gd name="T20" fmla="*/ 208692 w 565849"/>
                <a:gd name="T21" fmla="*/ 160247 h 174471"/>
                <a:gd name="T22" fmla="*/ 21113 w 565849"/>
                <a:gd name="T23" fmla="*/ 159597 h 174471"/>
                <a:gd name="T24" fmla="*/ 6184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(p8, C2)</a:t>
              </a:r>
            </a:p>
          </p:txBody>
        </p:sp>
        <p:cxnSp>
          <p:nvCxnSpPr>
            <p:cNvPr id="1461297" name="Curved Connector 144"/>
            <p:cNvCxnSpPr>
              <a:cxnSpLocks noChangeShapeType="1"/>
              <a:stCxn id="122" idx="10"/>
              <a:endCxn id="142" idx="18"/>
            </p:cNvCxnSpPr>
            <p:nvPr/>
          </p:nvCxnSpPr>
          <p:spPr bwMode="auto">
            <a:xfrm>
              <a:off x="2260" y="1454"/>
              <a:ext cx="229" cy="275"/>
            </a:xfrm>
            <a:prstGeom prst="curvedConnector3">
              <a:avLst>
                <a:gd name="adj1" fmla="val -3931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1" name="Curved Connector 180"/>
            <p:cNvCxnSpPr>
              <a:cxnSpLocks noChangeShapeType="1"/>
              <a:stCxn id="125" idx="3"/>
              <a:endCxn id="217" idx="10"/>
            </p:cNvCxnSpPr>
            <p:nvPr/>
          </p:nvCxnSpPr>
          <p:spPr bwMode="auto">
            <a:xfrm flipV="1">
              <a:off x="3087" y="932"/>
              <a:ext cx="38" cy="416"/>
            </a:xfrm>
            <a:prstGeom prst="curvedConnector3">
              <a:avLst>
                <a:gd name="adj1" fmla="val 118417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03" name="Curved Connector 203"/>
            <p:cNvCxnSpPr>
              <a:cxnSpLocks noChangeShapeType="1"/>
              <a:stCxn id="142" idx="8"/>
              <a:endCxn id="125" idx="10"/>
            </p:cNvCxnSpPr>
            <p:nvPr/>
          </p:nvCxnSpPr>
          <p:spPr bwMode="auto">
            <a:xfrm flipV="1">
              <a:off x="2689" y="1455"/>
              <a:ext cx="399" cy="310"/>
            </a:xfrm>
            <a:prstGeom prst="curvedConnector3">
              <a:avLst>
                <a:gd name="adj1" fmla="val 100500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1304" name="TextBox 275"/>
            <p:cNvSpPr txBox="1">
              <a:spLocks noChangeArrowheads="1"/>
            </p:cNvSpPr>
            <p:nvPr/>
          </p:nvSpPr>
          <p:spPr bwMode="auto">
            <a:xfrm>
              <a:off x="4332" y="377"/>
              <a:ext cx="1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900" b="1" smtClean="0">
                  <a:solidFill>
                    <a:srgbClr val="FFFFFF"/>
                  </a:solidFill>
                  <a:latin typeface="Cambria Math" pitchFamily="18" charset="0"/>
                </a:rPr>
                <a:t>C3</a:t>
              </a:r>
            </a:p>
          </p:txBody>
        </p:sp>
        <p:sp>
          <p:nvSpPr>
            <p:cNvPr id="298" name="Freeform 297"/>
            <p:cNvSpPr>
              <a:spLocks noChangeArrowheads="1"/>
            </p:cNvSpPr>
            <p:nvPr/>
          </p:nvSpPr>
          <p:spPr bwMode="auto">
            <a:xfrm>
              <a:off x="3640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3 w 565849"/>
                <a:gd name="T9" fmla="*/ 0 h 174471"/>
                <a:gd name="T10" fmla="*/ 420639 w 565849"/>
                <a:gd name="T11" fmla="*/ 7791 h 174471"/>
                <a:gd name="T12" fmla="*/ 427037 w 565849"/>
                <a:gd name="T13" fmla="*/ 26600 h 174471"/>
                <a:gd name="T14" fmla="*/ 427037 w 565849"/>
                <a:gd name="T15" fmla="*/ 132997 h 174471"/>
                <a:gd name="T16" fmla="*/ 420639 w 565849"/>
                <a:gd name="T17" fmla="*/ 151806 h 174471"/>
                <a:gd name="T18" fmla="*/ 405193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(m16,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06" name="Straight Arrow Connector 213"/>
            <p:cNvCxnSpPr>
              <a:cxnSpLocks noChangeShapeType="1"/>
              <a:stCxn id="297" idx="17"/>
              <a:endCxn id="298" idx="3"/>
            </p:cNvCxnSpPr>
            <p:nvPr/>
          </p:nvCxnSpPr>
          <p:spPr bwMode="auto">
            <a:xfrm flipH="1">
              <a:off x="3743" y="577"/>
              <a:ext cx="503" cy="25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6" name="Freeform 305"/>
            <p:cNvSpPr>
              <a:spLocks noChangeArrowheads="1"/>
            </p:cNvSpPr>
            <p:nvPr/>
          </p:nvSpPr>
          <p:spPr bwMode="auto">
            <a:xfrm>
              <a:off x="5123" y="828"/>
              <a:ext cx="275" cy="109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7 h 174471"/>
                <a:gd name="T16" fmla="*/ 420640 w 565849"/>
                <a:gd name="T17" fmla="*/ 151806 h 174471"/>
                <a:gd name="T18" fmla="*/ 405194 w 565849"/>
                <a:gd name="T19" fmla="*/ 159597 h 174471"/>
                <a:gd name="T20" fmla="*/ 215916 w 565849"/>
                <a:gd name="T21" fmla="*/ 160247 h 174471"/>
                <a:gd name="T22" fmla="*/ 21844 w 565849"/>
                <a:gd name="T23" fmla="*/ 159597 h 174471"/>
                <a:gd name="T24" fmla="*/ 6398 w 565849"/>
                <a:gd name="T25" fmla="*/ 151806 h 174471"/>
                <a:gd name="T26" fmla="*/ 0 w 565849"/>
                <a:gd name="T27" fmla="*/ 132997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(m20, </a:t>
              </a:r>
              <a:r>
                <a:rPr lang="el-GR" sz="80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1461310" name="Straight Arrow Connector 227"/>
            <p:cNvCxnSpPr>
              <a:cxnSpLocks noChangeShapeType="1"/>
              <a:stCxn id="297" idx="7"/>
              <a:endCxn id="306" idx="3"/>
            </p:cNvCxnSpPr>
            <p:nvPr/>
          </p:nvCxnSpPr>
          <p:spPr bwMode="auto">
            <a:xfrm>
              <a:off x="4465" y="577"/>
              <a:ext cx="761" cy="251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5" name="Freeform 314"/>
            <p:cNvSpPr>
              <a:spLocks noChangeArrowheads="1"/>
            </p:cNvSpPr>
            <p:nvPr/>
          </p:nvSpPr>
          <p:spPr bwMode="auto">
            <a:xfrm>
              <a:off x="3762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(p2, C3)</a:t>
              </a:r>
            </a:p>
          </p:txBody>
        </p:sp>
        <p:sp>
          <p:nvSpPr>
            <p:cNvPr id="316" name="Freeform 315"/>
            <p:cNvSpPr>
              <a:spLocks noChangeArrowheads="1"/>
            </p:cNvSpPr>
            <p:nvPr/>
          </p:nvSpPr>
          <p:spPr bwMode="auto">
            <a:xfrm>
              <a:off x="5090" y="1351"/>
              <a:ext cx="265" cy="109"/>
            </a:xfrm>
            <a:custGeom>
              <a:avLst/>
              <a:gdLst>
                <a:gd name="T0" fmla="*/ 0 w 565849"/>
                <a:gd name="T1" fmla="*/ 26337 h 174471"/>
                <a:gd name="T2" fmla="*/ 6184 w 565849"/>
                <a:gd name="T3" fmla="*/ 7714 h 174471"/>
                <a:gd name="T4" fmla="*/ 21113 w 565849"/>
                <a:gd name="T5" fmla="*/ 0 h 174471"/>
                <a:gd name="T6" fmla="*/ 205282 w 565849"/>
                <a:gd name="T7" fmla="*/ 425 h 174471"/>
                <a:gd name="T8" fmla="*/ 391637 w 565849"/>
                <a:gd name="T9" fmla="*/ 0 h 174471"/>
                <a:gd name="T10" fmla="*/ 406566 w 565849"/>
                <a:gd name="T11" fmla="*/ 7714 h 174471"/>
                <a:gd name="T12" fmla="*/ 412750 w 565849"/>
                <a:gd name="T13" fmla="*/ 26337 h 174471"/>
                <a:gd name="T14" fmla="*/ 412750 w 565849"/>
                <a:gd name="T15" fmla="*/ 131680 h 174471"/>
                <a:gd name="T16" fmla="*/ 406566 w 565849"/>
                <a:gd name="T17" fmla="*/ 150303 h 174471"/>
                <a:gd name="T18" fmla="*/ 391637 w 565849"/>
                <a:gd name="T19" fmla="*/ 158017 h 174471"/>
                <a:gd name="T20" fmla="*/ 208692 w 565849"/>
                <a:gd name="T21" fmla="*/ 158660 h 174471"/>
                <a:gd name="T22" fmla="*/ 21113 w 565849"/>
                <a:gd name="T23" fmla="*/ 158017 h 174471"/>
                <a:gd name="T24" fmla="*/ 6184 w 565849"/>
                <a:gd name="T25" fmla="*/ 150303 h 174471"/>
                <a:gd name="T26" fmla="*/ 0 w 565849"/>
                <a:gd name="T27" fmla="*/ 131680 h 174471"/>
                <a:gd name="T28" fmla="*/ 0 w 565849"/>
                <a:gd name="T29" fmla="*/ 26337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(p9, C3)</a:t>
              </a:r>
            </a:p>
          </p:txBody>
        </p:sp>
        <p:cxnSp>
          <p:nvCxnSpPr>
            <p:cNvPr id="1461315" name="Straight Arrow Connector 139"/>
            <p:cNvCxnSpPr>
              <a:cxnSpLocks noChangeShapeType="1"/>
              <a:stCxn id="308" idx="8"/>
              <a:endCxn id="316" idx="3"/>
            </p:cNvCxnSpPr>
            <p:nvPr/>
          </p:nvCxnSpPr>
          <p:spPr bwMode="auto">
            <a:xfrm>
              <a:off x="4450" y="1177"/>
              <a:ext cx="736" cy="17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16" name="Straight Arrow Connector 140"/>
            <p:cNvCxnSpPr>
              <a:cxnSpLocks noChangeShapeType="1"/>
              <a:stCxn id="308" idx="17"/>
              <a:endCxn id="315" idx="3"/>
            </p:cNvCxnSpPr>
            <p:nvPr/>
          </p:nvCxnSpPr>
          <p:spPr bwMode="auto">
            <a:xfrm flipH="1">
              <a:off x="3858" y="1177"/>
              <a:ext cx="393" cy="17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2" name="Freeform 321"/>
            <p:cNvSpPr>
              <a:spLocks noChangeArrowheads="1"/>
            </p:cNvSpPr>
            <p:nvPr/>
          </p:nvSpPr>
          <p:spPr bwMode="auto">
            <a:xfrm>
              <a:off x="3965" y="1775"/>
              <a:ext cx="265" cy="109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latin typeface="Cambria Math" pitchFamily="18" charset="0"/>
                </a:rPr>
                <a:t>(p4, C3)</a:t>
              </a:r>
            </a:p>
          </p:txBody>
        </p:sp>
        <p:cxnSp>
          <p:nvCxnSpPr>
            <p:cNvPr id="1461319" name="Curved Connector 148"/>
            <p:cNvCxnSpPr>
              <a:cxnSpLocks noChangeShapeType="1"/>
              <a:stCxn id="315" idx="10"/>
              <a:endCxn id="322" idx="18"/>
            </p:cNvCxnSpPr>
            <p:nvPr/>
          </p:nvCxnSpPr>
          <p:spPr bwMode="auto">
            <a:xfrm>
              <a:off x="3860" y="1450"/>
              <a:ext cx="105" cy="374"/>
            </a:xfrm>
            <a:prstGeom prst="curvedConnector3">
              <a:avLst>
                <a:gd name="adj1" fmla="val 13333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0" name="Curved Connector 149"/>
            <p:cNvCxnSpPr>
              <a:cxnSpLocks noChangeShapeType="1"/>
              <a:stCxn id="322" idx="7"/>
              <a:endCxn id="316" idx="10"/>
            </p:cNvCxnSpPr>
            <p:nvPr/>
          </p:nvCxnSpPr>
          <p:spPr bwMode="auto">
            <a:xfrm flipV="1">
              <a:off x="4163" y="1450"/>
              <a:ext cx="1025" cy="374"/>
            </a:xfrm>
            <a:prstGeom prst="curvedConnector3">
              <a:avLst>
                <a:gd name="adj1" fmla="val 99898"/>
              </a:avLst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1" name="Curved Connector 174"/>
            <p:cNvCxnSpPr>
              <a:cxnSpLocks noChangeShapeType="1"/>
              <a:stCxn id="298" idx="10"/>
              <a:endCxn id="315" idx="3"/>
            </p:cNvCxnSpPr>
            <p:nvPr/>
          </p:nvCxnSpPr>
          <p:spPr bwMode="auto">
            <a:xfrm>
              <a:off x="3745" y="928"/>
              <a:ext cx="113" cy="423"/>
            </a:xfrm>
            <a:prstGeom prst="curvedConnector3">
              <a:avLst>
                <a:gd name="adj1" fmla="val -9736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3" name="Curved Connector 181"/>
            <p:cNvCxnSpPr>
              <a:cxnSpLocks noChangeShapeType="1"/>
              <a:stCxn id="316" idx="3"/>
              <a:endCxn id="306" idx="10"/>
            </p:cNvCxnSpPr>
            <p:nvPr/>
          </p:nvCxnSpPr>
          <p:spPr bwMode="auto">
            <a:xfrm flipV="1">
              <a:off x="5186" y="928"/>
              <a:ext cx="42" cy="423"/>
            </a:xfrm>
            <a:prstGeom prst="curvedConnector3">
              <a:avLst>
                <a:gd name="adj1" fmla="val 116662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28" name="Straight Arrow Connector 28"/>
            <p:cNvCxnSpPr>
              <a:cxnSpLocks noChangeShapeType="1"/>
              <a:stCxn id="24" idx="9"/>
              <a:endCxn id="206" idx="3"/>
            </p:cNvCxnSpPr>
            <p:nvPr/>
          </p:nvCxnSpPr>
          <p:spPr bwMode="auto">
            <a:xfrm flipH="1">
              <a:off x="745" y="152"/>
              <a:ext cx="1800" cy="465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30" name="Straight Arrow Connector 40"/>
            <p:cNvCxnSpPr>
              <a:cxnSpLocks noChangeShapeType="1"/>
              <a:stCxn id="24" idx="9"/>
              <a:endCxn id="297" idx="3"/>
            </p:cNvCxnSpPr>
            <p:nvPr/>
          </p:nvCxnSpPr>
          <p:spPr bwMode="auto">
            <a:xfrm>
              <a:off x="2545" y="152"/>
              <a:ext cx="1809" cy="336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" name="Straight Arrow Connector 286"/>
            <p:cNvCxnSpPr>
              <a:cxnSpLocks noChangeShapeType="1"/>
              <a:stCxn id="206" idx="12"/>
              <a:endCxn id="263" idx="3"/>
            </p:cNvCxnSpPr>
            <p:nvPr/>
          </p:nvCxnSpPr>
          <p:spPr bwMode="auto">
            <a:xfrm>
              <a:off x="745" y="723"/>
              <a:ext cx="4" cy="49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8" name="Straight Arrow Connector 217"/>
            <p:cNvCxnSpPr>
              <a:cxnSpLocks noChangeShapeType="1"/>
              <a:stCxn id="212" idx="14"/>
              <a:endCxn id="215" idx="3"/>
            </p:cNvCxnSpPr>
            <p:nvPr/>
          </p:nvCxnSpPr>
          <p:spPr bwMode="auto">
            <a:xfrm flipH="1">
              <a:off x="2257" y="596"/>
              <a:ext cx="237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49" name="Straight Arrow Connector 221"/>
            <p:cNvCxnSpPr>
              <a:cxnSpLocks noChangeShapeType="1"/>
              <a:stCxn id="212" idx="10"/>
              <a:endCxn id="217" idx="3"/>
            </p:cNvCxnSpPr>
            <p:nvPr/>
          </p:nvCxnSpPr>
          <p:spPr bwMode="auto">
            <a:xfrm>
              <a:off x="2603" y="596"/>
              <a:ext cx="520" cy="229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1352" name="Curved Connector 175"/>
            <p:cNvCxnSpPr>
              <a:cxnSpLocks noChangeShapeType="1"/>
              <a:stCxn id="215" idx="10"/>
              <a:endCxn id="122" idx="3"/>
            </p:cNvCxnSpPr>
            <p:nvPr/>
          </p:nvCxnSpPr>
          <p:spPr bwMode="auto">
            <a:xfrm>
              <a:off x="2259" y="932"/>
              <a:ext cx="1" cy="416"/>
            </a:xfrm>
            <a:prstGeom prst="curvedConnector3">
              <a:avLst>
                <a:gd name="adj1" fmla="val -3100000"/>
              </a:avLst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Straight Arrow Connector 116"/>
            <p:cNvCxnSpPr>
              <a:cxnSpLocks noChangeShapeType="1"/>
              <a:stCxn id="212" idx="12"/>
              <a:endCxn id="121" idx="3"/>
            </p:cNvCxnSpPr>
            <p:nvPr/>
          </p:nvCxnSpPr>
          <p:spPr bwMode="auto">
            <a:xfrm>
              <a:off x="2548" y="595"/>
              <a:ext cx="4" cy="49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5" name="Freeform 214"/>
            <p:cNvSpPr>
              <a:spLocks noChangeArrowheads="1"/>
            </p:cNvSpPr>
            <p:nvPr/>
          </p:nvSpPr>
          <p:spPr bwMode="auto">
            <a:xfrm>
              <a:off x="2144" y="825"/>
              <a:ext cx="281" cy="117"/>
            </a:xfrm>
            <a:custGeom>
              <a:avLst/>
              <a:gdLst>
                <a:gd name="T0" fmla="*/ 0 w 565849"/>
                <a:gd name="T1" fmla="*/ 26600 h 174471"/>
                <a:gd name="T2" fmla="*/ 6398 w 565849"/>
                <a:gd name="T3" fmla="*/ 7791 h 174471"/>
                <a:gd name="T4" fmla="*/ 21844 w 565849"/>
                <a:gd name="T5" fmla="*/ 0 h 174471"/>
                <a:gd name="T6" fmla="*/ 212388 w 565849"/>
                <a:gd name="T7" fmla="*/ 429 h 174471"/>
                <a:gd name="T8" fmla="*/ 405194 w 565849"/>
                <a:gd name="T9" fmla="*/ 0 h 174471"/>
                <a:gd name="T10" fmla="*/ 420640 w 565849"/>
                <a:gd name="T11" fmla="*/ 7791 h 174471"/>
                <a:gd name="T12" fmla="*/ 427038 w 565849"/>
                <a:gd name="T13" fmla="*/ 26600 h 174471"/>
                <a:gd name="T14" fmla="*/ 427038 w 565849"/>
                <a:gd name="T15" fmla="*/ 132996 h 174471"/>
                <a:gd name="T16" fmla="*/ 420640 w 565849"/>
                <a:gd name="T17" fmla="*/ 151805 h 174471"/>
                <a:gd name="T18" fmla="*/ 405194 w 565849"/>
                <a:gd name="T19" fmla="*/ 159596 h 174471"/>
                <a:gd name="T20" fmla="*/ 215916 w 565849"/>
                <a:gd name="T21" fmla="*/ 160246 h 174471"/>
                <a:gd name="T22" fmla="*/ 21844 w 565849"/>
                <a:gd name="T23" fmla="*/ 159596 h 174471"/>
                <a:gd name="T24" fmla="*/ 6398 w 565849"/>
                <a:gd name="T25" fmla="*/ 151805 h 174471"/>
                <a:gd name="T26" fmla="*/ 0 w 565849"/>
                <a:gd name="T27" fmla="*/ 132996 h 174471"/>
                <a:gd name="T28" fmla="*/ 0 w 565849"/>
                <a:gd name="T29" fmla="*/ 26600 h 174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5849"/>
                <a:gd name="T46" fmla="*/ 0 h 174471"/>
                <a:gd name="T47" fmla="*/ 565849 w 565849"/>
                <a:gd name="T48" fmla="*/ 174471 h 1744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0853" y="1802"/>
                    <a:pt x="28945" y="0"/>
                  </a:cubicBezTo>
                  <a:lnTo>
                    <a:pt x="281426" y="467"/>
                  </a:ln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(m11,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cxnSp>
          <p:nvCxnSpPr>
            <p:cNvPr id="330" name="Straight Arrow Connector 329"/>
            <p:cNvCxnSpPr>
              <a:cxnSpLocks noChangeShapeType="1"/>
              <a:stCxn id="297" idx="12"/>
              <a:endCxn id="308" idx="3"/>
            </p:cNvCxnSpPr>
            <p:nvPr/>
          </p:nvCxnSpPr>
          <p:spPr bwMode="auto">
            <a:xfrm flipH="1">
              <a:off x="4350" y="594"/>
              <a:ext cx="4" cy="494"/>
            </a:xfrm>
            <a:prstGeom prst="straightConnector1">
              <a:avLst/>
            </a:prstGeom>
            <a:noFill/>
            <a:ln w="25400" algn="ctr">
              <a:solidFill>
                <a:schemeClr val="bg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" name="Freeform 82"/>
            <p:cNvSpPr>
              <a:spLocks noChangeArrowheads="1"/>
            </p:cNvSpPr>
            <p:nvPr/>
          </p:nvSpPr>
          <p:spPr bwMode="auto">
            <a:xfrm>
              <a:off x="361" y="337"/>
              <a:ext cx="240" cy="109"/>
            </a:xfrm>
            <a:custGeom>
              <a:avLst/>
              <a:gdLst>
                <a:gd name="T0" fmla="*/ 2496 w 552964"/>
                <a:gd name="T1" fmla="*/ 29321 h 177311"/>
                <a:gd name="T2" fmla="*/ 8192 w 552964"/>
                <a:gd name="T3" fmla="*/ 10813 h 177311"/>
                <a:gd name="T4" fmla="*/ 21941 w 552964"/>
                <a:gd name="T5" fmla="*/ 3147 h 177311"/>
                <a:gd name="T6" fmla="*/ 184516 w 552964"/>
                <a:gd name="T7" fmla="*/ 1456 h 177311"/>
                <a:gd name="T8" fmla="*/ 220529 w 552964"/>
                <a:gd name="T9" fmla="*/ 0 h 177311"/>
                <a:gd name="T10" fmla="*/ 350993 w 552964"/>
                <a:gd name="T11" fmla="*/ 3147 h 177311"/>
                <a:gd name="T12" fmla="*/ 364742 w 552964"/>
                <a:gd name="T13" fmla="*/ 10813 h 177311"/>
                <a:gd name="T14" fmla="*/ 370438 w 552964"/>
                <a:gd name="T15" fmla="*/ 29321 h 177311"/>
                <a:gd name="T16" fmla="*/ 371475 w 552964"/>
                <a:gd name="T17" fmla="*/ 80048 h 177311"/>
                <a:gd name="T18" fmla="*/ 370438 w 552964"/>
                <a:gd name="T19" fmla="*/ 134013 h 177311"/>
                <a:gd name="T20" fmla="*/ 364742 w 552964"/>
                <a:gd name="T21" fmla="*/ 152520 h 177311"/>
                <a:gd name="T22" fmla="*/ 350993 w 552964"/>
                <a:gd name="T23" fmla="*/ 160187 h 177311"/>
                <a:gd name="T24" fmla="*/ 306741 w 552964"/>
                <a:gd name="T25" fmla="*/ 160337 h 177311"/>
                <a:gd name="T26" fmla="*/ 226756 w 552964"/>
                <a:gd name="T27" fmla="*/ 160337 h 177311"/>
                <a:gd name="T28" fmla="*/ 145172 w 552964"/>
                <a:gd name="T29" fmla="*/ 160337 h 177311"/>
                <a:gd name="T30" fmla="*/ 65187 w 552964"/>
                <a:gd name="T31" fmla="*/ 160337 h 177311"/>
                <a:gd name="T32" fmla="*/ 21941 w 552964"/>
                <a:gd name="T33" fmla="*/ 160187 h 177311"/>
                <a:gd name="T34" fmla="*/ 8192 w 552964"/>
                <a:gd name="T35" fmla="*/ 152520 h 177311"/>
                <a:gd name="T36" fmla="*/ 2496 w 552964"/>
                <a:gd name="T37" fmla="*/ 134013 h 177311"/>
                <a:gd name="T38" fmla="*/ 0 w 552964"/>
                <a:gd name="T39" fmla="*/ 80048 h 177311"/>
                <a:gd name="T40" fmla="*/ 2496 w 552964"/>
                <a:gd name="T41" fmla="*/ 29321 h 1773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2964"/>
                <a:gd name="T64" fmla="*/ 0 h 177311"/>
                <a:gd name="T65" fmla="*/ 552964 w 552964"/>
                <a:gd name="T66" fmla="*/ 177311 h 1773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2964" h="177311">
                  <a:moveTo>
                    <a:pt x="3716" y="32425"/>
                  </a:moveTo>
                  <a:cubicBezTo>
                    <a:pt x="3716" y="24748"/>
                    <a:pt x="6766" y="17386"/>
                    <a:pt x="12194" y="11958"/>
                  </a:cubicBezTo>
                  <a:cubicBezTo>
                    <a:pt x="17622" y="6530"/>
                    <a:pt x="20706" y="6140"/>
                    <a:pt x="32661" y="3480"/>
                  </a:cubicBezTo>
                  <a:lnTo>
                    <a:pt x="274664" y="1610"/>
                  </a:lnTo>
                  <a:lnTo>
                    <a:pt x="328271" y="0"/>
                  </a:lnTo>
                  <a:lnTo>
                    <a:pt x="522475" y="3480"/>
                  </a:lnTo>
                  <a:cubicBezTo>
                    <a:pt x="530152" y="3480"/>
                    <a:pt x="537514" y="6530"/>
                    <a:pt x="542942" y="11958"/>
                  </a:cubicBezTo>
                  <a:cubicBezTo>
                    <a:pt x="548370" y="17386"/>
                    <a:pt x="549750" y="19664"/>
                    <a:pt x="551420" y="32425"/>
                  </a:cubicBezTo>
                  <a:cubicBezTo>
                    <a:pt x="551935" y="51124"/>
                    <a:pt x="552449" y="69823"/>
                    <a:pt x="552964" y="88522"/>
                  </a:cubicBezTo>
                  <a:cubicBezTo>
                    <a:pt x="552449" y="108415"/>
                    <a:pt x="551935" y="128307"/>
                    <a:pt x="551420" y="148200"/>
                  </a:cubicBezTo>
                  <a:cubicBezTo>
                    <a:pt x="551420" y="155877"/>
                    <a:pt x="548370" y="163239"/>
                    <a:pt x="542942" y="168667"/>
                  </a:cubicBezTo>
                  <a:cubicBezTo>
                    <a:pt x="537514" y="174095"/>
                    <a:pt x="536865" y="175704"/>
                    <a:pt x="522475" y="177145"/>
                  </a:cubicBezTo>
                  <a:lnTo>
                    <a:pt x="456604" y="177311"/>
                  </a:lnTo>
                  <a:lnTo>
                    <a:pt x="337541" y="177311"/>
                  </a:lnTo>
                  <a:lnTo>
                    <a:pt x="216097" y="177311"/>
                  </a:lnTo>
                  <a:lnTo>
                    <a:pt x="97035" y="177311"/>
                  </a:lnTo>
                  <a:lnTo>
                    <a:pt x="32661" y="177145"/>
                  </a:lnTo>
                  <a:cubicBezTo>
                    <a:pt x="24984" y="177145"/>
                    <a:pt x="17622" y="174095"/>
                    <a:pt x="12194" y="168667"/>
                  </a:cubicBezTo>
                  <a:cubicBezTo>
                    <a:pt x="6766" y="163239"/>
                    <a:pt x="5748" y="161558"/>
                    <a:pt x="3716" y="148200"/>
                  </a:cubicBezTo>
                  <a:lnTo>
                    <a:pt x="0" y="88522"/>
                  </a:lnTo>
                  <a:lnTo>
                    <a:pt x="3716" y="3242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rgbClr val="FFFFFF"/>
                  </a:solidFill>
                  <a:latin typeface="Cambria Math" pitchFamily="18" charset="0"/>
                </a:rPr>
                <a:t>(m2, </a:t>
              </a:r>
              <a:r>
                <a:rPr lang="el-GR" sz="800" dirty="0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dirty="0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121" name="Freeform 120"/>
            <p:cNvSpPr>
              <a:spLocks noChangeArrowheads="1"/>
            </p:cNvSpPr>
            <p:nvPr/>
          </p:nvSpPr>
          <p:spPr bwMode="auto">
            <a:xfrm>
              <a:off x="2444" y="1089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C2)</a:t>
              </a:r>
            </a:p>
          </p:txBody>
        </p:sp>
        <p:sp>
          <p:nvSpPr>
            <p:cNvPr id="297" name="Freeform 296"/>
            <p:cNvSpPr>
              <a:spLocks noChangeArrowheads="1"/>
            </p:cNvSpPr>
            <p:nvPr/>
          </p:nvSpPr>
          <p:spPr bwMode="auto">
            <a:xfrm>
              <a:off x="4238" y="488"/>
              <a:ext cx="281" cy="117"/>
            </a:xfrm>
            <a:custGeom>
              <a:avLst/>
              <a:gdLst>
                <a:gd name="T0" fmla="*/ 0 w 547704"/>
                <a:gd name="T1" fmla="*/ 28121 h 175701"/>
                <a:gd name="T2" fmla="*/ 6610 w 547704"/>
                <a:gd name="T3" fmla="*/ 9443 h 175701"/>
                <a:gd name="T4" fmla="*/ 22568 w 547704"/>
                <a:gd name="T5" fmla="*/ 1706 h 175701"/>
                <a:gd name="T6" fmla="*/ 211255 w 547704"/>
                <a:gd name="T7" fmla="*/ 0 h 175701"/>
                <a:gd name="T8" fmla="*/ 404470 w 547704"/>
                <a:gd name="T9" fmla="*/ 1706 h 175701"/>
                <a:gd name="T10" fmla="*/ 420428 w 547704"/>
                <a:gd name="T11" fmla="*/ 9443 h 175701"/>
                <a:gd name="T12" fmla="*/ 427038 w 547704"/>
                <a:gd name="T13" fmla="*/ 28121 h 175701"/>
                <a:gd name="T14" fmla="*/ 427038 w 547704"/>
                <a:gd name="T15" fmla="*/ 133772 h 175701"/>
                <a:gd name="T16" fmla="*/ 420428 w 547704"/>
                <a:gd name="T17" fmla="*/ 152450 h 175701"/>
                <a:gd name="T18" fmla="*/ 404470 w 547704"/>
                <a:gd name="T19" fmla="*/ 160187 h 175701"/>
                <a:gd name="T20" fmla="*/ 353111 w 547704"/>
                <a:gd name="T21" fmla="*/ 160338 h 175701"/>
                <a:gd name="T22" fmla="*/ 260279 w 547704"/>
                <a:gd name="T23" fmla="*/ 160338 h 175701"/>
                <a:gd name="T24" fmla="*/ 210343 w 547704"/>
                <a:gd name="T25" fmla="*/ 159544 h 175701"/>
                <a:gd name="T26" fmla="*/ 165591 w 547704"/>
                <a:gd name="T27" fmla="*/ 160338 h 175701"/>
                <a:gd name="T28" fmla="*/ 72760 w 547704"/>
                <a:gd name="T29" fmla="*/ 160338 h 175701"/>
                <a:gd name="T30" fmla="*/ 22568 w 547704"/>
                <a:gd name="T31" fmla="*/ 160187 h 175701"/>
                <a:gd name="T32" fmla="*/ 6610 w 547704"/>
                <a:gd name="T33" fmla="*/ 152450 h 175701"/>
                <a:gd name="T34" fmla="*/ 0 w 547704"/>
                <a:gd name="T35" fmla="*/ 133772 h 175701"/>
                <a:gd name="T36" fmla="*/ 0 w 547704"/>
                <a:gd name="T37" fmla="*/ 28121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(m15,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06" name="Freeform 205"/>
            <p:cNvSpPr>
              <a:spLocks noChangeArrowheads="1"/>
            </p:cNvSpPr>
            <p:nvPr/>
          </p:nvSpPr>
          <p:spPr bwMode="auto">
            <a:xfrm>
              <a:off x="655" y="617"/>
              <a:ext cx="246" cy="117"/>
            </a:xfrm>
            <a:custGeom>
              <a:avLst/>
              <a:gdLst>
                <a:gd name="T0" fmla="*/ 0 w 547704"/>
                <a:gd name="T1" fmla="*/ 28120 h 175701"/>
                <a:gd name="T2" fmla="*/ 5726 w 547704"/>
                <a:gd name="T3" fmla="*/ 9443 h 175701"/>
                <a:gd name="T4" fmla="*/ 19548 w 547704"/>
                <a:gd name="T5" fmla="*/ 1706 h 175701"/>
                <a:gd name="T6" fmla="*/ 182982 w 547704"/>
                <a:gd name="T7" fmla="*/ 0 h 175701"/>
                <a:gd name="T8" fmla="*/ 350339 w 547704"/>
                <a:gd name="T9" fmla="*/ 1706 h 175701"/>
                <a:gd name="T10" fmla="*/ 364161 w 547704"/>
                <a:gd name="T11" fmla="*/ 9443 h 175701"/>
                <a:gd name="T12" fmla="*/ 369887 w 547704"/>
                <a:gd name="T13" fmla="*/ 28120 h 175701"/>
                <a:gd name="T14" fmla="*/ 369887 w 547704"/>
                <a:gd name="T15" fmla="*/ 133772 h 175701"/>
                <a:gd name="T16" fmla="*/ 364161 w 547704"/>
                <a:gd name="T17" fmla="*/ 152449 h 175701"/>
                <a:gd name="T18" fmla="*/ 350339 w 547704"/>
                <a:gd name="T19" fmla="*/ 160186 h 175701"/>
                <a:gd name="T20" fmla="*/ 305854 w 547704"/>
                <a:gd name="T21" fmla="*/ 160337 h 175701"/>
                <a:gd name="T22" fmla="*/ 225446 w 547704"/>
                <a:gd name="T23" fmla="*/ 160337 h 175701"/>
                <a:gd name="T24" fmla="*/ 182193 w 547704"/>
                <a:gd name="T25" fmla="*/ 159543 h 175701"/>
                <a:gd name="T26" fmla="*/ 143430 w 547704"/>
                <a:gd name="T27" fmla="*/ 160337 h 175701"/>
                <a:gd name="T28" fmla="*/ 63022 w 547704"/>
                <a:gd name="T29" fmla="*/ 160337 h 175701"/>
                <a:gd name="T30" fmla="*/ 19548 w 547704"/>
                <a:gd name="T31" fmla="*/ 160186 h 175701"/>
                <a:gd name="T32" fmla="*/ 5726 w 547704"/>
                <a:gd name="T33" fmla="*/ 152449 h 175701"/>
                <a:gd name="T34" fmla="*/ 0 w 547704"/>
                <a:gd name="T35" fmla="*/ 133772 h 175701"/>
                <a:gd name="T36" fmla="*/ 0 w 547704"/>
                <a:gd name="T37" fmla="*/ 28120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(m3,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63" name="Freeform 262"/>
            <p:cNvSpPr>
              <a:spLocks noChangeArrowheads="1"/>
            </p:cNvSpPr>
            <p:nvPr/>
          </p:nvSpPr>
          <p:spPr bwMode="auto">
            <a:xfrm>
              <a:off x="641" y="1217"/>
              <a:ext cx="269" cy="117"/>
            </a:xfrm>
            <a:custGeom>
              <a:avLst/>
              <a:gdLst>
                <a:gd name="T0" fmla="*/ 2774 w 552964"/>
                <a:gd name="T1" fmla="*/ 28120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0 h 175701"/>
                <a:gd name="T14" fmla="*/ 412750 w 552964"/>
                <a:gd name="T15" fmla="*/ 79312 h 175701"/>
                <a:gd name="T16" fmla="*/ 411598 w 552964"/>
                <a:gd name="T17" fmla="*/ 133772 h 175701"/>
                <a:gd name="T18" fmla="*/ 405269 w 552964"/>
                <a:gd name="T19" fmla="*/ 152449 h 175701"/>
                <a:gd name="T20" fmla="*/ 389992 w 552964"/>
                <a:gd name="T21" fmla="*/ 160186 h 175701"/>
                <a:gd name="T22" fmla="*/ 340824 w 552964"/>
                <a:gd name="T23" fmla="*/ 160337 h 175701"/>
                <a:gd name="T24" fmla="*/ 251951 w 552964"/>
                <a:gd name="T25" fmla="*/ 160337 h 175701"/>
                <a:gd name="T26" fmla="*/ 161302 w 552964"/>
                <a:gd name="T27" fmla="*/ 160337 h 175701"/>
                <a:gd name="T28" fmla="*/ 72430 w 552964"/>
                <a:gd name="T29" fmla="*/ 160337 h 175701"/>
                <a:gd name="T30" fmla="*/ 24379 w 552964"/>
                <a:gd name="T31" fmla="*/ 160186 h 175701"/>
                <a:gd name="T32" fmla="*/ 9102 w 552964"/>
                <a:gd name="T33" fmla="*/ 152449 h 175701"/>
                <a:gd name="T34" fmla="*/ 2774 w 552964"/>
                <a:gd name="T35" fmla="*/ 133772 h 175701"/>
                <a:gd name="T36" fmla="*/ 0 w 552964"/>
                <a:gd name="T37" fmla="*/ 79312 h 175701"/>
                <a:gd name="T38" fmla="*/ 2774 w 552964"/>
                <a:gd name="T39" fmla="*/ 28120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C1)</a:t>
              </a:r>
            </a:p>
          </p:txBody>
        </p:sp>
        <p:sp>
          <p:nvSpPr>
            <p:cNvPr id="24" name="Freeform 23"/>
            <p:cNvSpPr>
              <a:spLocks noChangeArrowheads="1"/>
            </p:cNvSpPr>
            <p:nvPr/>
          </p:nvSpPr>
          <p:spPr bwMode="auto">
            <a:xfrm>
              <a:off x="2455" y="45"/>
              <a:ext cx="246" cy="117"/>
            </a:xfrm>
            <a:custGeom>
              <a:avLst/>
              <a:gdLst>
                <a:gd name="T0" fmla="*/ 0 w 565849"/>
                <a:gd name="T1" fmla="*/ 26600 h 174471"/>
                <a:gd name="T2" fmla="*/ 5566 w 565849"/>
                <a:gd name="T3" fmla="*/ 7791 h 174471"/>
                <a:gd name="T4" fmla="*/ 19002 w 565849"/>
                <a:gd name="T5" fmla="*/ 0 h 174471"/>
                <a:gd name="T6" fmla="*/ 352473 w 565849"/>
                <a:gd name="T7" fmla="*/ 0 h 174471"/>
                <a:gd name="T8" fmla="*/ 365909 w 565849"/>
                <a:gd name="T9" fmla="*/ 7791 h 174471"/>
                <a:gd name="T10" fmla="*/ 371475 w 565849"/>
                <a:gd name="T11" fmla="*/ 26600 h 174471"/>
                <a:gd name="T12" fmla="*/ 371475 w 565849"/>
                <a:gd name="T13" fmla="*/ 132996 h 174471"/>
                <a:gd name="T14" fmla="*/ 365909 w 565849"/>
                <a:gd name="T15" fmla="*/ 151805 h 174471"/>
                <a:gd name="T16" fmla="*/ 352473 w 565849"/>
                <a:gd name="T17" fmla="*/ 159596 h 174471"/>
                <a:gd name="T18" fmla="*/ 187823 w 565849"/>
                <a:gd name="T19" fmla="*/ 160246 h 174471"/>
                <a:gd name="T20" fmla="*/ 19002 w 565849"/>
                <a:gd name="T21" fmla="*/ 159596 h 174471"/>
                <a:gd name="T22" fmla="*/ 5566 w 565849"/>
                <a:gd name="T23" fmla="*/ 151805 h 174471"/>
                <a:gd name="T24" fmla="*/ 0 w 565849"/>
                <a:gd name="T25" fmla="*/ 132996 h 174471"/>
                <a:gd name="T26" fmla="*/ 0 w 565849"/>
                <a:gd name="T27" fmla="*/ 26600 h 1744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5849"/>
                <a:gd name="T43" fmla="*/ 0 h 174471"/>
                <a:gd name="T44" fmla="*/ 565849 w 565849"/>
                <a:gd name="T45" fmla="*/ 174471 h 17447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5849" h="174471">
                  <a:moveTo>
                    <a:pt x="0" y="28945"/>
                  </a:moveTo>
                  <a:cubicBezTo>
                    <a:pt x="0" y="21268"/>
                    <a:pt x="3050" y="13906"/>
                    <a:pt x="8478" y="8478"/>
                  </a:cubicBezTo>
                  <a:cubicBezTo>
                    <a:pt x="13906" y="3050"/>
                    <a:pt x="21269" y="0"/>
                    <a:pt x="28945" y="0"/>
                  </a:cubicBezTo>
                  <a:lnTo>
                    <a:pt x="536904" y="0"/>
                  </a:lnTo>
                  <a:cubicBezTo>
                    <a:pt x="544581" y="0"/>
                    <a:pt x="551943" y="3050"/>
                    <a:pt x="557371" y="8478"/>
                  </a:cubicBezTo>
                  <a:cubicBezTo>
                    <a:pt x="562799" y="13906"/>
                    <a:pt x="565849" y="21269"/>
                    <a:pt x="565849" y="28945"/>
                  </a:cubicBezTo>
                  <a:lnTo>
                    <a:pt x="565849" y="144720"/>
                  </a:lnTo>
                  <a:cubicBezTo>
                    <a:pt x="565849" y="152397"/>
                    <a:pt x="562799" y="159759"/>
                    <a:pt x="557371" y="165187"/>
                  </a:cubicBezTo>
                  <a:cubicBezTo>
                    <a:pt x="551943" y="170615"/>
                    <a:pt x="541912" y="174471"/>
                    <a:pt x="536904" y="173665"/>
                  </a:cubicBezTo>
                  <a:lnTo>
                    <a:pt x="286101" y="174372"/>
                  </a:lnTo>
                  <a:lnTo>
                    <a:pt x="28945" y="173665"/>
                  </a:lnTo>
                  <a:cubicBezTo>
                    <a:pt x="21268" y="173665"/>
                    <a:pt x="13906" y="170615"/>
                    <a:pt x="8478" y="165187"/>
                  </a:cubicBezTo>
                  <a:cubicBezTo>
                    <a:pt x="3050" y="159759"/>
                    <a:pt x="0" y="152396"/>
                    <a:pt x="0" y="144720"/>
                  </a:cubicBezTo>
                  <a:lnTo>
                    <a:pt x="0" y="2894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(m1,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212" name="Freeform 211"/>
            <p:cNvSpPr>
              <a:spLocks noChangeArrowheads="1"/>
            </p:cNvSpPr>
            <p:nvPr/>
          </p:nvSpPr>
          <p:spPr bwMode="auto">
            <a:xfrm>
              <a:off x="2458" y="489"/>
              <a:ext cx="246" cy="117"/>
            </a:xfrm>
            <a:custGeom>
              <a:avLst/>
              <a:gdLst>
                <a:gd name="T0" fmla="*/ 0 w 547704"/>
                <a:gd name="T1" fmla="*/ 28120 h 175701"/>
                <a:gd name="T2" fmla="*/ 5726 w 547704"/>
                <a:gd name="T3" fmla="*/ 9443 h 175701"/>
                <a:gd name="T4" fmla="*/ 19548 w 547704"/>
                <a:gd name="T5" fmla="*/ 1706 h 175701"/>
                <a:gd name="T6" fmla="*/ 182983 w 547704"/>
                <a:gd name="T7" fmla="*/ 0 h 175701"/>
                <a:gd name="T8" fmla="*/ 350340 w 547704"/>
                <a:gd name="T9" fmla="*/ 1706 h 175701"/>
                <a:gd name="T10" fmla="*/ 364162 w 547704"/>
                <a:gd name="T11" fmla="*/ 9443 h 175701"/>
                <a:gd name="T12" fmla="*/ 369888 w 547704"/>
                <a:gd name="T13" fmla="*/ 28120 h 175701"/>
                <a:gd name="T14" fmla="*/ 369888 w 547704"/>
                <a:gd name="T15" fmla="*/ 133772 h 175701"/>
                <a:gd name="T16" fmla="*/ 364162 w 547704"/>
                <a:gd name="T17" fmla="*/ 152449 h 175701"/>
                <a:gd name="T18" fmla="*/ 350340 w 547704"/>
                <a:gd name="T19" fmla="*/ 160186 h 175701"/>
                <a:gd name="T20" fmla="*/ 305855 w 547704"/>
                <a:gd name="T21" fmla="*/ 160337 h 175701"/>
                <a:gd name="T22" fmla="*/ 225446 w 547704"/>
                <a:gd name="T23" fmla="*/ 160337 h 175701"/>
                <a:gd name="T24" fmla="*/ 182193 w 547704"/>
                <a:gd name="T25" fmla="*/ 159543 h 175701"/>
                <a:gd name="T26" fmla="*/ 143430 w 547704"/>
                <a:gd name="T27" fmla="*/ 160337 h 175701"/>
                <a:gd name="T28" fmla="*/ 63022 w 547704"/>
                <a:gd name="T29" fmla="*/ 160337 h 175701"/>
                <a:gd name="T30" fmla="*/ 19548 w 547704"/>
                <a:gd name="T31" fmla="*/ 160186 h 175701"/>
                <a:gd name="T32" fmla="*/ 5726 w 547704"/>
                <a:gd name="T33" fmla="*/ 152449 h 175701"/>
                <a:gd name="T34" fmla="*/ 0 w 547704"/>
                <a:gd name="T35" fmla="*/ 133772 h 175701"/>
                <a:gd name="T36" fmla="*/ 0 w 547704"/>
                <a:gd name="T37" fmla="*/ 28120 h 175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704"/>
                <a:gd name="T58" fmla="*/ 0 h 175701"/>
                <a:gd name="T59" fmla="*/ 547704 w 547704"/>
                <a:gd name="T60" fmla="*/ 175701 h 175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704" h="175701">
                  <a:moveTo>
                    <a:pt x="0" y="30815"/>
                  </a:moveTo>
                  <a:cubicBezTo>
                    <a:pt x="0" y="23138"/>
                    <a:pt x="3050" y="15776"/>
                    <a:pt x="8478" y="10348"/>
                  </a:cubicBezTo>
                  <a:cubicBezTo>
                    <a:pt x="13906" y="4920"/>
                    <a:pt x="16990" y="4530"/>
                    <a:pt x="28945" y="1870"/>
                  </a:cubicBezTo>
                  <a:lnTo>
                    <a:pt x="270948" y="0"/>
                  </a:lnTo>
                  <a:lnTo>
                    <a:pt x="518759" y="1870"/>
                  </a:lnTo>
                  <a:cubicBezTo>
                    <a:pt x="526436" y="1870"/>
                    <a:pt x="533798" y="4920"/>
                    <a:pt x="539226" y="10348"/>
                  </a:cubicBezTo>
                  <a:cubicBezTo>
                    <a:pt x="544654" y="15776"/>
                    <a:pt x="547704" y="23139"/>
                    <a:pt x="547704" y="30815"/>
                  </a:cubicBezTo>
                  <a:lnTo>
                    <a:pt x="547704" y="146590"/>
                  </a:lnTo>
                  <a:cubicBezTo>
                    <a:pt x="547704" y="154267"/>
                    <a:pt x="544654" y="161629"/>
                    <a:pt x="539226" y="167057"/>
                  </a:cubicBezTo>
                  <a:cubicBezTo>
                    <a:pt x="533798" y="172485"/>
                    <a:pt x="533149" y="174094"/>
                    <a:pt x="518759" y="175535"/>
                  </a:cubicBezTo>
                  <a:lnTo>
                    <a:pt x="452888" y="175701"/>
                  </a:lnTo>
                  <a:lnTo>
                    <a:pt x="333825" y="175701"/>
                  </a:lnTo>
                  <a:lnTo>
                    <a:pt x="269779" y="174831"/>
                  </a:lnTo>
                  <a:lnTo>
                    <a:pt x="212381" y="175701"/>
                  </a:lnTo>
                  <a:lnTo>
                    <a:pt x="93319" y="175701"/>
                  </a:lnTo>
                  <a:lnTo>
                    <a:pt x="28945" y="175535"/>
                  </a:lnTo>
                  <a:cubicBezTo>
                    <a:pt x="21268" y="175535"/>
                    <a:pt x="13906" y="172485"/>
                    <a:pt x="8478" y="167057"/>
                  </a:cubicBezTo>
                  <a:cubicBezTo>
                    <a:pt x="3050" y="161629"/>
                    <a:pt x="0" y="154266"/>
                    <a:pt x="0" y="146590"/>
                  </a:cubicBezTo>
                  <a:lnTo>
                    <a:pt x="0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(m9, </a:t>
              </a:r>
              <a:r>
                <a:rPr lang="el-GR" sz="800" b="1" smtClean="0">
                  <a:solidFill>
                    <a:srgbClr val="FFFFFF"/>
                  </a:solidFill>
                  <a:latin typeface="Cambria Math" pitchFamily="18" charset="0"/>
                </a:rPr>
                <a:t>ε</a:t>
              </a: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)</a:t>
              </a:r>
            </a:p>
          </p:txBody>
        </p:sp>
        <p:sp>
          <p:nvSpPr>
            <p:cNvPr id="308" name="Freeform 307"/>
            <p:cNvSpPr>
              <a:spLocks noChangeArrowheads="1"/>
            </p:cNvSpPr>
            <p:nvPr/>
          </p:nvSpPr>
          <p:spPr bwMode="auto">
            <a:xfrm>
              <a:off x="4242" y="1088"/>
              <a:ext cx="269" cy="117"/>
            </a:xfrm>
            <a:custGeom>
              <a:avLst/>
              <a:gdLst>
                <a:gd name="T0" fmla="*/ 2774 w 552964"/>
                <a:gd name="T1" fmla="*/ 28121 h 175701"/>
                <a:gd name="T2" fmla="*/ 9102 w 552964"/>
                <a:gd name="T3" fmla="*/ 9443 h 175701"/>
                <a:gd name="T4" fmla="*/ 24379 w 552964"/>
                <a:gd name="T5" fmla="*/ 1706 h 175701"/>
                <a:gd name="T6" fmla="*/ 205018 w 552964"/>
                <a:gd name="T7" fmla="*/ 0 h 175701"/>
                <a:gd name="T8" fmla="*/ 389992 w 552964"/>
                <a:gd name="T9" fmla="*/ 1706 h 175701"/>
                <a:gd name="T10" fmla="*/ 405269 w 552964"/>
                <a:gd name="T11" fmla="*/ 9443 h 175701"/>
                <a:gd name="T12" fmla="*/ 411598 w 552964"/>
                <a:gd name="T13" fmla="*/ 28121 h 175701"/>
                <a:gd name="T14" fmla="*/ 412750 w 552964"/>
                <a:gd name="T15" fmla="*/ 79313 h 175701"/>
                <a:gd name="T16" fmla="*/ 411598 w 552964"/>
                <a:gd name="T17" fmla="*/ 133772 h 175701"/>
                <a:gd name="T18" fmla="*/ 405269 w 552964"/>
                <a:gd name="T19" fmla="*/ 152450 h 175701"/>
                <a:gd name="T20" fmla="*/ 389992 w 552964"/>
                <a:gd name="T21" fmla="*/ 160187 h 175701"/>
                <a:gd name="T22" fmla="*/ 340824 w 552964"/>
                <a:gd name="T23" fmla="*/ 160338 h 175701"/>
                <a:gd name="T24" fmla="*/ 251951 w 552964"/>
                <a:gd name="T25" fmla="*/ 160338 h 175701"/>
                <a:gd name="T26" fmla="*/ 161302 w 552964"/>
                <a:gd name="T27" fmla="*/ 160338 h 175701"/>
                <a:gd name="T28" fmla="*/ 72430 w 552964"/>
                <a:gd name="T29" fmla="*/ 160338 h 175701"/>
                <a:gd name="T30" fmla="*/ 24379 w 552964"/>
                <a:gd name="T31" fmla="*/ 160187 h 175701"/>
                <a:gd name="T32" fmla="*/ 9102 w 552964"/>
                <a:gd name="T33" fmla="*/ 152450 h 175701"/>
                <a:gd name="T34" fmla="*/ 2774 w 552964"/>
                <a:gd name="T35" fmla="*/ 133772 h 175701"/>
                <a:gd name="T36" fmla="*/ 0 w 552964"/>
                <a:gd name="T37" fmla="*/ 79313 h 175701"/>
                <a:gd name="T38" fmla="*/ 2774 w 552964"/>
                <a:gd name="T39" fmla="*/ 28121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FFFF"/>
                  </a:solidFill>
                  <a:latin typeface="Cambria Math" pitchFamily="18" charset="0"/>
                </a:rPr>
                <a:t>(p1, C3)</a:t>
              </a:r>
            </a:p>
          </p:txBody>
        </p:sp>
        <p:sp>
          <p:nvSpPr>
            <p:cNvPr id="142" name="Freeform 141"/>
            <p:cNvSpPr>
              <a:spLocks noChangeArrowheads="1"/>
            </p:cNvSpPr>
            <p:nvPr/>
          </p:nvSpPr>
          <p:spPr bwMode="auto">
            <a:xfrm>
              <a:off x="2481" y="1677"/>
              <a:ext cx="269" cy="117"/>
            </a:xfrm>
            <a:custGeom>
              <a:avLst/>
              <a:gdLst>
                <a:gd name="T0" fmla="*/ 2774 w 552964"/>
                <a:gd name="T1" fmla="*/ 27842 h 175701"/>
                <a:gd name="T2" fmla="*/ 9102 w 552964"/>
                <a:gd name="T3" fmla="*/ 9350 h 175701"/>
                <a:gd name="T4" fmla="*/ 24379 w 552964"/>
                <a:gd name="T5" fmla="*/ 1690 h 175701"/>
                <a:gd name="T6" fmla="*/ 205018 w 552964"/>
                <a:gd name="T7" fmla="*/ 0 h 175701"/>
                <a:gd name="T8" fmla="*/ 389992 w 552964"/>
                <a:gd name="T9" fmla="*/ 1690 h 175701"/>
                <a:gd name="T10" fmla="*/ 405269 w 552964"/>
                <a:gd name="T11" fmla="*/ 9350 h 175701"/>
                <a:gd name="T12" fmla="*/ 411598 w 552964"/>
                <a:gd name="T13" fmla="*/ 27842 h 175701"/>
                <a:gd name="T14" fmla="*/ 412750 w 552964"/>
                <a:gd name="T15" fmla="*/ 78527 h 175701"/>
                <a:gd name="T16" fmla="*/ 411598 w 552964"/>
                <a:gd name="T17" fmla="*/ 132448 h 175701"/>
                <a:gd name="T18" fmla="*/ 405269 w 552964"/>
                <a:gd name="T19" fmla="*/ 150940 h 175701"/>
                <a:gd name="T20" fmla="*/ 389992 w 552964"/>
                <a:gd name="T21" fmla="*/ 158600 h 175701"/>
                <a:gd name="T22" fmla="*/ 340824 w 552964"/>
                <a:gd name="T23" fmla="*/ 158750 h 175701"/>
                <a:gd name="T24" fmla="*/ 251951 w 552964"/>
                <a:gd name="T25" fmla="*/ 158750 h 175701"/>
                <a:gd name="T26" fmla="*/ 161302 w 552964"/>
                <a:gd name="T27" fmla="*/ 158750 h 175701"/>
                <a:gd name="T28" fmla="*/ 72430 w 552964"/>
                <a:gd name="T29" fmla="*/ 158750 h 175701"/>
                <a:gd name="T30" fmla="*/ 24379 w 552964"/>
                <a:gd name="T31" fmla="*/ 158600 h 175701"/>
                <a:gd name="T32" fmla="*/ 9102 w 552964"/>
                <a:gd name="T33" fmla="*/ 150940 h 175701"/>
                <a:gd name="T34" fmla="*/ 2774 w 552964"/>
                <a:gd name="T35" fmla="*/ 132448 h 175701"/>
                <a:gd name="T36" fmla="*/ 0 w 552964"/>
                <a:gd name="T37" fmla="*/ 78527 h 175701"/>
                <a:gd name="T38" fmla="*/ 2774 w 552964"/>
                <a:gd name="T39" fmla="*/ 27842 h 1757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2964"/>
                <a:gd name="T61" fmla="*/ 0 h 175701"/>
                <a:gd name="T62" fmla="*/ 552964 w 552964"/>
                <a:gd name="T63" fmla="*/ 175701 h 1757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2964" h="175701">
                  <a:moveTo>
                    <a:pt x="3716" y="30815"/>
                  </a:moveTo>
                  <a:cubicBezTo>
                    <a:pt x="3716" y="23138"/>
                    <a:pt x="6766" y="15776"/>
                    <a:pt x="12194" y="10348"/>
                  </a:cubicBezTo>
                  <a:cubicBezTo>
                    <a:pt x="17622" y="4920"/>
                    <a:pt x="20706" y="4530"/>
                    <a:pt x="32661" y="1870"/>
                  </a:cubicBezTo>
                  <a:lnTo>
                    <a:pt x="274664" y="0"/>
                  </a:lnTo>
                  <a:lnTo>
                    <a:pt x="522475" y="1870"/>
                  </a:lnTo>
                  <a:cubicBezTo>
                    <a:pt x="530152" y="1870"/>
                    <a:pt x="537514" y="4920"/>
                    <a:pt x="542942" y="10348"/>
                  </a:cubicBezTo>
                  <a:cubicBezTo>
                    <a:pt x="548370" y="15776"/>
                    <a:pt x="549750" y="18054"/>
                    <a:pt x="551420" y="30815"/>
                  </a:cubicBezTo>
                  <a:cubicBezTo>
                    <a:pt x="551935" y="49514"/>
                    <a:pt x="552449" y="68213"/>
                    <a:pt x="552964" y="86912"/>
                  </a:cubicBezTo>
                  <a:cubicBezTo>
                    <a:pt x="552449" y="106805"/>
                    <a:pt x="551935" y="126697"/>
                    <a:pt x="551420" y="146590"/>
                  </a:cubicBezTo>
                  <a:cubicBezTo>
                    <a:pt x="551420" y="154267"/>
                    <a:pt x="548370" y="161629"/>
                    <a:pt x="542942" y="167057"/>
                  </a:cubicBezTo>
                  <a:cubicBezTo>
                    <a:pt x="537514" y="172485"/>
                    <a:pt x="536865" y="174094"/>
                    <a:pt x="522475" y="175535"/>
                  </a:cubicBezTo>
                  <a:lnTo>
                    <a:pt x="456604" y="175701"/>
                  </a:lnTo>
                  <a:lnTo>
                    <a:pt x="337541" y="175701"/>
                  </a:lnTo>
                  <a:lnTo>
                    <a:pt x="216097" y="175701"/>
                  </a:lnTo>
                  <a:lnTo>
                    <a:pt x="97035" y="175701"/>
                  </a:lnTo>
                  <a:lnTo>
                    <a:pt x="32661" y="175535"/>
                  </a:lnTo>
                  <a:cubicBezTo>
                    <a:pt x="24984" y="175535"/>
                    <a:pt x="17622" y="172485"/>
                    <a:pt x="12194" y="167057"/>
                  </a:cubicBezTo>
                  <a:cubicBezTo>
                    <a:pt x="6766" y="161629"/>
                    <a:pt x="5748" y="159948"/>
                    <a:pt x="3716" y="146590"/>
                  </a:cubicBezTo>
                  <a:lnTo>
                    <a:pt x="0" y="86912"/>
                  </a:lnTo>
                  <a:lnTo>
                    <a:pt x="3716" y="30815"/>
                  </a:lnTo>
                  <a:close/>
                </a:path>
              </a:pathLst>
            </a:custGeom>
            <a:noFill/>
            <a:ln w="25400" algn="ctr">
              <a:solidFill>
                <a:schemeClr val="bg1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" tIns="18288" rIns="27432" bIns="1828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smtClean="0">
                  <a:solidFill>
                    <a:srgbClr val="FFFFFF"/>
                  </a:solidFill>
                  <a:latin typeface="Cambria Math" pitchFamily="18" charset="0"/>
                </a:rPr>
                <a:t>(p5, C2)</a:t>
              </a:r>
            </a:p>
          </p:txBody>
        </p:sp>
      </p:grpSp>
      <p:sp>
        <p:nvSpPr>
          <p:cNvPr id="1461382" name="Rectangle 134"/>
          <p:cNvSpPr>
            <a:spLocks noGrp="1" noChangeArrowheads="1"/>
          </p:cNvSpPr>
          <p:nvPr>
            <p:ph type="title"/>
          </p:nvPr>
        </p:nvSpPr>
        <p:spPr>
          <a:xfrm>
            <a:off x="381000" y="430213"/>
            <a:ext cx="8458200" cy="685800"/>
          </a:xfrm>
        </p:spPr>
        <p:txBody>
          <a:bodyPr/>
          <a:lstStyle/>
          <a:p>
            <a:r>
              <a:rPr lang="en-US" sz="3600" dirty="0" smtClean="0"/>
              <a:t>Complemented Unrolled </a:t>
            </a:r>
            <a:r>
              <a:rPr lang="en-US" sz="3600" dirty="0"/>
              <a:t>SDG</a:t>
            </a:r>
          </a:p>
        </p:txBody>
      </p:sp>
    </p:spTree>
    <p:extLst>
      <p:ext uri="{BB962C8B-B14F-4D97-AF65-F5344CB8AC3E}">
        <p14:creationId xmlns:p14="http://schemas.microsoft.com/office/powerpoint/2010/main" val="6663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F905-7B6E-42BF-AC3C-323EF7695728}" type="slidenum">
              <a:rPr lang="en-US">
                <a:solidFill>
                  <a:srgbClr val="FFFFFF"/>
                </a:solidFill>
              </a:rPr>
              <a:pPr/>
              <a:t>125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461250" name="Straight Arrow Connector 84"/>
          <p:cNvCxnSpPr>
            <a:cxnSpLocks noChangeShapeType="1"/>
            <a:stCxn id="24" idx="12"/>
            <a:endCxn id="83" idx="6"/>
          </p:cNvCxnSpPr>
          <p:nvPr/>
        </p:nvCxnSpPr>
        <p:spPr bwMode="auto">
          <a:xfrm flipH="1">
            <a:off x="930274" y="2001838"/>
            <a:ext cx="3198813" cy="344488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61251" name="TextBox 275"/>
          <p:cNvSpPr txBox="1">
            <a:spLocks noChangeArrowheads="1"/>
          </p:cNvSpPr>
          <p:nvPr/>
        </p:nvSpPr>
        <p:spPr bwMode="auto">
          <a:xfrm>
            <a:off x="3921124" y="2376488"/>
            <a:ext cx="3095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900" b="1" smtClean="0">
                <a:solidFill>
                  <a:srgbClr val="FFFFFF"/>
                </a:solidFill>
                <a:latin typeface="Cambria Math" pitchFamily="18" charset="0"/>
              </a:rPr>
              <a:t>C2</a:t>
            </a:r>
          </a:p>
        </p:txBody>
      </p:sp>
      <p:sp>
        <p:nvSpPr>
          <p:cNvPr id="271" name="Freeform 270"/>
          <p:cNvSpPr>
            <a:spLocks noChangeArrowheads="1"/>
          </p:cNvSpPr>
          <p:nvPr/>
        </p:nvSpPr>
        <p:spPr bwMode="auto">
          <a:xfrm>
            <a:off x="338137" y="4530261"/>
            <a:ext cx="169863" cy="160338"/>
          </a:xfrm>
          <a:custGeom>
            <a:avLst/>
            <a:gdLst>
              <a:gd name="T0" fmla="*/ 0 w 565849"/>
              <a:gd name="T1" fmla="*/ 26337 h 174471"/>
              <a:gd name="T2" fmla="*/ 6184 w 565849"/>
              <a:gd name="T3" fmla="*/ 7714 h 174471"/>
              <a:gd name="T4" fmla="*/ 21113 w 565849"/>
              <a:gd name="T5" fmla="*/ 0 h 174471"/>
              <a:gd name="T6" fmla="*/ 205282 w 565849"/>
              <a:gd name="T7" fmla="*/ 425 h 174471"/>
              <a:gd name="T8" fmla="*/ 391637 w 565849"/>
              <a:gd name="T9" fmla="*/ 0 h 174471"/>
              <a:gd name="T10" fmla="*/ 406566 w 565849"/>
              <a:gd name="T11" fmla="*/ 7714 h 174471"/>
              <a:gd name="T12" fmla="*/ 412750 w 565849"/>
              <a:gd name="T13" fmla="*/ 26337 h 174471"/>
              <a:gd name="T14" fmla="*/ 412750 w 565849"/>
              <a:gd name="T15" fmla="*/ 131680 h 174471"/>
              <a:gd name="T16" fmla="*/ 406566 w 565849"/>
              <a:gd name="T17" fmla="*/ 150303 h 174471"/>
              <a:gd name="T18" fmla="*/ 391637 w 565849"/>
              <a:gd name="T19" fmla="*/ 158017 h 174471"/>
              <a:gd name="T20" fmla="*/ 208692 w 565849"/>
              <a:gd name="T21" fmla="*/ 158660 h 174471"/>
              <a:gd name="T22" fmla="*/ 21113 w 565849"/>
              <a:gd name="T23" fmla="*/ 158017 h 174471"/>
              <a:gd name="T24" fmla="*/ 6184 w 565849"/>
              <a:gd name="T25" fmla="*/ 150303 h 174471"/>
              <a:gd name="T26" fmla="*/ 0 w 565849"/>
              <a:gd name="T27" fmla="*/ 131680 h 174471"/>
              <a:gd name="T28" fmla="*/ 0 w 565849"/>
              <a:gd name="T29" fmla="*/ 26337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ambria Math" pitchFamily="18" charset="0"/>
              </a:rPr>
              <a:t>p2</a:t>
            </a:r>
          </a:p>
        </p:txBody>
      </p:sp>
      <p:cxnSp>
        <p:nvCxnSpPr>
          <p:cNvPr id="1461253" name="Straight Arrow Connector 136"/>
          <p:cNvCxnSpPr>
            <a:cxnSpLocks noChangeShapeType="1"/>
            <a:stCxn id="24" idx="9"/>
            <a:endCxn id="212" idx="3"/>
          </p:cNvCxnSpPr>
          <p:nvPr/>
        </p:nvCxnSpPr>
        <p:spPr bwMode="auto">
          <a:xfrm>
            <a:off x="4194174" y="2027238"/>
            <a:ext cx="4763" cy="55721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61254" name="TextBox 54"/>
          <p:cNvSpPr txBox="1">
            <a:spLocks noChangeArrowheads="1"/>
          </p:cNvSpPr>
          <p:nvPr/>
        </p:nvSpPr>
        <p:spPr bwMode="auto">
          <a:xfrm>
            <a:off x="1125537" y="2597150"/>
            <a:ext cx="3095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900" b="1" smtClean="0">
                <a:solidFill>
                  <a:srgbClr val="FFFFFF"/>
                </a:solidFill>
                <a:latin typeface="Cambria Math" pitchFamily="18" charset="0"/>
              </a:rPr>
              <a:t>C1</a:t>
            </a:r>
          </a:p>
        </p:txBody>
      </p:sp>
      <p:sp>
        <p:nvSpPr>
          <p:cNvPr id="1461256" name="Freeform 80"/>
          <p:cNvSpPr>
            <a:spLocks/>
          </p:cNvSpPr>
          <p:nvPr/>
        </p:nvSpPr>
        <p:spPr bwMode="auto">
          <a:xfrm>
            <a:off x="377824" y="2489200"/>
            <a:ext cx="508000" cy="827088"/>
          </a:xfrm>
          <a:custGeom>
            <a:avLst/>
            <a:gdLst>
              <a:gd name="T0" fmla="*/ 431183 w 524933"/>
              <a:gd name="T1" fmla="*/ 0 h 914400"/>
              <a:gd name="T2" fmla="*/ 111273 w 524933"/>
              <a:gd name="T3" fmla="*/ 301021 h 914400"/>
              <a:gd name="T4" fmla="*/ 0 w 524933"/>
              <a:gd name="T5" fmla="*/ 677297 h 914400"/>
              <a:gd name="T6" fmla="*/ 0 60000 65536"/>
              <a:gd name="T7" fmla="*/ 0 60000 65536"/>
              <a:gd name="T8" fmla="*/ 0 60000 65536"/>
              <a:gd name="T9" fmla="*/ 0 w 524933"/>
              <a:gd name="T10" fmla="*/ 0 h 914400"/>
              <a:gd name="T11" fmla="*/ 524933 w 524933"/>
              <a:gd name="T12" fmla="*/ 914400 h 914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4933" h="914400">
                <a:moveTo>
                  <a:pt x="524933" y="0"/>
                </a:moveTo>
                <a:cubicBezTo>
                  <a:pt x="373944" y="127000"/>
                  <a:pt x="222955" y="254000"/>
                  <a:pt x="135466" y="406400"/>
                </a:cubicBezTo>
                <a:cubicBezTo>
                  <a:pt x="47977" y="558800"/>
                  <a:pt x="23988" y="736600"/>
                  <a:pt x="0" y="914400"/>
                </a:cubicBezTo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07" name="Freeform 206"/>
          <p:cNvSpPr>
            <a:spLocks noChangeArrowheads="1"/>
          </p:cNvSpPr>
          <p:nvPr/>
        </p:nvSpPr>
        <p:spPr bwMode="auto">
          <a:xfrm>
            <a:off x="317499" y="3321050"/>
            <a:ext cx="196850" cy="160338"/>
          </a:xfrm>
          <a:custGeom>
            <a:avLst/>
            <a:gdLst>
              <a:gd name="T0" fmla="*/ 0 w 565849"/>
              <a:gd name="T1" fmla="*/ 26600 h 174471"/>
              <a:gd name="T2" fmla="*/ 5542 w 565849"/>
              <a:gd name="T3" fmla="*/ 7791 h 174471"/>
              <a:gd name="T4" fmla="*/ 18921 w 565849"/>
              <a:gd name="T5" fmla="*/ 0 h 174471"/>
              <a:gd name="T6" fmla="*/ 183964 w 565849"/>
              <a:gd name="T7" fmla="*/ 429 h 174471"/>
              <a:gd name="T8" fmla="*/ 350967 w 565849"/>
              <a:gd name="T9" fmla="*/ 0 h 174471"/>
              <a:gd name="T10" fmla="*/ 364346 w 565849"/>
              <a:gd name="T11" fmla="*/ 7791 h 174471"/>
              <a:gd name="T12" fmla="*/ 369888 w 565849"/>
              <a:gd name="T13" fmla="*/ 26600 h 174471"/>
              <a:gd name="T14" fmla="*/ 369888 w 565849"/>
              <a:gd name="T15" fmla="*/ 132996 h 174471"/>
              <a:gd name="T16" fmla="*/ 364346 w 565849"/>
              <a:gd name="T17" fmla="*/ 151805 h 174471"/>
              <a:gd name="T18" fmla="*/ 350967 w 565849"/>
              <a:gd name="T19" fmla="*/ 159596 h 174471"/>
              <a:gd name="T20" fmla="*/ 187020 w 565849"/>
              <a:gd name="T21" fmla="*/ 160246 h 174471"/>
              <a:gd name="T22" fmla="*/ 18921 w 565849"/>
              <a:gd name="T23" fmla="*/ 159596 h 174471"/>
              <a:gd name="T24" fmla="*/ 5542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ambria Math" pitchFamily="18" charset="0"/>
              </a:rPr>
              <a:t>m4</a:t>
            </a:r>
          </a:p>
        </p:txBody>
      </p:sp>
      <p:cxnSp>
        <p:nvCxnSpPr>
          <p:cNvPr id="1461258" name="Straight Arrow Connector 213"/>
          <p:cNvCxnSpPr>
            <a:cxnSpLocks noChangeShapeType="1"/>
            <a:stCxn id="206" idx="17"/>
            <a:endCxn id="207" idx="3"/>
          </p:cNvCxnSpPr>
          <p:nvPr/>
        </p:nvCxnSpPr>
        <p:spPr bwMode="auto">
          <a:xfrm flipH="1">
            <a:off x="380999" y="2909888"/>
            <a:ext cx="890588" cy="41116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0" name="Freeform 259"/>
          <p:cNvSpPr>
            <a:spLocks noChangeArrowheads="1"/>
          </p:cNvSpPr>
          <p:nvPr/>
        </p:nvSpPr>
        <p:spPr bwMode="auto">
          <a:xfrm>
            <a:off x="2671762" y="3321050"/>
            <a:ext cx="196850" cy="160338"/>
          </a:xfrm>
          <a:custGeom>
            <a:avLst/>
            <a:gdLst>
              <a:gd name="T0" fmla="*/ 0 w 565849"/>
              <a:gd name="T1" fmla="*/ 26600 h 174471"/>
              <a:gd name="T2" fmla="*/ 5542 w 565849"/>
              <a:gd name="T3" fmla="*/ 7791 h 174471"/>
              <a:gd name="T4" fmla="*/ 18921 w 565849"/>
              <a:gd name="T5" fmla="*/ 0 h 174471"/>
              <a:gd name="T6" fmla="*/ 183964 w 565849"/>
              <a:gd name="T7" fmla="*/ 429 h 174471"/>
              <a:gd name="T8" fmla="*/ 350966 w 565849"/>
              <a:gd name="T9" fmla="*/ 0 h 174471"/>
              <a:gd name="T10" fmla="*/ 364345 w 565849"/>
              <a:gd name="T11" fmla="*/ 7791 h 174471"/>
              <a:gd name="T12" fmla="*/ 369887 w 565849"/>
              <a:gd name="T13" fmla="*/ 26600 h 174471"/>
              <a:gd name="T14" fmla="*/ 369887 w 565849"/>
              <a:gd name="T15" fmla="*/ 132996 h 174471"/>
              <a:gd name="T16" fmla="*/ 364345 w 565849"/>
              <a:gd name="T17" fmla="*/ 151805 h 174471"/>
              <a:gd name="T18" fmla="*/ 350966 w 565849"/>
              <a:gd name="T19" fmla="*/ 159596 h 174471"/>
              <a:gd name="T20" fmla="*/ 187020 w 565849"/>
              <a:gd name="T21" fmla="*/ 160246 h 174471"/>
              <a:gd name="T22" fmla="*/ 18921 w 565849"/>
              <a:gd name="T23" fmla="*/ 159596 h 174471"/>
              <a:gd name="T24" fmla="*/ 5542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ambria Math" pitchFamily="18" charset="0"/>
              </a:rPr>
              <a:t>m8</a:t>
            </a:r>
          </a:p>
        </p:txBody>
      </p:sp>
      <p:cxnSp>
        <p:nvCxnSpPr>
          <p:cNvPr id="1461262" name="Straight Arrow Connector 227"/>
          <p:cNvCxnSpPr>
            <a:cxnSpLocks noChangeShapeType="1"/>
            <a:stCxn id="206" idx="7"/>
            <a:endCxn id="260" idx="3"/>
          </p:cNvCxnSpPr>
          <p:nvPr/>
        </p:nvCxnSpPr>
        <p:spPr bwMode="auto">
          <a:xfrm>
            <a:off x="1403349" y="2909888"/>
            <a:ext cx="1331913" cy="41116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2" name="Freeform 271"/>
          <p:cNvSpPr>
            <a:spLocks noChangeArrowheads="1"/>
          </p:cNvSpPr>
          <p:nvPr/>
        </p:nvSpPr>
        <p:spPr bwMode="auto">
          <a:xfrm>
            <a:off x="2624137" y="4530261"/>
            <a:ext cx="169863" cy="160338"/>
          </a:xfrm>
          <a:custGeom>
            <a:avLst/>
            <a:gdLst>
              <a:gd name="T0" fmla="*/ 0 w 565849"/>
              <a:gd name="T1" fmla="*/ 26337 h 174471"/>
              <a:gd name="T2" fmla="*/ 6184 w 565849"/>
              <a:gd name="T3" fmla="*/ 7714 h 174471"/>
              <a:gd name="T4" fmla="*/ 21113 w 565849"/>
              <a:gd name="T5" fmla="*/ 0 h 174471"/>
              <a:gd name="T6" fmla="*/ 205282 w 565849"/>
              <a:gd name="T7" fmla="*/ 425 h 174471"/>
              <a:gd name="T8" fmla="*/ 391637 w 565849"/>
              <a:gd name="T9" fmla="*/ 0 h 174471"/>
              <a:gd name="T10" fmla="*/ 406566 w 565849"/>
              <a:gd name="T11" fmla="*/ 7714 h 174471"/>
              <a:gd name="T12" fmla="*/ 412750 w 565849"/>
              <a:gd name="T13" fmla="*/ 26337 h 174471"/>
              <a:gd name="T14" fmla="*/ 412750 w 565849"/>
              <a:gd name="T15" fmla="*/ 131680 h 174471"/>
              <a:gd name="T16" fmla="*/ 406566 w 565849"/>
              <a:gd name="T17" fmla="*/ 150303 h 174471"/>
              <a:gd name="T18" fmla="*/ 391637 w 565849"/>
              <a:gd name="T19" fmla="*/ 158017 h 174471"/>
              <a:gd name="T20" fmla="*/ 208692 w 565849"/>
              <a:gd name="T21" fmla="*/ 158660 h 174471"/>
              <a:gd name="T22" fmla="*/ 21113 w 565849"/>
              <a:gd name="T23" fmla="*/ 158017 h 174471"/>
              <a:gd name="T24" fmla="*/ 6184 w 565849"/>
              <a:gd name="T25" fmla="*/ 150303 h 174471"/>
              <a:gd name="T26" fmla="*/ 0 w 565849"/>
              <a:gd name="T27" fmla="*/ 131680 h 174471"/>
              <a:gd name="T28" fmla="*/ 0 w 565849"/>
              <a:gd name="T29" fmla="*/ 26337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ambria Math" pitchFamily="18" charset="0"/>
              </a:rPr>
              <a:t>p9</a:t>
            </a:r>
          </a:p>
        </p:txBody>
      </p:sp>
      <p:cxnSp>
        <p:nvCxnSpPr>
          <p:cNvPr id="1461266" name="Straight Arrow Connector 139"/>
          <p:cNvCxnSpPr>
            <a:cxnSpLocks noChangeShapeType="1"/>
            <a:stCxn id="263" idx="8"/>
            <a:endCxn id="272" idx="3"/>
          </p:cNvCxnSpPr>
          <p:nvPr/>
        </p:nvCxnSpPr>
        <p:spPr bwMode="auto">
          <a:xfrm>
            <a:off x="1406524" y="4241336"/>
            <a:ext cx="1279525" cy="28892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1267" name="Straight Arrow Connector 140"/>
          <p:cNvCxnSpPr>
            <a:cxnSpLocks noChangeShapeType="1"/>
            <a:stCxn id="263" idx="17"/>
            <a:endCxn id="271" idx="3"/>
          </p:cNvCxnSpPr>
          <p:nvPr/>
        </p:nvCxnSpPr>
        <p:spPr bwMode="auto">
          <a:xfrm flipH="1">
            <a:off x="400049" y="4241336"/>
            <a:ext cx="882650" cy="28892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8" name="Freeform 277"/>
          <p:cNvSpPr>
            <a:spLocks noChangeArrowheads="1"/>
          </p:cNvSpPr>
          <p:nvPr/>
        </p:nvSpPr>
        <p:spPr bwMode="auto">
          <a:xfrm>
            <a:off x="839787" y="5203361"/>
            <a:ext cx="169863" cy="160338"/>
          </a:xfrm>
          <a:custGeom>
            <a:avLst/>
            <a:gdLst>
              <a:gd name="T0" fmla="*/ 2774 w 552964"/>
              <a:gd name="T1" fmla="*/ 28121 h 175701"/>
              <a:gd name="T2" fmla="*/ 9102 w 552964"/>
              <a:gd name="T3" fmla="*/ 9443 h 175701"/>
              <a:gd name="T4" fmla="*/ 24379 w 552964"/>
              <a:gd name="T5" fmla="*/ 1706 h 175701"/>
              <a:gd name="T6" fmla="*/ 205018 w 552964"/>
              <a:gd name="T7" fmla="*/ 0 h 175701"/>
              <a:gd name="T8" fmla="*/ 389992 w 552964"/>
              <a:gd name="T9" fmla="*/ 1706 h 175701"/>
              <a:gd name="T10" fmla="*/ 405269 w 552964"/>
              <a:gd name="T11" fmla="*/ 9443 h 175701"/>
              <a:gd name="T12" fmla="*/ 411598 w 552964"/>
              <a:gd name="T13" fmla="*/ 28121 h 175701"/>
              <a:gd name="T14" fmla="*/ 412750 w 552964"/>
              <a:gd name="T15" fmla="*/ 79313 h 175701"/>
              <a:gd name="T16" fmla="*/ 411598 w 552964"/>
              <a:gd name="T17" fmla="*/ 133772 h 175701"/>
              <a:gd name="T18" fmla="*/ 405269 w 552964"/>
              <a:gd name="T19" fmla="*/ 152450 h 175701"/>
              <a:gd name="T20" fmla="*/ 389992 w 552964"/>
              <a:gd name="T21" fmla="*/ 160187 h 175701"/>
              <a:gd name="T22" fmla="*/ 340824 w 552964"/>
              <a:gd name="T23" fmla="*/ 160338 h 175701"/>
              <a:gd name="T24" fmla="*/ 251951 w 552964"/>
              <a:gd name="T25" fmla="*/ 160338 h 175701"/>
              <a:gd name="T26" fmla="*/ 161302 w 552964"/>
              <a:gd name="T27" fmla="*/ 160338 h 175701"/>
              <a:gd name="T28" fmla="*/ 72430 w 552964"/>
              <a:gd name="T29" fmla="*/ 160338 h 175701"/>
              <a:gd name="T30" fmla="*/ 24379 w 552964"/>
              <a:gd name="T31" fmla="*/ 160187 h 175701"/>
              <a:gd name="T32" fmla="*/ 9102 w 552964"/>
              <a:gd name="T33" fmla="*/ 152450 h 175701"/>
              <a:gd name="T34" fmla="*/ 2774 w 552964"/>
              <a:gd name="T35" fmla="*/ 133772 h 175701"/>
              <a:gd name="T36" fmla="*/ 0 w 552964"/>
              <a:gd name="T37" fmla="*/ 79313 h 175701"/>
              <a:gd name="T38" fmla="*/ 2774 w 552964"/>
              <a:gd name="T39" fmla="*/ 28121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ambria Math" pitchFamily="18" charset="0"/>
              </a:rPr>
              <a:t>p4</a:t>
            </a:r>
          </a:p>
        </p:txBody>
      </p:sp>
      <p:cxnSp>
        <p:nvCxnSpPr>
          <p:cNvPr id="1461270" name="Curved Connector 148"/>
          <p:cNvCxnSpPr>
            <a:cxnSpLocks noChangeShapeType="1"/>
            <a:stCxn id="271" idx="10"/>
            <a:endCxn id="278" idx="18"/>
          </p:cNvCxnSpPr>
          <p:nvPr/>
        </p:nvCxnSpPr>
        <p:spPr bwMode="auto">
          <a:xfrm>
            <a:off x="400049" y="4676311"/>
            <a:ext cx="439738" cy="600075"/>
          </a:xfrm>
          <a:prstGeom prst="curvedConnector3">
            <a:avLst>
              <a:gd name="adj1" fmla="val -316"/>
            </a:avLst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1271" name="Curved Connector 149"/>
          <p:cNvCxnSpPr>
            <a:cxnSpLocks noChangeShapeType="1"/>
            <a:stCxn id="278" idx="7"/>
            <a:endCxn id="272" idx="10"/>
          </p:cNvCxnSpPr>
          <p:nvPr/>
        </p:nvCxnSpPr>
        <p:spPr bwMode="auto">
          <a:xfrm flipV="1">
            <a:off x="966787" y="4676311"/>
            <a:ext cx="1720850" cy="600075"/>
          </a:xfrm>
          <a:prstGeom prst="curvedConnector3">
            <a:avLst>
              <a:gd name="adj1" fmla="val 99895"/>
            </a:avLst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1272" name="Curved Connector 174"/>
          <p:cNvCxnSpPr>
            <a:cxnSpLocks noChangeShapeType="1"/>
            <a:endCxn id="271" idx="3"/>
          </p:cNvCxnSpPr>
          <p:nvPr/>
        </p:nvCxnSpPr>
        <p:spPr bwMode="auto">
          <a:xfrm rot="5400000">
            <a:off x="-102335" y="4028267"/>
            <a:ext cx="1004482" cy="289"/>
          </a:xfrm>
          <a:prstGeom prst="curvedConnector4">
            <a:avLst>
              <a:gd name="adj1" fmla="val 49980"/>
              <a:gd name="adj2" fmla="val 14667474"/>
            </a:avLst>
          </a:prstGeom>
          <a:noFill/>
          <a:ln w="25400" algn="ctr">
            <a:solidFill>
              <a:schemeClr val="bg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1274" name="Curved Connector 181"/>
          <p:cNvCxnSpPr>
            <a:cxnSpLocks noChangeShapeType="1"/>
            <a:stCxn id="272" idx="3"/>
          </p:cNvCxnSpPr>
          <p:nvPr/>
        </p:nvCxnSpPr>
        <p:spPr bwMode="auto">
          <a:xfrm flipV="1">
            <a:off x="2685761" y="3526170"/>
            <a:ext cx="79663" cy="1004482"/>
          </a:xfrm>
          <a:prstGeom prst="curvedConnector4">
            <a:avLst>
              <a:gd name="adj1" fmla="val 59459"/>
              <a:gd name="adj2" fmla="val 50019"/>
            </a:avLst>
          </a:prstGeom>
          <a:noFill/>
          <a:ln w="25400" algn="ctr">
            <a:solidFill>
              <a:schemeClr val="bg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6" name="Freeform 215"/>
          <p:cNvSpPr>
            <a:spLocks noChangeArrowheads="1"/>
          </p:cNvSpPr>
          <p:nvPr/>
        </p:nvSpPr>
        <p:spPr bwMode="auto">
          <a:xfrm>
            <a:off x="4484687" y="3117850"/>
            <a:ext cx="252413" cy="160338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4 w 565849"/>
              <a:gd name="T9" fmla="*/ 0 h 174471"/>
              <a:gd name="T10" fmla="*/ 420640 w 565849"/>
              <a:gd name="T11" fmla="*/ 7791 h 174471"/>
              <a:gd name="T12" fmla="*/ 427038 w 565849"/>
              <a:gd name="T13" fmla="*/ 26600 h 174471"/>
              <a:gd name="T14" fmla="*/ 427038 w 565849"/>
              <a:gd name="T15" fmla="*/ 132996 h 174471"/>
              <a:gd name="T16" fmla="*/ 420640 w 565849"/>
              <a:gd name="T17" fmla="*/ 151805 h 174471"/>
              <a:gd name="T18" fmla="*/ 405194 w 565849"/>
              <a:gd name="T19" fmla="*/ 159596 h 174471"/>
              <a:gd name="T20" fmla="*/ 215916 w 565849"/>
              <a:gd name="T21" fmla="*/ 160246 h 174471"/>
              <a:gd name="T22" fmla="*/ 21844 w 565849"/>
              <a:gd name="T23" fmla="*/ 159596 h 174471"/>
              <a:gd name="T24" fmla="*/ 6398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ambria Math" pitchFamily="18" charset="0"/>
              </a:rPr>
              <a:t>m12</a:t>
            </a:r>
          </a:p>
        </p:txBody>
      </p:sp>
      <p:cxnSp>
        <p:nvCxnSpPr>
          <p:cNvPr id="1461278" name="Straight Arrow Connector 220"/>
          <p:cNvCxnSpPr>
            <a:cxnSpLocks noChangeShapeType="1"/>
            <a:stCxn id="212" idx="11"/>
            <a:endCxn id="216" idx="3"/>
          </p:cNvCxnSpPr>
          <p:nvPr/>
        </p:nvCxnSpPr>
        <p:spPr bwMode="auto">
          <a:xfrm>
            <a:off x="4214812" y="2730500"/>
            <a:ext cx="365125" cy="38735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4" name="Freeform 123"/>
          <p:cNvSpPr>
            <a:spLocks noChangeArrowheads="1"/>
          </p:cNvSpPr>
          <p:nvPr/>
        </p:nvSpPr>
        <p:spPr bwMode="auto">
          <a:xfrm>
            <a:off x="4495799" y="4327061"/>
            <a:ext cx="169863" cy="160338"/>
          </a:xfrm>
          <a:custGeom>
            <a:avLst/>
            <a:gdLst>
              <a:gd name="T0" fmla="*/ 0 w 565849"/>
              <a:gd name="T1" fmla="*/ 26600 h 174471"/>
              <a:gd name="T2" fmla="*/ 6184 w 565849"/>
              <a:gd name="T3" fmla="*/ 7791 h 174471"/>
              <a:gd name="T4" fmla="*/ 21113 w 565849"/>
              <a:gd name="T5" fmla="*/ 0 h 174471"/>
              <a:gd name="T6" fmla="*/ 205282 w 565849"/>
              <a:gd name="T7" fmla="*/ 429 h 174471"/>
              <a:gd name="T8" fmla="*/ 391637 w 565849"/>
              <a:gd name="T9" fmla="*/ 0 h 174471"/>
              <a:gd name="T10" fmla="*/ 406566 w 565849"/>
              <a:gd name="T11" fmla="*/ 7791 h 174471"/>
              <a:gd name="T12" fmla="*/ 412750 w 565849"/>
              <a:gd name="T13" fmla="*/ 26600 h 174471"/>
              <a:gd name="T14" fmla="*/ 412750 w 565849"/>
              <a:gd name="T15" fmla="*/ 132997 h 174471"/>
              <a:gd name="T16" fmla="*/ 406566 w 565849"/>
              <a:gd name="T17" fmla="*/ 151806 h 174471"/>
              <a:gd name="T18" fmla="*/ 391637 w 565849"/>
              <a:gd name="T19" fmla="*/ 159597 h 174471"/>
              <a:gd name="T20" fmla="*/ 208692 w 565849"/>
              <a:gd name="T21" fmla="*/ 160247 h 174471"/>
              <a:gd name="T22" fmla="*/ 21113 w 565849"/>
              <a:gd name="T23" fmla="*/ 159597 h 174471"/>
              <a:gd name="T24" fmla="*/ 6184 w 565849"/>
              <a:gd name="T25" fmla="*/ 151806 h 174471"/>
              <a:gd name="T26" fmla="*/ 0 w 565849"/>
              <a:gd name="T27" fmla="*/ 132997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ambria Math" pitchFamily="18" charset="0"/>
              </a:rPr>
              <a:t>p7</a:t>
            </a:r>
          </a:p>
        </p:txBody>
      </p:sp>
      <p:cxnSp>
        <p:nvCxnSpPr>
          <p:cNvPr id="1461280" name="Straight Arrow Connector 125"/>
          <p:cNvCxnSpPr>
            <a:cxnSpLocks noChangeShapeType="1"/>
            <a:stCxn id="121" idx="12"/>
            <a:endCxn id="124" idx="3"/>
          </p:cNvCxnSpPr>
          <p:nvPr/>
        </p:nvCxnSpPr>
        <p:spPr bwMode="auto">
          <a:xfrm>
            <a:off x="4219574" y="4061948"/>
            <a:ext cx="338138" cy="26511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" name="Freeform 142"/>
          <p:cNvSpPr>
            <a:spLocks noChangeArrowheads="1"/>
          </p:cNvSpPr>
          <p:nvPr/>
        </p:nvSpPr>
        <p:spPr bwMode="auto">
          <a:xfrm>
            <a:off x="4649787" y="4628686"/>
            <a:ext cx="169863" cy="160338"/>
          </a:xfrm>
          <a:custGeom>
            <a:avLst/>
            <a:gdLst>
              <a:gd name="T0" fmla="*/ 2774 w 552964"/>
              <a:gd name="T1" fmla="*/ 29031 h 177311"/>
              <a:gd name="T2" fmla="*/ 9102 w 552964"/>
              <a:gd name="T3" fmla="*/ 10706 h 177311"/>
              <a:gd name="T4" fmla="*/ 24379 w 552964"/>
              <a:gd name="T5" fmla="*/ 3116 h 177311"/>
              <a:gd name="T6" fmla="*/ 205018 w 552964"/>
              <a:gd name="T7" fmla="*/ 1441 h 177311"/>
              <a:gd name="T8" fmla="*/ 245032 w 552964"/>
              <a:gd name="T9" fmla="*/ 0 h 177311"/>
              <a:gd name="T10" fmla="*/ 389992 w 552964"/>
              <a:gd name="T11" fmla="*/ 3116 h 177311"/>
              <a:gd name="T12" fmla="*/ 405269 w 552964"/>
              <a:gd name="T13" fmla="*/ 10706 h 177311"/>
              <a:gd name="T14" fmla="*/ 411598 w 552964"/>
              <a:gd name="T15" fmla="*/ 29031 h 177311"/>
              <a:gd name="T16" fmla="*/ 412750 w 552964"/>
              <a:gd name="T17" fmla="*/ 79255 h 177311"/>
              <a:gd name="T18" fmla="*/ 411598 w 552964"/>
              <a:gd name="T19" fmla="*/ 132686 h 177311"/>
              <a:gd name="T20" fmla="*/ 405269 w 552964"/>
              <a:gd name="T21" fmla="*/ 151011 h 177311"/>
              <a:gd name="T22" fmla="*/ 389992 w 552964"/>
              <a:gd name="T23" fmla="*/ 158601 h 177311"/>
              <a:gd name="T24" fmla="*/ 340824 w 552964"/>
              <a:gd name="T25" fmla="*/ 158750 h 177311"/>
              <a:gd name="T26" fmla="*/ 251951 w 552964"/>
              <a:gd name="T27" fmla="*/ 158750 h 177311"/>
              <a:gd name="T28" fmla="*/ 161302 w 552964"/>
              <a:gd name="T29" fmla="*/ 158750 h 177311"/>
              <a:gd name="T30" fmla="*/ 72430 w 552964"/>
              <a:gd name="T31" fmla="*/ 158750 h 177311"/>
              <a:gd name="T32" fmla="*/ 24379 w 552964"/>
              <a:gd name="T33" fmla="*/ 158601 h 177311"/>
              <a:gd name="T34" fmla="*/ 9102 w 552964"/>
              <a:gd name="T35" fmla="*/ 151011 h 177311"/>
              <a:gd name="T36" fmla="*/ 2774 w 552964"/>
              <a:gd name="T37" fmla="*/ 132686 h 177311"/>
              <a:gd name="T38" fmla="*/ 0 w 552964"/>
              <a:gd name="T39" fmla="*/ 79255 h 177311"/>
              <a:gd name="T40" fmla="*/ 2774 w 552964"/>
              <a:gd name="T41" fmla="*/ 29031 h 1773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52964"/>
              <a:gd name="T64" fmla="*/ 0 h 177311"/>
              <a:gd name="T65" fmla="*/ 552964 w 552964"/>
              <a:gd name="T66" fmla="*/ 177311 h 17731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52964" h="177311">
                <a:moveTo>
                  <a:pt x="3716" y="32425"/>
                </a:moveTo>
                <a:cubicBezTo>
                  <a:pt x="3716" y="24748"/>
                  <a:pt x="6766" y="17386"/>
                  <a:pt x="12194" y="11958"/>
                </a:cubicBezTo>
                <a:cubicBezTo>
                  <a:pt x="17622" y="6530"/>
                  <a:pt x="20706" y="6140"/>
                  <a:pt x="32661" y="3480"/>
                </a:cubicBezTo>
                <a:lnTo>
                  <a:pt x="274664" y="1610"/>
                </a:lnTo>
                <a:lnTo>
                  <a:pt x="328271" y="0"/>
                </a:lnTo>
                <a:lnTo>
                  <a:pt x="522475" y="3480"/>
                </a:lnTo>
                <a:cubicBezTo>
                  <a:pt x="530152" y="3480"/>
                  <a:pt x="537514" y="6530"/>
                  <a:pt x="542942" y="11958"/>
                </a:cubicBezTo>
                <a:cubicBezTo>
                  <a:pt x="548370" y="17386"/>
                  <a:pt x="549750" y="19664"/>
                  <a:pt x="551420" y="32425"/>
                </a:cubicBezTo>
                <a:cubicBezTo>
                  <a:pt x="551935" y="51124"/>
                  <a:pt x="552449" y="69823"/>
                  <a:pt x="552964" y="88522"/>
                </a:cubicBezTo>
                <a:cubicBezTo>
                  <a:pt x="552449" y="108415"/>
                  <a:pt x="551935" y="128307"/>
                  <a:pt x="551420" y="148200"/>
                </a:cubicBezTo>
                <a:cubicBezTo>
                  <a:pt x="551420" y="155877"/>
                  <a:pt x="548370" y="163239"/>
                  <a:pt x="542942" y="168667"/>
                </a:cubicBezTo>
                <a:cubicBezTo>
                  <a:pt x="537514" y="174095"/>
                  <a:pt x="536865" y="175704"/>
                  <a:pt x="522475" y="177145"/>
                </a:cubicBezTo>
                <a:lnTo>
                  <a:pt x="456604" y="177311"/>
                </a:lnTo>
                <a:lnTo>
                  <a:pt x="337541" y="177311"/>
                </a:lnTo>
                <a:lnTo>
                  <a:pt x="216097" y="177311"/>
                </a:lnTo>
                <a:lnTo>
                  <a:pt x="97035" y="177311"/>
                </a:lnTo>
                <a:lnTo>
                  <a:pt x="32661" y="177145"/>
                </a:lnTo>
                <a:cubicBezTo>
                  <a:pt x="24984" y="177145"/>
                  <a:pt x="17622" y="174095"/>
                  <a:pt x="12194" y="168667"/>
                </a:cubicBezTo>
                <a:cubicBezTo>
                  <a:pt x="6766" y="163239"/>
                  <a:pt x="5748" y="161558"/>
                  <a:pt x="3716" y="148200"/>
                </a:cubicBezTo>
                <a:lnTo>
                  <a:pt x="0" y="88522"/>
                </a:lnTo>
                <a:lnTo>
                  <a:pt x="3716" y="3242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ambria Math" pitchFamily="18" charset="0"/>
              </a:rPr>
              <a:t>p6</a:t>
            </a:r>
          </a:p>
        </p:txBody>
      </p:sp>
      <p:cxnSp>
        <p:nvCxnSpPr>
          <p:cNvPr id="1461282" name="Curved Connector 177"/>
          <p:cNvCxnSpPr>
            <a:cxnSpLocks noChangeShapeType="1"/>
            <a:stCxn id="124" idx="3"/>
            <a:endCxn id="216" idx="10"/>
          </p:cNvCxnSpPr>
          <p:nvPr/>
        </p:nvCxnSpPr>
        <p:spPr bwMode="auto">
          <a:xfrm flipV="1">
            <a:off x="4557423" y="3265115"/>
            <a:ext cx="23579" cy="1062340"/>
          </a:xfrm>
          <a:prstGeom prst="curvedConnector3">
            <a:avLst>
              <a:gd name="adj1" fmla="val 194292"/>
            </a:avLst>
          </a:prstGeom>
          <a:noFill/>
          <a:ln w="25400" algn="ctr">
            <a:solidFill>
              <a:schemeClr val="bg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" name="Curved Connector 169"/>
          <p:cNvCxnSpPr>
            <a:cxnSpLocks noChangeShapeType="1"/>
            <a:stCxn id="142" idx="7"/>
            <a:endCxn id="143" idx="14"/>
          </p:cNvCxnSpPr>
          <p:nvPr/>
        </p:nvCxnSpPr>
        <p:spPr bwMode="auto">
          <a:xfrm flipV="1">
            <a:off x="4327524" y="4771561"/>
            <a:ext cx="371475" cy="149225"/>
          </a:xfrm>
          <a:prstGeom prst="curvedConnector3">
            <a:avLst>
              <a:gd name="adj1" fmla="val 100751"/>
            </a:avLst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3" name="Freeform 182"/>
          <p:cNvSpPr>
            <a:spLocks/>
          </p:cNvSpPr>
          <p:nvPr/>
        </p:nvSpPr>
        <p:spPr bwMode="auto">
          <a:xfrm>
            <a:off x="4541837" y="4485811"/>
            <a:ext cx="184150" cy="142875"/>
          </a:xfrm>
          <a:custGeom>
            <a:avLst/>
            <a:gdLst>
              <a:gd name="T0" fmla="*/ 0 w 218364"/>
              <a:gd name="T1" fmla="*/ 0 h 143301"/>
              <a:gd name="T2" fmla="*/ 120848 w 218364"/>
              <a:gd name="T3" fmla="*/ 61231 h 143301"/>
              <a:gd name="T4" fmla="*/ 184150 w 218364"/>
              <a:gd name="T5" fmla="*/ 142875 h 1433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8364" h="143301">
                <a:moveTo>
                  <a:pt x="0" y="0"/>
                </a:moveTo>
                <a:cubicBezTo>
                  <a:pt x="53453" y="18765"/>
                  <a:pt x="106907" y="37531"/>
                  <a:pt x="143301" y="61414"/>
                </a:cubicBezTo>
                <a:cubicBezTo>
                  <a:pt x="179695" y="85297"/>
                  <a:pt x="199029" y="114299"/>
                  <a:pt x="218364" y="143301"/>
                </a:cubicBezTo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1461287" name="Straight Arrow Connector 131"/>
          <p:cNvCxnSpPr>
            <a:cxnSpLocks noChangeShapeType="1"/>
            <a:stCxn id="121" idx="11"/>
            <a:endCxn id="125" idx="3"/>
          </p:cNvCxnSpPr>
          <p:nvPr/>
        </p:nvCxnSpPr>
        <p:spPr bwMode="auto">
          <a:xfrm>
            <a:off x="4246562" y="4061948"/>
            <a:ext cx="809625" cy="26511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1288" name="Straight Arrow Connector 132"/>
          <p:cNvCxnSpPr>
            <a:cxnSpLocks noChangeShapeType="1"/>
            <a:stCxn id="121" idx="14"/>
            <a:endCxn id="122" idx="3"/>
          </p:cNvCxnSpPr>
          <p:nvPr/>
        </p:nvCxnSpPr>
        <p:spPr bwMode="auto">
          <a:xfrm flipH="1">
            <a:off x="3741737" y="4061948"/>
            <a:ext cx="423863" cy="26511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7" name="Freeform 216"/>
          <p:cNvSpPr>
            <a:spLocks noChangeArrowheads="1"/>
          </p:cNvSpPr>
          <p:nvPr/>
        </p:nvSpPr>
        <p:spPr bwMode="auto">
          <a:xfrm>
            <a:off x="4989512" y="3117850"/>
            <a:ext cx="292100" cy="160338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4 w 565849"/>
              <a:gd name="T9" fmla="*/ 0 h 174471"/>
              <a:gd name="T10" fmla="*/ 420640 w 565849"/>
              <a:gd name="T11" fmla="*/ 7791 h 174471"/>
              <a:gd name="T12" fmla="*/ 427038 w 565849"/>
              <a:gd name="T13" fmla="*/ 26600 h 174471"/>
              <a:gd name="T14" fmla="*/ 427038 w 565849"/>
              <a:gd name="T15" fmla="*/ 132996 h 174471"/>
              <a:gd name="T16" fmla="*/ 420640 w 565849"/>
              <a:gd name="T17" fmla="*/ 151805 h 174471"/>
              <a:gd name="T18" fmla="*/ 405194 w 565849"/>
              <a:gd name="T19" fmla="*/ 159596 h 174471"/>
              <a:gd name="T20" fmla="*/ 215916 w 565849"/>
              <a:gd name="T21" fmla="*/ 160246 h 174471"/>
              <a:gd name="T22" fmla="*/ 21844 w 565849"/>
              <a:gd name="T23" fmla="*/ 159596 h 174471"/>
              <a:gd name="T24" fmla="*/ 6398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m13)</a:t>
            </a:r>
          </a:p>
        </p:txBody>
      </p:sp>
      <p:sp>
        <p:nvSpPr>
          <p:cNvPr id="122" name="Freeform 121"/>
          <p:cNvSpPr>
            <a:spLocks noChangeArrowheads="1"/>
          </p:cNvSpPr>
          <p:nvPr/>
        </p:nvSpPr>
        <p:spPr bwMode="auto">
          <a:xfrm>
            <a:off x="3673474" y="4327061"/>
            <a:ext cx="188913" cy="160338"/>
          </a:xfrm>
          <a:custGeom>
            <a:avLst/>
            <a:gdLst>
              <a:gd name="T0" fmla="*/ 0 w 565849"/>
              <a:gd name="T1" fmla="*/ 26337 h 174471"/>
              <a:gd name="T2" fmla="*/ 6184 w 565849"/>
              <a:gd name="T3" fmla="*/ 7714 h 174471"/>
              <a:gd name="T4" fmla="*/ 21113 w 565849"/>
              <a:gd name="T5" fmla="*/ 0 h 174471"/>
              <a:gd name="T6" fmla="*/ 205282 w 565849"/>
              <a:gd name="T7" fmla="*/ 425 h 174471"/>
              <a:gd name="T8" fmla="*/ 391637 w 565849"/>
              <a:gd name="T9" fmla="*/ 0 h 174471"/>
              <a:gd name="T10" fmla="*/ 406566 w 565849"/>
              <a:gd name="T11" fmla="*/ 7714 h 174471"/>
              <a:gd name="T12" fmla="*/ 412750 w 565849"/>
              <a:gd name="T13" fmla="*/ 26337 h 174471"/>
              <a:gd name="T14" fmla="*/ 412750 w 565849"/>
              <a:gd name="T15" fmla="*/ 131680 h 174471"/>
              <a:gd name="T16" fmla="*/ 406566 w 565849"/>
              <a:gd name="T17" fmla="*/ 150303 h 174471"/>
              <a:gd name="T18" fmla="*/ 391637 w 565849"/>
              <a:gd name="T19" fmla="*/ 158017 h 174471"/>
              <a:gd name="T20" fmla="*/ 208692 w 565849"/>
              <a:gd name="T21" fmla="*/ 158660 h 174471"/>
              <a:gd name="T22" fmla="*/ 21113 w 565849"/>
              <a:gd name="T23" fmla="*/ 158017 h 174471"/>
              <a:gd name="T24" fmla="*/ 6184 w 565849"/>
              <a:gd name="T25" fmla="*/ 150303 h 174471"/>
              <a:gd name="T26" fmla="*/ 0 w 565849"/>
              <a:gd name="T27" fmla="*/ 131680 h 174471"/>
              <a:gd name="T28" fmla="*/ 0 w 565849"/>
              <a:gd name="T29" fmla="*/ 26337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p3,</a:t>
            </a:r>
          </a:p>
        </p:txBody>
      </p:sp>
      <p:sp>
        <p:nvSpPr>
          <p:cNvPr id="125" name="Freeform 124"/>
          <p:cNvSpPr>
            <a:spLocks noChangeArrowheads="1"/>
          </p:cNvSpPr>
          <p:nvPr/>
        </p:nvSpPr>
        <p:spPr bwMode="auto">
          <a:xfrm>
            <a:off x="4995862" y="4327061"/>
            <a:ext cx="168275" cy="160338"/>
          </a:xfrm>
          <a:custGeom>
            <a:avLst/>
            <a:gdLst>
              <a:gd name="T0" fmla="*/ 0 w 565849"/>
              <a:gd name="T1" fmla="*/ 26600 h 174471"/>
              <a:gd name="T2" fmla="*/ 6184 w 565849"/>
              <a:gd name="T3" fmla="*/ 7791 h 174471"/>
              <a:gd name="T4" fmla="*/ 21113 w 565849"/>
              <a:gd name="T5" fmla="*/ 0 h 174471"/>
              <a:gd name="T6" fmla="*/ 205282 w 565849"/>
              <a:gd name="T7" fmla="*/ 429 h 174471"/>
              <a:gd name="T8" fmla="*/ 391637 w 565849"/>
              <a:gd name="T9" fmla="*/ 0 h 174471"/>
              <a:gd name="T10" fmla="*/ 406566 w 565849"/>
              <a:gd name="T11" fmla="*/ 7791 h 174471"/>
              <a:gd name="T12" fmla="*/ 412750 w 565849"/>
              <a:gd name="T13" fmla="*/ 26600 h 174471"/>
              <a:gd name="T14" fmla="*/ 412750 w 565849"/>
              <a:gd name="T15" fmla="*/ 132997 h 174471"/>
              <a:gd name="T16" fmla="*/ 406566 w 565849"/>
              <a:gd name="T17" fmla="*/ 151806 h 174471"/>
              <a:gd name="T18" fmla="*/ 391637 w 565849"/>
              <a:gd name="T19" fmla="*/ 159597 h 174471"/>
              <a:gd name="T20" fmla="*/ 208692 w 565849"/>
              <a:gd name="T21" fmla="*/ 160247 h 174471"/>
              <a:gd name="T22" fmla="*/ 21113 w 565849"/>
              <a:gd name="T23" fmla="*/ 159597 h 174471"/>
              <a:gd name="T24" fmla="*/ 6184 w 565849"/>
              <a:gd name="T25" fmla="*/ 151806 h 174471"/>
              <a:gd name="T26" fmla="*/ 0 w 565849"/>
              <a:gd name="T27" fmla="*/ 132997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p8</a:t>
            </a:r>
          </a:p>
        </p:txBody>
      </p:sp>
      <p:cxnSp>
        <p:nvCxnSpPr>
          <p:cNvPr id="1461297" name="Curved Connector 144"/>
          <p:cNvCxnSpPr>
            <a:cxnSpLocks noChangeShapeType="1"/>
            <a:stCxn id="122" idx="10"/>
            <a:endCxn id="142" idx="18"/>
          </p:cNvCxnSpPr>
          <p:nvPr/>
        </p:nvCxnSpPr>
        <p:spPr bwMode="auto">
          <a:xfrm>
            <a:off x="3743324" y="4473111"/>
            <a:ext cx="458788" cy="447675"/>
          </a:xfrm>
          <a:prstGeom prst="curvedConnector3">
            <a:avLst>
              <a:gd name="adj1" fmla="val -267"/>
            </a:avLst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1301" name="Curved Connector 180"/>
          <p:cNvCxnSpPr>
            <a:cxnSpLocks noChangeShapeType="1"/>
            <a:stCxn id="125" idx="3"/>
            <a:endCxn id="217" idx="10"/>
          </p:cNvCxnSpPr>
          <p:nvPr/>
        </p:nvCxnSpPr>
        <p:spPr bwMode="auto">
          <a:xfrm flipV="1">
            <a:off x="5056910" y="3265115"/>
            <a:ext cx="44061" cy="1062340"/>
          </a:xfrm>
          <a:prstGeom prst="curvedConnector3">
            <a:avLst>
              <a:gd name="adj1" fmla="val 224856"/>
            </a:avLst>
          </a:prstGeom>
          <a:noFill/>
          <a:ln w="25400" algn="ctr">
            <a:solidFill>
              <a:schemeClr val="bg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1303" name="Curved Connector 203"/>
          <p:cNvCxnSpPr>
            <a:cxnSpLocks noChangeShapeType="1"/>
            <a:stCxn id="142" idx="8"/>
            <a:endCxn id="125" idx="10"/>
          </p:cNvCxnSpPr>
          <p:nvPr/>
        </p:nvCxnSpPr>
        <p:spPr bwMode="auto">
          <a:xfrm flipV="1">
            <a:off x="4327524" y="4474698"/>
            <a:ext cx="730250" cy="495300"/>
          </a:xfrm>
          <a:prstGeom prst="curvedConnector3">
            <a:avLst>
              <a:gd name="adj1" fmla="val 98451"/>
            </a:avLst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61304" name="TextBox 275"/>
          <p:cNvSpPr txBox="1">
            <a:spLocks noChangeArrowheads="1"/>
          </p:cNvSpPr>
          <p:nvPr/>
        </p:nvSpPr>
        <p:spPr bwMode="auto">
          <a:xfrm>
            <a:off x="7011987" y="2393950"/>
            <a:ext cx="3095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900" b="1" smtClean="0">
                <a:solidFill>
                  <a:srgbClr val="FFFFFF"/>
                </a:solidFill>
                <a:latin typeface="Cambria Math" pitchFamily="18" charset="0"/>
              </a:rPr>
              <a:t>C3</a:t>
            </a:r>
          </a:p>
        </p:txBody>
      </p:sp>
      <p:sp>
        <p:nvSpPr>
          <p:cNvPr id="298" name="Freeform 297"/>
          <p:cNvSpPr>
            <a:spLocks noChangeArrowheads="1"/>
          </p:cNvSpPr>
          <p:nvPr/>
        </p:nvSpPr>
        <p:spPr bwMode="auto">
          <a:xfrm>
            <a:off x="6003924" y="3116263"/>
            <a:ext cx="252413" cy="160338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3 w 565849"/>
              <a:gd name="T9" fmla="*/ 0 h 174471"/>
              <a:gd name="T10" fmla="*/ 420639 w 565849"/>
              <a:gd name="T11" fmla="*/ 7791 h 174471"/>
              <a:gd name="T12" fmla="*/ 427037 w 565849"/>
              <a:gd name="T13" fmla="*/ 26600 h 174471"/>
              <a:gd name="T14" fmla="*/ 427037 w 565849"/>
              <a:gd name="T15" fmla="*/ 132997 h 174471"/>
              <a:gd name="T16" fmla="*/ 420639 w 565849"/>
              <a:gd name="T17" fmla="*/ 151806 h 174471"/>
              <a:gd name="T18" fmla="*/ 405193 w 565849"/>
              <a:gd name="T19" fmla="*/ 159597 h 174471"/>
              <a:gd name="T20" fmla="*/ 215916 w 565849"/>
              <a:gd name="T21" fmla="*/ 160247 h 174471"/>
              <a:gd name="T22" fmla="*/ 21844 w 565849"/>
              <a:gd name="T23" fmla="*/ 159597 h 174471"/>
              <a:gd name="T24" fmla="*/ 6398 w 565849"/>
              <a:gd name="T25" fmla="*/ 151806 h 174471"/>
              <a:gd name="T26" fmla="*/ 0 w 565849"/>
              <a:gd name="T27" fmla="*/ 132997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ambria Math" pitchFamily="18" charset="0"/>
              </a:rPr>
              <a:t>m16</a:t>
            </a:r>
          </a:p>
        </p:txBody>
      </p:sp>
      <p:cxnSp>
        <p:nvCxnSpPr>
          <p:cNvPr id="1461306" name="Straight Arrow Connector 213"/>
          <p:cNvCxnSpPr>
            <a:cxnSpLocks noChangeShapeType="1"/>
            <a:stCxn id="297" idx="17"/>
            <a:endCxn id="298" idx="3"/>
          </p:cNvCxnSpPr>
          <p:nvPr/>
        </p:nvCxnSpPr>
        <p:spPr bwMode="auto">
          <a:xfrm flipH="1">
            <a:off x="6099174" y="2705100"/>
            <a:ext cx="860425" cy="41116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6" name="Freeform 305"/>
          <p:cNvSpPr>
            <a:spLocks noChangeArrowheads="1"/>
          </p:cNvSpPr>
          <p:nvPr/>
        </p:nvSpPr>
        <p:spPr bwMode="auto">
          <a:xfrm>
            <a:off x="8358187" y="3116263"/>
            <a:ext cx="252413" cy="160338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4 w 565849"/>
              <a:gd name="T9" fmla="*/ 0 h 174471"/>
              <a:gd name="T10" fmla="*/ 420640 w 565849"/>
              <a:gd name="T11" fmla="*/ 7791 h 174471"/>
              <a:gd name="T12" fmla="*/ 427038 w 565849"/>
              <a:gd name="T13" fmla="*/ 26600 h 174471"/>
              <a:gd name="T14" fmla="*/ 427038 w 565849"/>
              <a:gd name="T15" fmla="*/ 132997 h 174471"/>
              <a:gd name="T16" fmla="*/ 420640 w 565849"/>
              <a:gd name="T17" fmla="*/ 151806 h 174471"/>
              <a:gd name="T18" fmla="*/ 405194 w 565849"/>
              <a:gd name="T19" fmla="*/ 159597 h 174471"/>
              <a:gd name="T20" fmla="*/ 215916 w 565849"/>
              <a:gd name="T21" fmla="*/ 160247 h 174471"/>
              <a:gd name="T22" fmla="*/ 21844 w 565849"/>
              <a:gd name="T23" fmla="*/ 159597 h 174471"/>
              <a:gd name="T24" fmla="*/ 6398 w 565849"/>
              <a:gd name="T25" fmla="*/ 151806 h 174471"/>
              <a:gd name="T26" fmla="*/ 0 w 565849"/>
              <a:gd name="T27" fmla="*/ 132997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ambria Math" pitchFamily="18" charset="0"/>
              </a:rPr>
              <a:t>m20</a:t>
            </a:r>
          </a:p>
        </p:txBody>
      </p:sp>
      <p:cxnSp>
        <p:nvCxnSpPr>
          <p:cNvPr id="1461310" name="Straight Arrow Connector 227"/>
          <p:cNvCxnSpPr>
            <a:cxnSpLocks noChangeShapeType="1"/>
            <a:stCxn id="297" idx="7"/>
            <a:endCxn id="306" idx="3"/>
          </p:cNvCxnSpPr>
          <p:nvPr/>
        </p:nvCxnSpPr>
        <p:spPr bwMode="auto">
          <a:xfrm>
            <a:off x="7154862" y="2705100"/>
            <a:ext cx="1296988" cy="41116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1328" name="Straight Arrow Connector 28"/>
          <p:cNvCxnSpPr>
            <a:cxnSpLocks noChangeShapeType="1"/>
            <a:stCxn id="24" idx="9"/>
            <a:endCxn id="206" idx="3"/>
          </p:cNvCxnSpPr>
          <p:nvPr/>
        </p:nvCxnSpPr>
        <p:spPr bwMode="auto">
          <a:xfrm flipH="1">
            <a:off x="1336674" y="2027238"/>
            <a:ext cx="2857500" cy="76041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1330" name="Straight Arrow Connector 40"/>
          <p:cNvCxnSpPr>
            <a:cxnSpLocks noChangeShapeType="1"/>
            <a:stCxn id="24" idx="9"/>
            <a:endCxn id="297" idx="3"/>
          </p:cNvCxnSpPr>
          <p:nvPr/>
        </p:nvCxnSpPr>
        <p:spPr bwMode="auto">
          <a:xfrm>
            <a:off x="4194174" y="2027238"/>
            <a:ext cx="2862263" cy="55562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" name="Straight Arrow Connector 286"/>
          <p:cNvCxnSpPr>
            <a:cxnSpLocks noChangeShapeType="1"/>
            <a:stCxn id="206" idx="12"/>
            <a:endCxn id="263" idx="3"/>
          </p:cNvCxnSpPr>
          <p:nvPr/>
        </p:nvCxnSpPr>
        <p:spPr bwMode="auto">
          <a:xfrm>
            <a:off x="1336541" y="2933243"/>
            <a:ext cx="6961" cy="118585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1348" name="Straight Arrow Connector 217"/>
          <p:cNvCxnSpPr>
            <a:cxnSpLocks noChangeShapeType="1"/>
            <a:stCxn id="212" idx="14"/>
            <a:endCxn id="215" idx="3"/>
          </p:cNvCxnSpPr>
          <p:nvPr/>
        </p:nvCxnSpPr>
        <p:spPr bwMode="auto">
          <a:xfrm flipH="1">
            <a:off x="3729037" y="2730500"/>
            <a:ext cx="427038" cy="38735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1349" name="Straight Arrow Connector 221"/>
          <p:cNvCxnSpPr>
            <a:cxnSpLocks noChangeShapeType="1"/>
            <a:stCxn id="212" idx="10"/>
            <a:endCxn id="217" idx="3"/>
          </p:cNvCxnSpPr>
          <p:nvPr/>
        </p:nvCxnSpPr>
        <p:spPr bwMode="auto">
          <a:xfrm>
            <a:off x="4243387" y="2730500"/>
            <a:ext cx="855663" cy="38735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1352" name="Curved Connector 175"/>
          <p:cNvCxnSpPr>
            <a:cxnSpLocks noChangeShapeType="1"/>
            <a:stCxn id="215" idx="10"/>
            <a:endCxn id="122" idx="3"/>
          </p:cNvCxnSpPr>
          <p:nvPr/>
        </p:nvCxnSpPr>
        <p:spPr bwMode="auto">
          <a:xfrm>
            <a:off x="3731084" y="3265115"/>
            <a:ext cx="10925" cy="1062337"/>
          </a:xfrm>
          <a:prstGeom prst="curvedConnector3">
            <a:avLst>
              <a:gd name="adj1" fmla="val -634929"/>
            </a:avLst>
          </a:prstGeom>
          <a:noFill/>
          <a:ln w="25400" algn="ctr">
            <a:solidFill>
              <a:schemeClr val="bg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" name="Straight Arrow Connector 116"/>
          <p:cNvCxnSpPr>
            <a:cxnSpLocks noChangeShapeType="1"/>
            <a:stCxn id="212" idx="12"/>
            <a:endCxn id="121" idx="3"/>
          </p:cNvCxnSpPr>
          <p:nvPr/>
        </p:nvCxnSpPr>
        <p:spPr bwMode="auto">
          <a:xfrm>
            <a:off x="4198803" y="2730043"/>
            <a:ext cx="6961" cy="118585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" name="Freeform 214"/>
          <p:cNvSpPr>
            <a:spLocks noChangeArrowheads="1"/>
          </p:cNvSpPr>
          <p:nvPr/>
        </p:nvSpPr>
        <p:spPr bwMode="auto">
          <a:xfrm>
            <a:off x="3635374" y="3117850"/>
            <a:ext cx="250825" cy="160338"/>
          </a:xfrm>
          <a:custGeom>
            <a:avLst/>
            <a:gdLst>
              <a:gd name="T0" fmla="*/ 0 w 565849"/>
              <a:gd name="T1" fmla="*/ 26600 h 174471"/>
              <a:gd name="T2" fmla="*/ 6398 w 565849"/>
              <a:gd name="T3" fmla="*/ 7791 h 174471"/>
              <a:gd name="T4" fmla="*/ 21844 w 565849"/>
              <a:gd name="T5" fmla="*/ 0 h 174471"/>
              <a:gd name="T6" fmla="*/ 212388 w 565849"/>
              <a:gd name="T7" fmla="*/ 429 h 174471"/>
              <a:gd name="T8" fmla="*/ 405194 w 565849"/>
              <a:gd name="T9" fmla="*/ 0 h 174471"/>
              <a:gd name="T10" fmla="*/ 420640 w 565849"/>
              <a:gd name="T11" fmla="*/ 7791 h 174471"/>
              <a:gd name="T12" fmla="*/ 427038 w 565849"/>
              <a:gd name="T13" fmla="*/ 26600 h 174471"/>
              <a:gd name="T14" fmla="*/ 427038 w 565849"/>
              <a:gd name="T15" fmla="*/ 132996 h 174471"/>
              <a:gd name="T16" fmla="*/ 420640 w 565849"/>
              <a:gd name="T17" fmla="*/ 151805 h 174471"/>
              <a:gd name="T18" fmla="*/ 405194 w 565849"/>
              <a:gd name="T19" fmla="*/ 159596 h 174471"/>
              <a:gd name="T20" fmla="*/ 215916 w 565849"/>
              <a:gd name="T21" fmla="*/ 160246 h 174471"/>
              <a:gd name="T22" fmla="*/ 21844 w 565849"/>
              <a:gd name="T23" fmla="*/ 159596 h 174471"/>
              <a:gd name="T24" fmla="*/ 6398 w 565849"/>
              <a:gd name="T25" fmla="*/ 151805 h 174471"/>
              <a:gd name="T26" fmla="*/ 0 w 565849"/>
              <a:gd name="T27" fmla="*/ 132996 h 174471"/>
              <a:gd name="T28" fmla="*/ 0 w 565849"/>
              <a:gd name="T29" fmla="*/ 26600 h 174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65849"/>
              <a:gd name="T46" fmla="*/ 0 h 174471"/>
              <a:gd name="T47" fmla="*/ 565849 w 565849"/>
              <a:gd name="T48" fmla="*/ 174471 h 1744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0853" y="1802"/>
                  <a:pt x="28945" y="0"/>
                </a:cubicBezTo>
                <a:lnTo>
                  <a:pt x="281426" y="467"/>
                </a:ln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m11</a:t>
            </a:r>
          </a:p>
        </p:txBody>
      </p:sp>
      <p:sp>
        <p:nvSpPr>
          <p:cNvPr id="83" name="Freeform 82"/>
          <p:cNvSpPr>
            <a:spLocks noChangeArrowheads="1"/>
          </p:cNvSpPr>
          <p:nvPr/>
        </p:nvSpPr>
        <p:spPr bwMode="auto">
          <a:xfrm>
            <a:off x="800099" y="2336800"/>
            <a:ext cx="196850" cy="160338"/>
          </a:xfrm>
          <a:custGeom>
            <a:avLst/>
            <a:gdLst>
              <a:gd name="T0" fmla="*/ 2496 w 552964"/>
              <a:gd name="T1" fmla="*/ 29321 h 177311"/>
              <a:gd name="T2" fmla="*/ 8192 w 552964"/>
              <a:gd name="T3" fmla="*/ 10813 h 177311"/>
              <a:gd name="T4" fmla="*/ 21941 w 552964"/>
              <a:gd name="T5" fmla="*/ 3147 h 177311"/>
              <a:gd name="T6" fmla="*/ 184516 w 552964"/>
              <a:gd name="T7" fmla="*/ 1456 h 177311"/>
              <a:gd name="T8" fmla="*/ 220529 w 552964"/>
              <a:gd name="T9" fmla="*/ 0 h 177311"/>
              <a:gd name="T10" fmla="*/ 350993 w 552964"/>
              <a:gd name="T11" fmla="*/ 3147 h 177311"/>
              <a:gd name="T12" fmla="*/ 364742 w 552964"/>
              <a:gd name="T13" fmla="*/ 10813 h 177311"/>
              <a:gd name="T14" fmla="*/ 370438 w 552964"/>
              <a:gd name="T15" fmla="*/ 29321 h 177311"/>
              <a:gd name="T16" fmla="*/ 371475 w 552964"/>
              <a:gd name="T17" fmla="*/ 80048 h 177311"/>
              <a:gd name="T18" fmla="*/ 370438 w 552964"/>
              <a:gd name="T19" fmla="*/ 134013 h 177311"/>
              <a:gd name="T20" fmla="*/ 364742 w 552964"/>
              <a:gd name="T21" fmla="*/ 152520 h 177311"/>
              <a:gd name="T22" fmla="*/ 350993 w 552964"/>
              <a:gd name="T23" fmla="*/ 160187 h 177311"/>
              <a:gd name="T24" fmla="*/ 306741 w 552964"/>
              <a:gd name="T25" fmla="*/ 160337 h 177311"/>
              <a:gd name="T26" fmla="*/ 226756 w 552964"/>
              <a:gd name="T27" fmla="*/ 160337 h 177311"/>
              <a:gd name="T28" fmla="*/ 145172 w 552964"/>
              <a:gd name="T29" fmla="*/ 160337 h 177311"/>
              <a:gd name="T30" fmla="*/ 65187 w 552964"/>
              <a:gd name="T31" fmla="*/ 160337 h 177311"/>
              <a:gd name="T32" fmla="*/ 21941 w 552964"/>
              <a:gd name="T33" fmla="*/ 160187 h 177311"/>
              <a:gd name="T34" fmla="*/ 8192 w 552964"/>
              <a:gd name="T35" fmla="*/ 152520 h 177311"/>
              <a:gd name="T36" fmla="*/ 2496 w 552964"/>
              <a:gd name="T37" fmla="*/ 134013 h 177311"/>
              <a:gd name="T38" fmla="*/ 0 w 552964"/>
              <a:gd name="T39" fmla="*/ 80048 h 177311"/>
              <a:gd name="T40" fmla="*/ 2496 w 552964"/>
              <a:gd name="T41" fmla="*/ 29321 h 1773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52964"/>
              <a:gd name="T64" fmla="*/ 0 h 177311"/>
              <a:gd name="T65" fmla="*/ 552964 w 552964"/>
              <a:gd name="T66" fmla="*/ 177311 h 17731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52964" h="177311">
                <a:moveTo>
                  <a:pt x="3716" y="32425"/>
                </a:moveTo>
                <a:cubicBezTo>
                  <a:pt x="3716" y="24748"/>
                  <a:pt x="6766" y="17386"/>
                  <a:pt x="12194" y="11958"/>
                </a:cubicBezTo>
                <a:cubicBezTo>
                  <a:pt x="17622" y="6530"/>
                  <a:pt x="20706" y="6140"/>
                  <a:pt x="32661" y="3480"/>
                </a:cubicBezTo>
                <a:lnTo>
                  <a:pt x="274664" y="1610"/>
                </a:lnTo>
                <a:lnTo>
                  <a:pt x="328271" y="0"/>
                </a:lnTo>
                <a:lnTo>
                  <a:pt x="522475" y="3480"/>
                </a:lnTo>
                <a:cubicBezTo>
                  <a:pt x="530152" y="3480"/>
                  <a:pt x="537514" y="6530"/>
                  <a:pt x="542942" y="11958"/>
                </a:cubicBezTo>
                <a:cubicBezTo>
                  <a:pt x="548370" y="17386"/>
                  <a:pt x="549750" y="19664"/>
                  <a:pt x="551420" y="32425"/>
                </a:cubicBezTo>
                <a:cubicBezTo>
                  <a:pt x="551935" y="51124"/>
                  <a:pt x="552449" y="69823"/>
                  <a:pt x="552964" y="88522"/>
                </a:cubicBezTo>
                <a:cubicBezTo>
                  <a:pt x="552449" y="108415"/>
                  <a:pt x="551935" y="128307"/>
                  <a:pt x="551420" y="148200"/>
                </a:cubicBezTo>
                <a:cubicBezTo>
                  <a:pt x="551420" y="155877"/>
                  <a:pt x="548370" y="163239"/>
                  <a:pt x="542942" y="168667"/>
                </a:cubicBezTo>
                <a:cubicBezTo>
                  <a:pt x="537514" y="174095"/>
                  <a:pt x="536865" y="175704"/>
                  <a:pt x="522475" y="177145"/>
                </a:cubicBezTo>
                <a:lnTo>
                  <a:pt x="456604" y="177311"/>
                </a:lnTo>
                <a:lnTo>
                  <a:pt x="337541" y="177311"/>
                </a:lnTo>
                <a:lnTo>
                  <a:pt x="216097" y="177311"/>
                </a:lnTo>
                <a:lnTo>
                  <a:pt x="97035" y="177311"/>
                </a:lnTo>
                <a:lnTo>
                  <a:pt x="32661" y="177145"/>
                </a:lnTo>
                <a:cubicBezTo>
                  <a:pt x="24984" y="177145"/>
                  <a:pt x="17622" y="174095"/>
                  <a:pt x="12194" y="168667"/>
                </a:cubicBezTo>
                <a:cubicBezTo>
                  <a:pt x="6766" y="163239"/>
                  <a:pt x="5748" y="161558"/>
                  <a:pt x="3716" y="148200"/>
                </a:cubicBezTo>
                <a:lnTo>
                  <a:pt x="0" y="88522"/>
                </a:lnTo>
                <a:lnTo>
                  <a:pt x="3716" y="3242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ambria Math" pitchFamily="18" charset="0"/>
              </a:rPr>
              <a:t>m2</a:t>
            </a:r>
          </a:p>
        </p:txBody>
      </p:sp>
      <p:sp>
        <p:nvSpPr>
          <p:cNvPr id="121" name="Freeform 120"/>
          <p:cNvSpPr>
            <a:spLocks noChangeArrowheads="1"/>
          </p:cNvSpPr>
          <p:nvPr/>
        </p:nvSpPr>
        <p:spPr bwMode="auto">
          <a:xfrm>
            <a:off x="4143374" y="3915898"/>
            <a:ext cx="168275" cy="160338"/>
          </a:xfrm>
          <a:custGeom>
            <a:avLst/>
            <a:gdLst>
              <a:gd name="T0" fmla="*/ 2774 w 552964"/>
              <a:gd name="T1" fmla="*/ 28120 h 175701"/>
              <a:gd name="T2" fmla="*/ 9102 w 552964"/>
              <a:gd name="T3" fmla="*/ 9443 h 175701"/>
              <a:gd name="T4" fmla="*/ 24379 w 552964"/>
              <a:gd name="T5" fmla="*/ 1706 h 175701"/>
              <a:gd name="T6" fmla="*/ 205018 w 552964"/>
              <a:gd name="T7" fmla="*/ 0 h 175701"/>
              <a:gd name="T8" fmla="*/ 389992 w 552964"/>
              <a:gd name="T9" fmla="*/ 1706 h 175701"/>
              <a:gd name="T10" fmla="*/ 405269 w 552964"/>
              <a:gd name="T11" fmla="*/ 9443 h 175701"/>
              <a:gd name="T12" fmla="*/ 411598 w 552964"/>
              <a:gd name="T13" fmla="*/ 28120 h 175701"/>
              <a:gd name="T14" fmla="*/ 412750 w 552964"/>
              <a:gd name="T15" fmla="*/ 79312 h 175701"/>
              <a:gd name="T16" fmla="*/ 411598 w 552964"/>
              <a:gd name="T17" fmla="*/ 133772 h 175701"/>
              <a:gd name="T18" fmla="*/ 405269 w 552964"/>
              <a:gd name="T19" fmla="*/ 152449 h 175701"/>
              <a:gd name="T20" fmla="*/ 389992 w 552964"/>
              <a:gd name="T21" fmla="*/ 160186 h 175701"/>
              <a:gd name="T22" fmla="*/ 340824 w 552964"/>
              <a:gd name="T23" fmla="*/ 160337 h 175701"/>
              <a:gd name="T24" fmla="*/ 251951 w 552964"/>
              <a:gd name="T25" fmla="*/ 160337 h 175701"/>
              <a:gd name="T26" fmla="*/ 161302 w 552964"/>
              <a:gd name="T27" fmla="*/ 160337 h 175701"/>
              <a:gd name="T28" fmla="*/ 72430 w 552964"/>
              <a:gd name="T29" fmla="*/ 160337 h 175701"/>
              <a:gd name="T30" fmla="*/ 24379 w 552964"/>
              <a:gd name="T31" fmla="*/ 160186 h 175701"/>
              <a:gd name="T32" fmla="*/ 9102 w 552964"/>
              <a:gd name="T33" fmla="*/ 152449 h 175701"/>
              <a:gd name="T34" fmla="*/ 2774 w 552964"/>
              <a:gd name="T35" fmla="*/ 133772 h 175701"/>
              <a:gd name="T36" fmla="*/ 0 w 552964"/>
              <a:gd name="T37" fmla="*/ 79312 h 175701"/>
              <a:gd name="T38" fmla="*/ 2774 w 552964"/>
              <a:gd name="T39" fmla="*/ 28120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p1</a:t>
            </a:r>
          </a:p>
        </p:txBody>
      </p:sp>
      <p:sp>
        <p:nvSpPr>
          <p:cNvPr id="297" name="Freeform 296"/>
          <p:cNvSpPr>
            <a:spLocks noChangeArrowheads="1"/>
          </p:cNvSpPr>
          <p:nvPr/>
        </p:nvSpPr>
        <p:spPr bwMode="auto">
          <a:xfrm>
            <a:off x="6959599" y="2582863"/>
            <a:ext cx="250825" cy="160338"/>
          </a:xfrm>
          <a:custGeom>
            <a:avLst/>
            <a:gdLst>
              <a:gd name="T0" fmla="*/ 0 w 547704"/>
              <a:gd name="T1" fmla="*/ 28121 h 175701"/>
              <a:gd name="T2" fmla="*/ 6610 w 547704"/>
              <a:gd name="T3" fmla="*/ 9443 h 175701"/>
              <a:gd name="T4" fmla="*/ 22568 w 547704"/>
              <a:gd name="T5" fmla="*/ 1706 h 175701"/>
              <a:gd name="T6" fmla="*/ 211255 w 547704"/>
              <a:gd name="T7" fmla="*/ 0 h 175701"/>
              <a:gd name="T8" fmla="*/ 404470 w 547704"/>
              <a:gd name="T9" fmla="*/ 1706 h 175701"/>
              <a:gd name="T10" fmla="*/ 420428 w 547704"/>
              <a:gd name="T11" fmla="*/ 9443 h 175701"/>
              <a:gd name="T12" fmla="*/ 427038 w 547704"/>
              <a:gd name="T13" fmla="*/ 28121 h 175701"/>
              <a:gd name="T14" fmla="*/ 427038 w 547704"/>
              <a:gd name="T15" fmla="*/ 133772 h 175701"/>
              <a:gd name="T16" fmla="*/ 420428 w 547704"/>
              <a:gd name="T17" fmla="*/ 152450 h 175701"/>
              <a:gd name="T18" fmla="*/ 404470 w 547704"/>
              <a:gd name="T19" fmla="*/ 160187 h 175701"/>
              <a:gd name="T20" fmla="*/ 353111 w 547704"/>
              <a:gd name="T21" fmla="*/ 160338 h 175701"/>
              <a:gd name="T22" fmla="*/ 260279 w 547704"/>
              <a:gd name="T23" fmla="*/ 160338 h 175701"/>
              <a:gd name="T24" fmla="*/ 210343 w 547704"/>
              <a:gd name="T25" fmla="*/ 159544 h 175701"/>
              <a:gd name="T26" fmla="*/ 165591 w 547704"/>
              <a:gd name="T27" fmla="*/ 160338 h 175701"/>
              <a:gd name="T28" fmla="*/ 72760 w 547704"/>
              <a:gd name="T29" fmla="*/ 160338 h 175701"/>
              <a:gd name="T30" fmla="*/ 22568 w 547704"/>
              <a:gd name="T31" fmla="*/ 160187 h 175701"/>
              <a:gd name="T32" fmla="*/ 6610 w 547704"/>
              <a:gd name="T33" fmla="*/ 152450 h 175701"/>
              <a:gd name="T34" fmla="*/ 0 w 547704"/>
              <a:gd name="T35" fmla="*/ 133772 h 175701"/>
              <a:gd name="T36" fmla="*/ 0 w 547704"/>
              <a:gd name="T37" fmla="*/ 28121 h 17570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47704"/>
              <a:gd name="T58" fmla="*/ 0 h 175701"/>
              <a:gd name="T59" fmla="*/ 547704 w 547704"/>
              <a:gd name="T60" fmla="*/ 175701 h 17570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47704" h="175701">
                <a:moveTo>
                  <a:pt x="0" y="30815"/>
                </a:moveTo>
                <a:cubicBezTo>
                  <a:pt x="0" y="23138"/>
                  <a:pt x="3050" y="15776"/>
                  <a:pt x="8478" y="10348"/>
                </a:cubicBezTo>
                <a:cubicBezTo>
                  <a:pt x="13906" y="4920"/>
                  <a:pt x="16990" y="4530"/>
                  <a:pt x="28945" y="1870"/>
                </a:cubicBezTo>
                <a:lnTo>
                  <a:pt x="270948" y="0"/>
                </a:lnTo>
                <a:lnTo>
                  <a:pt x="518759" y="1870"/>
                </a:lnTo>
                <a:cubicBezTo>
                  <a:pt x="526436" y="1870"/>
                  <a:pt x="533798" y="4920"/>
                  <a:pt x="539226" y="10348"/>
                </a:cubicBezTo>
                <a:cubicBezTo>
                  <a:pt x="544654" y="15776"/>
                  <a:pt x="547704" y="23139"/>
                  <a:pt x="547704" y="30815"/>
                </a:cubicBezTo>
                <a:lnTo>
                  <a:pt x="547704" y="146590"/>
                </a:lnTo>
                <a:cubicBezTo>
                  <a:pt x="547704" y="154267"/>
                  <a:pt x="544654" y="161629"/>
                  <a:pt x="539226" y="167057"/>
                </a:cubicBezTo>
                <a:cubicBezTo>
                  <a:pt x="533798" y="172485"/>
                  <a:pt x="533149" y="174094"/>
                  <a:pt x="518759" y="175535"/>
                </a:cubicBezTo>
                <a:lnTo>
                  <a:pt x="452888" y="175701"/>
                </a:lnTo>
                <a:lnTo>
                  <a:pt x="333825" y="175701"/>
                </a:lnTo>
                <a:lnTo>
                  <a:pt x="269779" y="174831"/>
                </a:lnTo>
                <a:lnTo>
                  <a:pt x="212381" y="175701"/>
                </a:lnTo>
                <a:lnTo>
                  <a:pt x="93319" y="175701"/>
                </a:lnTo>
                <a:lnTo>
                  <a:pt x="28945" y="175535"/>
                </a:lnTo>
                <a:cubicBezTo>
                  <a:pt x="21268" y="175535"/>
                  <a:pt x="13906" y="172485"/>
                  <a:pt x="8478" y="167057"/>
                </a:cubicBezTo>
                <a:cubicBezTo>
                  <a:pt x="3050" y="161629"/>
                  <a:pt x="0" y="154266"/>
                  <a:pt x="0" y="146590"/>
                </a:cubicBezTo>
                <a:lnTo>
                  <a:pt x="0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m15</a:t>
            </a:r>
          </a:p>
        </p:txBody>
      </p:sp>
      <p:sp>
        <p:nvSpPr>
          <p:cNvPr id="206" name="Freeform 205"/>
          <p:cNvSpPr>
            <a:spLocks noChangeArrowheads="1"/>
          </p:cNvSpPr>
          <p:nvPr/>
        </p:nvSpPr>
        <p:spPr bwMode="auto">
          <a:xfrm>
            <a:off x="1271587" y="2787650"/>
            <a:ext cx="195263" cy="160338"/>
          </a:xfrm>
          <a:custGeom>
            <a:avLst/>
            <a:gdLst>
              <a:gd name="T0" fmla="*/ 0 w 547704"/>
              <a:gd name="T1" fmla="*/ 28120 h 175701"/>
              <a:gd name="T2" fmla="*/ 5726 w 547704"/>
              <a:gd name="T3" fmla="*/ 9443 h 175701"/>
              <a:gd name="T4" fmla="*/ 19548 w 547704"/>
              <a:gd name="T5" fmla="*/ 1706 h 175701"/>
              <a:gd name="T6" fmla="*/ 182982 w 547704"/>
              <a:gd name="T7" fmla="*/ 0 h 175701"/>
              <a:gd name="T8" fmla="*/ 350339 w 547704"/>
              <a:gd name="T9" fmla="*/ 1706 h 175701"/>
              <a:gd name="T10" fmla="*/ 364161 w 547704"/>
              <a:gd name="T11" fmla="*/ 9443 h 175701"/>
              <a:gd name="T12" fmla="*/ 369887 w 547704"/>
              <a:gd name="T13" fmla="*/ 28120 h 175701"/>
              <a:gd name="T14" fmla="*/ 369887 w 547704"/>
              <a:gd name="T15" fmla="*/ 133772 h 175701"/>
              <a:gd name="T16" fmla="*/ 364161 w 547704"/>
              <a:gd name="T17" fmla="*/ 152449 h 175701"/>
              <a:gd name="T18" fmla="*/ 350339 w 547704"/>
              <a:gd name="T19" fmla="*/ 160186 h 175701"/>
              <a:gd name="T20" fmla="*/ 305854 w 547704"/>
              <a:gd name="T21" fmla="*/ 160337 h 175701"/>
              <a:gd name="T22" fmla="*/ 225446 w 547704"/>
              <a:gd name="T23" fmla="*/ 160337 h 175701"/>
              <a:gd name="T24" fmla="*/ 182193 w 547704"/>
              <a:gd name="T25" fmla="*/ 159543 h 175701"/>
              <a:gd name="T26" fmla="*/ 143430 w 547704"/>
              <a:gd name="T27" fmla="*/ 160337 h 175701"/>
              <a:gd name="T28" fmla="*/ 63022 w 547704"/>
              <a:gd name="T29" fmla="*/ 160337 h 175701"/>
              <a:gd name="T30" fmla="*/ 19548 w 547704"/>
              <a:gd name="T31" fmla="*/ 160186 h 175701"/>
              <a:gd name="T32" fmla="*/ 5726 w 547704"/>
              <a:gd name="T33" fmla="*/ 152449 h 175701"/>
              <a:gd name="T34" fmla="*/ 0 w 547704"/>
              <a:gd name="T35" fmla="*/ 133772 h 175701"/>
              <a:gd name="T36" fmla="*/ 0 w 547704"/>
              <a:gd name="T37" fmla="*/ 28120 h 17570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47704"/>
              <a:gd name="T58" fmla="*/ 0 h 175701"/>
              <a:gd name="T59" fmla="*/ 547704 w 547704"/>
              <a:gd name="T60" fmla="*/ 175701 h 17570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47704" h="175701">
                <a:moveTo>
                  <a:pt x="0" y="30815"/>
                </a:moveTo>
                <a:cubicBezTo>
                  <a:pt x="0" y="23138"/>
                  <a:pt x="3050" y="15776"/>
                  <a:pt x="8478" y="10348"/>
                </a:cubicBezTo>
                <a:cubicBezTo>
                  <a:pt x="13906" y="4920"/>
                  <a:pt x="16990" y="4530"/>
                  <a:pt x="28945" y="1870"/>
                </a:cubicBezTo>
                <a:lnTo>
                  <a:pt x="270948" y="0"/>
                </a:lnTo>
                <a:lnTo>
                  <a:pt x="518759" y="1870"/>
                </a:lnTo>
                <a:cubicBezTo>
                  <a:pt x="526436" y="1870"/>
                  <a:pt x="533798" y="4920"/>
                  <a:pt x="539226" y="10348"/>
                </a:cubicBezTo>
                <a:cubicBezTo>
                  <a:pt x="544654" y="15776"/>
                  <a:pt x="547704" y="23139"/>
                  <a:pt x="547704" y="30815"/>
                </a:cubicBezTo>
                <a:lnTo>
                  <a:pt x="547704" y="146590"/>
                </a:lnTo>
                <a:cubicBezTo>
                  <a:pt x="547704" y="154267"/>
                  <a:pt x="544654" y="161629"/>
                  <a:pt x="539226" y="167057"/>
                </a:cubicBezTo>
                <a:cubicBezTo>
                  <a:pt x="533798" y="172485"/>
                  <a:pt x="533149" y="174094"/>
                  <a:pt x="518759" y="175535"/>
                </a:cubicBezTo>
                <a:lnTo>
                  <a:pt x="452888" y="175701"/>
                </a:lnTo>
                <a:lnTo>
                  <a:pt x="333825" y="175701"/>
                </a:lnTo>
                <a:lnTo>
                  <a:pt x="269779" y="174831"/>
                </a:lnTo>
                <a:lnTo>
                  <a:pt x="212381" y="175701"/>
                </a:lnTo>
                <a:lnTo>
                  <a:pt x="93319" y="175701"/>
                </a:lnTo>
                <a:lnTo>
                  <a:pt x="28945" y="175535"/>
                </a:lnTo>
                <a:cubicBezTo>
                  <a:pt x="21268" y="175535"/>
                  <a:pt x="13906" y="172485"/>
                  <a:pt x="8478" y="167057"/>
                </a:cubicBezTo>
                <a:cubicBezTo>
                  <a:pt x="3050" y="161629"/>
                  <a:pt x="0" y="154266"/>
                  <a:pt x="0" y="146590"/>
                </a:cubicBezTo>
                <a:lnTo>
                  <a:pt x="0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m3</a:t>
            </a:r>
          </a:p>
        </p:txBody>
      </p:sp>
      <p:sp>
        <p:nvSpPr>
          <p:cNvPr id="263" name="Freeform 262"/>
          <p:cNvSpPr>
            <a:spLocks noChangeArrowheads="1"/>
          </p:cNvSpPr>
          <p:nvPr/>
        </p:nvSpPr>
        <p:spPr bwMode="auto">
          <a:xfrm>
            <a:off x="1281112" y="4119098"/>
            <a:ext cx="168275" cy="160338"/>
          </a:xfrm>
          <a:custGeom>
            <a:avLst/>
            <a:gdLst>
              <a:gd name="T0" fmla="*/ 2774 w 552964"/>
              <a:gd name="T1" fmla="*/ 28120 h 175701"/>
              <a:gd name="T2" fmla="*/ 9102 w 552964"/>
              <a:gd name="T3" fmla="*/ 9443 h 175701"/>
              <a:gd name="T4" fmla="*/ 24379 w 552964"/>
              <a:gd name="T5" fmla="*/ 1706 h 175701"/>
              <a:gd name="T6" fmla="*/ 205018 w 552964"/>
              <a:gd name="T7" fmla="*/ 0 h 175701"/>
              <a:gd name="T8" fmla="*/ 389992 w 552964"/>
              <a:gd name="T9" fmla="*/ 1706 h 175701"/>
              <a:gd name="T10" fmla="*/ 405269 w 552964"/>
              <a:gd name="T11" fmla="*/ 9443 h 175701"/>
              <a:gd name="T12" fmla="*/ 411598 w 552964"/>
              <a:gd name="T13" fmla="*/ 28120 h 175701"/>
              <a:gd name="T14" fmla="*/ 412750 w 552964"/>
              <a:gd name="T15" fmla="*/ 79312 h 175701"/>
              <a:gd name="T16" fmla="*/ 411598 w 552964"/>
              <a:gd name="T17" fmla="*/ 133772 h 175701"/>
              <a:gd name="T18" fmla="*/ 405269 w 552964"/>
              <a:gd name="T19" fmla="*/ 152449 h 175701"/>
              <a:gd name="T20" fmla="*/ 389992 w 552964"/>
              <a:gd name="T21" fmla="*/ 160186 h 175701"/>
              <a:gd name="T22" fmla="*/ 340824 w 552964"/>
              <a:gd name="T23" fmla="*/ 160337 h 175701"/>
              <a:gd name="T24" fmla="*/ 251951 w 552964"/>
              <a:gd name="T25" fmla="*/ 160337 h 175701"/>
              <a:gd name="T26" fmla="*/ 161302 w 552964"/>
              <a:gd name="T27" fmla="*/ 160337 h 175701"/>
              <a:gd name="T28" fmla="*/ 72430 w 552964"/>
              <a:gd name="T29" fmla="*/ 160337 h 175701"/>
              <a:gd name="T30" fmla="*/ 24379 w 552964"/>
              <a:gd name="T31" fmla="*/ 160186 h 175701"/>
              <a:gd name="T32" fmla="*/ 9102 w 552964"/>
              <a:gd name="T33" fmla="*/ 152449 h 175701"/>
              <a:gd name="T34" fmla="*/ 2774 w 552964"/>
              <a:gd name="T35" fmla="*/ 133772 h 175701"/>
              <a:gd name="T36" fmla="*/ 0 w 552964"/>
              <a:gd name="T37" fmla="*/ 79312 h 175701"/>
              <a:gd name="T38" fmla="*/ 2774 w 552964"/>
              <a:gd name="T39" fmla="*/ 28120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p1</a:t>
            </a:r>
          </a:p>
        </p:txBody>
      </p:sp>
      <p:sp>
        <p:nvSpPr>
          <p:cNvPr id="24" name="Freeform 23"/>
          <p:cNvSpPr>
            <a:spLocks noChangeArrowheads="1"/>
          </p:cNvSpPr>
          <p:nvPr/>
        </p:nvSpPr>
        <p:spPr bwMode="auto">
          <a:xfrm>
            <a:off x="4129087" y="1879600"/>
            <a:ext cx="195263" cy="160338"/>
          </a:xfrm>
          <a:custGeom>
            <a:avLst/>
            <a:gdLst>
              <a:gd name="T0" fmla="*/ 0 w 565849"/>
              <a:gd name="T1" fmla="*/ 26600 h 174471"/>
              <a:gd name="T2" fmla="*/ 5566 w 565849"/>
              <a:gd name="T3" fmla="*/ 7791 h 174471"/>
              <a:gd name="T4" fmla="*/ 19002 w 565849"/>
              <a:gd name="T5" fmla="*/ 0 h 174471"/>
              <a:gd name="T6" fmla="*/ 352473 w 565849"/>
              <a:gd name="T7" fmla="*/ 0 h 174471"/>
              <a:gd name="T8" fmla="*/ 365909 w 565849"/>
              <a:gd name="T9" fmla="*/ 7791 h 174471"/>
              <a:gd name="T10" fmla="*/ 371475 w 565849"/>
              <a:gd name="T11" fmla="*/ 26600 h 174471"/>
              <a:gd name="T12" fmla="*/ 371475 w 565849"/>
              <a:gd name="T13" fmla="*/ 132996 h 174471"/>
              <a:gd name="T14" fmla="*/ 365909 w 565849"/>
              <a:gd name="T15" fmla="*/ 151805 h 174471"/>
              <a:gd name="T16" fmla="*/ 352473 w 565849"/>
              <a:gd name="T17" fmla="*/ 159596 h 174471"/>
              <a:gd name="T18" fmla="*/ 187823 w 565849"/>
              <a:gd name="T19" fmla="*/ 160246 h 174471"/>
              <a:gd name="T20" fmla="*/ 19002 w 565849"/>
              <a:gd name="T21" fmla="*/ 159596 h 174471"/>
              <a:gd name="T22" fmla="*/ 5566 w 565849"/>
              <a:gd name="T23" fmla="*/ 151805 h 174471"/>
              <a:gd name="T24" fmla="*/ 0 w 565849"/>
              <a:gd name="T25" fmla="*/ 132996 h 174471"/>
              <a:gd name="T26" fmla="*/ 0 w 565849"/>
              <a:gd name="T27" fmla="*/ 26600 h 17447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65849"/>
              <a:gd name="T43" fmla="*/ 0 h 174471"/>
              <a:gd name="T44" fmla="*/ 565849 w 565849"/>
              <a:gd name="T45" fmla="*/ 174471 h 17447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65849" h="174471">
                <a:moveTo>
                  <a:pt x="0" y="28945"/>
                </a:moveTo>
                <a:cubicBezTo>
                  <a:pt x="0" y="21268"/>
                  <a:pt x="3050" y="13906"/>
                  <a:pt x="8478" y="8478"/>
                </a:cubicBezTo>
                <a:cubicBezTo>
                  <a:pt x="13906" y="3050"/>
                  <a:pt x="21269" y="0"/>
                  <a:pt x="28945" y="0"/>
                </a:cubicBezTo>
                <a:lnTo>
                  <a:pt x="536904" y="0"/>
                </a:lnTo>
                <a:cubicBezTo>
                  <a:pt x="544581" y="0"/>
                  <a:pt x="551943" y="3050"/>
                  <a:pt x="557371" y="8478"/>
                </a:cubicBezTo>
                <a:cubicBezTo>
                  <a:pt x="562799" y="13906"/>
                  <a:pt x="565849" y="21269"/>
                  <a:pt x="565849" y="28945"/>
                </a:cubicBezTo>
                <a:lnTo>
                  <a:pt x="565849" y="144720"/>
                </a:lnTo>
                <a:cubicBezTo>
                  <a:pt x="565849" y="152397"/>
                  <a:pt x="562799" y="159759"/>
                  <a:pt x="557371" y="165187"/>
                </a:cubicBezTo>
                <a:cubicBezTo>
                  <a:pt x="551943" y="170615"/>
                  <a:pt x="541912" y="174471"/>
                  <a:pt x="536904" y="173665"/>
                </a:cubicBezTo>
                <a:lnTo>
                  <a:pt x="286101" y="174372"/>
                </a:lnTo>
                <a:lnTo>
                  <a:pt x="28945" y="173665"/>
                </a:lnTo>
                <a:cubicBezTo>
                  <a:pt x="21268" y="173665"/>
                  <a:pt x="13906" y="170615"/>
                  <a:pt x="8478" y="165187"/>
                </a:cubicBezTo>
                <a:cubicBezTo>
                  <a:pt x="3050" y="159759"/>
                  <a:pt x="0" y="152396"/>
                  <a:pt x="0" y="144720"/>
                </a:cubicBezTo>
                <a:lnTo>
                  <a:pt x="0" y="2894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m1</a:t>
            </a:r>
          </a:p>
        </p:txBody>
      </p:sp>
      <p:sp>
        <p:nvSpPr>
          <p:cNvPr id="212" name="Freeform 211"/>
          <p:cNvSpPr>
            <a:spLocks noChangeArrowheads="1"/>
          </p:cNvSpPr>
          <p:nvPr/>
        </p:nvSpPr>
        <p:spPr bwMode="auto">
          <a:xfrm>
            <a:off x="4133849" y="2584450"/>
            <a:ext cx="195263" cy="160338"/>
          </a:xfrm>
          <a:custGeom>
            <a:avLst/>
            <a:gdLst>
              <a:gd name="T0" fmla="*/ 0 w 547704"/>
              <a:gd name="T1" fmla="*/ 28120 h 175701"/>
              <a:gd name="T2" fmla="*/ 5726 w 547704"/>
              <a:gd name="T3" fmla="*/ 9443 h 175701"/>
              <a:gd name="T4" fmla="*/ 19548 w 547704"/>
              <a:gd name="T5" fmla="*/ 1706 h 175701"/>
              <a:gd name="T6" fmla="*/ 182983 w 547704"/>
              <a:gd name="T7" fmla="*/ 0 h 175701"/>
              <a:gd name="T8" fmla="*/ 350340 w 547704"/>
              <a:gd name="T9" fmla="*/ 1706 h 175701"/>
              <a:gd name="T10" fmla="*/ 364162 w 547704"/>
              <a:gd name="T11" fmla="*/ 9443 h 175701"/>
              <a:gd name="T12" fmla="*/ 369888 w 547704"/>
              <a:gd name="T13" fmla="*/ 28120 h 175701"/>
              <a:gd name="T14" fmla="*/ 369888 w 547704"/>
              <a:gd name="T15" fmla="*/ 133772 h 175701"/>
              <a:gd name="T16" fmla="*/ 364162 w 547704"/>
              <a:gd name="T17" fmla="*/ 152449 h 175701"/>
              <a:gd name="T18" fmla="*/ 350340 w 547704"/>
              <a:gd name="T19" fmla="*/ 160186 h 175701"/>
              <a:gd name="T20" fmla="*/ 305855 w 547704"/>
              <a:gd name="T21" fmla="*/ 160337 h 175701"/>
              <a:gd name="T22" fmla="*/ 225446 w 547704"/>
              <a:gd name="T23" fmla="*/ 160337 h 175701"/>
              <a:gd name="T24" fmla="*/ 182193 w 547704"/>
              <a:gd name="T25" fmla="*/ 159543 h 175701"/>
              <a:gd name="T26" fmla="*/ 143430 w 547704"/>
              <a:gd name="T27" fmla="*/ 160337 h 175701"/>
              <a:gd name="T28" fmla="*/ 63022 w 547704"/>
              <a:gd name="T29" fmla="*/ 160337 h 175701"/>
              <a:gd name="T30" fmla="*/ 19548 w 547704"/>
              <a:gd name="T31" fmla="*/ 160186 h 175701"/>
              <a:gd name="T32" fmla="*/ 5726 w 547704"/>
              <a:gd name="T33" fmla="*/ 152449 h 175701"/>
              <a:gd name="T34" fmla="*/ 0 w 547704"/>
              <a:gd name="T35" fmla="*/ 133772 h 175701"/>
              <a:gd name="T36" fmla="*/ 0 w 547704"/>
              <a:gd name="T37" fmla="*/ 28120 h 17570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47704"/>
              <a:gd name="T58" fmla="*/ 0 h 175701"/>
              <a:gd name="T59" fmla="*/ 547704 w 547704"/>
              <a:gd name="T60" fmla="*/ 175701 h 17570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47704" h="175701">
                <a:moveTo>
                  <a:pt x="0" y="30815"/>
                </a:moveTo>
                <a:cubicBezTo>
                  <a:pt x="0" y="23138"/>
                  <a:pt x="3050" y="15776"/>
                  <a:pt x="8478" y="10348"/>
                </a:cubicBezTo>
                <a:cubicBezTo>
                  <a:pt x="13906" y="4920"/>
                  <a:pt x="16990" y="4530"/>
                  <a:pt x="28945" y="1870"/>
                </a:cubicBezTo>
                <a:lnTo>
                  <a:pt x="270948" y="0"/>
                </a:lnTo>
                <a:lnTo>
                  <a:pt x="518759" y="1870"/>
                </a:lnTo>
                <a:cubicBezTo>
                  <a:pt x="526436" y="1870"/>
                  <a:pt x="533798" y="4920"/>
                  <a:pt x="539226" y="10348"/>
                </a:cubicBezTo>
                <a:cubicBezTo>
                  <a:pt x="544654" y="15776"/>
                  <a:pt x="547704" y="23139"/>
                  <a:pt x="547704" y="30815"/>
                </a:cubicBezTo>
                <a:lnTo>
                  <a:pt x="547704" y="146590"/>
                </a:lnTo>
                <a:cubicBezTo>
                  <a:pt x="547704" y="154267"/>
                  <a:pt x="544654" y="161629"/>
                  <a:pt x="539226" y="167057"/>
                </a:cubicBezTo>
                <a:cubicBezTo>
                  <a:pt x="533798" y="172485"/>
                  <a:pt x="533149" y="174094"/>
                  <a:pt x="518759" y="175535"/>
                </a:cubicBezTo>
                <a:lnTo>
                  <a:pt x="452888" y="175701"/>
                </a:lnTo>
                <a:lnTo>
                  <a:pt x="333825" y="175701"/>
                </a:lnTo>
                <a:lnTo>
                  <a:pt x="269779" y="174831"/>
                </a:lnTo>
                <a:lnTo>
                  <a:pt x="212381" y="175701"/>
                </a:lnTo>
                <a:lnTo>
                  <a:pt x="93319" y="175701"/>
                </a:lnTo>
                <a:lnTo>
                  <a:pt x="28945" y="175535"/>
                </a:lnTo>
                <a:cubicBezTo>
                  <a:pt x="21268" y="175535"/>
                  <a:pt x="13906" y="172485"/>
                  <a:pt x="8478" y="167057"/>
                </a:cubicBezTo>
                <a:cubicBezTo>
                  <a:pt x="3050" y="161629"/>
                  <a:pt x="0" y="154266"/>
                  <a:pt x="0" y="146590"/>
                </a:cubicBezTo>
                <a:lnTo>
                  <a:pt x="0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m9</a:t>
            </a:r>
          </a:p>
        </p:txBody>
      </p:sp>
      <p:sp>
        <p:nvSpPr>
          <p:cNvPr id="142" name="Freeform 141"/>
          <p:cNvSpPr>
            <a:spLocks noChangeArrowheads="1"/>
          </p:cNvSpPr>
          <p:nvPr/>
        </p:nvSpPr>
        <p:spPr bwMode="auto">
          <a:xfrm>
            <a:off x="4202112" y="4849348"/>
            <a:ext cx="168275" cy="160338"/>
          </a:xfrm>
          <a:custGeom>
            <a:avLst/>
            <a:gdLst>
              <a:gd name="T0" fmla="*/ 2774 w 552964"/>
              <a:gd name="T1" fmla="*/ 27842 h 175701"/>
              <a:gd name="T2" fmla="*/ 9102 w 552964"/>
              <a:gd name="T3" fmla="*/ 9350 h 175701"/>
              <a:gd name="T4" fmla="*/ 24379 w 552964"/>
              <a:gd name="T5" fmla="*/ 1690 h 175701"/>
              <a:gd name="T6" fmla="*/ 205018 w 552964"/>
              <a:gd name="T7" fmla="*/ 0 h 175701"/>
              <a:gd name="T8" fmla="*/ 389992 w 552964"/>
              <a:gd name="T9" fmla="*/ 1690 h 175701"/>
              <a:gd name="T10" fmla="*/ 405269 w 552964"/>
              <a:gd name="T11" fmla="*/ 9350 h 175701"/>
              <a:gd name="T12" fmla="*/ 411598 w 552964"/>
              <a:gd name="T13" fmla="*/ 27842 h 175701"/>
              <a:gd name="T14" fmla="*/ 412750 w 552964"/>
              <a:gd name="T15" fmla="*/ 78527 h 175701"/>
              <a:gd name="T16" fmla="*/ 411598 w 552964"/>
              <a:gd name="T17" fmla="*/ 132448 h 175701"/>
              <a:gd name="T18" fmla="*/ 405269 w 552964"/>
              <a:gd name="T19" fmla="*/ 150940 h 175701"/>
              <a:gd name="T20" fmla="*/ 389992 w 552964"/>
              <a:gd name="T21" fmla="*/ 158600 h 175701"/>
              <a:gd name="T22" fmla="*/ 340824 w 552964"/>
              <a:gd name="T23" fmla="*/ 158750 h 175701"/>
              <a:gd name="T24" fmla="*/ 251951 w 552964"/>
              <a:gd name="T25" fmla="*/ 158750 h 175701"/>
              <a:gd name="T26" fmla="*/ 161302 w 552964"/>
              <a:gd name="T27" fmla="*/ 158750 h 175701"/>
              <a:gd name="T28" fmla="*/ 72430 w 552964"/>
              <a:gd name="T29" fmla="*/ 158750 h 175701"/>
              <a:gd name="T30" fmla="*/ 24379 w 552964"/>
              <a:gd name="T31" fmla="*/ 158600 h 175701"/>
              <a:gd name="T32" fmla="*/ 9102 w 552964"/>
              <a:gd name="T33" fmla="*/ 150940 h 175701"/>
              <a:gd name="T34" fmla="*/ 2774 w 552964"/>
              <a:gd name="T35" fmla="*/ 132448 h 175701"/>
              <a:gd name="T36" fmla="*/ 0 w 552964"/>
              <a:gd name="T37" fmla="*/ 78527 h 175701"/>
              <a:gd name="T38" fmla="*/ 2774 w 552964"/>
              <a:gd name="T39" fmla="*/ 27842 h 1757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52964"/>
              <a:gd name="T61" fmla="*/ 0 h 175701"/>
              <a:gd name="T62" fmla="*/ 552964 w 552964"/>
              <a:gd name="T63" fmla="*/ 175701 h 17570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52964" h="175701">
                <a:moveTo>
                  <a:pt x="3716" y="30815"/>
                </a:moveTo>
                <a:cubicBezTo>
                  <a:pt x="3716" y="23138"/>
                  <a:pt x="6766" y="15776"/>
                  <a:pt x="12194" y="10348"/>
                </a:cubicBezTo>
                <a:cubicBezTo>
                  <a:pt x="17622" y="4920"/>
                  <a:pt x="20706" y="4530"/>
                  <a:pt x="32661" y="1870"/>
                </a:cubicBezTo>
                <a:lnTo>
                  <a:pt x="274664" y="0"/>
                </a:lnTo>
                <a:lnTo>
                  <a:pt x="522475" y="1870"/>
                </a:lnTo>
                <a:cubicBezTo>
                  <a:pt x="530152" y="1870"/>
                  <a:pt x="537514" y="4920"/>
                  <a:pt x="542942" y="10348"/>
                </a:cubicBezTo>
                <a:cubicBezTo>
                  <a:pt x="548370" y="15776"/>
                  <a:pt x="549750" y="18054"/>
                  <a:pt x="551420" y="30815"/>
                </a:cubicBezTo>
                <a:cubicBezTo>
                  <a:pt x="551935" y="49514"/>
                  <a:pt x="552449" y="68213"/>
                  <a:pt x="552964" y="86912"/>
                </a:cubicBezTo>
                <a:cubicBezTo>
                  <a:pt x="552449" y="106805"/>
                  <a:pt x="551935" y="126697"/>
                  <a:pt x="551420" y="146590"/>
                </a:cubicBezTo>
                <a:cubicBezTo>
                  <a:pt x="551420" y="154267"/>
                  <a:pt x="548370" y="161629"/>
                  <a:pt x="542942" y="167057"/>
                </a:cubicBezTo>
                <a:cubicBezTo>
                  <a:pt x="537514" y="172485"/>
                  <a:pt x="536865" y="174094"/>
                  <a:pt x="522475" y="175535"/>
                </a:cubicBezTo>
                <a:lnTo>
                  <a:pt x="456604" y="175701"/>
                </a:lnTo>
                <a:lnTo>
                  <a:pt x="337541" y="175701"/>
                </a:lnTo>
                <a:lnTo>
                  <a:pt x="216097" y="175701"/>
                </a:lnTo>
                <a:lnTo>
                  <a:pt x="97035" y="175701"/>
                </a:lnTo>
                <a:lnTo>
                  <a:pt x="32661" y="175535"/>
                </a:lnTo>
                <a:cubicBezTo>
                  <a:pt x="24984" y="175535"/>
                  <a:pt x="17622" y="172485"/>
                  <a:pt x="12194" y="167057"/>
                </a:cubicBezTo>
                <a:cubicBezTo>
                  <a:pt x="6766" y="161629"/>
                  <a:pt x="5748" y="159948"/>
                  <a:pt x="3716" y="146590"/>
                </a:cubicBezTo>
                <a:lnTo>
                  <a:pt x="0" y="86912"/>
                </a:lnTo>
                <a:lnTo>
                  <a:pt x="3716" y="30815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" tIns="18288" rIns="27432" bIns="18288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FFFFFF"/>
                </a:solidFill>
                <a:latin typeface="Cambria Math" pitchFamily="18" charset="0"/>
              </a:rPr>
              <a:t>p5</a:t>
            </a:r>
          </a:p>
        </p:txBody>
      </p:sp>
      <p:sp>
        <p:nvSpPr>
          <p:cNvPr id="1461382" name="Rectangle 134"/>
          <p:cNvSpPr>
            <a:spLocks noGrp="1" noChangeArrowheads="1"/>
          </p:cNvSpPr>
          <p:nvPr>
            <p:ph type="title"/>
          </p:nvPr>
        </p:nvSpPr>
        <p:spPr>
          <a:xfrm>
            <a:off x="381000" y="430213"/>
            <a:ext cx="8458200" cy="685800"/>
          </a:xfrm>
        </p:spPr>
        <p:txBody>
          <a:bodyPr/>
          <a:lstStyle/>
          <a:p>
            <a:r>
              <a:rPr lang="en-US" sz="3600" dirty="0" smtClean="0"/>
              <a:t>Complemented Unrolled </a:t>
            </a:r>
            <a:r>
              <a:rPr lang="en-US" sz="3600" dirty="0"/>
              <a:t>SDG</a:t>
            </a:r>
          </a:p>
        </p:txBody>
      </p:sp>
      <p:sp>
        <p:nvSpPr>
          <p:cNvPr id="26" name="Freeform 25"/>
          <p:cNvSpPr/>
          <p:nvPr/>
        </p:nvSpPr>
        <p:spPr bwMode="auto">
          <a:xfrm>
            <a:off x="447976" y="3278659"/>
            <a:ext cx="5673860" cy="1243914"/>
          </a:xfrm>
          <a:custGeom>
            <a:avLst/>
            <a:gdLst>
              <a:gd name="connsiteX0" fmla="*/ 5680740 w 5756055"/>
              <a:gd name="connsiteY0" fmla="*/ 0 h 1243914"/>
              <a:gd name="connsiteX1" fmla="*/ 5548934 w 5756055"/>
              <a:gd name="connsiteY1" fmla="*/ 197709 h 1243914"/>
              <a:gd name="connsiteX2" fmla="*/ 3917843 w 5756055"/>
              <a:gd name="connsiteY2" fmla="*/ 313038 h 1243914"/>
              <a:gd name="connsiteX3" fmla="*/ 1932524 w 5756055"/>
              <a:gd name="connsiteY3" fmla="*/ 403655 h 1243914"/>
              <a:gd name="connsiteX4" fmla="*/ 252005 w 5756055"/>
              <a:gd name="connsiteY4" fmla="*/ 642552 h 1243914"/>
              <a:gd name="connsiteX5" fmla="*/ 37821 w 5756055"/>
              <a:gd name="connsiteY5" fmla="*/ 1243914 h 1243914"/>
              <a:gd name="connsiteX0" fmla="*/ 5680740 w 5698915"/>
              <a:gd name="connsiteY0" fmla="*/ 0 h 1243914"/>
              <a:gd name="connsiteX1" fmla="*/ 5268848 w 5698915"/>
              <a:gd name="connsiteY1" fmla="*/ 263612 h 1243914"/>
              <a:gd name="connsiteX2" fmla="*/ 3917843 w 5698915"/>
              <a:gd name="connsiteY2" fmla="*/ 313038 h 1243914"/>
              <a:gd name="connsiteX3" fmla="*/ 1932524 w 5698915"/>
              <a:gd name="connsiteY3" fmla="*/ 403655 h 1243914"/>
              <a:gd name="connsiteX4" fmla="*/ 252005 w 5698915"/>
              <a:gd name="connsiteY4" fmla="*/ 642552 h 1243914"/>
              <a:gd name="connsiteX5" fmla="*/ 37821 w 5698915"/>
              <a:gd name="connsiteY5" fmla="*/ 1243914 h 1243914"/>
              <a:gd name="connsiteX0" fmla="*/ 5656263 w 5674438"/>
              <a:gd name="connsiteY0" fmla="*/ 0 h 1243914"/>
              <a:gd name="connsiteX1" fmla="*/ 5244371 w 5674438"/>
              <a:gd name="connsiteY1" fmla="*/ 263612 h 1243914"/>
              <a:gd name="connsiteX2" fmla="*/ 3893366 w 5674438"/>
              <a:gd name="connsiteY2" fmla="*/ 313038 h 1243914"/>
              <a:gd name="connsiteX3" fmla="*/ 1908047 w 5674438"/>
              <a:gd name="connsiteY3" fmla="*/ 403655 h 1243914"/>
              <a:gd name="connsiteX4" fmla="*/ 367571 w 5674438"/>
              <a:gd name="connsiteY4" fmla="*/ 642552 h 1243914"/>
              <a:gd name="connsiteX5" fmla="*/ 13344 w 5674438"/>
              <a:gd name="connsiteY5" fmla="*/ 1243914 h 1243914"/>
              <a:gd name="connsiteX0" fmla="*/ 5656263 w 5674358"/>
              <a:gd name="connsiteY0" fmla="*/ 0 h 1243914"/>
              <a:gd name="connsiteX1" fmla="*/ 5244371 w 5674358"/>
              <a:gd name="connsiteY1" fmla="*/ 263612 h 1243914"/>
              <a:gd name="connsiteX2" fmla="*/ 3901604 w 5674358"/>
              <a:gd name="connsiteY2" fmla="*/ 255373 h 1243914"/>
              <a:gd name="connsiteX3" fmla="*/ 1908047 w 5674358"/>
              <a:gd name="connsiteY3" fmla="*/ 403655 h 1243914"/>
              <a:gd name="connsiteX4" fmla="*/ 367571 w 5674358"/>
              <a:gd name="connsiteY4" fmla="*/ 642552 h 1243914"/>
              <a:gd name="connsiteX5" fmla="*/ 13344 w 5674358"/>
              <a:gd name="connsiteY5" fmla="*/ 1243914 h 1243914"/>
              <a:gd name="connsiteX0" fmla="*/ 5656263 w 5673860"/>
              <a:gd name="connsiteY0" fmla="*/ 0 h 1243914"/>
              <a:gd name="connsiteX1" fmla="*/ 5236133 w 5673860"/>
              <a:gd name="connsiteY1" fmla="*/ 197709 h 1243914"/>
              <a:gd name="connsiteX2" fmla="*/ 3901604 w 5673860"/>
              <a:gd name="connsiteY2" fmla="*/ 255373 h 1243914"/>
              <a:gd name="connsiteX3" fmla="*/ 1908047 w 5673860"/>
              <a:gd name="connsiteY3" fmla="*/ 403655 h 1243914"/>
              <a:gd name="connsiteX4" fmla="*/ 367571 w 5673860"/>
              <a:gd name="connsiteY4" fmla="*/ 642552 h 1243914"/>
              <a:gd name="connsiteX5" fmla="*/ 13344 w 5673860"/>
              <a:gd name="connsiteY5" fmla="*/ 1243914 h 1243914"/>
              <a:gd name="connsiteX0" fmla="*/ 5656263 w 5673860"/>
              <a:gd name="connsiteY0" fmla="*/ 0 h 1243914"/>
              <a:gd name="connsiteX1" fmla="*/ 5236133 w 5673860"/>
              <a:gd name="connsiteY1" fmla="*/ 197709 h 1243914"/>
              <a:gd name="connsiteX2" fmla="*/ 3901604 w 5673860"/>
              <a:gd name="connsiteY2" fmla="*/ 255373 h 1243914"/>
              <a:gd name="connsiteX3" fmla="*/ 1908047 w 5673860"/>
              <a:gd name="connsiteY3" fmla="*/ 378941 h 1243914"/>
              <a:gd name="connsiteX4" fmla="*/ 367571 w 5673860"/>
              <a:gd name="connsiteY4" fmla="*/ 642552 h 1243914"/>
              <a:gd name="connsiteX5" fmla="*/ 13344 w 5673860"/>
              <a:gd name="connsiteY5" fmla="*/ 1243914 h 124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3860" h="1243914">
                <a:moveTo>
                  <a:pt x="5656263" y="0"/>
                </a:moveTo>
                <a:cubicBezTo>
                  <a:pt x="5737268" y="72768"/>
                  <a:pt x="5528576" y="155147"/>
                  <a:pt x="5236133" y="197709"/>
                </a:cubicBezTo>
                <a:cubicBezTo>
                  <a:pt x="4943690" y="240271"/>
                  <a:pt x="4456285" y="225168"/>
                  <a:pt x="3901604" y="255373"/>
                </a:cubicBezTo>
                <a:cubicBezTo>
                  <a:pt x="3346923" y="285578"/>
                  <a:pt x="2497052" y="314411"/>
                  <a:pt x="1908047" y="378941"/>
                </a:cubicBezTo>
                <a:cubicBezTo>
                  <a:pt x="1319042" y="443471"/>
                  <a:pt x="683355" y="498390"/>
                  <a:pt x="367571" y="642552"/>
                </a:cubicBezTo>
                <a:cubicBezTo>
                  <a:pt x="51787" y="786714"/>
                  <a:pt x="-37456" y="1013254"/>
                  <a:pt x="13344" y="1243914"/>
                </a:cubicBezTo>
              </a:path>
            </a:pathLst>
          </a:custGeom>
          <a:noFill/>
          <a:ln w="25400">
            <a:solidFill>
              <a:schemeClr val="bg1"/>
            </a:solidFill>
            <a:prstDash val="dash"/>
            <a:tailEnd type="stealth" w="lg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95" name="Freeform 94"/>
          <p:cNvSpPr/>
          <p:nvPr/>
        </p:nvSpPr>
        <p:spPr bwMode="auto">
          <a:xfrm>
            <a:off x="1445760" y="2780267"/>
            <a:ext cx="5650152" cy="1326291"/>
          </a:xfrm>
          <a:custGeom>
            <a:avLst/>
            <a:gdLst>
              <a:gd name="connsiteX0" fmla="*/ 5680740 w 5756055"/>
              <a:gd name="connsiteY0" fmla="*/ 0 h 1243914"/>
              <a:gd name="connsiteX1" fmla="*/ 5548934 w 5756055"/>
              <a:gd name="connsiteY1" fmla="*/ 197709 h 1243914"/>
              <a:gd name="connsiteX2" fmla="*/ 3917843 w 5756055"/>
              <a:gd name="connsiteY2" fmla="*/ 313038 h 1243914"/>
              <a:gd name="connsiteX3" fmla="*/ 1932524 w 5756055"/>
              <a:gd name="connsiteY3" fmla="*/ 403655 h 1243914"/>
              <a:gd name="connsiteX4" fmla="*/ 252005 w 5756055"/>
              <a:gd name="connsiteY4" fmla="*/ 642552 h 1243914"/>
              <a:gd name="connsiteX5" fmla="*/ 37821 w 5756055"/>
              <a:gd name="connsiteY5" fmla="*/ 1243914 h 1243914"/>
              <a:gd name="connsiteX0" fmla="*/ 5680740 w 5698915"/>
              <a:gd name="connsiteY0" fmla="*/ 0 h 1243914"/>
              <a:gd name="connsiteX1" fmla="*/ 5268848 w 5698915"/>
              <a:gd name="connsiteY1" fmla="*/ 263612 h 1243914"/>
              <a:gd name="connsiteX2" fmla="*/ 3917843 w 5698915"/>
              <a:gd name="connsiteY2" fmla="*/ 313038 h 1243914"/>
              <a:gd name="connsiteX3" fmla="*/ 1932524 w 5698915"/>
              <a:gd name="connsiteY3" fmla="*/ 403655 h 1243914"/>
              <a:gd name="connsiteX4" fmla="*/ 252005 w 5698915"/>
              <a:gd name="connsiteY4" fmla="*/ 642552 h 1243914"/>
              <a:gd name="connsiteX5" fmla="*/ 37821 w 5698915"/>
              <a:gd name="connsiteY5" fmla="*/ 1243914 h 1243914"/>
              <a:gd name="connsiteX0" fmla="*/ 5656263 w 5674438"/>
              <a:gd name="connsiteY0" fmla="*/ 0 h 1243914"/>
              <a:gd name="connsiteX1" fmla="*/ 5244371 w 5674438"/>
              <a:gd name="connsiteY1" fmla="*/ 263612 h 1243914"/>
              <a:gd name="connsiteX2" fmla="*/ 3893366 w 5674438"/>
              <a:gd name="connsiteY2" fmla="*/ 313038 h 1243914"/>
              <a:gd name="connsiteX3" fmla="*/ 1908047 w 5674438"/>
              <a:gd name="connsiteY3" fmla="*/ 403655 h 1243914"/>
              <a:gd name="connsiteX4" fmla="*/ 367571 w 5674438"/>
              <a:gd name="connsiteY4" fmla="*/ 642552 h 1243914"/>
              <a:gd name="connsiteX5" fmla="*/ 13344 w 5674438"/>
              <a:gd name="connsiteY5" fmla="*/ 1243914 h 1243914"/>
              <a:gd name="connsiteX0" fmla="*/ 5672739 w 5690084"/>
              <a:gd name="connsiteY0" fmla="*/ 0 h 1795849"/>
              <a:gd name="connsiteX1" fmla="*/ 5244371 w 5690084"/>
              <a:gd name="connsiteY1" fmla="*/ 815547 h 1795849"/>
              <a:gd name="connsiteX2" fmla="*/ 3893366 w 5690084"/>
              <a:gd name="connsiteY2" fmla="*/ 864973 h 1795849"/>
              <a:gd name="connsiteX3" fmla="*/ 1908047 w 5690084"/>
              <a:gd name="connsiteY3" fmla="*/ 955590 h 1795849"/>
              <a:gd name="connsiteX4" fmla="*/ 367571 w 5690084"/>
              <a:gd name="connsiteY4" fmla="*/ 1194487 h 1795849"/>
              <a:gd name="connsiteX5" fmla="*/ 13344 w 5690084"/>
              <a:gd name="connsiteY5" fmla="*/ 1795849 h 1795849"/>
              <a:gd name="connsiteX0" fmla="*/ 5672739 w 5704889"/>
              <a:gd name="connsiteY0" fmla="*/ 0 h 1795849"/>
              <a:gd name="connsiteX1" fmla="*/ 5392653 w 5704889"/>
              <a:gd name="connsiteY1" fmla="*/ 691979 h 1795849"/>
              <a:gd name="connsiteX2" fmla="*/ 3893366 w 5704889"/>
              <a:gd name="connsiteY2" fmla="*/ 864973 h 1795849"/>
              <a:gd name="connsiteX3" fmla="*/ 1908047 w 5704889"/>
              <a:gd name="connsiteY3" fmla="*/ 955590 h 1795849"/>
              <a:gd name="connsiteX4" fmla="*/ 367571 w 5704889"/>
              <a:gd name="connsiteY4" fmla="*/ 1194487 h 1795849"/>
              <a:gd name="connsiteX5" fmla="*/ 13344 w 5704889"/>
              <a:gd name="connsiteY5" fmla="*/ 1795849 h 1795849"/>
              <a:gd name="connsiteX0" fmla="*/ 5642327 w 5674477"/>
              <a:gd name="connsiteY0" fmla="*/ 0 h 1359243"/>
              <a:gd name="connsiteX1" fmla="*/ 5362241 w 5674477"/>
              <a:gd name="connsiteY1" fmla="*/ 691979 h 1359243"/>
              <a:gd name="connsiteX2" fmla="*/ 3862954 w 5674477"/>
              <a:gd name="connsiteY2" fmla="*/ 864973 h 1359243"/>
              <a:gd name="connsiteX3" fmla="*/ 1877635 w 5674477"/>
              <a:gd name="connsiteY3" fmla="*/ 955590 h 1359243"/>
              <a:gd name="connsiteX4" fmla="*/ 337159 w 5674477"/>
              <a:gd name="connsiteY4" fmla="*/ 1194487 h 1359243"/>
              <a:gd name="connsiteX5" fmla="*/ 15884 w 5674477"/>
              <a:gd name="connsiteY5" fmla="*/ 1359243 h 1359243"/>
              <a:gd name="connsiteX0" fmla="*/ 5631390 w 5663540"/>
              <a:gd name="connsiteY0" fmla="*/ 0 h 1359243"/>
              <a:gd name="connsiteX1" fmla="*/ 5351304 w 5663540"/>
              <a:gd name="connsiteY1" fmla="*/ 691979 h 1359243"/>
              <a:gd name="connsiteX2" fmla="*/ 3852017 w 5663540"/>
              <a:gd name="connsiteY2" fmla="*/ 864973 h 1359243"/>
              <a:gd name="connsiteX3" fmla="*/ 1866698 w 5663540"/>
              <a:gd name="connsiteY3" fmla="*/ 955590 h 1359243"/>
              <a:gd name="connsiteX4" fmla="*/ 614546 w 5663540"/>
              <a:gd name="connsiteY4" fmla="*/ 1103871 h 1359243"/>
              <a:gd name="connsiteX5" fmla="*/ 4947 w 5663540"/>
              <a:gd name="connsiteY5" fmla="*/ 1359243 h 1359243"/>
              <a:gd name="connsiteX0" fmla="*/ 5630935 w 5663085"/>
              <a:gd name="connsiteY0" fmla="*/ 0 h 1359243"/>
              <a:gd name="connsiteX1" fmla="*/ 5350849 w 5663085"/>
              <a:gd name="connsiteY1" fmla="*/ 691979 h 1359243"/>
              <a:gd name="connsiteX2" fmla="*/ 3851562 w 5663085"/>
              <a:gd name="connsiteY2" fmla="*/ 864973 h 1359243"/>
              <a:gd name="connsiteX3" fmla="*/ 1866243 w 5663085"/>
              <a:gd name="connsiteY3" fmla="*/ 955590 h 1359243"/>
              <a:gd name="connsiteX4" fmla="*/ 614091 w 5663085"/>
              <a:gd name="connsiteY4" fmla="*/ 1103871 h 1359243"/>
              <a:gd name="connsiteX5" fmla="*/ 4492 w 5663085"/>
              <a:gd name="connsiteY5" fmla="*/ 1359243 h 1359243"/>
              <a:gd name="connsiteX0" fmla="*/ 5630694 w 5662844"/>
              <a:gd name="connsiteY0" fmla="*/ 0 h 1359243"/>
              <a:gd name="connsiteX1" fmla="*/ 5350608 w 5662844"/>
              <a:gd name="connsiteY1" fmla="*/ 691979 h 1359243"/>
              <a:gd name="connsiteX2" fmla="*/ 3851321 w 5662844"/>
              <a:gd name="connsiteY2" fmla="*/ 864973 h 1359243"/>
              <a:gd name="connsiteX3" fmla="*/ 1866002 w 5662844"/>
              <a:gd name="connsiteY3" fmla="*/ 955590 h 1359243"/>
              <a:gd name="connsiteX4" fmla="*/ 638564 w 5662844"/>
              <a:gd name="connsiteY4" fmla="*/ 1079158 h 1359243"/>
              <a:gd name="connsiteX5" fmla="*/ 4251 w 5662844"/>
              <a:gd name="connsiteY5" fmla="*/ 1359243 h 1359243"/>
              <a:gd name="connsiteX0" fmla="*/ 5631100 w 5663250"/>
              <a:gd name="connsiteY0" fmla="*/ 0 h 1359243"/>
              <a:gd name="connsiteX1" fmla="*/ 5351014 w 5663250"/>
              <a:gd name="connsiteY1" fmla="*/ 691979 h 1359243"/>
              <a:gd name="connsiteX2" fmla="*/ 3851727 w 5663250"/>
              <a:gd name="connsiteY2" fmla="*/ 864973 h 1359243"/>
              <a:gd name="connsiteX3" fmla="*/ 1866408 w 5663250"/>
              <a:gd name="connsiteY3" fmla="*/ 906163 h 1359243"/>
              <a:gd name="connsiteX4" fmla="*/ 638970 w 5663250"/>
              <a:gd name="connsiteY4" fmla="*/ 1079158 h 1359243"/>
              <a:gd name="connsiteX5" fmla="*/ 4657 w 5663250"/>
              <a:gd name="connsiteY5" fmla="*/ 1359243 h 1359243"/>
              <a:gd name="connsiteX0" fmla="*/ 5631100 w 5663047"/>
              <a:gd name="connsiteY0" fmla="*/ 0 h 1359243"/>
              <a:gd name="connsiteX1" fmla="*/ 5351014 w 5663047"/>
              <a:gd name="connsiteY1" fmla="*/ 691979 h 1359243"/>
              <a:gd name="connsiteX2" fmla="*/ 3859965 w 5663047"/>
              <a:gd name="connsiteY2" fmla="*/ 832022 h 1359243"/>
              <a:gd name="connsiteX3" fmla="*/ 1866408 w 5663047"/>
              <a:gd name="connsiteY3" fmla="*/ 906163 h 1359243"/>
              <a:gd name="connsiteX4" fmla="*/ 638970 w 5663047"/>
              <a:gd name="connsiteY4" fmla="*/ 1079158 h 1359243"/>
              <a:gd name="connsiteX5" fmla="*/ 4657 w 5663047"/>
              <a:gd name="connsiteY5" fmla="*/ 1359243 h 1359243"/>
              <a:gd name="connsiteX0" fmla="*/ 5626443 w 5658390"/>
              <a:gd name="connsiteY0" fmla="*/ 0 h 1359243"/>
              <a:gd name="connsiteX1" fmla="*/ 5346357 w 5658390"/>
              <a:gd name="connsiteY1" fmla="*/ 691979 h 1359243"/>
              <a:gd name="connsiteX2" fmla="*/ 3855308 w 5658390"/>
              <a:gd name="connsiteY2" fmla="*/ 832022 h 1359243"/>
              <a:gd name="connsiteX3" fmla="*/ 1861751 w 5658390"/>
              <a:gd name="connsiteY3" fmla="*/ 906163 h 1359243"/>
              <a:gd name="connsiteX4" fmla="*/ 634313 w 5658390"/>
              <a:gd name="connsiteY4" fmla="*/ 1079158 h 1359243"/>
              <a:gd name="connsiteX5" fmla="*/ 0 w 5658390"/>
              <a:gd name="connsiteY5" fmla="*/ 1359243 h 1359243"/>
              <a:gd name="connsiteX0" fmla="*/ 5618205 w 5650152"/>
              <a:gd name="connsiteY0" fmla="*/ 0 h 1326291"/>
              <a:gd name="connsiteX1" fmla="*/ 5338119 w 5650152"/>
              <a:gd name="connsiteY1" fmla="*/ 691979 h 1326291"/>
              <a:gd name="connsiteX2" fmla="*/ 3847070 w 5650152"/>
              <a:gd name="connsiteY2" fmla="*/ 832022 h 1326291"/>
              <a:gd name="connsiteX3" fmla="*/ 1853513 w 5650152"/>
              <a:gd name="connsiteY3" fmla="*/ 906163 h 1326291"/>
              <a:gd name="connsiteX4" fmla="*/ 626075 w 5650152"/>
              <a:gd name="connsiteY4" fmla="*/ 1079158 h 1326291"/>
              <a:gd name="connsiteX5" fmla="*/ 0 w 5650152"/>
              <a:gd name="connsiteY5" fmla="*/ 1326291 h 1326291"/>
              <a:gd name="connsiteX0" fmla="*/ 5618205 w 5650152"/>
              <a:gd name="connsiteY0" fmla="*/ 0 h 1326291"/>
              <a:gd name="connsiteX1" fmla="*/ 5338119 w 5650152"/>
              <a:gd name="connsiteY1" fmla="*/ 691979 h 1326291"/>
              <a:gd name="connsiteX2" fmla="*/ 3847070 w 5650152"/>
              <a:gd name="connsiteY2" fmla="*/ 832022 h 1326291"/>
              <a:gd name="connsiteX3" fmla="*/ 1853513 w 5650152"/>
              <a:gd name="connsiteY3" fmla="*/ 906163 h 1326291"/>
              <a:gd name="connsiteX4" fmla="*/ 502508 w 5650152"/>
              <a:gd name="connsiteY4" fmla="*/ 1054444 h 1326291"/>
              <a:gd name="connsiteX5" fmla="*/ 0 w 5650152"/>
              <a:gd name="connsiteY5" fmla="*/ 1326291 h 132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50152" h="1326291">
                <a:moveTo>
                  <a:pt x="5618205" y="0"/>
                </a:moveTo>
                <a:cubicBezTo>
                  <a:pt x="5699210" y="72768"/>
                  <a:pt x="5633308" y="553309"/>
                  <a:pt x="5338119" y="691979"/>
                </a:cubicBezTo>
                <a:cubicBezTo>
                  <a:pt x="5042930" y="830649"/>
                  <a:pt x="4427838" y="796325"/>
                  <a:pt x="3847070" y="832022"/>
                </a:cubicBezTo>
                <a:cubicBezTo>
                  <a:pt x="3266302" y="867719"/>
                  <a:pt x="2410940" y="869093"/>
                  <a:pt x="1853513" y="906163"/>
                </a:cubicBezTo>
                <a:cubicBezTo>
                  <a:pt x="1296086" y="943233"/>
                  <a:pt x="811427" y="984423"/>
                  <a:pt x="502508" y="1054444"/>
                </a:cubicBezTo>
                <a:cubicBezTo>
                  <a:pt x="193589" y="1124465"/>
                  <a:pt x="89243" y="1046204"/>
                  <a:pt x="0" y="1326291"/>
                </a:cubicBezTo>
              </a:path>
            </a:pathLst>
          </a:custGeom>
          <a:noFill/>
          <a:ln w="25400">
            <a:solidFill>
              <a:schemeClr val="bg1"/>
            </a:solidFill>
            <a:prstDash val="dash"/>
            <a:tailEnd type="stealth" w="lg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96" name="Freeform 95"/>
          <p:cNvSpPr/>
          <p:nvPr/>
        </p:nvSpPr>
        <p:spPr bwMode="auto">
          <a:xfrm>
            <a:off x="2743231" y="3319845"/>
            <a:ext cx="5708822" cy="1186249"/>
          </a:xfrm>
          <a:custGeom>
            <a:avLst/>
            <a:gdLst>
              <a:gd name="connsiteX0" fmla="*/ 5680740 w 5756055"/>
              <a:gd name="connsiteY0" fmla="*/ 0 h 1243914"/>
              <a:gd name="connsiteX1" fmla="*/ 5548934 w 5756055"/>
              <a:gd name="connsiteY1" fmla="*/ 197709 h 1243914"/>
              <a:gd name="connsiteX2" fmla="*/ 3917843 w 5756055"/>
              <a:gd name="connsiteY2" fmla="*/ 313038 h 1243914"/>
              <a:gd name="connsiteX3" fmla="*/ 1932524 w 5756055"/>
              <a:gd name="connsiteY3" fmla="*/ 403655 h 1243914"/>
              <a:gd name="connsiteX4" fmla="*/ 252005 w 5756055"/>
              <a:gd name="connsiteY4" fmla="*/ 642552 h 1243914"/>
              <a:gd name="connsiteX5" fmla="*/ 37821 w 5756055"/>
              <a:gd name="connsiteY5" fmla="*/ 1243914 h 1243914"/>
              <a:gd name="connsiteX0" fmla="*/ 5680740 w 5698915"/>
              <a:gd name="connsiteY0" fmla="*/ 0 h 1243914"/>
              <a:gd name="connsiteX1" fmla="*/ 5268848 w 5698915"/>
              <a:gd name="connsiteY1" fmla="*/ 263612 h 1243914"/>
              <a:gd name="connsiteX2" fmla="*/ 3917843 w 5698915"/>
              <a:gd name="connsiteY2" fmla="*/ 313038 h 1243914"/>
              <a:gd name="connsiteX3" fmla="*/ 1932524 w 5698915"/>
              <a:gd name="connsiteY3" fmla="*/ 403655 h 1243914"/>
              <a:gd name="connsiteX4" fmla="*/ 252005 w 5698915"/>
              <a:gd name="connsiteY4" fmla="*/ 642552 h 1243914"/>
              <a:gd name="connsiteX5" fmla="*/ 37821 w 5698915"/>
              <a:gd name="connsiteY5" fmla="*/ 1243914 h 1243914"/>
              <a:gd name="connsiteX0" fmla="*/ 5656263 w 5674438"/>
              <a:gd name="connsiteY0" fmla="*/ 0 h 1243914"/>
              <a:gd name="connsiteX1" fmla="*/ 5244371 w 5674438"/>
              <a:gd name="connsiteY1" fmla="*/ 263612 h 1243914"/>
              <a:gd name="connsiteX2" fmla="*/ 3893366 w 5674438"/>
              <a:gd name="connsiteY2" fmla="*/ 313038 h 1243914"/>
              <a:gd name="connsiteX3" fmla="*/ 1908047 w 5674438"/>
              <a:gd name="connsiteY3" fmla="*/ 403655 h 1243914"/>
              <a:gd name="connsiteX4" fmla="*/ 367571 w 5674438"/>
              <a:gd name="connsiteY4" fmla="*/ 642552 h 1243914"/>
              <a:gd name="connsiteX5" fmla="*/ 13344 w 5674438"/>
              <a:gd name="connsiteY5" fmla="*/ 1243914 h 1243914"/>
              <a:gd name="connsiteX0" fmla="*/ 5672739 w 5690084"/>
              <a:gd name="connsiteY0" fmla="*/ 0 h 1795849"/>
              <a:gd name="connsiteX1" fmla="*/ 5244371 w 5690084"/>
              <a:gd name="connsiteY1" fmla="*/ 815547 h 1795849"/>
              <a:gd name="connsiteX2" fmla="*/ 3893366 w 5690084"/>
              <a:gd name="connsiteY2" fmla="*/ 864973 h 1795849"/>
              <a:gd name="connsiteX3" fmla="*/ 1908047 w 5690084"/>
              <a:gd name="connsiteY3" fmla="*/ 955590 h 1795849"/>
              <a:gd name="connsiteX4" fmla="*/ 367571 w 5690084"/>
              <a:gd name="connsiteY4" fmla="*/ 1194487 h 1795849"/>
              <a:gd name="connsiteX5" fmla="*/ 13344 w 5690084"/>
              <a:gd name="connsiteY5" fmla="*/ 1795849 h 1795849"/>
              <a:gd name="connsiteX0" fmla="*/ 5672739 w 5704889"/>
              <a:gd name="connsiteY0" fmla="*/ 0 h 1795849"/>
              <a:gd name="connsiteX1" fmla="*/ 5392653 w 5704889"/>
              <a:gd name="connsiteY1" fmla="*/ 691979 h 1795849"/>
              <a:gd name="connsiteX2" fmla="*/ 3893366 w 5704889"/>
              <a:gd name="connsiteY2" fmla="*/ 864973 h 1795849"/>
              <a:gd name="connsiteX3" fmla="*/ 1908047 w 5704889"/>
              <a:gd name="connsiteY3" fmla="*/ 955590 h 1795849"/>
              <a:gd name="connsiteX4" fmla="*/ 367571 w 5704889"/>
              <a:gd name="connsiteY4" fmla="*/ 1194487 h 1795849"/>
              <a:gd name="connsiteX5" fmla="*/ 13344 w 5704889"/>
              <a:gd name="connsiteY5" fmla="*/ 1795849 h 1795849"/>
              <a:gd name="connsiteX0" fmla="*/ 5642327 w 5674477"/>
              <a:gd name="connsiteY0" fmla="*/ 0 h 1359243"/>
              <a:gd name="connsiteX1" fmla="*/ 5362241 w 5674477"/>
              <a:gd name="connsiteY1" fmla="*/ 691979 h 1359243"/>
              <a:gd name="connsiteX2" fmla="*/ 3862954 w 5674477"/>
              <a:gd name="connsiteY2" fmla="*/ 864973 h 1359243"/>
              <a:gd name="connsiteX3" fmla="*/ 1877635 w 5674477"/>
              <a:gd name="connsiteY3" fmla="*/ 955590 h 1359243"/>
              <a:gd name="connsiteX4" fmla="*/ 337159 w 5674477"/>
              <a:gd name="connsiteY4" fmla="*/ 1194487 h 1359243"/>
              <a:gd name="connsiteX5" fmla="*/ 15884 w 5674477"/>
              <a:gd name="connsiteY5" fmla="*/ 1359243 h 1359243"/>
              <a:gd name="connsiteX0" fmla="*/ 5631390 w 5663540"/>
              <a:gd name="connsiteY0" fmla="*/ 0 h 1359243"/>
              <a:gd name="connsiteX1" fmla="*/ 5351304 w 5663540"/>
              <a:gd name="connsiteY1" fmla="*/ 691979 h 1359243"/>
              <a:gd name="connsiteX2" fmla="*/ 3852017 w 5663540"/>
              <a:gd name="connsiteY2" fmla="*/ 864973 h 1359243"/>
              <a:gd name="connsiteX3" fmla="*/ 1866698 w 5663540"/>
              <a:gd name="connsiteY3" fmla="*/ 955590 h 1359243"/>
              <a:gd name="connsiteX4" fmla="*/ 614546 w 5663540"/>
              <a:gd name="connsiteY4" fmla="*/ 1103871 h 1359243"/>
              <a:gd name="connsiteX5" fmla="*/ 4947 w 5663540"/>
              <a:gd name="connsiteY5" fmla="*/ 1359243 h 1359243"/>
              <a:gd name="connsiteX0" fmla="*/ 5630935 w 5663085"/>
              <a:gd name="connsiteY0" fmla="*/ 0 h 1359243"/>
              <a:gd name="connsiteX1" fmla="*/ 5350849 w 5663085"/>
              <a:gd name="connsiteY1" fmla="*/ 691979 h 1359243"/>
              <a:gd name="connsiteX2" fmla="*/ 3851562 w 5663085"/>
              <a:gd name="connsiteY2" fmla="*/ 864973 h 1359243"/>
              <a:gd name="connsiteX3" fmla="*/ 1866243 w 5663085"/>
              <a:gd name="connsiteY3" fmla="*/ 955590 h 1359243"/>
              <a:gd name="connsiteX4" fmla="*/ 614091 w 5663085"/>
              <a:gd name="connsiteY4" fmla="*/ 1103871 h 1359243"/>
              <a:gd name="connsiteX5" fmla="*/ 4492 w 5663085"/>
              <a:gd name="connsiteY5" fmla="*/ 1359243 h 1359243"/>
              <a:gd name="connsiteX0" fmla="*/ 5630694 w 5662844"/>
              <a:gd name="connsiteY0" fmla="*/ 0 h 1359243"/>
              <a:gd name="connsiteX1" fmla="*/ 5350608 w 5662844"/>
              <a:gd name="connsiteY1" fmla="*/ 691979 h 1359243"/>
              <a:gd name="connsiteX2" fmla="*/ 3851321 w 5662844"/>
              <a:gd name="connsiteY2" fmla="*/ 864973 h 1359243"/>
              <a:gd name="connsiteX3" fmla="*/ 1866002 w 5662844"/>
              <a:gd name="connsiteY3" fmla="*/ 955590 h 1359243"/>
              <a:gd name="connsiteX4" fmla="*/ 638564 w 5662844"/>
              <a:gd name="connsiteY4" fmla="*/ 1079158 h 1359243"/>
              <a:gd name="connsiteX5" fmla="*/ 4251 w 5662844"/>
              <a:gd name="connsiteY5" fmla="*/ 1359243 h 1359243"/>
              <a:gd name="connsiteX0" fmla="*/ 5631100 w 5663250"/>
              <a:gd name="connsiteY0" fmla="*/ 0 h 1359243"/>
              <a:gd name="connsiteX1" fmla="*/ 5351014 w 5663250"/>
              <a:gd name="connsiteY1" fmla="*/ 691979 h 1359243"/>
              <a:gd name="connsiteX2" fmla="*/ 3851727 w 5663250"/>
              <a:gd name="connsiteY2" fmla="*/ 864973 h 1359243"/>
              <a:gd name="connsiteX3" fmla="*/ 1866408 w 5663250"/>
              <a:gd name="connsiteY3" fmla="*/ 906163 h 1359243"/>
              <a:gd name="connsiteX4" fmla="*/ 638970 w 5663250"/>
              <a:gd name="connsiteY4" fmla="*/ 1079158 h 1359243"/>
              <a:gd name="connsiteX5" fmla="*/ 4657 w 5663250"/>
              <a:gd name="connsiteY5" fmla="*/ 1359243 h 1359243"/>
              <a:gd name="connsiteX0" fmla="*/ 5631100 w 5663047"/>
              <a:gd name="connsiteY0" fmla="*/ 0 h 1359243"/>
              <a:gd name="connsiteX1" fmla="*/ 5351014 w 5663047"/>
              <a:gd name="connsiteY1" fmla="*/ 691979 h 1359243"/>
              <a:gd name="connsiteX2" fmla="*/ 3859965 w 5663047"/>
              <a:gd name="connsiteY2" fmla="*/ 832022 h 1359243"/>
              <a:gd name="connsiteX3" fmla="*/ 1866408 w 5663047"/>
              <a:gd name="connsiteY3" fmla="*/ 906163 h 1359243"/>
              <a:gd name="connsiteX4" fmla="*/ 638970 w 5663047"/>
              <a:gd name="connsiteY4" fmla="*/ 1079158 h 1359243"/>
              <a:gd name="connsiteX5" fmla="*/ 4657 w 5663047"/>
              <a:gd name="connsiteY5" fmla="*/ 1359243 h 1359243"/>
              <a:gd name="connsiteX0" fmla="*/ 6281890 w 6289222"/>
              <a:gd name="connsiteY0" fmla="*/ 0 h 947351"/>
              <a:gd name="connsiteX1" fmla="*/ 5351014 w 6289222"/>
              <a:gd name="connsiteY1" fmla="*/ 280087 h 947351"/>
              <a:gd name="connsiteX2" fmla="*/ 3859965 w 6289222"/>
              <a:gd name="connsiteY2" fmla="*/ 420130 h 947351"/>
              <a:gd name="connsiteX3" fmla="*/ 1866408 w 6289222"/>
              <a:gd name="connsiteY3" fmla="*/ 494271 h 947351"/>
              <a:gd name="connsiteX4" fmla="*/ 638970 w 6289222"/>
              <a:gd name="connsiteY4" fmla="*/ 667266 h 947351"/>
              <a:gd name="connsiteX5" fmla="*/ 4657 w 6289222"/>
              <a:gd name="connsiteY5" fmla="*/ 947351 h 947351"/>
              <a:gd name="connsiteX0" fmla="*/ 6281890 w 6303323"/>
              <a:gd name="connsiteY0" fmla="*/ 0 h 947351"/>
              <a:gd name="connsiteX1" fmla="*/ 5812333 w 6303323"/>
              <a:gd name="connsiteY1" fmla="*/ 271849 h 947351"/>
              <a:gd name="connsiteX2" fmla="*/ 3859965 w 6303323"/>
              <a:gd name="connsiteY2" fmla="*/ 420130 h 947351"/>
              <a:gd name="connsiteX3" fmla="*/ 1866408 w 6303323"/>
              <a:gd name="connsiteY3" fmla="*/ 494271 h 947351"/>
              <a:gd name="connsiteX4" fmla="*/ 638970 w 6303323"/>
              <a:gd name="connsiteY4" fmla="*/ 667266 h 947351"/>
              <a:gd name="connsiteX5" fmla="*/ 4657 w 6303323"/>
              <a:gd name="connsiteY5" fmla="*/ 947351 h 947351"/>
              <a:gd name="connsiteX0" fmla="*/ 5749506 w 5770939"/>
              <a:gd name="connsiteY0" fmla="*/ 0 h 1186248"/>
              <a:gd name="connsiteX1" fmla="*/ 5279949 w 5770939"/>
              <a:gd name="connsiteY1" fmla="*/ 271849 h 1186248"/>
              <a:gd name="connsiteX2" fmla="*/ 3327581 w 5770939"/>
              <a:gd name="connsiteY2" fmla="*/ 420130 h 1186248"/>
              <a:gd name="connsiteX3" fmla="*/ 1334024 w 5770939"/>
              <a:gd name="connsiteY3" fmla="*/ 494271 h 1186248"/>
              <a:gd name="connsiteX4" fmla="*/ 106586 w 5770939"/>
              <a:gd name="connsiteY4" fmla="*/ 667266 h 1186248"/>
              <a:gd name="connsiteX5" fmla="*/ 98349 w 5770939"/>
              <a:gd name="connsiteY5" fmla="*/ 1186248 h 1186248"/>
              <a:gd name="connsiteX0" fmla="*/ 5659179 w 5680612"/>
              <a:gd name="connsiteY0" fmla="*/ 0 h 1186248"/>
              <a:gd name="connsiteX1" fmla="*/ 5189622 w 5680612"/>
              <a:gd name="connsiteY1" fmla="*/ 271849 h 1186248"/>
              <a:gd name="connsiteX2" fmla="*/ 3237254 w 5680612"/>
              <a:gd name="connsiteY2" fmla="*/ 420130 h 1186248"/>
              <a:gd name="connsiteX3" fmla="*/ 1243697 w 5680612"/>
              <a:gd name="connsiteY3" fmla="*/ 494271 h 1186248"/>
              <a:gd name="connsiteX4" fmla="*/ 362248 w 5680612"/>
              <a:gd name="connsiteY4" fmla="*/ 667266 h 1186248"/>
              <a:gd name="connsiteX5" fmla="*/ 8022 w 5680612"/>
              <a:gd name="connsiteY5" fmla="*/ 1186248 h 1186248"/>
              <a:gd name="connsiteX0" fmla="*/ 5659264 w 5680697"/>
              <a:gd name="connsiteY0" fmla="*/ 0 h 1186248"/>
              <a:gd name="connsiteX1" fmla="*/ 5189707 w 5680697"/>
              <a:gd name="connsiteY1" fmla="*/ 271849 h 1186248"/>
              <a:gd name="connsiteX2" fmla="*/ 3237339 w 5680697"/>
              <a:gd name="connsiteY2" fmla="*/ 420130 h 1186248"/>
              <a:gd name="connsiteX3" fmla="*/ 1260257 w 5680697"/>
              <a:gd name="connsiteY3" fmla="*/ 453082 h 1186248"/>
              <a:gd name="connsiteX4" fmla="*/ 362333 w 5680697"/>
              <a:gd name="connsiteY4" fmla="*/ 667266 h 1186248"/>
              <a:gd name="connsiteX5" fmla="*/ 8107 w 5680697"/>
              <a:gd name="connsiteY5" fmla="*/ 1186248 h 1186248"/>
              <a:gd name="connsiteX0" fmla="*/ 5659264 w 5685501"/>
              <a:gd name="connsiteY0" fmla="*/ 0 h 1186248"/>
              <a:gd name="connsiteX1" fmla="*/ 5239134 w 5685501"/>
              <a:gd name="connsiteY1" fmla="*/ 313038 h 1186248"/>
              <a:gd name="connsiteX2" fmla="*/ 3237339 w 5685501"/>
              <a:gd name="connsiteY2" fmla="*/ 420130 h 1186248"/>
              <a:gd name="connsiteX3" fmla="*/ 1260257 w 5685501"/>
              <a:gd name="connsiteY3" fmla="*/ 453082 h 1186248"/>
              <a:gd name="connsiteX4" fmla="*/ 362333 w 5685501"/>
              <a:gd name="connsiteY4" fmla="*/ 667266 h 1186248"/>
              <a:gd name="connsiteX5" fmla="*/ 8107 w 5685501"/>
              <a:gd name="connsiteY5" fmla="*/ 1186248 h 1186248"/>
              <a:gd name="connsiteX0" fmla="*/ 5659264 w 5659264"/>
              <a:gd name="connsiteY0" fmla="*/ 0 h 1186248"/>
              <a:gd name="connsiteX1" fmla="*/ 5239134 w 5659264"/>
              <a:gd name="connsiteY1" fmla="*/ 313038 h 1186248"/>
              <a:gd name="connsiteX2" fmla="*/ 3237339 w 5659264"/>
              <a:gd name="connsiteY2" fmla="*/ 420130 h 1186248"/>
              <a:gd name="connsiteX3" fmla="*/ 1260257 w 5659264"/>
              <a:gd name="connsiteY3" fmla="*/ 453082 h 1186248"/>
              <a:gd name="connsiteX4" fmla="*/ 362333 w 5659264"/>
              <a:gd name="connsiteY4" fmla="*/ 667266 h 1186248"/>
              <a:gd name="connsiteX5" fmla="*/ 8107 w 5659264"/>
              <a:gd name="connsiteY5" fmla="*/ 1186248 h 1186248"/>
              <a:gd name="connsiteX0" fmla="*/ 5659264 w 5659264"/>
              <a:gd name="connsiteY0" fmla="*/ 0 h 1186248"/>
              <a:gd name="connsiteX1" fmla="*/ 5239134 w 5659264"/>
              <a:gd name="connsiteY1" fmla="*/ 313038 h 1186248"/>
              <a:gd name="connsiteX2" fmla="*/ 3237339 w 5659264"/>
              <a:gd name="connsiteY2" fmla="*/ 420130 h 1186248"/>
              <a:gd name="connsiteX3" fmla="*/ 1260257 w 5659264"/>
              <a:gd name="connsiteY3" fmla="*/ 453082 h 1186248"/>
              <a:gd name="connsiteX4" fmla="*/ 362333 w 5659264"/>
              <a:gd name="connsiteY4" fmla="*/ 667266 h 1186248"/>
              <a:gd name="connsiteX5" fmla="*/ 8107 w 5659264"/>
              <a:gd name="connsiteY5" fmla="*/ 1186248 h 1186248"/>
              <a:gd name="connsiteX0" fmla="*/ 5659264 w 5659264"/>
              <a:gd name="connsiteY0" fmla="*/ 0 h 1210962"/>
              <a:gd name="connsiteX1" fmla="*/ 5239134 w 5659264"/>
              <a:gd name="connsiteY1" fmla="*/ 313038 h 1210962"/>
              <a:gd name="connsiteX2" fmla="*/ 3237339 w 5659264"/>
              <a:gd name="connsiteY2" fmla="*/ 420130 h 1210962"/>
              <a:gd name="connsiteX3" fmla="*/ 1260257 w 5659264"/>
              <a:gd name="connsiteY3" fmla="*/ 453082 h 1210962"/>
              <a:gd name="connsiteX4" fmla="*/ 362333 w 5659264"/>
              <a:gd name="connsiteY4" fmla="*/ 667266 h 1210962"/>
              <a:gd name="connsiteX5" fmla="*/ 8107 w 5659264"/>
              <a:gd name="connsiteY5" fmla="*/ 1210962 h 1210962"/>
              <a:gd name="connsiteX0" fmla="*/ 5651157 w 5651157"/>
              <a:gd name="connsiteY0" fmla="*/ 0 h 1210962"/>
              <a:gd name="connsiteX1" fmla="*/ 5231027 w 5651157"/>
              <a:gd name="connsiteY1" fmla="*/ 313038 h 1210962"/>
              <a:gd name="connsiteX2" fmla="*/ 3229232 w 5651157"/>
              <a:gd name="connsiteY2" fmla="*/ 420130 h 1210962"/>
              <a:gd name="connsiteX3" fmla="*/ 1252150 w 5651157"/>
              <a:gd name="connsiteY3" fmla="*/ 453082 h 1210962"/>
              <a:gd name="connsiteX4" fmla="*/ 354226 w 5651157"/>
              <a:gd name="connsiteY4" fmla="*/ 667266 h 1210962"/>
              <a:gd name="connsiteX5" fmla="*/ 0 w 5651157"/>
              <a:gd name="connsiteY5" fmla="*/ 1210962 h 1210962"/>
              <a:gd name="connsiteX0" fmla="*/ 5708822 w 5708822"/>
              <a:gd name="connsiteY0" fmla="*/ 0 h 1186249"/>
              <a:gd name="connsiteX1" fmla="*/ 5288692 w 5708822"/>
              <a:gd name="connsiteY1" fmla="*/ 313038 h 1186249"/>
              <a:gd name="connsiteX2" fmla="*/ 3286897 w 5708822"/>
              <a:gd name="connsiteY2" fmla="*/ 420130 h 1186249"/>
              <a:gd name="connsiteX3" fmla="*/ 1309815 w 5708822"/>
              <a:gd name="connsiteY3" fmla="*/ 453082 h 1186249"/>
              <a:gd name="connsiteX4" fmla="*/ 411891 w 5708822"/>
              <a:gd name="connsiteY4" fmla="*/ 667266 h 1186249"/>
              <a:gd name="connsiteX5" fmla="*/ 0 w 5708822"/>
              <a:gd name="connsiteY5" fmla="*/ 1186249 h 1186249"/>
              <a:gd name="connsiteX0" fmla="*/ 5708822 w 5708822"/>
              <a:gd name="connsiteY0" fmla="*/ 0 h 1186249"/>
              <a:gd name="connsiteX1" fmla="*/ 5288692 w 5708822"/>
              <a:gd name="connsiteY1" fmla="*/ 313038 h 1186249"/>
              <a:gd name="connsiteX2" fmla="*/ 3286897 w 5708822"/>
              <a:gd name="connsiteY2" fmla="*/ 420130 h 1186249"/>
              <a:gd name="connsiteX3" fmla="*/ 1309815 w 5708822"/>
              <a:gd name="connsiteY3" fmla="*/ 453082 h 1186249"/>
              <a:gd name="connsiteX4" fmla="*/ 411891 w 5708822"/>
              <a:gd name="connsiteY4" fmla="*/ 667266 h 1186249"/>
              <a:gd name="connsiteX5" fmla="*/ 0 w 5708822"/>
              <a:gd name="connsiteY5" fmla="*/ 1186249 h 11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8822" h="1186249">
                <a:moveTo>
                  <a:pt x="5708822" y="0"/>
                </a:moveTo>
                <a:cubicBezTo>
                  <a:pt x="5616833" y="221049"/>
                  <a:pt x="5692346" y="243016"/>
                  <a:pt x="5288692" y="313038"/>
                </a:cubicBezTo>
                <a:cubicBezTo>
                  <a:pt x="4885038" y="383060"/>
                  <a:pt x="3950043" y="396789"/>
                  <a:pt x="3286897" y="420130"/>
                </a:cubicBezTo>
                <a:cubicBezTo>
                  <a:pt x="2623751" y="443471"/>
                  <a:pt x="1788983" y="411893"/>
                  <a:pt x="1309815" y="453082"/>
                </a:cubicBezTo>
                <a:cubicBezTo>
                  <a:pt x="830647" y="494271"/>
                  <a:pt x="630194" y="545072"/>
                  <a:pt x="411891" y="667266"/>
                </a:cubicBezTo>
                <a:cubicBezTo>
                  <a:pt x="193589" y="789461"/>
                  <a:pt x="130433" y="864972"/>
                  <a:pt x="0" y="1186249"/>
                </a:cubicBezTo>
              </a:path>
            </a:pathLst>
          </a:custGeom>
          <a:noFill/>
          <a:ln w="25400">
            <a:solidFill>
              <a:schemeClr val="bg1"/>
            </a:solidFill>
            <a:prstDash val="dash"/>
            <a:headEnd type="stealth" w="lg" len="med"/>
            <a:tailEnd type="none" w="lg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13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check format compatibility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126</a:t>
            </a:fld>
            <a:endParaRPr lang="en-US"/>
          </a:p>
        </p:txBody>
      </p:sp>
      <p:sp>
        <p:nvSpPr>
          <p:cNvPr id="6" name="Flowchart: Document 5"/>
          <p:cNvSpPr/>
          <p:nvPr/>
        </p:nvSpPr>
        <p:spPr>
          <a:xfrm rot="16200000">
            <a:off x="838201" y="1752600"/>
            <a:ext cx="2667000" cy="2514600"/>
          </a:xfrm>
          <a:prstGeom prst="flowChartDocumen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sz="3200" dirty="0" smtClean="0"/>
              <a:t>Producer component</a:t>
            </a:r>
            <a:endParaRPr lang="en-US" sz="3200" dirty="0"/>
          </a:p>
        </p:txBody>
      </p:sp>
      <p:sp>
        <p:nvSpPr>
          <p:cNvPr id="7" name="Flowchart: Document 6"/>
          <p:cNvSpPr/>
          <p:nvPr/>
        </p:nvSpPr>
        <p:spPr>
          <a:xfrm rot="5400000">
            <a:off x="5486401" y="1828800"/>
            <a:ext cx="2667000" cy="2514600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/>
              <a:t>Consumer component</a:t>
            </a:r>
            <a:endParaRPr lang="en-US" sz="3200" dirty="0"/>
          </a:p>
        </p:txBody>
      </p:sp>
      <p:sp>
        <p:nvSpPr>
          <p:cNvPr id="8" name="Notched Right Arrow 7"/>
          <p:cNvSpPr/>
          <p:nvPr/>
        </p:nvSpPr>
        <p:spPr>
          <a:xfrm>
            <a:off x="3581401" y="2743200"/>
            <a:ext cx="1905000" cy="533400"/>
          </a:xfrm>
          <a:prstGeom prst="notch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19400" y="4953000"/>
            <a:ext cx="3355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Infer output format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Infer accepted format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Check compatibility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533901" y="3276600"/>
            <a:ext cx="0" cy="1676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2832" y="5066970"/>
            <a:ext cx="887412" cy="1668198"/>
            <a:chOff x="6323013" y="5044112"/>
            <a:chExt cx="887412" cy="1668198"/>
          </a:xfrm>
        </p:grpSpPr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23013" y="5044112"/>
              <a:ext cx="887412" cy="1140542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30"/>
            <p:cNvSpPr txBox="1">
              <a:spLocks noChangeArrowheads="1"/>
            </p:cNvSpPr>
            <p:nvPr/>
          </p:nvSpPr>
          <p:spPr bwMode="auto">
            <a:xfrm>
              <a:off x="6372246" y="6307327"/>
              <a:ext cx="796885" cy="404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  <a:buFontTx/>
                <a:buNone/>
              </a:pPr>
              <a:r>
                <a:rPr lang="en-US" sz="1600" dirty="0" smtClean="0">
                  <a:latin typeface="Calibri" pitchFamily="34" charset="0"/>
                </a:rPr>
                <a:t>Evan</a:t>
              </a:r>
            </a:p>
            <a:p>
              <a:pPr algn="ctr">
                <a:lnSpc>
                  <a:spcPct val="60000"/>
                </a:lnSpc>
                <a:buFontTx/>
                <a:buNone/>
              </a:pPr>
              <a:r>
                <a:rPr lang="en-US" sz="1600" dirty="0" smtClean="0">
                  <a:latin typeface="Calibri" pitchFamily="34" charset="0"/>
                </a:rPr>
                <a:t>Driscoll</a:t>
              </a:r>
              <a:endParaRPr lang="en-US" sz="1600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82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Formats are strings over “types”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127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2743200"/>
            <a:ext cx="685800" cy="838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ID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743200"/>
            <a:ext cx="685800" cy="838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05000" y="2743200"/>
            <a:ext cx="685800" cy="838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CM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2743200"/>
            <a:ext cx="685800" cy="838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FG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76600" y="2743200"/>
            <a:ext cx="685800" cy="838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3962400" y="2743200"/>
            <a:ext cx="685800" cy="838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48200" y="2743200"/>
            <a:ext cx="685800" cy="838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34000" y="2743200"/>
            <a:ext cx="685800" cy="838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19800" y="2743200"/>
            <a:ext cx="685800" cy="838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FG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05600" y="2743200"/>
            <a:ext cx="685800" cy="838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OS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91400" y="2743200"/>
            <a:ext cx="1295400" cy="838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468298" y="2844225"/>
            <a:ext cx="148470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M TIME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495822" y="1776608"/>
            <a:ext cx="3937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Header of </a:t>
            </a:r>
            <a:r>
              <a:rPr lang="en-US" sz="3200" dirty="0" err="1" smtClean="0"/>
              <a:t>gzip</a:t>
            </a:r>
            <a:r>
              <a:rPr lang="en-US" sz="3200" dirty="0" smtClean="0"/>
              <a:t> format:</a:t>
            </a:r>
            <a:endParaRPr lang="en-US" sz="3200" dirty="0"/>
          </a:p>
        </p:txBody>
      </p:sp>
      <p:sp>
        <p:nvSpPr>
          <p:cNvPr id="19" name="Left Brace 18"/>
          <p:cNvSpPr/>
          <p:nvPr/>
        </p:nvSpPr>
        <p:spPr>
          <a:xfrm rot="16200000">
            <a:off x="1052652" y="3212722"/>
            <a:ext cx="342900" cy="1262407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/>
          <p:cNvSpPr/>
          <p:nvPr/>
        </p:nvSpPr>
        <p:spPr>
          <a:xfrm rot="16200000">
            <a:off x="2049154" y="3528324"/>
            <a:ext cx="342900" cy="63120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/>
          <p:cNvSpPr/>
          <p:nvPr/>
        </p:nvSpPr>
        <p:spPr>
          <a:xfrm rot="16200000">
            <a:off x="2742260" y="3528324"/>
            <a:ext cx="342900" cy="63120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/>
          <p:cNvSpPr/>
          <p:nvPr/>
        </p:nvSpPr>
        <p:spPr>
          <a:xfrm rot="16200000">
            <a:off x="6216460" y="3513448"/>
            <a:ext cx="342900" cy="63120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 rot="16200000">
            <a:off x="6904348" y="3528324"/>
            <a:ext cx="342900" cy="63120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/>
          <p:cNvSpPr/>
          <p:nvPr/>
        </p:nvSpPr>
        <p:spPr>
          <a:xfrm rot="16200000">
            <a:off x="4476752" y="2472324"/>
            <a:ext cx="342900" cy="274320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62000" y="3962400"/>
            <a:ext cx="6980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short    byte </a:t>
            </a:r>
            <a:r>
              <a:rPr lang="en-US" sz="2800" dirty="0" err="1" smtClean="0"/>
              <a:t>byte</a:t>
            </a:r>
            <a:r>
              <a:rPr lang="en-US" sz="2800" dirty="0" smtClean="0"/>
              <a:t>            word             byte </a:t>
            </a:r>
            <a:r>
              <a:rPr lang="en-US" sz="2800" dirty="0" err="1" smtClean="0"/>
              <a:t>byte</a:t>
            </a:r>
            <a:endParaRPr lang="en-US" sz="2800" dirty="0"/>
          </a:p>
        </p:txBody>
      </p:sp>
      <p:sp>
        <p:nvSpPr>
          <p:cNvPr id="2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7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work: enhance format spec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128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79911"/>
              </p:ext>
            </p:extLst>
          </p:nvPr>
        </p:nvGraphicFramePr>
        <p:xfrm>
          <a:off x="3352800" y="3098800"/>
          <a:ext cx="152400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000"/>
                <a:gridCol w="381000"/>
                <a:gridCol w="381000"/>
                <a:gridCol w="381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" y="1600200"/>
            <a:ext cx="8516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nrows</a:t>
            </a:r>
            <a:r>
              <a:rPr lang="en-US" sz="2800" dirty="0" smtClean="0"/>
              <a:t>  </a:t>
            </a:r>
            <a:r>
              <a:rPr lang="en-US" sz="2800" dirty="0" err="1" smtClean="0"/>
              <a:t>ncols</a:t>
            </a:r>
            <a:r>
              <a:rPr lang="en-US" sz="2800" dirty="0" smtClean="0"/>
              <a:t>  pix11 pix12 pix13 pix14  pix21 pix22 pix23 …</a:t>
            </a:r>
            <a:endParaRPr lang="en-US" sz="2800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64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work: enhance format spec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129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074859"/>
              </p:ext>
            </p:extLst>
          </p:nvPr>
        </p:nvGraphicFramePr>
        <p:xfrm>
          <a:off x="3352800" y="3098800"/>
          <a:ext cx="152400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000"/>
                <a:gridCol w="381000"/>
                <a:gridCol w="381000"/>
                <a:gridCol w="381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" y="1600200"/>
            <a:ext cx="8516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</a:rPr>
              <a:t>nrows</a:t>
            </a:r>
            <a:r>
              <a:rPr lang="en-US" sz="2800" dirty="0" smtClean="0"/>
              <a:t>  </a:t>
            </a:r>
            <a:r>
              <a:rPr lang="en-US" sz="2800" dirty="0" err="1" smtClean="0"/>
              <a:t>ncols</a:t>
            </a:r>
            <a:r>
              <a:rPr lang="en-US" sz="2800" dirty="0" smtClean="0"/>
              <a:t>  pix11 pix12 pix13 pix14  pix21 pix22 pix23 …</a:t>
            </a:r>
            <a:endParaRPr lang="en-US" sz="2800" dirty="0"/>
          </a:p>
        </p:txBody>
      </p:sp>
      <p:sp>
        <p:nvSpPr>
          <p:cNvPr id="9" name="Left Brace 8"/>
          <p:cNvSpPr/>
          <p:nvPr/>
        </p:nvSpPr>
        <p:spPr>
          <a:xfrm>
            <a:off x="2743200" y="3098800"/>
            <a:ext cx="533400" cy="1828800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76400" y="3782367"/>
            <a:ext cx="946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nrows</a:t>
            </a:r>
            <a:endParaRPr lang="en-US" sz="2400" dirty="0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82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206" y="0"/>
            <a:ext cx="9144000" cy="1143000"/>
          </a:xfrm>
        </p:spPr>
        <p:txBody>
          <a:bodyPr/>
          <a:lstStyle/>
          <a:p>
            <a:r>
              <a:rPr lang="en-US" dirty="0" smtClean="0"/>
              <a:t>Object-Traces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2513" y="1443925"/>
            <a:ext cx="622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m()</a:t>
            </a:r>
          </a:p>
          <a:p>
            <a:r>
              <a:rPr lang="en-US" dirty="0">
                <a:solidFill>
                  <a:prstClr val="black"/>
                </a:solidFill>
              </a:rPr>
              <a:t>{</a:t>
            </a:r>
          </a:p>
          <a:p>
            <a:r>
              <a:rPr lang="en-US" dirty="0">
                <a:solidFill>
                  <a:prstClr val="black"/>
                </a:solidFill>
              </a:rPr>
              <a:t>   . . .</a:t>
            </a:r>
          </a:p>
          <a:p>
            <a:r>
              <a:rPr lang="en-US" dirty="0">
                <a:solidFill>
                  <a:prstClr val="black"/>
                </a:solidFill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2115403" y="3121470"/>
            <a:ext cx="696036" cy="2010762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5403" y="3491089"/>
            <a:ext cx="696036" cy="204716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9643" y="3121470"/>
            <a:ext cx="696036" cy="2010762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8907" y="3121470"/>
            <a:ext cx="696036" cy="2010762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8907" y="4052929"/>
            <a:ext cx="696036" cy="204716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7947" y="3121470"/>
            <a:ext cx="696036" cy="2010762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7947" y="4696657"/>
            <a:ext cx="696036" cy="204716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1367" y="3968757"/>
            <a:ext cx="74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. . .</a:t>
            </a:r>
          </a:p>
        </p:txBody>
      </p:sp>
      <p:cxnSp>
        <p:nvCxnSpPr>
          <p:cNvPr id="16" name="Curved Connector 15"/>
          <p:cNvCxnSpPr>
            <a:stCxn id="7" idx="1"/>
            <a:endCxn id="5" idx="0"/>
          </p:cNvCxnSpPr>
          <p:nvPr/>
        </p:nvCxnSpPr>
        <p:spPr>
          <a:xfrm rot="10800000">
            <a:off x="1143657" y="1443925"/>
            <a:ext cx="971747" cy="2149522"/>
          </a:xfrm>
          <a:prstGeom prst="curvedConnector4">
            <a:avLst>
              <a:gd name="adj1" fmla="val 33991"/>
              <a:gd name="adj2" fmla="val 100085"/>
            </a:avLst>
          </a:prstGeom>
          <a:ln>
            <a:solidFill>
              <a:srgbClr val="FF0000"/>
            </a:solidFill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11" idx="1"/>
            <a:endCxn id="5" idx="0"/>
          </p:cNvCxnSpPr>
          <p:nvPr/>
        </p:nvCxnSpPr>
        <p:spPr>
          <a:xfrm rot="10800000">
            <a:off x="1143657" y="1443925"/>
            <a:ext cx="3485251" cy="2711362"/>
          </a:xfrm>
          <a:prstGeom prst="curvedConnector4">
            <a:avLst>
              <a:gd name="adj1" fmla="val 10293"/>
              <a:gd name="adj2" fmla="val 105219"/>
            </a:avLst>
          </a:prstGeom>
          <a:ln>
            <a:solidFill>
              <a:srgbClr val="FF0000"/>
            </a:solidFill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3" idx="1"/>
            <a:endCxn id="5" idx="0"/>
          </p:cNvCxnSpPr>
          <p:nvPr/>
        </p:nvCxnSpPr>
        <p:spPr>
          <a:xfrm rot="10800000">
            <a:off x="1143657" y="1443925"/>
            <a:ext cx="6094291" cy="3355090"/>
          </a:xfrm>
          <a:prstGeom prst="curvedConnector4">
            <a:avLst>
              <a:gd name="adj1" fmla="val 11723"/>
              <a:gd name="adj2" fmla="val 106814"/>
            </a:avLst>
          </a:prstGeom>
          <a:ln>
            <a:solidFill>
              <a:srgbClr val="FF0000"/>
            </a:solidFill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27369" y="339101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58560" y="397147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30933" y="461759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53465" y="5360185"/>
            <a:ext cx="636263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. . .   &lt;</a:t>
            </a:r>
            <a:r>
              <a:rPr lang="en-US" dirty="0" smtClean="0">
                <a:solidFill>
                  <a:prstClr val="black"/>
                </a:solidFill>
              </a:rPr>
              <a:t>a1, m, C&gt; . . &lt;a1, n, C&gt; . . . &lt;a1, n, R&gt; . . &lt;a1, m, R&gt;  </a:t>
            </a:r>
            <a:r>
              <a:rPr lang="en-US" dirty="0">
                <a:solidFill>
                  <a:prstClr val="black"/>
                </a:solidFill>
              </a:rPr>
              <a:t>. . . 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&lt;</a:t>
            </a:r>
            <a:r>
              <a:rPr lang="en-US" dirty="0">
                <a:solidFill>
                  <a:prstClr val="black"/>
                </a:solidFill>
              </a:rPr>
              <a:t>a2</a:t>
            </a:r>
            <a:r>
              <a:rPr lang="en-US" dirty="0" smtClean="0">
                <a:solidFill>
                  <a:prstClr val="black"/>
                </a:solidFill>
              </a:rPr>
              <a:t>, m, C&gt; . . &lt;a2, m , R&gt; . 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en-US" dirty="0" smtClean="0">
                <a:solidFill>
                  <a:prstClr val="black"/>
                </a:solidFill>
              </a:rPr>
              <a:t>&lt;</a:t>
            </a:r>
            <a:r>
              <a:rPr lang="en-US" dirty="0">
                <a:solidFill>
                  <a:prstClr val="black"/>
                </a:solidFill>
              </a:rPr>
              <a:t>a3</a:t>
            </a:r>
            <a:r>
              <a:rPr lang="en-US" dirty="0" smtClean="0">
                <a:solidFill>
                  <a:prstClr val="black"/>
                </a:solidFill>
              </a:rPr>
              <a:t>, m, C&gt; . . &lt;a3, m , R&gt;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274" y="5498685"/>
            <a:ext cx="146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Emitted Trace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50128" y="6089235"/>
            <a:ext cx="75496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[a1: </a:t>
            </a:r>
            <a:r>
              <a:rPr lang="en-US" dirty="0" smtClean="0">
                <a:solidFill>
                  <a:prstClr val="black"/>
                </a:solidFill>
              </a:rPr>
              <a:t>&lt;m, C&gt;, &lt;n, C&gt;, &lt;n, R&gt;, &lt;m, R&gt;],  </a:t>
            </a:r>
            <a:r>
              <a:rPr lang="en-US" dirty="0">
                <a:solidFill>
                  <a:prstClr val="black"/>
                </a:solidFill>
              </a:rPr>
              <a:t>[a2: </a:t>
            </a:r>
            <a:r>
              <a:rPr lang="en-US" dirty="0" smtClean="0">
                <a:solidFill>
                  <a:prstClr val="black"/>
                </a:solidFill>
              </a:rPr>
              <a:t>&lt;m, C&gt;, &lt;m, R&gt;], </a:t>
            </a:r>
            <a:r>
              <a:rPr lang="en-US" dirty="0">
                <a:solidFill>
                  <a:prstClr val="black"/>
                </a:solidFill>
              </a:rPr>
              <a:t>[a3: </a:t>
            </a:r>
            <a:r>
              <a:rPr lang="en-US" dirty="0" smtClean="0">
                <a:solidFill>
                  <a:prstClr val="black"/>
                </a:solidFill>
              </a:rPr>
              <a:t>&lt;m, C&gt;, &lt;m, R&gt; ]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1274" y="6089235"/>
            <a:ext cx="144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Object Traces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15404" y="1443924"/>
            <a:ext cx="622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n()</a:t>
            </a:r>
          </a:p>
          <a:p>
            <a:r>
              <a:rPr lang="en-US" dirty="0">
                <a:solidFill>
                  <a:prstClr val="black"/>
                </a:solidFill>
              </a:rPr>
              <a:t>{</a:t>
            </a:r>
          </a:p>
          <a:p>
            <a:r>
              <a:rPr lang="en-US" dirty="0">
                <a:solidFill>
                  <a:prstClr val="black"/>
                </a:solidFill>
              </a:rPr>
              <a:t>   . . .</a:t>
            </a:r>
          </a:p>
          <a:p>
            <a:r>
              <a:rPr lang="en-US" dirty="0">
                <a:solidFill>
                  <a:prstClr val="black"/>
                </a:solidFill>
              </a:rPr>
              <a:t>}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59644" y="3491089"/>
            <a:ext cx="696036" cy="204716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6282" y="340878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a1</a:t>
            </a:r>
          </a:p>
        </p:txBody>
      </p:sp>
      <p:cxnSp>
        <p:nvCxnSpPr>
          <p:cNvPr id="48" name="Curved Connector 47"/>
          <p:cNvCxnSpPr/>
          <p:nvPr/>
        </p:nvCxnSpPr>
        <p:spPr>
          <a:xfrm rot="10800000">
            <a:off x="2380538" y="1406199"/>
            <a:ext cx="971747" cy="2149522"/>
          </a:xfrm>
          <a:prstGeom prst="curvedConnector4">
            <a:avLst>
              <a:gd name="adj1" fmla="val 33991"/>
              <a:gd name="adj2" fmla="val 99199"/>
            </a:avLst>
          </a:prstGeom>
          <a:ln>
            <a:solidFill>
              <a:srgbClr val="FF0000"/>
            </a:solidFill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54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805648"/>
              </p:ext>
            </p:extLst>
          </p:nvPr>
        </p:nvGraphicFramePr>
        <p:xfrm>
          <a:off x="3352800" y="3098800"/>
          <a:ext cx="152400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000"/>
                <a:gridCol w="381000"/>
                <a:gridCol w="381000"/>
                <a:gridCol w="381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366371" y="3505200"/>
            <a:ext cx="1497903" cy="82912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work: enhance format spec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130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710633"/>
              </p:ext>
            </p:extLst>
          </p:nvPr>
        </p:nvGraphicFramePr>
        <p:xfrm>
          <a:off x="3352800" y="3098800"/>
          <a:ext cx="152400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000"/>
                <a:gridCol w="381000"/>
                <a:gridCol w="381000"/>
                <a:gridCol w="381000"/>
              </a:tblGrid>
              <a:tr h="396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" y="1600200"/>
            <a:ext cx="8516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5"/>
                </a:solidFill>
              </a:rPr>
              <a:t>nrows</a:t>
            </a:r>
            <a:r>
              <a:rPr lang="en-US" sz="2800" dirty="0" smtClean="0"/>
              <a:t>  </a:t>
            </a:r>
            <a:r>
              <a:rPr lang="en-US" sz="2800" dirty="0" err="1" smtClean="0">
                <a:solidFill>
                  <a:schemeClr val="accent6"/>
                </a:solidFill>
              </a:rPr>
              <a:t>ncols</a:t>
            </a:r>
            <a:r>
              <a:rPr lang="en-US" sz="2800" dirty="0" smtClean="0"/>
              <a:t> 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pix11 pix12 pix13 pix14  </a:t>
            </a:r>
            <a:r>
              <a:rPr lang="en-US" sz="2800" dirty="0" smtClean="0"/>
              <a:t>pix21 pix22 pix23 …</a:t>
            </a:r>
            <a:endParaRPr lang="en-US" sz="2800" dirty="0"/>
          </a:p>
        </p:txBody>
      </p:sp>
      <p:sp>
        <p:nvSpPr>
          <p:cNvPr id="9" name="Left Brace 8"/>
          <p:cNvSpPr/>
          <p:nvPr/>
        </p:nvSpPr>
        <p:spPr>
          <a:xfrm>
            <a:off x="2743200" y="3098800"/>
            <a:ext cx="533400" cy="1828800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76400" y="3782367"/>
            <a:ext cx="946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nrows</a:t>
            </a:r>
            <a:endParaRPr lang="en-US" sz="2400" dirty="0"/>
          </a:p>
        </p:txBody>
      </p:sp>
      <p:sp>
        <p:nvSpPr>
          <p:cNvPr id="10" name="Left Brace 9"/>
          <p:cNvSpPr/>
          <p:nvPr/>
        </p:nvSpPr>
        <p:spPr>
          <a:xfrm rot="16200000">
            <a:off x="3975190" y="3060614"/>
            <a:ext cx="342900" cy="1435274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55671" y="3810000"/>
            <a:ext cx="826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ncols</a:t>
            </a:r>
            <a:endParaRPr lang="en-US" sz="2400" dirty="0"/>
          </a:p>
        </p:txBody>
      </p:sp>
      <p:sp>
        <p:nvSpPr>
          <p:cNvPr id="13" name="Left Brace 12"/>
          <p:cNvSpPr/>
          <p:nvPr/>
        </p:nvSpPr>
        <p:spPr>
          <a:xfrm rot="16200000">
            <a:off x="3841706" y="507956"/>
            <a:ext cx="171451" cy="3270339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94006" y="2145268"/>
            <a:ext cx="66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ncols</a:t>
            </a:r>
            <a:endParaRPr lang="en-US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7340644" y="510098"/>
            <a:ext cx="171451" cy="3270339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92944" y="2147410"/>
            <a:ext cx="66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ncols</a:t>
            </a:r>
            <a:endParaRPr lang="en-US" dirty="0"/>
          </a:p>
        </p:txBody>
      </p:sp>
      <p:sp>
        <p:nvSpPr>
          <p:cNvPr id="17" name="Left Brace 16"/>
          <p:cNvSpPr/>
          <p:nvPr/>
        </p:nvSpPr>
        <p:spPr>
          <a:xfrm rot="16200000">
            <a:off x="6815965" y="-360319"/>
            <a:ext cx="180115" cy="5929951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177518" y="2611131"/>
            <a:ext cx="75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nrows</a:t>
            </a:r>
            <a:endParaRPr lang="en-US" dirty="0"/>
          </a:p>
        </p:txBody>
      </p:sp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823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work: enhance format spec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131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1600200"/>
            <a:ext cx="8516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5"/>
                </a:solidFill>
              </a:rPr>
              <a:t>nrows</a:t>
            </a:r>
            <a:r>
              <a:rPr lang="en-US" sz="2800" dirty="0" smtClean="0"/>
              <a:t>  </a:t>
            </a:r>
            <a:r>
              <a:rPr lang="en-US" sz="2800" dirty="0" err="1" smtClean="0">
                <a:solidFill>
                  <a:schemeClr val="accent6"/>
                </a:solidFill>
              </a:rPr>
              <a:t>ncols</a:t>
            </a:r>
            <a:r>
              <a:rPr lang="en-US" sz="2800" dirty="0" smtClean="0"/>
              <a:t> 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pix11 pix12 pix13 pix14  </a:t>
            </a:r>
            <a:r>
              <a:rPr lang="en-US" sz="2800" dirty="0" smtClean="0"/>
              <a:t>pix21 pix22 pix23 …</a:t>
            </a:r>
            <a:endParaRPr lang="en-US" sz="2800" dirty="0"/>
          </a:p>
        </p:txBody>
      </p:sp>
      <p:sp>
        <p:nvSpPr>
          <p:cNvPr id="13" name="Left Brace 12"/>
          <p:cNvSpPr/>
          <p:nvPr/>
        </p:nvSpPr>
        <p:spPr>
          <a:xfrm rot="16200000">
            <a:off x="3841706" y="507956"/>
            <a:ext cx="171451" cy="3270339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94006" y="2145268"/>
            <a:ext cx="66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ncols</a:t>
            </a:r>
            <a:endParaRPr lang="en-US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7340644" y="510098"/>
            <a:ext cx="171451" cy="3270339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92944" y="2147410"/>
            <a:ext cx="66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ncols</a:t>
            </a:r>
            <a:endParaRPr lang="en-US" dirty="0"/>
          </a:p>
        </p:txBody>
      </p:sp>
      <p:sp>
        <p:nvSpPr>
          <p:cNvPr id="17" name="Left Brace 16"/>
          <p:cNvSpPr/>
          <p:nvPr/>
        </p:nvSpPr>
        <p:spPr>
          <a:xfrm rot="16200000">
            <a:off x="6469969" y="-360319"/>
            <a:ext cx="180115" cy="5929951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177518" y="2611131"/>
            <a:ext cx="75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nrows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" y="4419600"/>
            <a:ext cx="8530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5"/>
                </a:solidFill>
              </a:rPr>
              <a:t>nrows</a:t>
            </a:r>
            <a:r>
              <a:rPr lang="en-US" sz="3200" dirty="0" err="1" smtClean="0"/>
              <a:t>:int</a:t>
            </a:r>
            <a:r>
              <a:rPr lang="en-US" sz="3200" dirty="0" smtClean="0"/>
              <a:t>  </a:t>
            </a:r>
            <a:r>
              <a:rPr lang="en-US" sz="3200" dirty="0" err="1" smtClean="0">
                <a:solidFill>
                  <a:schemeClr val="accent6"/>
                </a:solidFill>
              </a:rPr>
              <a:t>ncols</a:t>
            </a:r>
            <a:r>
              <a:rPr lang="en-US" sz="3200" dirty="0" err="1" smtClean="0"/>
              <a:t>:int</a:t>
            </a:r>
            <a:r>
              <a:rPr lang="en-US" sz="3200" dirty="0" smtClean="0"/>
              <a:t>  ((byte </a:t>
            </a:r>
            <a:r>
              <a:rPr lang="en-US" sz="3200" dirty="0" err="1" smtClean="0"/>
              <a:t>byte</a:t>
            </a:r>
            <a:r>
              <a:rPr lang="en-US" sz="3200" dirty="0" smtClean="0"/>
              <a:t> </a:t>
            </a:r>
            <a:r>
              <a:rPr lang="en-US" sz="3200" dirty="0" err="1" smtClean="0"/>
              <a:t>byte</a:t>
            </a:r>
            <a:r>
              <a:rPr lang="en-US" sz="3200" dirty="0" smtClean="0"/>
              <a:t> byte)</a:t>
            </a:r>
            <a:r>
              <a:rPr lang="en-US" sz="3200" baseline="30000" dirty="0" err="1" smtClean="0">
                <a:solidFill>
                  <a:schemeClr val="accent6"/>
                </a:solidFill>
              </a:rPr>
              <a:t>ncols</a:t>
            </a:r>
            <a:r>
              <a:rPr lang="en-US" sz="3200" dirty="0" smtClean="0"/>
              <a:t>)</a:t>
            </a:r>
            <a:r>
              <a:rPr lang="en-US" sz="3200" baseline="30000" dirty="0" err="1" smtClean="0">
                <a:solidFill>
                  <a:schemeClr val="accent5"/>
                </a:solidFill>
              </a:rPr>
              <a:t>nrows</a:t>
            </a:r>
            <a:endParaRPr lang="en-US" sz="3200" baseline="30000" dirty="0">
              <a:solidFill>
                <a:schemeClr val="accent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255" y="3660338"/>
            <a:ext cx="581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Infer an automaton equivalent to: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178577" y="1491021"/>
            <a:ext cx="9575023" cy="170937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62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Roadmap: Inference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132</a:t>
            </a:fld>
            <a:endParaRPr lang="en-US"/>
          </a:p>
        </p:txBody>
      </p:sp>
      <p:sp>
        <p:nvSpPr>
          <p:cNvPr id="7" name="Snip Diagonal Corner Rectangle 6"/>
          <p:cNvSpPr/>
          <p:nvPr/>
        </p:nvSpPr>
        <p:spPr>
          <a:xfrm>
            <a:off x="295405" y="1405003"/>
            <a:ext cx="1905000" cy="914400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Program</a:t>
            </a:r>
            <a:endParaRPr lang="en-US" sz="2800" dirty="0"/>
          </a:p>
        </p:txBody>
      </p:sp>
      <p:sp>
        <p:nvSpPr>
          <p:cNvPr id="8" name="Snip Diagonal Corner Rectangle 7"/>
          <p:cNvSpPr/>
          <p:nvPr/>
        </p:nvSpPr>
        <p:spPr>
          <a:xfrm>
            <a:off x="3879936" y="1405003"/>
            <a:ext cx="1371600" cy="914400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Traces</a:t>
            </a:r>
          </a:p>
        </p:txBody>
      </p:sp>
      <p:sp>
        <p:nvSpPr>
          <p:cNvPr id="9" name="Snip Diagonal Corner Rectangle 8"/>
          <p:cNvSpPr/>
          <p:nvPr/>
        </p:nvSpPr>
        <p:spPr>
          <a:xfrm>
            <a:off x="6546936" y="1862203"/>
            <a:ext cx="2368464" cy="914400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I/O equalities</a:t>
            </a:r>
            <a:endParaRPr lang="en-US" sz="2800" dirty="0"/>
          </a:p>
        </p:txBody>
      </p:sp>
      <p:cxnSp>
        <p:nvCxnSpPr>
          <p:cNvPr id="11" name="Straight Arrow Connector 10"/>
          <p:cNvCxnSpPr>
            <a:stCxn id="7" idx="0"/>
            <a:endCxn id="8" idx="2"/>
          </p:cNvCxnSpPr>
          <p:nvPr/>
        </p:nvCxnSpPr>
        <p:spPr>
          <a:xfrm>
            <a:off x="2200405" y="1862203"/>
            <a:ext cx="167953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0"/>
            <a:endCxn id="9" idx="2"/>
          </p:cNvCxnSpPr>
          <p:nvPr/>
        </p:nvCxnSpPr>
        <p:spPr>
          <a:xfrm>
            <a:off x="5251536" y="1862203"/>
            <a:ext cx="12954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nip Diagonal Corner Rectangle 17"/>
          <p:cNvSpPr/>
          <p:nvPr/>
        </p:nvSpPr>
        <p:spPr>
          <a:xfrm>
            <a:off x="562105" y="5294334"/>
            <a:ext cx="1371600" cy="914400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ICFG</a:t>
            </a:r>
            <a:endParaRPr lang="en-US" sz="2800" dirty="0"/>
          </a:p>
        </p:txBody>
      </p:sp>
      <p:sp>
        <p:nvSpPr>
          <p:cNvPr id="25" name="Snip Diagonal Corner Rectangle 24"/>
          <p:cNvSpPr/>
          <p:nvPr/>
        </p:nvSpPr>
        <p:spPr>
          <a:xfrm>
            <a:off x="5826168" y="5294334"/>
            <a:ext cx="2667000" cy="914400"/>
          </a:xfrm>
          <a:prstGeom prst="snip2DiagRect">
            <a:avLst/>
          </a:prstGeom>
          <a:gradFill>
            <a:gsLst>
              <a:gs pos="0">
                <a:srgbClr val="FF0000"/>
              </a:gs>
              <a:gs pos="35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Inferred XFA</a:t>
            </a:r>
            <a:endParaRPr lang="en-US" sz="2800" dirty="0"/>
          </a:p>
        </p:txBody>
      </p:sp>
      <p:cxnSp>
        <p:nvCxnSpPr>
          <p:cNvPr id="30" name="Curved Connector 29"/>
          <p:cNvCxnSpPr>
            <a:stCxn id="9" idx="1"/>
            <a:endCxn id="25" idx="2"/>
          </p:cNvCxnSpPr>
          <p:nvPr/>
        </p:nvCxnSpPr>
        <p:spPr>
          <a:xfrm rot="5400000">
            <a:off x="5291203" y="3311568"/>
            <a:ext cx="2974931" cy="1905000"/>
          </a:xfrm>
          <a:prstGeom prst="curvedConnector4">
            <a:avLst>
              <a:gd name="adj1" fmla="val 42316"/>
              <a:gd name="adj2" fmla="val 16263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" idx="1"/>
            <a:endCxn id="18" idx="3"/>
          </p:cNvCxnSpPr>
          <p:nvPr/>
        </p:nvCxnSpPr>
        <p:spPr>
          <a:xfrm>
            <a:off x="1247905" y="2319403"/>
            <a:ext cx="0" cy="29749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8" idx="0"/>
            <a:endCxn id="25" idx="2"/>
          </p:cNvCxnSpPr>
          <p:nvPr/>
        </p:nvCxnSpPr>
        <p:spPr>
          <a:xfrm>
            <a:off x="1933705" y="5751534"/>
            <a:ext cx="38924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Flowchart: Multidocument 80"/>
          <p:cNvSpPr/>
          <p:nvPr/>
        </p:nvSpPr>
        <p:spPr>
          <a:xfrm>
            <a:off x="1724938" y="2971800"/>
            <a:ext cx="1676400" cy="1143000"/>
          </a:xfrm>
          <a:prstGeom prst="flowChartMultidocumen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Inputs</a:t>
            </a:r>
            <a:endParaRPr lang="en-US" sz="2800" dirty="0"/>
          </a:p>
        </p:txBody>
      </p:sp>
      <p:cxnSp>
        <p:nvCxnSpPr>
          <p:cNvPr id="83" name="Curved Connector 82"/>
          <p:cNvCxnSpPr>
            <a:stCxn id="81" idx="0"/>
            <a:endCxn id="8" idx="2"/>
          </p:cNvCxnSpPr>
          <p:nvPr/>
        </p:nvCxnSpPr>
        <p:spPr>
          <a:xfrm rot="5400000" flipH="1" flipV="1">
            <a:off x="2724404" y="1816268"/>
            <a:ext cx="1109597" cy="1201468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5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Roadmap: Compatibility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133</a:t>
            </a:fld>
            <a:endParaRPr lang="en-US"/>
          </a:p>
        </p:txBody>
      </p:sp>
      <p:sp>
        <p:nvSpPr>
          <p:cNvPr id="17" name="Flowchart: Document 16"/>
          <p:cNvSpPr/>
          <p:nvPr/>
        </p:nvSpPr>
        <p:spPr>
          <a:xfrm rot="16200000">
            <a:off x="1504949" y="971549"/>
            <a:ext cx="1333500" cy="2819400"/>
          </a:xfrm>
          <a:prstGeom prst="flowChartDocumen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sz="3200" dirty="0" smtClean="0"/>
              <a:t>Producer component</a:t>
            </a:r>
            <a:endParaRPr lang="en-US" sz="3200" dirty="0"/>
          </a:p>
        </p:txBody>
      </p:sp>
      <p:sp>
        <p:nvSpPr>
          <p:cNvPr id="19" name="Flowchart: Document 18"/>
          <p:cNvSpPr/>
          <p:nvPr/>
        </p:nvSpPr>
        <p:spPr>
          <a:xfrm rot="5400000">
            <a:off x="5619749" y="965286"/>
            <a:ext cx="1333501" cy="2819401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/>
              <a:t>Consumer component</a:t>
            </a:r>
            <a:endParaRPr lang="en-US" sz="3200" dirty="0"/>
          </a:p>
        </p:txBody>
      </p:sp>
      <p:sp>
        <p:nvSpPr>
          <p:cNvPr id="20" name="Notched Right Arrow 19"/>
          <p:cNvSpPr/>
          <p:nvPr/>
        </p:nvSpPr>
        <p:spPr>
          <a:xfrm>
            <a:off x="3047999" y="2114549"/>
            <a:ext cx="1143000" cy="533400"/>
          </a:xfrm>
          <a:prstGeom prst="notch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otched Right Arrow 20"/>
          <p:cNvSpPr/>
          <p:nvPr/>
        </p:nvSpPr>
        <p:spPr>
          <a:xfrm>
            <a:off x="4419599" y="2114549"/>
            <a:ext cx="1143000" cy="533400"/>
          </a:xfrm>
          <a:prstGeom prst="notch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nip Diagonal Corner Rectangle 21"/>
          <p:cNvSpPr/>
          <p:nvPr/>
        </p:nvSpPr>
        <p:spPr>
          <a:xfrm>
            <a:off x="761999" y="3931085"/>
            <a:ext cx="2324100" cy="1219200"/>
          </a:xfrm>
          <a:prstGeom prst="snip2DiagRect">
            <a:avLst/>
          </a:prstGeom>
          <a:gradFill>
            <a:gsLst>
              <a:gs pos="0">
                <a:srgbClr val="FF0000"/>
              </a:gs>
              <a:gs pos="35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Inferred XFA</a:t>
            </a:r>
            <a:endParaRPr lang="en-US" sz="2800" dirty="0"/>
          </a:p>
        </p:txBody>
      </p:sp>
      <p:sp>
        <p:nvSpPr>
          <p:cNvPr id="23" name="Snip Diagonal Corner Rectangle 22"/>
          <p:cNvSpPr/>
          <p:nvPr/>
        </p:nvSpPr>
        <p:spPr>
          <a:xfrm>
            <a:off x="5257800" y="3886200"/>
            <a:ext cx="2324100" cy="1219200"/>
          </a:xfrm>
          <a:prstGeom prst="snip2DiagRect">
            <a:avLst/>
          </a:prstGeom>
          <a:gradFill>
            <a:gsLst>
              <a:gs pos="0">
                <a:srgbClr val="0070C0"/>
              </a:gs>
              <a:gs pos="35000">
                <a:schemeClr val="accent1">
                  <a:lumMod val="60000"/>
                  <a:lumOff val="4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Inferred XFA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57200" y="1524000"/>
            <a:ext cx="7848600" cy="1752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6698" y="3664385"/>
                <a:ext cx="8267702" cy="1752600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14:m>
                  <m:oMath xmlns:m="http://schemas.openxmlformats.org/officeDocument/2006/math">
                    <m:r>
                      <a:rPr lang="en-US" sz="8000" b="0" i="1" smtClean="0">
                        <a:solidFill>
                          <a:srgbClr val="FF0000"/>
                        </a:solidFill>
                        <a:latin typeface="Cambria Math"/>
                      </a:rPr>
                      <m:t>⊆</m:t>
                    </m:r>
                  </m:oMath>
                </a14:m>
                <a:r>
                  <a:rPr lang="en-US" sz="8000" dirty="0" smtClean="0">
                    <a:solidFill>
                      <a:srgbClr val="FF0000"/>
                    </a:solidFill>
                  </a:rPr>
                  <a:t>               ?</a:t>
                </a:r>
                <a:endParaRPr lang="en-US" sz="8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98" y="3664385"/>
                <a:ext cx="8267702" cy="1752600"/>
              </a:xfrm>
              <a:prstGeom prst="rect">
                <a:avLst/>
              </a:prstGeom>
              <a:blipFill rotWithShape="1">
                <a:blip r:embed="rId6"/>
                <a:stretch>
                  <a:fillRect t="-2083" r="-6268" b="-19792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761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" grpId="0" animBg="1"/>
      <p:bldP spid="12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Prototype essentially done, but not well-tested. Working on performance and on finding tests.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134</a:t>
            </a:fld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8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do 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135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09800" y="2743200"/>
            <a:ext cx="6781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Exponents start as standard </a:t>
            </a:r>
            <a:r>
              <a:rPr lang="en-US" sz="3200" dirty="0" err="1" smtClean="0"/>
              <a:t>Kleene</a:t>
            </a:r>
            <a:r>
              <a:rPr lang="en-US" sz="3200" dirty="0" smtClean="0"/>
              <a:t> *,</a:t>
            </a:r>
          </a:p>
          <a:p>
            <a:pPr algn="ctr"/>
            <a:r>
              <a:rPr lang="en-US" sz="3200" dirty="0" smtClean="0"/>
              <a:t>and correspond to program loops</a:t>
            </a:r>
            <a:endParaRPr lang="en-US" sz="32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998644" y="2057400"/>
            <a:ext cx="609600" cy="76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998644" y="2057400"/>
            <a:ext cx="266700" cy="76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4800" y="1524000"/>
            <a:ext cx="7511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>
                    <a:lumMod val="85000"/>
                  </a:schemeClr>
                </a:solidFill>
              </a:rPr>
              <a:t>nrows:</a:t>
            </a:r>
            <a:r>
              <a:rPr lang="en-US" sz="3600" dirty="0" err="1" smtClean="0"/>
              <a:t>int</a:t>
            </a:r>
            <a:r>
              <a:rPr lang="en-US" sz="3600" dirty="0" smtClean="0"/>
              <a:t>  </a:t>
            </a:r>
            <a:r>
              <a:rPr lang="en-US" sz="3600" dirty="0" err="1" smtClean="0">
                <a:solidFill>
                  <a:schemeClr val="bg1">
                    <a:lumMod val="85000"/>
                  </a:schemeClr>
                </a:solidFill>
              </a:rPr>
              <a:t>ncols:</a:t>
            </a:r>
            <a:r>
              <a:rPr lang="en-US" sz="3600" dirty="0" err="1" smtClean="0"/>
              <a:t>int</a:t>
            </a:r>
            <a:r>
              <a:rPr lang="en-US" sz="3600" dirty="0" smtClean="0"/>
              <a:t>  ((byte </a:t>
            </a:r>
            <a:r>
              <a:rPr lang="en-US" sz="3600" dirty="0" err="1" smtClean="0"/>
              <a:t>byte</a:t>
            </a:r>
            <a:r>
              <a:rPr lang="en-US" sz="3600" dirty="0" smtClean="0"/>
              <a:t> byte)</a:t>
            </a:r>
            <a:r>
              <a:rPr lang="en-US" sz="3600" baseline="30000" dirty="0" smtClean="0"/>
              <a:t>*</a:t>
            </a:r>
            <a:r>
              <a:rPr lang="en-US" sz="3600" dirty="0" smtClean="0"/>
              <a:t>)</a:t>
            </a:r>
            <a:r>
              <a:rPr lang="en-US" sz="3600" baseline="30000" dirty="0" smtClean="0"/>
              <a:t>*</a:t>
            </a:r>
            <a:endParaRPr lang="en-US" sz="3600" baseline="30000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0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do 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136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04800" y="1524000"/>
            <a:ext cx="7511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>
                    <a:lumMod val="85000"/>
                  </a:schemeClr>
                </a:solidFill>
              </a:rPr>
              <a:t>nrows:</a:t>
            </a:r>
            <a:r>
              <a:rPr lang="en-US" sz="3600" dirty="0" err="1" smtClean="0"/>
              <a:t>int</a:t>
            </a:r>
            <a:r>
              <a:rPr lang="en-US" sz="3600" dirty="0" smtClean="0"/>
              <a:t>  </a:t>
            </a:r>
            <a:r>
              <a:rPr lang="en-US" sz="3600" dirty="0" err="1" smtClean="0">
                <a:solidFill>
                  <a:schemeClr val="bg1">
                    <a:lumMod val="85000"/>
                  </a:schemeClr>
                </a:solidFill>
              </a:rPr>
              <a:t>ncols:</a:t>
            </a:r>
            <a:r>
              <a:rPr lang="en-US" sz="3600" dirty="0" err="1" smtClean="0"/>
              <a:t>int</a:t>
            </a:r>
            <a:r>
              <a:rPr lang="en-US" sz="3600" dirty="0" smtClean="0"/>
              <a:t>  ((byte </a:t>
            </a:r>
            <a:r>
              <a:rPr lang="en-US" sz="3600" dirty="0" err="1" smtClean="0"/>
              <a:t>byte</a:t>
            </a:r>
            <a:r>
              <a:rPr lang="en-US" sz="3600" dirty="0" smtClean="0"/>
              <a:t> byte)</a:t>
            </a:r>
            <a:r>
              <a:rPr lang="en-US" sz="3600" baseline="30000" dirty="0" smtClean="0"/>
              <a:t>*</a:t>
            </a:r>
            <a:r>
              <a:rPr lang="en-US" sz="3600" dirty="0" smtClean="0"/>
              <a:t>)</a:t>
            </a:r>
            <a:r>
              <a:rPr lang="en-US" sz="3600" baseline="30000" dirty="0" smtClean="0"/>
              <a:t>*</a:t>
            </a:r>
            <a:endParaRPr lang="en-US" sz="36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59590" y="3657600"/>
            <a:ext cx="7793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We instrument loops with </a:t>
            </a:r>
            <a:r>
              <a:rPr lang="en-US" sz="3200" i="1" dirty="0" smtClean="0"/>
              <a:t>trip counts</a:t>
            </a:r>
          </a:p>
          <a:p>
            <a:r>
              <a:rPr lang="en-US" sz="3200" dirty="0" smtClean="0"/>
              <a:t>We instrument I/O calls to remember values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20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do 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04800" y="1524000"/>
            <a:ext cx="7511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>
                    <a:lumMod val="85000"/>
                  </a:schemeClr>
                </a:solidFill>
              </a:rPr>
              <a:t>nrows:</a:t>
            </a:r>
            <a:r>
              <a:rPr lang="en-US" sz="3600" dirty="0" err="1" smtClean="0"/>
              <a:t>int</a:t>
            </a:r>
            <a:r>
              <a:rPr lang="en-US" sz="3600" dirty="0" smtClean="0"/>
              <a:t>  </a:t>
            </a:r>
            <a:r>
              <a:rPr lang="en-US" sz="3600" dirty="0" err="1" smtClean="0">
                <a:solidFill>
                  <a:schemeClr val="bg1">
                    <a:lumMod val="85000"/>
                  </a:schemeClr>
                </a:solidFill>
              </a:rPr>
              <a:t>ncols:</a:t>
            </a:r>
            <a:r>
              <a:rPr lang="en-US" sz="3600" dirty="0" err="1" smtClean="0"/>
              <a:t>int</a:t>
            </a:r>
            <a:r>
              <a:rPr lang="en-US" sz="3600" dirty="0" smtClean="0"/>
              <a:t>  ((byte </a:t>
            </a:r>
            <a:r>
              <a:rPr lang="en-US" sz="3600" dirty="0" err="1" smtClean="0"/>
              <a:t>byte</a:t>
            </a:r>
            <a:r>
              <a:rPr lang="en-US" sz="3600" dirty="0" smtClean="0"/>
              <a:t> byte)</a:t>
            </a:r>
            <a:r>
              <a:rPr lang="en-US" sz="3600" baseline="30000" dirty="0" smtClean="0"/>
              <a:t>*</a:t>
            </a:r>
            <a:r>
              <a:rPr lang="en-US" sz="3600" dirty="0" smtClean="0"/>
              <a:t>)</a:t>
            </a:r>
            <a:r>
              <a:rPr lang="en-US" sz="3600" baseline="30000" dirty="0" smtClean="0"/>
              <a:t>*</a:t>
            </a:r>
            <a:endParaRPr lang="en-US" sz="36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59590" y="3657600"/>
            <a:ext cx="7793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We instrument loops with </a:t>
            </a:r>
            <a:r>
              <a:rPr lang="en-US" sz="3200" i="1" dirty="0" smtClean="0"/>
              <a:t>trip counts</a:t>
            </a:r>
          </a:p>
          <a:p>
            <a:r>
              <a:rPr lang="en-US" sz="3200" dirty="0" smtClean="0"/>
              <a:t>We instrument I/O calls to remember values</a:t>
            </a:r>
          </a:p>
        </p:txBody>
      </p:sp>
      <p:sp>
        <p:nvSpPr>
          <p:cNvPr id="3" name="Down Arrow 2"/>
          <p:cNvSpPr/>
          <p:nvPr/>
        </p:nvSpPr>
        <p:spPr>
          <a:xfrm flipV="1">
            <a:off x="1752600" y="2152586"/>
            <a:ext cx="152400" cy="74363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flipV="1">
            <a:off x="7467600" y="2126490"/>
            <a:ext cx="152400" cy="74363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4037" y="4876800"/>
            <a:ext cx="7793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When two of these are found to always equal,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replace the * with an exponent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0" y="2524403"/>
            <a:ext cx="110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trip count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14395" y="2498307"/>
            <a:ext cx="2320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remembered I/O value</a:t>
            </a:r>
            <a:endParaRPr lang="en-US" dirty="0"/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07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6" grpId="0"/>
      <p:bldP spid="15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do 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138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04800" y="1524000"/>
            <a:ext cx="8119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accent5"/>
                </a:solidFill>
              </a:rPr>
              <a:t>nrows</a:t>
            </a:r>
            <a:r>
              <a:rPr lang="en-US" sz="3600" dirty="0" err="1" smtClean="0"/>
              <a:t>:int</a:t>
            </a:r>
            <a:r>
              <a:rPr lang="en-US" sz="3600" dirty="0" smtClean="0"/>
              <a:t>  </a:t>
            </a:r>
            <a:r>
              <a:rPr lang="en-US" sz="3600" dirty="0" err="1" smtClean="0">
                <a:solidFill>
                  <a:schemeClr val="bg1">
                    <a:lumMod val="85000"/>
                  </a:schemeClr>
                </a:solidFill>
              </a:rPr>
              <a:t>ncols:</a:t>
            </a:r>
            <a:r>
              <a:rPr lang="en-US" sz="3600" dirty="0" err="1" smtClean="0"/>
              <a:t>int</a:t>
            </a:r>
            <a:r>
              <a:rPr lang="en-US" sz="3600" dirty="0" smtClean="0"/>
              <a:t>  ((byte </a:t>
            </a:r>
            <a:r>
              <a:rPr lang="en-US" sz="3600" dirty="0" err="1" smtClean="0"/>
              <a:t>byte</a:t>
            </a:r>
            <a:r>
              <a:rPr lang="en-US" sz="3600" dirty="0" smtClean="0"/>
              <a:t> byte)</a:t>
            </a:r>
            <a:r>
              <a:rPr lang="en-US" sz="3600" baseline="30000" dirty="0" smtClean="0"/>
              <a:t>*</a:t>
            </a:r>
            <a:r>
              <a:rPr lang="en-US" sz="3600" dirty="0" smtClean="0"/>
              <a:t>)</a:t>
            </a:r>
            <a:r>
              <a:rPr lang="en-US" sz="3600" baseline="30000" dirty="0" err="1" smtClean="0">
                <a:solidFill>
                  <a:schemeClr val="accent5"/>
                </a:solidFill>
              </a:rPr>
              <a:t>nrows</a:t>
            </a:r>
            <a:endParaRPr lang="en-US" sz="3600" baseline="30000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590" y="3657600"/>
            <a:ext cx="7793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We instrument loops with </a:t>
            </a:r>
            <a:r>
              <a:rPr lang="en-US" sz="3200" i="1" dirty="0" smtClean="0"/>
              <a:t>trip counts</a:t>
            </a:r>
          </a:p>
          <a:p>
            <a:r>
              <a:rPr lang="en-US" sz="3200" dirty="0" smtClean="0"/>
              <a:t>We instrument I/O calls to remember values</a:t>
            </a:r>
          </a:p>
        </p:txBody>
      </p:sp>
      <p:sp>
        <p:nvSpPr>
          <p:cNvPr id="3" name="Down Arrow 2"/>
          <p:cNvSpPr/>
          <p:nvPr/>
        </p:nvSpPr>
        <p:spPr>
          <a:xfrm flipV="1">
            <a:off x="1752600" y="2152586"/>
            <a:ext cx="152400" cy="74363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flipV="1">
            <a:off x="7467600" y="2126490"/>
            <a:ext cx="152400" cy="74363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4037" y="4876800"/>
            <a:ext cx="7793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When two of these are found to always equal,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replace the * with an exponent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0" y="2524403"/>
            <a:ext cx="110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trip count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14395" y="2498307"/>
            <a:ext cx="2320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remembered I/O value</a:t>
            </a:r>
            <a:endParaRPr lang="en-US" dirty="0"/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do 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04800" y="1524000"/>
            <a:ext cx="8119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accent5"/>
                </a:solidFill>
              </a:rPr>
              <a:t>nrows</a:t>
            </a:r>
            <a:r>
              <a:rPr lang="en-US" sz="3600" dirty="0" err="1" smtClean="0"/>
              <a:t>:int</a:t>
            </a:r>
            <a:r>
              <a:rPr lang="en-US" sz="3600" dirty="0" smtClean="0"/>
              <a:t>  </a:t>
            </a:r>
            <a:r>
              <a:rPr lang="en-US" sz="3600" dirty="0" err="1" smtClean="0">
                <a:solidFill>
                  <a:schemeClr val="bg1">
                    <a:lumMod val="85000"/>
                  </a:schemeClr>
                </a:solidFill>
              </a:rPr>
              <a:t>ncols:</a:t>
            </a:r>
            <a:r>
              <a:rPr lang="en-US" sz="3600" dirty="0" err="1" smtClean="0"/>
              <a:t>int</a:t>
            </a:r>
            <a:r>
              <a:rPr lang="en-US" sz="3600" dirty="0" smtClean="0"/>
              <a:t>  ((byte </a:t>
            </a:r>
            <a:r>
              <a:rPr lang="en-US" sz="3600" dirty="0" err="1" smtClean="0"/>
              <a:t>byte</a:t>
            </a:r>
            <a:r>
              <a:rPr lang="en-US" sz="3600" dirty="0" smtClean="0"/>
              <a:t> byte)</a:t>
            </a:r>
            <a:r>
              <a:rPr lang="en-US" sz="3600" baseline="30000" dirty="0" smtClean="0"/>
              <a:t>*</a:t>
            </a:r>
            <a:r>
              <a:rPr lang="en-US" sz="3600" dirty="0" smtClean="0"/>
              <a:t>)</a:t>
            </a:r>
            <a:r>
              <a:rPr lang="en-US" sz="3600" baseline="30000" dirty="0" err="1" smtClean="0">
                <a:solidFill>
                  <a:schemeClr val="accent5"/>
                </a:solidFill>
              </a:rPr>
              <a:t>nrows</a:t>
            </a:r>
            <a:endParaRPr lang="en-US" sz="3600" baseline="30000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590" y="3657600"/>
            <a:ext cx="7793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We instrument loops with </a:t>
            </a:r>
            <a:r>
              <a:rPr lang="en-US" sz="3200" i="1" dirty="0" smtClean="0"/>
              <a:t>trip counts</a:t>
            </a:r>
          </a:p>
          <a:p>
            <a:r>
              <a:rPr lang="en-US" sz="3200" dirty="0" smtClean="0"/>
              <a:t>We instrument I/O calls to remember values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4037" y="4876800"/>
            <a:ext cx="7793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When two of these are found to always equal,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replace the * with an exponent</a:t>
            </a:r>
          </a:p>
        </p:txBody>
      </p:sp>
      <p:sp>
        <p:nvSpPr>
          <p:cNvPr id="10" name="Down Arrow 9"/>
          <p:cNvSpPr/>
          <p:nvPr/>
        </p:nvSpPr>
        <p:spPr>
          <a:xfrm flipV="1">
            <a:off x="3581400" y="2152586"/>
            <a:ext cx="152400" cy="743635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flipV="1">
            <a:off x="7162800" y="2126490"/>
            <a:ext cx="152400" cy="743635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– Blacklisting Methods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Stand-alone methods and static methods don’t receive a “this” pointer</a:t>
            </a:r>
          </a:p>
          <a:p>
            <a:endParaRPr lang="en-US" dirty="0"/>
          </a:p>
          <a:p>
            <a:r>
              <a:rPr lang="en-US" dirty="0" smtClean="0"/>
              <a:t>Lego maintains estimates of allocated address space</a:t>
            </a:r>
          </a:p>
          <a:p>
            <a:pPr lvl="1"/>
            <a:r>
              <a:rPr lang="en-US" dirty="0" smtClean="0"/>
              <a:t>Stack pointer values during calls and returns</a:t>
            </a:r>
          </a:p>
          <a:p>
            <a:pPr lvl="1"/>
            <a:r>
              <a:rPr lang="en-US" dirty="0" smtClean="0"/>
              <a:t>Allocated heap objects – instrument new and delete</a:t>
            </a:r>
          </a:p>
          <a:p>
            <a:r>
              <a:rPr lang="en-US" dirty="0" smtClean="0"/>
              <a:t>If 1</a:t>
            </a:r>
            <a:r>
              <a:rPr lang="en-US" baseline="30000" dirty="0" smtClean="0"/>
              <a:t>st</a:t>
            </a:r>
            <a:r>
              <a:rPr lang="en-US" dirty="0" smtClean="0"/>
              <a:t> argument’s value of a method is not within allocated address space, method is blacklisted</a:t>
            </a:r>
          </a:p>
          <a:p>
            <a:pPr lvl="1"/>
            <a:r>
              <a:rPr lang="en-US" dirty="0" smtClean="0"/>
              <a:t>Removed from existing object-traces</a:t>
            </a:r>
          </a:p>
          <a:p>
            <a:pPr lvl="1"/>
            <a:r>
              <a:rPr lang="en-US" dirty="0" smtClean="0"/>
              <a:t>Never added to future object-traces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8409" y="2514600"/>
            <a:ext cx="7391400" cy="4572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ourier" pitchFamily="49" charset="0"/>
              </a:rPr>
              <a:t>void foo();	static void Car::</a:t>
            </a:r>
            <a:r>
              <a:rPr lang="en-US" sz="1600" b="1" dirty="0" err="1" smtClean="0">
                <a:solidFill>
                  <a:schemeClr val="tx1"/>
                </a:solidFill>
                <a:latin typeface="Courier" pitchFamily="49" charset="0"/>
              </a:rPr>
              <a:t>setInventionYear</a:t>
            </a:r>
            <a:r>
              <a:rPr lang="en-US" sz="1600" b="1" dirty="0" smtClean="0">
                <a:solidFill>
                  <a:schemeClr val="tx1"/>
                </a:solidFill>
                <a:latin typeface="Courier" pitchFamily="49" charset="0"/>
              </a:rPr>
              <a:t>(</a:t>
            </a:r>
            <a:r>
              <a:rPr lang="en-US" sz="1600" b="1" dirty="0" err="1" smtClean="0">
                <a:solidFill>
                  <a:schemeClr val="tx1"/>
                </a:solidFill>
                <a:latin typeface="Courier" pitchFamily="49" charset="0"/>
              </a:rPr>
              <a:t>int</a:t>
            </a:r>
            <a:r>
              <a:rPr lang="en-US" sz="1600" b="1" dirty="0" smtClean="0">
                <a:solidFill>
                  <a:schemeClr val="tx1"/>
                </a:solidFill>
                <a:latin typeface="Courier" pitchFamily="49" charset="0"/>
              </a:rPr>
              <a:t> a);</a:t>
            </a:r>
            <a:endParaRPr lang="en-US" sz="1600" b="1" dirty="0">
              <a:solidFill>
                <a:schemeClr val="tx1"/>
              </a:solidFill>
              <a:latin typeface="Courier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5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do 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140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04800" y="1524000"/>
            <a:ext cx="860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accent5"/>
                </a:solidFill>
              </a:rPr>
              <a:t>nrows</a:t>
            </a:r>
            <a:r>
              <a:rPr lang="en-US" sz="3600" dirty="0" err="1" smtClean="0"/>
              <a:t>:int</a:t>
            </a:r>
            <a:r>
              <a:rPr lang="en-US" sz="3600" dirty="0" smtClean="0"/>
              <a:t> 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ncols</a:t>
            </a:r>
            <a:r>
              <a:rPr lang="en-US" sz="3600" dirty="0" err="1" smtClean="0"/>
              <a:t>:int</a:t>
            </a:r>
            <a:r>
              <a:rPr lang="en-US" sz="3600" dirty="0" smtClean="0"/>
              <a:t>  ((byte </a:t>
            </a:r>
            <a:r>
              <a:rPr lang="en-US" sz="3600" dirty="0" err="1" smtClean="0"/>
              <a:t>byte</a:t>
            </a:r>
            <a:r>
              <a:rPr lang="en-US" sz="3600" dirty="0" smtClean="0"/>
              <a:t> byte)</a:t>
            </a:r>
            <a:r>
              <a:rPr lang="en-US" sz="3600" baseline="30000" dirty="0" err="1" smtClean="0">
                <a:solidFill>
                  <a:schemeClr val="accent6">
                    <a:lumMod val="75000"/>
                  </a:schemeClr>
                </a:solidFill>
              </a:rPr>
              <a:t>ncols</a:t>
            </a:r>
            <a:r>
              <a:rPr lang="en-US" sz="3600" dirty="0" smtClean="0"/>
              <a:t>)</a:t>
            </a:r>
            <a:r>
              <a:rPr lang="en-US" sz="3600" baseline="30000" dirty="0" err="1" smtClean="0">
                <a:solidFill>
                  <a:schemeClr val="accent5"/>
                </a:solidFill>
              </a:rPr>
              <a:t>nrows</a:t>
            </a:r>
            <a:endParaRPr lang="en-US" sz="3600" baseline="30000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590" y="3657600"/>
            <a:ext cx="7793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We instrument loops with </a:t>
            </a:r>
            <a:r>
              <a:rPr lang="en-US" sz="3200" i="1" dirty="0" smtClean="0"/>
              <a:t>trip counts</a:t>
            </a:r>
          </a:p>
          <a:p>
            <a:r>
              <a:rPr lang="en-US" sz="3200" dirty="0" smtClean="0"/>
              <a:t>We instrument I/O calls to remember values</a:t>
            </a:r>
          </a:p>
        </p:txBody>
      </p:sp>
      <p:sp>
        <p:nvSpPr>
          <p:cNvPr id="3" name="Down Arrow 2"/>
          <p:cNvSpPr/>
          <p:nvPr/>
        </p:nvSpPr>
        <p:spPr>
          <a:xfrm flipV="1">
            <a:off x="3581400" y="2152586"/>
            <a:ext cx="152400" cy="743635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flipV="1">
            <a:off x="7162800" y="2126490"/>
            <a:ext cx="152400" cy="743635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4037" y="4876800"/>
            <a:ext cx="7793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When two of these are found to always equal,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replace the * with an exponent</a:t>
            </a: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67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use Daikon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776" y="1531960"/>
            <a:ext cx="8686800" cy="50326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Daikon identifies </a:t>
            </a:r>
            <a:r>
              <a:rPr lang="en-US" sz="2800" i="1" dirty="0" smtClean="0"/>
              <a:t>dynamic</a:t>
            </a:r>
            <a:r>
              <a:rPr lang="en-US" sz="2800" dirty="0" smtClean="0"/>
              <a:t> invariants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Hold over all test runs; might not actuall</a:t>
            </a:r>
            <a:r>
              <a:rPr lang="en-US" dirty="0" smtClean="0"/>
              <a:t>y be invariants</a:t>
            </a:r>
            <a:endParaRPr lang="en-US" sz="2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Could use statically inferred instead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We wrote our own Daikon front end for machine code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Assumes debugging information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can we remove this restriction?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Front ends supplied with Daikon not sufficient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checks only entry-to-exit invariants, whereas we </a:t>
            </a:r>
            <a:r>
              <a:rPr lang="en-US" dirty="0" smtClean="0"/>
              <a:t>need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loop trip-count instrumentation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I/O-to-loop-exit invariants</a:t>
            </a:r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Instruments program using </a:t>
            </a:r>
            <a:r>
              <a:rPr lang="en-US" sz="2800" dirty="0" err="1" smtClean="0"/>
              <a:t>Dyninst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141</a:t>
            </a:fld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2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Instrumentation remembers I/O </a:t>
            </a:r>
            <a:r>
              <a:rPr lang="en-US" dirty="0" err="1" smtClean="0"/>
              <a:t>vals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1676400"/>
            <a:ext cx="8458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If value is returned: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x = </a:t>
            </a:r>
            <a:r>
              <a:rPr lang="en-US" sz="2800" dirty="0" err="1" smtClean="0"/>
              <a:t>read_int</a:t>
            </a:r>
            <a:r>
              <a:rPr lang="en-US" sz="2800" dirty="0" smtClean="0"/>
              <a:t>();		x = </a:t>
            </a:r>
            <a:r>
              <a:rPr lang="en-US" sz="2800" dirty="0" smtClean="0">
                <a:solidFill>
                  <a:srgbClr val="FF0000"/>
                </a:solidFill>
              </a:rPr>
              <a:t>__io1</a:t>
            </a:r>
            <a:r>
              <a:rPr lang="en-US" sz="2800" dirty="0" smtClean="0"/>
              <a:t> = </a:t>
            </a:r>
            <a:r>
              <a:rPr lang="en-US" sz="2800" dirty="0" err="1" smtClean="0"/>
              <a:t>read_int</a:t>
            </a:r>
            <a:r>
              <a:rPr lang="en-US" sz="2800" dirty="0" smtClean="0"/>
              <a:t>();</a:t>
            </a:r>
          </a:p>
          <a:p>
            <a:endParaRPr lang="en-US" sz="2800" dirty="0"/>
          </a:p>
          <a:p>
            <a:r>
              <a:rPr lang="en-US" sz="2800" dirty="0" smtClean="0"/>
              <a:t>If value is “returned” via out parameter: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err = </a:t>
            </a:r>
            <a:r>
              <a:rPr lang="en-US" sz="2800" dirty="0" err="1" smtClean="0"/>
              <a:t>read_int</a:t>
            </a:r>
            <a:r>
              <a:rPr lang="en-US" sz="2800" dirty="0" smtClean="0"/>
              <a:t>(&amp;x);		err = </a:t>
            </a:r>
            <a:r>
              <a:rPr lang="en-US" sz="2800" dirty="0" err="1" smtClean="0"/>
              <a:t>read_int</a:t>
            </a:r>
            <a:r>
              <a:rPr lang="en-US" sz="2800" dirty="0" smtClean="0"/>
              <a:t>(&amp;x);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			</a:t>
            </a:r>
            <a:r>
              <a:rPr lang="en-US" sz="2800" dirty="0" smtClean="0">
                <a:solidFill>
                  <a:srgbClr val="FF0000"/>
                </a:solidFill>
              </a:rPr>
              <a:t>__io2 = *(&amp;x);</a:t>
            </a:r>
          </a:p>
          <a:p>
            <a:endParaRPr lang="en-US" sz="2800" dirty="0"/>
          </a:p>
          <a:p>
            <a:r>
              <a:rPr lang="en-US" sz="2800" dirty="0" smtClean="0"/>
              <a:t>If value is passed by parameter:</a:t>
            </a:r>
          </a:p>
          <a:p>
            <a:r>
              <a:rPr lang="en-US" sz="2800" dirty="0"/>
              <a:t>	</a:t>
            </a:r>
            <a:r>
              <a:rPr lang="en-US" sz="2800" dirty="0" err="1" smtClean="0"/>
              <a:t>write_int</a:t>
            </a:r>
            <a:r>
              <a:rPr lang="en-US" sz="2800" dirty="0" smtClean="0"/>
              <a:t>(x);			</a:t>
            </a:r>
            <a:r>
              <a:rPr lang="en-US" sz="2800" dirty="0" smtClean="0">
                <a:solidFill>
                  <a:srgbClr val="FF0000"/>
                </a:solidFill>
              </a:rPr>
              <a:t>__io3 = x;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			</a:t>
            </a:r>
            <a:r>
              <a:rPr lang="en-US" sz="2800" dirty="0" err="1" smtClean="0"/>
              <a:t>write_int</a:t>
            </a:r>
            <a:r>
              <a:rPr lang="en-US" sz="2800" dirty="0" smtClean="0"/>
              <a:t>(x);</a:t>
            </a:r>
            <a:endParaRPr lang="en-US" sz="2800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4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Instrumentation finds trip counts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143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 rot="18949663">
            <a:off x="3294257" y="270074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538698">
            <a:off x="3294257" y="372944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stCxn id="8" idx="3"/>
            <a:endCxn id="9" idx="1"/>
          </p:cNvCxnSpPr>
          <p:nvPr/>
        </p:nvCxnSpPr>
        <p:spPr>
          <a:xfrm flipH="1">
            <a:off x="3457665" y="3043626"/>
            <a:ext cx="5565" cy="686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 rot="16200000">
            <a:off x="2244330" y="4011076"/>
            <a:ext cx="2024541" cy="1813303"/>
          </a:xfrm>
          <a:prstGeom prst="arc">
            <a:avLst>
              <a:gd name="adj1" fmla="val 10862877"/>
              <a:gd name="adj2" fmla="val 8397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538698">
            <a:off x="3302299" y="4736757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>
            <a:stCxn id="9" idx="5"/>
            <a:endCxn id="13" idx="1"/>
          </p:cNvCxnSpPr>
          <p:nvPr/>
        </p:nvCxnSpPr>
        <p:spPr>
          <a:xfrm flipH="1">
            <a:off x="3465707" y="4072156"/>
            <a:ext cx="8042" cy="664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 rot="2538698">
            <a:off x="3302300" y="5758549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/>
          <p:cNvCxnSpPr>
            <a:stCxn id="13" idx="5"/>
            <a:endCxn id="19" idx="1"/>
          </p:cNvCxnSpPr>
          <p:nvPr/>
        </p:nvCxnSpPr>
        <p:spPr>
          <a:xfrm flipH="1">
            <a:off x="3465708" y="5079468"/>
            <a:ext cx="16083" cy="67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7"/>
          </p:cNvCxnSpPr>
          <p:nvPr/>
        </p:nvCxnSpPr>
        <p:spPr>
          <a:xfrm>
            <a:off x="3636968" y="3892853"/>
            <a:ext cx="137998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Instrumentation finds trip counts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144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 rot="18949663">
            <a:off x="3294257" y="270074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538698">
            <a:off x="3294257" y="372944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stCxn id="8" idx="3"/>
            <a:endCxn id="9" idx="1"/>
          </p:cNvCxnSpPr>
          <p:nvPr/>
        </p:nvCxnSpPr>
        <p:spPr>
          <a:xfrm flipH="1">
            <a:off x="3457665" y="3043626"/>
            <a:ext cx="5565" cy="686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 rot="16200000">
            <a:off x="2244330" y="4011076"/>
            <a:ext cx="2024541" cy="1813303"/>
          </a:xfrm>
          <a:prstGeom prst="arc">
            <a:avLst>
              <a:gd name="adj1" fmla="val 10862877"/>
              <a:gd name="adj2" fmla="val 8397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538698">
            <a:off x="3302299" y="4736757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>
            <a:stCxn id="9" idx="5"/>
            <a:endCxn id="13" idx="1"/>
          </p:cNvCxnSpPr>
          <p:nvPr/>
        </p:nvCxnSpPr>
        <p:spPr>
          <a:xfrm flipH="1">
            <a:off x="3465707" y="4072156"/>
            <a:ext cx="8042" cy="664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 rot="2538698">
            <a:off x="3302300" y="5758549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/>
          <p:cNvCxnSpPr>
            <a:stCxn id="13" idx="5"/>
            <a:endCxn id="19" idx="1"/>
          </p:cNvCxnSpPr>
          <p:nvPr/>
        </p:nvCxnSpPr>
        <p:spPr>
          <a:xfrm flipH="1">
            <a:off x="3465708" y="5079468"/>
            <a:ext cx="16083" cy="67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7"/>
          </p:cNvCxnSpPr>
          <p:nvPr/>
        </p:nvCxnSpPr>
        <p:spPr>
          <a:xfrm>
            <a:off x="3636968" y="3892853"/>
            <a:ext cx="137998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0325" y="1815405"/>
            <a:ext cx="28114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On loop entry:</a:t>
            </a:r>
          </a:p>
          <a:p>
            <a:r>
              <a:rPr lang="en-US" sz="2800" dirty="0" smtClean="0"/>
              <a:t>Set trip count to 0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__trip1 = 0;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239214" y="2876392"/>
            <a:ext cx="1075525" cy="5144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40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Instrumentation finds trip counts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145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 rot="18949663">
            <a:off x="3294257" y="270074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538698">
            <a:off x="3294257" y="372944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stCxn id="8" idx="3"/>
            <a:endCxn id="9" idx="1"/>
          </p:cNvCxnSpPr>
          <p:nvPr/>
        </p:nvCxnSpPr>
        <p:spPr>
          <a:xfrm flipH="1">
            <a:off x="3457665" y="3043626"/>
            <a:ext cx="5565" cy="686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 rot="16200000">
            <a:off x="2244330" y="4011076"/>
            <a:ext cx="2024541" cy="1813303"/>
          </a:xfrm>
          <a:prstGeom prst="arc">
            <a:avLst>
              <a:gd name="adj1" fmla="val 10862877"/>
              <a:gd name="adj2" fmla="val 8397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538698">
            <a:off x="3302299" y="4736757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>
            <a:stCxn id="9" idx="5"/>
            <a:endCxn id="13" idx="1"/>
          </p:cNvCxnSpPr>
          <p:nvPr/>
        </p:nvCxnSpPr>
        <p:spPr>
          <a:xfrm flipH="1">
            <a:off x="3465707" y="4072156"/>
            <a:ext cx="8042" cy="664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 rot="2538698">
            <a:off x="3302300" y="5758549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/>
          <p:cNvCxnSpPr>
            <a:stCxn id="13" idx="5"/>
            <a:endCxn id="19" idx="1"/>
          </p:cNvCxnSpPr>
          <p:nvPr/>
        </p:nvCxnSpPr>
        <p:spPr>
          <a:xfrm flipH="1">
            <a:off x="3465708" y="5079468"/>
            <a:ext cx="16083" cy="67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7"/>
          </p:cNvCxnSpPr>
          <p:nvPr/>
        </p:nvCxnSpPr>
        <p:spPr>
          <a:xfrm>
            <a:off x="3636968" y="3892853"/>
            <a:ext cx="137998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0325" y="1815405"/>
            <a:ext cx="28114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On loop entry:</a:t>
            </a:r>
          </a:p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Set trip count to 0</a:t>
            </a:r>
          </a:p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__trip1 = 0;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09578" y="4602414"/>
            <a:ext cx="31983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Entering loop body:</a:t>
            </a:r>
          </a:p>
          <a:p>
            <a:r>
              <a:rPr lang="en-US" sz="2800" dirty="0" smtClean="0"/>
              <a:t>Increment trip count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__trip1++;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239214" y="2876392"/>
            <a:ext cx="1075525" cy="51443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636968" y="4267201"/>
            <a:ext cx="935032" cy="3988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16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Instrumentation finds trip counts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146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 rot="18949663">
            <a:off x="3294257" y="270074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538698">
            <a:off x="3294257" y="372944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stCxn id="8" idx="3"/>
            <a:endCxn id="9" idx="1"/>
          </p:cNvCxnSpPr>
          <p:nvPr/>
        </p:nvCxnSpPr>
        <p:spPr>
          <a:xfrm flipH="1">
            <a:off x="3457665" y="3043626"/>
            <a:ext cx="5565" cy="686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 rot="16200000">
            <a:off x="2244330" y="4011076"/>
            <a:ext cx="2024541" cy="1813303"/>
          </a:xfrm>
          <a:prstGeom prst="arc">
            <a:avLst>
              <a:gd name="adj1" fmla="val 10862877"/>
              <a:gd name="adj2" fmla="val 8397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538698">
            <a:off x="3302299" y="4736757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>
            <a:stCxn id="9" idx="5"/>
            <a:endCxn id="13" idx="1"/>
          </p:cNvCxnSpPr>
          <p:nvPr/>
        </p:nvCxnSpPr>
        <p:spPr>
          <a:xfrm flipH="1">
            <a:off x="3465707" y="4072156"/>
            <a:ext cx="8042" cy="664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 rot="2538698">
            <a:off x="3302300" y="5758549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/>
          <p:cNvCxnSpPr>
            <a:stCxn id="13" idx="5"/>
            <a:endCxn id="19" idx="1"/>
          </p:cNvCxnSpPr>
          <p:nvPr/>
        </p:nvCxnSpPr>
        <p:spPr>
          <a:xfrm flipH="1">
            <a:off x="3465708" y="5079468"/>
            <a:ext cx="16083" cy="67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7"/>
          </p:cNvCxnSpPr>
          <p:nvPr/>
        </p:nvCxnSpPr>
        <p:spPr>
          <a:xfrm>
            <a:off x="3636968" y="3892853"/>
            <a:ext cx="137998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0325" y="1815405"/>
            <a:ext cx="28114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On loop entry:</a:t>
            </a:r>
          </a:p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Set trip count to 0</a:t>
            </a:r>
          </a:p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__trip1 = 0;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09578" y="4602414"/>
            <a:ext cx="31983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Entering loop body:</a:t>
            </a:r>
          </a:p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Increment trip count</a:t>
            </a:r>
          </a:p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__trip1++;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239214" y="2876392"/>
            <a:ext cx="1075525" cy="51443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636968" y="4267201"/>
            <a:ext cx="935032" cy="39880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63533" y="1446336"/>
            <a:ext cx="508722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On loop exit:</a:t>
            </a:r>
          </a:p>
          <a:p>
            <a:r>
              <a:rPr lang="en-US" sz="2800" dirty="0" smtClean="0"/>
              <a:t>Output current value of variables</a:t>
            </a:r>
            <a:endParaRPr lang="en-US" sz="2400" dirty="0" smtClean="0"/>
          </a:p>
          <a:p>
            <a:r>
              <a:rPr lang="en-US" sz="2800" dirty="0" smtClean="0"/>
              <a:t>Interested in invariants here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print(__io1, __io2, …, __trip1);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963534" y="3276600"/>
            <a:ext cx="199719" cy="4530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use Daikon to find I/O equalities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147</a:t>
            </a:fld>
            <a:endParaRPr lang="en-US"/>
          </a:p>
        </p:txBody>
      </p:sp>
      <p:sp>
        <p:nvSpPr>
          <p:cNvPr id="6" name="Snip Diagonal Corner Rectangle 5"/>
          <p:cNvSpPr/>
          <p:nvPr/>
        </p:nvSpPr>
        <p:spPr>
          <a:xfrm>
            <a:off x="6705600" y="2229109"/>
            <a:ext cx="2286000" cy="856989"/>
          </a:xfrm>
          <a:prstGeom prst="snip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I/O equalities</a:t>
            </a:r>
            <a:endParaRPr lang="en-US" sz="2800" dirty="0"/>
          </a:p>
        </p:txBody>
      </p:sp>
      <p:sp>
        <p:nvSpPr>
          <p:cNvPr id="8" name="Snip Diagonal Corner Rectangle 7"/>
          <p:cNvSpPr/>
          <p:nvPr/>
        </p:nvSpPr>
        <p:spPr>
          <a:xfrm>
            <a:off x="1853852" y="2247900"/>
            <a:ext cx="2032348" cy="838200"/>
          </a:xfrm>
          <a:prstGeom prst="snip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Value trace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28485" y="2684743"/>
            <a:ext cx="15834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38600" y="2684743"/>
            <a:ext cx="24731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200" y="1676400"/>
            <a:ext cx="2169184" cy="95410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dirty="0" smtClean="0"/>
              <a:t>Instrumented</a:t>
            </a:r>
          </a:p>
          <a:p>
            <a:r>
              <a:rPr lang="en-US" sz="2800" dirty="0" smtClean="0"/>
              <a:t>program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919068" y="1712893"/>
            <a:ext cx="2786532" cy="95410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dirty="0" err="1" smtClean="0"/>
              <a:t>Dakion</a:t>
            </a:r>
            <a:r>
              <a:rPr lang="en-US" sz="2800" dirty="0" smtClean="0"/>
              <a:t> dynamic</a:t>
            </a:r>
          </a:p>
          <a:p>
            <a:r>
              <a:rPr lang="en-US" sz="2800" dirty="0" smtClean="0"/>
              <a:t>invariant detector</a:t>
            </a:r>
            <a:endParaRPr lang="en-US" sz="2800" dirty="0"/>
          </a:p>
        </p:txBody>
      </p:sp>
      <p:sp>
        <p:nvSpPr>
          <p:cNvPr id="22" name="Rounded Rectangular Callout 21"/>
          <p:cNvSpPr/>
          <p:nvPr/>
        </p:nvSpPr>
        <p:spPr>
          <a:xfrm>
            <a:off x="381000" y="3733800"/>
            <a:ext cx="3657600" cy="2514600"/>
          </a:xfrm>
          <a:prstGeom prst="wedgeRoundRectCallout">
            <a:avLst>
              <a:gd name="adj1" fmla="val 19920"/>
              <a:gd name="adj2" fmla="val -698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LOOP_EXIT_A</a:t>
            </a:r>
          </a:p>
          <a:p>
            <a:r>
              <a:rPr lang="en-US" dirty="0" smtClean="0"/>
              <a:t>__io2 = 2</a:t>
            </a:r>
          </a:p>
          <a:p>
            <a:r>
              <a:rPr lang="en-US" dirty="0" smtClean="0"/>
              <a:t>__io4 = 5</a:t>
            </a:r>
          </a:p>
          <a:p>
            <a:r>
              <a:rPr lang="en-US" dirty="0" smtClean="0"/>
              <a:t>__</a:t>
            </a:r>
            <a:r>
              <a:rPr lang="en-US" dirty="0" err="1" smtClean="0"/>
              <a:t>trip_count_A</a:t>
            </a:r>
            <a:r>
              <a:rPr lang="en-US" dirty="0" smtClean="0"/>
              <a:t> = 5</a:t>
            </a:r>
          </a:p>
          <a:p>
            <a:endParaRPr lang="en-US" dirty="0"/>
          </a:p>
          <a:p>
            <a:r>
              <a:rPr lang="en-US" dirty="0" smtClean="0"/>
              <a:t>LOOP_EXIT_B</a:t>
            </a:r>
          </a:p>
          <a:p>
            <a:r>
              <a:rPr lang="en-US" dirty="0" smtClean="0"/>
              <a:t>__io2 = 6</a:t>
            </a:r>
          </a:p>
          <a:p>
            <a:r>
              <a:rPr lang="en-US" dirty="0" smtClean="0"/>
              <a:t>__io4 = 5</a:t>
            </a:r>
          </a:p>
          <a:p>
            <a:r>
              <a:rPr lang="en-US" dirty="0" smtClean="0"/>
              <a:t>__</a:t>
            </a:r>
            <a:r>
              <a:rPr lang="en-US" dirty="0" err="1" smtClean="0"/>
              <a:t>trip_count_B</a:t>
            </a:r>
            <a:r>
              <a:rPr lang="en-US" dirty="0" smtClean="0"/>
              <a:t> = 6</a:t>
            </a:r>
            <a:endParaRPr lang="en-US" dirty="0"/>
          </a:p>
        </p:txBody>
      </p:sp>
      <p:sp>
        <p:nvSpPr>
          <p:cNvPr id="23" name="Rounded Rectangular Callout 22"/>
          <p:cNvSpPr/>
          <p:nvPr/>
        </p:nvSpPr>
        <p:spPr>
          <a:xfrm>
            <a:off x="4876800" y="3733800"/>
            <a:ext cx="3657600" cy="2514600"/>
          </a:xfrm>
          <a:prstGeom prst="wedgeRoundRectCallout">
            <a:avLst>
              <a:gd name="adj1" fmla="val 19920"/>
              <a:gd name="adj2" fmla="val -698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__</a:t>
            </a:r>
            <a:r>
              <a:rPr lang="en-US" dirty="0" err="1" smtClean="0"/>
              <a:t>trip_count_A</a:t>
            </a:r>
            <a:r>
              <a:rPr lang="en-US" dirty="0" smtClean="0"/>
              <a:t> = __io4 = 5</a:t>
            </a:r>
          </a:p>
          <a:p>
            <a:r>
              <a:rPr lang="en-US" dirty="0" smtClean="0"/>
              <a:t>__</a:t>
            </a:r>
            <a:r>
              <a:rPr lang="en-US" dirty="0" err="1" smtClean="0"/>
              <a:t>trip_count_B</a:t>
            </a:r>
            <a:r>
              <a:rPr lang="en-US" dirty="0" smtClean="0"/>
              <a:t> = __io2 = 6</a:t>
            </a: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82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model programs as XFAs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38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XFAs: </a:t>
            </a:r>
            <a:r>
              <a:rPr lang="en-US" sz="2800" i="1" dirty="0" smtClean="0"/>
              <a:t>extended</a:t>
            </a:r>
            <a:r>
              <a:rPr lang="en-US" sz="2800" dirty="0" smtClean="0"/>
              <a:t> finite automata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Add separate bounded “data state” to standard FAs</a:t>
            </a:r>
          </a:p>
          <a:p>
            <a:pPr marL="0" indent="0">
              <a:buNone/>
            </a:pPr>
            <a:r>
              <a:rPr lang="en-US" sz="2800" dirty="0" smtClean="0"/>
              <a:t>Transformers on transitions describe data-state changes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148</a:t>
            </a:fld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11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Instrumentation remembers I/O </a:t>
            </a:r>
            <a:r>
              <a:rPr lang="en-US" dirty="0" err="1" smtClean="0"/>
              <a:t>vals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149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676400"/>
            <a:ext cx="7848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Possible “easy” extensions to support </a:t>
            </a:r>
            <a:r>
              <a:rPr lang="en-US" sz="2800" i="1" dirty="0" err="1" smtClean="0"/>
              <a:t>printf</a:t>
            </a:r>
            <a:r>
              <a:rPr lang="en-US" sz="2800" dirty="0" smtClean="0"/>
              <a:t>, </a:t>
            </a:r>
            <a:r>
              <a:rPr lang="en-US" sz="2800" i="1" dirty="0" err="1" smtClean="0"/>
              <a:t>scanf</a:t>
            </a:r>
            <a:r>
              <a:rPr lang="en-US" sz="2800" dirty="0" smtClean="0"/>
              <a:t>:</a:t>
            </a:r>
          </a:p>
          <a:p>
            <a:endParaRPr lang="en-US" sz="1400" dirty="0" smtClean="0"/>
          </a:p>
          <a:p>
            <a:endParaRPr lang="en-US" sz="2800" dirty="0"/>
          </a:p>
          <a:p>
            <a:r>
              <a:rPr lang="en-US" sz="2800" dirty="0" err="1" smtClean="0"/>
              <a:t>printf</a:t>
            </a:r>
            <a:r>
              <a:rPr lang="en-US" sz="2800" dirty="0" smtClean="0"/>
              <a:t>(“%d + %d = %f”, x, y, (double)</a:t>
            </a:r>
            <a:r>
              <a:rPr lang="en-US" sz="2800" dirty="0" err="1" smtClean="0"/>
              <a:t>x+y</a:t>
            </a:r>
            <a:r>
              <a:rPr lang="en-US" sz="2800" dirty="0" smtClean="0"/>
              <a:t>);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err="1"/>
              <a:t>printf</a:t>
            </a:r>
            <a:r>
              <a:rPr lang="en-US" sz="2800" dirty="0"/>
              <a:t>(“%d + %d = %f</a:t>
            </a:r>
            <a:r>
              <a:rPr lang="en-US" sz="2800" dirty="0" smtClean="0"/>
              <a:t>”,</a:t>
            </a:r>
          </a:p>
          <a:p>
            <a:r>
              <a:rPr lang="en-US" sz="2800" dirty="0"/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__io4 =</a:t>
            </a:r>
            <a:r>
              <a:rPr lang="en-US" sz="2800" dirty="0" smtClean="0"/>
              <a:t> x,</a:t>
            </a:r>
          </a:p>
          <a:p>
            <a:r>
              <a:rPr lang="en-US" sz="2800" dirty="0"/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__io5 =</a:t>
            </a:r>
            <a:r>
              <a:rPr lang="en-US" sz="2800" dirty="0" smtClean="0"/>
              <a:t> y,</a:t>
            </a:r>
          </a:p>
          <a:p>
            <a:r>
              <a:rPr lang="en-US" sz="2800" dirty="0"/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__io6 =</a:t>
            </a:r>
            <a:r>
              <a:rPr lang="en-US" sz="2800" dirty="0" smtClean="0"/>
              <a:t> ((double)</a:t>
            </a:r>
            <a:r>
              <a:rPr lang="en-US" sz="2800" dirty="0" err="1" smtClean="0"/>
              <a:t>x+y</a:t>
            </a:r>
            <a:r>
              <a:rPr lang="en-US" sz="2800" dirty="0" smtClean="0"/>
              <a:t>));</a:t>
            </a:r>
            <a:endParaRPr lang="en-US" sz="2800" dirty="0"/>
          </a:p>
          <a:p>
            <a:endParaRPr lang="en-US" sz="2800" dirty="0" smtClean="0"/>
          </a:p>
        </p:txBody>
      </p:sp>
      <p:sp>
        <p:nvSpPr>
          <p:cNvPr id="12" name="Down Arrow 11"/>
          <p:cNvSpPr/>
          <p:nvPr/>
        </p:nvSpPr>
        <p:spPr>
          <a:xfrm>
            <a:off x="2438400" y="3276600"/>
            <a:ext cx="1143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3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– Object-address Reuse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Methods of two (or more) unrelated classes appear in same object-trace</a:t>
            </a:r>
          </a:p>
          <a:p>
            <a:r>
              <a:rPr lang="en-US" dirty="0" smtClean="0"/>
              <a:t>Reuse of stack space for objects on different Activation Records (ARs)</a:t>
            </a:r>
          </a:p>
          <a:p>
            <a:r>
              <a:rPr lang="en-US" dirty="0" smtClean="0"/>
              <a:t>Reuse of same heap space by heap manager</a:t>
            </a:r>
          </a:p>
          <a:p>
            <a:r>
              <a:rPr lang="en-US" dirty="0" smtClean="0"/>
              <a:t>Lego versions addresses – increment version of address A when A is </a:t>
            </a:r>
            <a:r>
              <a:rPr lang="en-US" dirty="0" err="1" smtClean="0"/>
              <a:t>deallocated</a:t>
            </a:r>
            <a:r>
              <a:rPr lang="en-US" dirty="0" smtClean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4800" y="1415532"/>
            <a:ext cx="8534400" cy="108654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1486418"/>
            <a:ext cx="1393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c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lass A {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public: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  . . .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 </a:t>
            </a:r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printA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();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};</a:t>
            </a:r>
          </a:p>
          <a:p>
            <a:endParaRPr lang="en-US" sz="1200" b="1" dirty="0">
              <a:solidFill>
                <a:schemeClr val="bg1"/>
              </a:solidFill>
              <a:latin typeface="Courier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9800" y="1486418"/>
            <a:ext cx="1393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c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lass B {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public: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  . . .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 </a:t>
            </a:r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printB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();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};</a:t>
            </a:r>
          </a:p>
          <a:p>
            <a:endParaRPr lang="en-US" sz="1200" b="1" dirty="0">
              <a:solidFill>
                <a:schemeClr val="bg1"/>
              </a:solidFill>
              <a:latin typeface="Courier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75335" y="1486418"/>
            <a:ext cx="1393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v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oid foo() {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A </a:t>
            </a:r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a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a.printA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();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}  </a:t>
            </a:r>
            <a:endParaRPr lang="en-US" sz="1200" b="1" dirty="0">
              <a:solidFill>
                <a:schemeClr val="bg1"/>
              </a:solidFill>
              <a:latin typeface="Courier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67812" y="1486418"/>
            <a:ext cx="12073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i</a:t>
            </a:r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nt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main {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foo();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bar();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return 0;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}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62600" y="1486416"/>
            <a:ext cx="1393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v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oid bar() {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B </a:t>
            </a:r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b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  <a:latin typeface="Courier" pitchFamily="49" charset="0"/>
              </a:rPr>
              <a:t>b.printB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();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}  </a:t>
            </a:r>
            <a:endParaRPr lang="en-US" sz="1200" b="1" dirty="0">
              <a:solidFill>
                <a:schemeClr val="bg1"/>
              </a:solidFill>
              <a:latin typeface="Courier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89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Instrumentation remembers I/O </a:t>
            </a:r>
            <a:r>
              <a:rPr lang="en-US" dirty="0" err="1" smtClean="0"/>
              <a:t>vals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1676400"/>
            <a:ext cx="845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“Easy” extensions to support </a:t>
            </a:r>
            <a:r>
              <a:rPr lang="en-US" sz="2800" i="1" dirty="0" err="1" smtClean="0"/>
              <a:t>printf</a:t>
            </a:r>
            <a:r>
              <a:rPr lang="en-US" sz="2800" dirty="0" smtClean="0"/>
              <a:t>, </a:t>
            </a:r>
            <a:r>
              <a:rPr lang="en-US" sz="2800" i="1" dirty="0" err="1" smtClean="0"/>
              <a:t>scanf</a:t>
            </a:r>
            <a:r>
              <a:rPr lang="en-US" sz="2800" dirty="0" smtClean="0"/>
              <a:t>:</a:t>
            </a:r>
          </a:p>
          <a:p>
            <a:endParaRPr lang="en-US" sz="2800" dirty="0"/>
          </a:p>
          <a:p>
            <a:r>
              <a:rPr lang="en-US" sz="2800" dirty="0" err="1" smtClean="0"/>
              <a:t>printf</a:t>
            </a:r>
            <a:r>
              <a:rPr lang="en-US" sz="2800" dirty="0" smtClean="0"/>
              <a:t>(“User %s has </a:t>
            </a:r>
            <a:r>
              <a:rPr lang="en-US" sz="2800" dirty="0" err="1" smtClean="0"/>
              <a:t>uid</a:t>
            </a:r>
            <a:r>
              <a:rPr lang="en-US" sz="2800" dirty="0" smtClean="0"/>
              <a:t> %d”, </a:t>
            </a:r>
            <a:r>
              <a:rPr lang="en-US" sz="2800" dirty="0" err="1" smtClean="0"/>
              <a:t>user_name</a:t>
            </a:r>
            <a:r>
              <a:rPr lang="en-US" sz="2800" dirty="0" smtClean="0"/>
              <a:t>, </a:t>
            </a:r>
            <a:r>
              <a:rPr lang="en-US" sz="2800" dirty="0" err="1" smtClean="0"/>
              <a:t>uid</a:t>
            </a:r>
            <a:r>
              <a:rPr lang="en-US" sz="2800" dirty="0" smtClean="0"/>
              <a:t>);</a:t>
            </a:r>
          </a:p>
          <a:p>
            <a:endParaRPr lang="en-US" sz="2800" dirty="0" smtClean="0"/>
          </a:p>
          <a:p>
            <a:pPr lvl="8"/>
            <a:r>
              <a:rPr lang="en-US" sz="2800" dirty="0" smtClean="0"/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__io4</a:t>
            </a:r>
            <a:r>
              <a:rPr lang="en-US" sz="2800" dirty="0" smtClean="0"/>
              <a:t> = </a:t>
            </a:r>
            <a:r>
              <a:rPr lang="en-US" sz="2800" dirty="0" err="1" smtClean="0"/>
              <a:t>uid</a:t>
            </a:r>
            <a:r>
              <a:rPr lang="en-US" sz="2800" dirty="0" smtClean="0"/>
              <a:t>;</a:t>
            </a:r>
          </a:p>
          <a:p>
            <a:pPr lvl="8"/>
            <a:r>
              <a:rPr lang="en-US" sz="2800" dirty="0" smtClean="0"/>
              <a:t>	</a:t>
            </a:r>
            <a:r>
              <a:rPr lang="en-US" sz="2800" dirty="0" err="1" smtClean="0"/>
              <a:t>printf</a:t>
            </a:r>
            <a:r>
              <a:rPr lang="en-US" sz="2800" dirty="0" smtClean="0"/>
              <a:t>(…);</a:t>
            </a:r>
            <a:endParaRPr lang="en-US" sz="2800" dirty="0"/>
          </a:p>
        </p:txBody>
      </p:sp>
      <p:sp>
        <p:nvSpPr>
          <p:cNvPr id="3" name="Bent Arrow 2"/>
          <p:cNvSpPr/>
          <p:nvPr/>
        </p:nvSpPr>
        <p:spPr>
          <a:xfrm rot="10800000" flipH="1">
            <a:off x="2933700" y="3124200"/>
            <a:ext cx="1600200" cy="914400"/>
          </a:xfrm>
          <a:prstGeom prst="bentArrow">
            <a:avLst>
              <a:gd name="adj1" fmla="val 7132"/>
              <a:gd name="adj2" fmla="val 9276"/>
              <a:gd name="adj3" fmla="val 1142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21186" y="5181600"/>
            <a:ext cx="685800" cy="6858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445186" y="5181600"/>
            <a:ext cx="685800" cy="6858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962400" y="5181600"/>
            <a:ext cx="685800" cy="6858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86400" y="5181600"/>
            <a:ext cx="685800" cy="6858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10400" y="5181600"/>
            <a:ext cx="685800" cy="6858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7" idx="6"/>
            <a:endCxn id="8" idx="2"/>
          </p:cNvCxnSpPr>
          <p:nvPr/>
        </p:nvCxnSpPr>
        <p:spPr>
          <a:xfrm>
            <a:off x="1606986" y="55245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6"/>
            <a:endCxn id="9" idx="2"/>
          </p:cNvCxnSpPr>
          <p:nvPr/>
        </p:nvCxnSpPr>
        <p:spPr>
          <a:xfrm>
            <a:off x="3130986" y="5524500"/>
            <a:ext cx="8314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6"/>
            <a:endCxn id="10" idx="2"/>
          </p:cNvCxnSpPr>
          <p:nvPr/>
        </p:nvCxnSpPr>
        <p:spPr>
          <a:xfrm>
            <a:off x="4648200" y="55245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6"/>
            <a:endCxn id="11" idx="2"/>
          </p:cNvCxnSpPr>
          <p:nvPr/>
        </p:nvCxnSpPr>
        <p:spPr>
          <a:xfrm>
            <a:off x="6172200" y="55245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49504" y="5138467"/>
            <a:ext cx="712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130986" y="5138467"/>
            <a:ext cx="712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660726" y="5138467"/>
            <a:ext cx="712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24600" y="5138467"/>
            <a:ext cx="434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28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program control flow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151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1752600"/>
            <a:ext cx="81688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Transform each program’s </a:t>
            </a:r>
            <a:r>
              <a:rPr lang="en-US" sz="2800" dirty="0" err="1" smtClean="0"/>
              <a:t>interprocedural</a:t>
            </a:r>
            <a:r>
              <a:rPr lang="en-US" sz="2800" dirty="0" smtClean="0"/>
              <a:t> control-flow</a:t>
            </a:r>
          </a:p>
          <a:p>
            <a:r>
              <a:rPr lang="en-US" sz="2800" dirty="0" smtClean="0"/>
              <a:t>graph</a:t>
            </a:r>
            <a:r>
              <a:rPr lang="en-US" sz="2800" dirty="0"/>
              <a:t> </a:t>
            </a:r>
            <a:r>
              <a:rPr lang="en-US" sz="2800" dirty="0" smtClean="0"/>
              <a:t>into states and transitions of the XFA, using</a:t>
            </a:r>
          </a:p>
          <a:p>
            <a:r>
              <a:rPr lang="en-US" sz="2400" dirty="0" smtClean="0"/>
              <a:t>Ɛ</a:t>
            </a:r>
            <a:r>
              <a:rPr lang="en-US" sz="2800" dirty="0" smtClean="0"/>
              <a:t> transitions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3439180"/>
            <a:ext cx="4326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Except: calls to I/O functions</a:t>
            </a:r>
            <a:endParaRPr lang="en-US" sz="2800" dirty="0"/>
          </a:p>
        </p:txBody>
      </p:sp>
      <p:sp>
        <p:nvSpPr>
          <p:cNvPr id="10" name="Oval 9"/>
          <p:cNvSpPr/>
          <p:nvPr/>
        </p:nvSpPr>
        <p:spPr>
          <a:xfrm>
            <a:off x="3124200" y="4227538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 rot="19991391">
            <a:off x="1665702" y="4689957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124200" y="6061557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 rot="1253870">
            <a:off x="1665702" y="5718657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>
            <a:stCxn id="11" idx="6"/>
            <a:endCxn id="10" idx="2"/>
          </p:cNvCxnSpPr>
          <p:nvPr/>
        </p:nvCxnSpPr>
        <p:spPr>
          <a:xfrm flipV="1">
            <a:off x="1990172" y="4398988"/>
            <a:ext cx="1134028" cy="3850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2"/>
            <a:endCxn id="13" idx="6"/>
          </p:cNvCxnSpPr>
          <p:nvPr/>
        </p:nvCxnSpPr>
        <p:spPr>
          <a:xfrm flipH="1" flipV="1">
            <a:off x="1997324" y="5951264"/>
            <a:ext cx="1126876" cy="281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3181917" y="4551127"/>
            <a:ext cx="175843" cy="1478071"/>
          </a:xfrm>
          <a:custGeom>
            <a:avLst/>
            <a:gdLst>
              <a:gd name="connsiteX0" fmla="*/ 100686 w 175843"/>
              <a:gd name="connsiteY0" fmla="*/ 0 h 1478071"/>
              <a:gd name="connsiteX1" fmla="*/ 138264 w 175843"/>
              <a:gd name="connsiteY1" fmla="*/ 100208 h 1478071"/>
              <a:gd name="connsiteX2" fmla="*/ 163317 w 175843"/>
              <a:gd name="connsiteY2" fmla="*/ 125260 h 1478071"/>
              <a:gd name="connsiteX3" fmla="*/ 175843 w 175843"/>
              <a:gd name="connsiteY3" fmla="*/ 162838 h 1478071"/>
              <a:gd name="connsiteX4" fmla="*/ 125738 w 175843"/>
              <a:gd name="connsiteY4" fmla="*/ 212942 h 1478071"/>
              <a:gd name="connsiteX5" fmla="*/ 100686 w 175843"/>
              <a:gd name="connsiteY5" fmla="*/ 250520 h 1478071"/>
              <a:gd name="connsiteX6" fmla="*/ 113212 w 175843"/>
              <a:gd name="connsiteY6" fmla="*/ 313151 h 1478071"/>
              <a:gd name="connsiteX7" fmla="*/ 163317 w 175843"/>
              <a:gd name="connsiteY7" fmla="*/ 375781 h 1478071"/>
              <a:gd name="connsiteX8" fmla="*/ 150790 w 175843"/>
              <a:gd name="connsiteY8" fmla="*/ 425885 h 1478071"/>
              <a:gd name="connsiteX9" fmla="*/ 50582 w 175843"/>
              <a:gd name="connsiteY9" fmla="*/ 463463 h 1478071"/>
              <a:gd name="connsiteX10" fmla="*/ 25530 w 175843"/>
              <a:gd name="connsiteY10" fmla="*/ 501041 h 1478071"/>
              <a:gd name="connsiteX11" fmla="*/ 38056 w 175843"/>
              <a:gd name="connsiteY11" fmla="*/ 538619 h 1478071"/>
              <a:gd name="connsiteX12" fmla="*/ 125738 w 175843"/>
              <a:gd name="connsiteY12" fmla="*/ 651353 h 1478071"/>
              <a:gd name="connsiteX13" fmla="*/ 113212 w 175843"/>
              <a:gd name="connsiteY13" fmla="*/ 688931 h 1478071"/>
              <a:gd name="connsiteX14" fmla="*/ 63108 w 175843"/>
              <a:gd name="connsiteY14" fmla="*/ 701457 h 1478071"/>
              <a:gd name="connsiteX15" fmla="*/ 25530 w 175843"/>
              <a:gd name="connsiteY15" fmla="*/ 713983 h 1478071"/>
              <a:gd name="connsiteX16" fmla="*/ 478 w 175843"/>
              <a:gd name="connsiteY16" fmla="*/ 751562 h 1478071"/>
              <a:gd name="connsiteX17" fmla="*/ 13004 w 175843"/>
              <a:gd name="connsiteY17" fmla="*/ 801666 h 1478071"/>
              <a:gd name="connsiteX18" fmla="*/ 100686 w 175843"/>
              <a:gd name="connsiteY18" fmla="*/ 901874 h 1478071"/>
              <a:gd name="connsiteX19" fmla="*/ 88160 w 175843"/>
              <a:gd name="connsiteY19" fmla="*/ 939452 h 1478071"/>
              <a:gd name="connsiteX20" fmla="*/ 50582 w 175843"/>
              <a:gd name="connsiteY20" fmla="*/ 964504 h 1478071"/>
              <a:gd name="connsiteX21" fmla="*/ 13004 w 175843"/>
              <a:gd name="connsiteY21" fmla="*/ 1002082 h 1478071"/>
              <a:gd name="connsiteX22" fmla="*/ 25530 w 175843"/>
              <a:gd name="connsiteY22" fmla="*/ 1077238 h 1478071"/>
              <a:gd name="connsiteX23" fmla="*/ 113212 w 175843"/>
              <a:gd name="connsiteY23" fmla="*/ 1189972 h 1478071"/>
              <a:gd name="connsiteX24" fmla="*/ 125738 w 175843"/>
              <a:gd name="connsiteY24" fmla="*/ 1227551 h 1478071"/>
              <a:gd name="connsiteX25" fmla="*/ 75634 w 175843"/>
              <a:gd name="connsiteY25" fmla="*/ 1290181 h 1478071"/>
              <a:gd name="connsiteX26" fmla="*/ 75634 w 175843"/>
              <a:gd name="connsiteY26" fmla="*/ 1365337 h 1478071"/>
              <a:gd name="connsiteX27" fmla="*/ 150790 w 175843"/>
              <a:gd name="connsiteY27" fmla="*/ 1415441 h 1478071"/>
              <a:gd name="connsiteX28" fmla="*/ 113212 w 175843"/>
              <a:gd name="connsiteY28" fmla="*/ 1478071 h 147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5843" h="1478071">
                <a:moveTo>
                  <a:pt x="100686" y="0"/>
                </a:moveTo>
                <a:cubicBezTo>
                  <a:pt x="113212" y="33403"/>
                  <a:pt x="122310" y="68300"/>
                  <a:pt x="138264" y="100208"/>
                </a:cubicBezTo>
                <a:cubicBezTo>
                  <a:pt x="143546" y="110771"/>
                  <a:pt x="157241" y="115133"/>
                  <a:pt x="163317" y="125260"/>
                </a:cubicBezTo>
                <a:cubicBezTo>
                  <a:pt x="170110" y="136582"/>
                  <a:pt x="171668" y="150312"/>
                  <a:pt x="175843" y="162838"/>
                </a:cubicBezTo>
                <a:cubicBezTo>
                  <a:pt x="148514" y="244826"/>
                  <a:pt x="186471" y="164356"/>
                  <a:pt x="125738" y="212942"/>
                </a:cubicBezTo>
                <a:cubicBezTo>
                  <a:pt x="113982" y="222346"/>
                  <a:pt x="109037" y="237994"/>
                  <a:pt x="100686" y="250520"/>
                </a:cubicBezTo>
                <a:cubicBezTo>
                  <a:pt x="104861" y="271397"/>
                  <a:pt x="105736" y="293216"/>
                  <a:pt x="113212" y="313151"/>
                </a:cubicBezTo>
                <a:cubicBezTo>
                  <a:pt x="122693" y="338435"/>
                  <a:pt x="144973" y="357437"/>
                  <a:pt x="163317" y="375781"/>
                </a:cubicBezTo>
                <a:cubicBezTo>
                  <a:pt x="159141" y="392482"/>
                  <a:pt x="160340" y="411561"/>
                  <a:pt x="150790" y="425885"/>
                </a:cubicBezTo>
                <a:cubicBezTo>
                  <a:pt x="130941" y="455658"/>
                  <a:pt x="77849" y="458010"/>
                  <a:pt x="50582" y="463463"/>
                </a:cubicBezTo>
                <a:cubicBezTo>
                  <a:pt x="42231" y="475989"/>
                  <a:pt x="28005" y="486191"/>
                  <a:pt x="25530" y="501041"/>
                </a:cubicBezTo>
                <a:cubicBezTo>
                  <a:pt x="23359" y="514065"/>
                  <a:pt x="31644" y="527077"/>
                  <a:pt x="38056" y="538619"/>
                </a:cubicBezTo>
                <a:cubicBezTo>
                  <a:pt x="75512" y="606040"/>
                  <a:pt x="80092" y="605707"/>
                  <a:pt x="125738" y="651353"/>
                </a:cubicBezTo>
                <a:cubicBezTo>
                  <a:pt x="121563" y="663879"/>
                  <a:pt x="123522" y="680683"/>
                  <a:pt x="113212" y="688931"/>
                </a:cubicBezTo>
                <a:cubicBezTo>
                  <a:pt x="99769" y="699685"/>
                  <a:pt x="79661" y="696728"/>
                  <a:pt x="63108" y="701457"/>
                </a:cubicBezTo>
                <a:cubicBezTo>
                  <a:pt x="50412" y="705084"/>
                  <a:pt x="38056" y="709808"/>
                  <a:pt x="25530" y="713983"/>
                </a:cubicBezTo>
                <a:cubicBezTo>
                  <a:pt x="17179" y="726509"/>
                  <a:pt x="2607" y="736659"/>
                  <a:pt x="478" y="751562"/>
                </a:cubicBezTo>
                <a:cubicBezTo>
                  <a:pt x="-1957" y="768604"/>
                  <a:pt x="5305" y="786268"/>
                  <a:pt x="13004" y="801666"/>
                </a:cubicBezTo>
                <a:cubicBezTo>
                  <a:pt x="49538" y="874734"/>
                  <a:pt x="49016" y="867428"/>
                  <a:pt x="100686" y="901874"/>
                </a:cubicBezTo>
                <a:cubicBezTo>
                  <a:pt x="96511" y="914400"/>
                  <a:pt x="96408" y="929142"/>
                  <a:pt x="88160" y="939452"/>
                </a:cubicBezTo>
                <a:cubicBezTo>
                  <a:pt x="78756" y="951207"/>
                  <a:pt x="62147" y="954866"/>
                  <a:pt x="50582" y="964504"/>
                </a:cubicBezTo>
                <a:cubicBezTo>
                  <a:pt x="36973" y="975845"/>
                  <a:pt x="25530" y="989556"/>
                  <a:pt x="13004" y="1002082"/>
                </a:cubicBezTo>
                <a:cubicBezTo>
                  <a:pt x="17179" y="1027134"/>
                  <a:pt x="15762" y="1053794"/>
                  <a:pt x="25530" y="1077238"/>
                </a:cubicBezTo>
                <a:cubicBezTo>
                  <a:pt x="46934" y="1128607"/>
                  <a:pt x="77011" y="1153771"/>
                  <a:pt x="113212" y="1189972"/>
                </a:cubicBezTo>
                <a:cubicBezTo>
                  <a:pt x="117387" y="1202498"/>
                  <a:pt x="125738" y="1214347"/>
                  <a:pt x="125738" y="1227551"/>
                </a:cubicBezTo>
                <a:cubicBezTo>
                  <a:pt x="125738" y="1267886"/>
                  <a:pt x="104488" y="1270945"/>
                  <a:pt x="75634" y="1290181"/>
                </a:cubicBezTo>
                <a:cubicBezTo>
                  <a:pt x="67283" y="1315233"/>
                  <a:pt x="50582" y="1340285"/>
                  <a:pt x="75634" y="1365337"/>
                </a:cubicBezTo>
                <a:cubicBezTo>
                  <a:pt x="96924" y="1386627"/>
                  <a:pt x="150790" y="1415441"/>
                  <a:pt x="150790" y="1415441"/>
                </a:cubicBezTo>
                <a:cubicBezTo>
                  <a:pt x="134529" y="1464223"/>
                  <a:pt x="147600" y="1443683"/>
                  <a:pt x="113212" y="1478071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416225" y="6016672"/>
            <a:ext cx="288099" cy="425885"/>
          </a:xfrm>
          <a:custGeom>
            <a:avLst/>
            <a:gdLst>
              <a:gd name="connsiteX0" fmla="*/ 288099 w 288099"/>
              <a:gd name="connsiteY0" fmla="*/ 0 h 425885"/>
              <a:gd name="connsiteX1" fmla="*/ 250521 w 288099"/>
              <a:gd name="connsiteY1" fmla="*/ 62630 h 425885"/>
              <a:gd name="connsiteX2" fmla="*/ 263047 w 288099"/>
              <a:gd name="connsiteY2" fmla="*/ 100208 h 425885"/>
              <a:gd name="connsiteX3" fmla="*/ 225469 w 288099"/>
              <a:gd name="connsiteY3" fmla="*/ 125260 h 425885"/>
              <a:gd name="connsiteX4" fmla="*/ 175365 w 288099"/>
              <a:gd name="connsiteY4" fmla="*/ 137786 h 425885"/>
              <a:gd name="connsiteX5" fmla="*/ 137787 w 288099"/>
              <a:gd name="connsiteY5" fmla="*/ 150312 h 425885"/>
              <a:gd name="connsiteX6" fmla="*/ 150313 w 288099"/>
              <a:gd name="connsiteY6" fmla="*/ 187890 h 425885"/>
              <a:gd name="connsiteX7" fmla="*/ 175365 w 288099"/>
              <a:gd name="connsiteY7" fmla="*/ 212943 h 425885"/>
              <a:gd name="connsiteX8" fmla="*/ 162839 w 288099"/>
              <a:gd name="connsiteY8" fmla="*/ 250521 h 425885"/>
              <a:gd name="connsiteX9" fmla="*/ 87682 w 288099"/>
              <a:gd name="connsiteY9" fmla="*/ 237995 h 425885"/>
              <a:gd name="connsiteX10" fmla="*/ 112735 w 288099"/>
              <a:gd name="connsiteY10" fmla="*/ 338203 h 425885"/>
              <a:gd name="connsiteX11" fmla="*/ 37578 w 288099"/>
              <a:gd name="connsiteY11" fmla="*/ 350729 h 425885"/>
              <a:gd name="connsiteX12" fmla="*/ 50104 w 288099"/>
              <a:gd name="connsiteY12" fmla="*/ 388307 h 425885"/>
              <a:gd name="connsiteX13" fmla="*/ 12526 w 288099"/>
              <a:gd name="connsiteY13" fmla="*/ 413359 h 425885"/>
              <a:gd name="connsiteX14" fmla="*/ 0 w 288099"/>
              <a:gd name="connsiteY14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099" h="425885">
                <a:moveTo>
                  <a:pt x="288099" y="0"/>
                </a:moveTo>
                <a:cubicBezTo>
                  <a:pt x="275573" y="20877"/>
                  <a:pt x="256426" y="39011"/>
                  <a:pt x="250521" y="62630"/>
                </a:cubicBezTo>
                <a:cubicBezTo>
                  <a:pt x="247319" y="75439"/>
                  <a:pt x="267951" y="87949"/>
                  <a:pt x="263047" y="100208"/>
                </a:cubicBezTo>
                <a:cubicBezTo>
                  <a:pt x="257456" y="114186"/>
                  <a:pt x="239306" y="119330"/>
                  <a:pt x="225469" y="125260"/>
                </a:cubicBezTo>
                <a:cubicBezTo>
                  <a:pt x="209646" y="132041"/>
                  <a:pt x="191918" y="133057"/>
                  <a:pt x="175365" y="137786"/>
                </a:cubicBezTo>
                <a:cubicBezTo>
                  <a:pt x="162669" y="141413"/>
                  <a:pt x="150313" y="146137"/>
                  <a:pt x="137787" y="150312"/>
                </a:cubicBezTo>
                <a:cubicBezTo>
                  <a:pt x="141962" y="162838"/>
                  <a:pt x="143520" y="176568"/>
                  <a:pt x="150313" y="187890"/>
                </a:cubicBezTo>
                <a:cubicBezTo>
                  <a:pt x="156389" y="198017"/>
                  <a:pt x="173049" y="201362"/>
                  <a:pt x="175365" y="212943"/>
                </a:cubicBezTo>
                <a:cubicBezTo>
                  <a:pt x="177954" y="225890"/>
                  <a:pt x="167014" y="237995"/>
                  <a:pt x="162839" y="250521"/>
                </a:cubicBezTo>
                <a:cubicBezTo>
                  <a:pt x="137787" y="246346"/>
                  <a:pt x="107514" y="222129"/>
                  <a:pt x="87682" y="237995"/>
                </a:cubicBezTo>
                <a:cubicBezTo>
                  <a:pt x="79727" y="244359"/>
                  <a:pt x="107785" y="323352"/>
                  <a:pt x="112735" y="338203"/>
                </a:cubicBezTo>
                <a:cubicBezTo>
                  <a:pt x="87683" y="342378"/>
                  <a:pt x="57411" y="334863"/>
                  <a:pt x="37578" y="350729"/>
                </a:cubicBezTo>
                <a:cubicBezTo>
                  <a:pt x="27268" y="358977"/>
                  <a:pt x="55008" y="376048"/>
                  <a:pt x="50104" y="388307"/>
                </a:cubicBezTo>
                <a:cubicBezTo>
                  <a:pt x="44513" y="402285"/>
                  <a:pt x="24570" y="404326"/>
                  <a:pt x="12526" y="413359"/>
                </a:cubicBezTo>
                <a:cubicBezTo>
                  <a:pt x="7802" y="416902"/>
                  <a:pt x="4175" y="421710"/>
                  <a:pt x="0" y="42588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478855" y="4400411"/>
            <a:ext cx="263148" cy="336390"/>
          </a:xfrm>
          <a:custGeom>
            <a:avLst/>
            <a:gdLst>
              <a:gd name="connsiteX0" fmla="*/ 0 w 263148"/>
              <a:gd name="connsiteY0" fmla="*/ 50508 h 336390"/>
              <a:gd name="connsiteX1" fmla="*/ 112735 w 263148"/>
              <a:gd name="connsiteY1" fmla="*/ 12930 h 336390"/>
              <a:gd name="connsiteX2" fmla="*/ 137787 w 263148"/>
              <a:gd name="connsiteY2" fmla="*/ 50508 h 336390"/>
              <a:gd name="connsiteX3" fmla="*/ 75157 w 263148"/>
              <a:gd name="connsiteY3" fmla="*/ 150716 h 336390"/>
              <a:gd name="connsiteX4" fmla="*/ 112735 w 263148"/>
              <a:gd name="connsiteY4" fmla="*/ 175768 h 336390"/>
              <a:gd name="connsiteX5" fmla="*/ 187891 w 263148"/>
              <a:gd name="connsiteY5" fmla="*/ 138190 h 336390"/>
              <a:gd name="connsiteX6" fmla="*/ 200417 w 263148"/>
              <a:gd name="connsiteY6" fmla="*/ 175768 h 336390"/>
              <a:gd name="connsiteX7" fmla="*/ 150313 w 263148"/>
              <a:gd name="connsiteY7" fmla="*/ 250924 h 336390"/>
              <a:gd name="connsiteX8" fmla="*/ 212943 w 263148"/>
              <a:gd name="connsiteY8" fmla="*/ 275976 h 336390"/>
              <a:gd name="connsiteX9" fmla="*/ 225469 w 263148"/>
              <a:gd name="connsiteY9" fmla="*/ 313554 h 336390"/>
              <a:gd name="connsiteX10" fmla="*/ 263047 w 263148"/>
              <a:gd name="connsiteY10" fmla="*/ 313554 h 33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148" h="336390">
                <a:moveTo>
                  <a:pt x="0" y="50508"/>
                </a:moveTo>
                <a:cubicBezTo>
                  <a:pt x="38152" y="25074"/>
                  <a:pt x="67638" y="-23147"/>
                  <a:pt x="112735" y="12930"/>
                </a:cubicBezTo>
                <a:cubicBezTo>
                  <a:pt x="124490" y="22334"/>
                  <a:pt x="129436" y="37982"/>
                  <a:pt x="137787" y="50508"/>
                </a:cubicBezTo>
                <a:cubicBezTo>
                  <a:pt x="107974" y="139946"/>
                  <a:pt x="134707" y="111016"/>
                  <a:pt x="75157" y="150716"/>
                </a:cubicBezTo>
                <a:cubicBezTo>
                  <a:pt x="87683" y="159067"/>
                  <a:pt x="97885" y="173293"/>
                  <a:pt x="112735" y="175768"/>
                </a:cubicBezTo>
                <a:cubicBezTo>
                  <a:pt x="133479" y="179225"/>
                  <a:pt x="174805" y="146914"/>
                  <a:pt x="187891" y="138190"/>
                </a:cubicBezTo>
                <a:cubicBezTo>
                  <a:pt x="192066" y="150716"/>
                  <a:pt x="200417" y="162564"/>
                  <a:pt x="200417" y="175768"/>
                </a:cubicBezTo>
                <a:cubicBezTo>
                  <a:pt x="200417" y="212024"/>
                  <a:pt x="172906" y="228331"/>
                  <a:pt x="150313" y="250924"/>
                </a:cubicBezTo>
                <a:cubicBezTo>
                  <a:pt x="180346" y="341023"/>
                  <a:pt x="134301" y="244519"/>
                  <a:pt x="212943" y="275976"/>
                </a:cubicBezTo>
                <a:cubicBezTo>
                  <a:pt x="225202" y="280880"/>
                  <a:pt x="216133" y="304218"/>
                  <a:pt x="225469" y="313554"/>
                </a:cubicBezTo>
                <a:cubicBezTo>
                  <a:pt x="267008" y="355093"/>
                  <a:pt x="263047" y="330526"/>
                  <a:pt x="263047" y="3135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8949663">
            <a:off x="5545299" y="4523594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 rot="2538698">
            <a:off x="5545299" y="5552294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 38"/>
          <p:cNvSpPr/>
          <p:nvPr/>
        </p:nvSpPr>
        <p:spPr>
          <a:xfrm>
            <a:off x="5295822" y="5850309"/>
            <a:ext cx="288099" cy="425885"/>
          </a:xfrm>
          <a:custGeom>
            <a:avLst/>
            <a:gdLst>
              <a:gd name="connsiteX0" fmla="*/ 288099 w 288099"/>
              <a:gd name="connsiteY0" fmla="*/ 0 h 425885"/>
              <a:gd name="connsiteX1" fmla="*/ 250521 w 288099"/>
              <a:gd name="connsiteY1" fmla="*/ 62630 h 425885"/>
              <a:gd name="connsiteX2" fmla="*/ 263047 w 288099"/>
              <a:gd name="connsiteY2" fmla="*/ 100208 h 425885"/>
              <a:gd name="connsiteX3" fmla="*/ 225469 w 288099"/>
              <a:gd name="connsiteY3" fmla="*/ 125260 h 425885"/>
              <a:gd name="connsiteX4" fmla="*/ 175365 w 288099"/>
              <a:gd name="connsiteY4" fmla="*/ 137786 h 425885"/>
              <a:gd name="connsiteX5" fmla="*/ 137787 w 288099"/>
              <a:gd name="connsiteY5" fmla="*/ 150312 h 425885"/>
              <a:gd name="connsiteX6" fmla="*/ 150313 w 288099"/>
              <a:gd name="connsiteY6" fmla="*/ 187890 h 425885"/>
              <a:gd name="connsiteX7" fmla="*/ 175365 w 288099"/>
              <a:gd name="connsiteY7" fmla="*/ 212943 h 425885"/>
              <a:gd name="connsiteX8" fmla="*/ 162839 w 288099"/>
              <a:gd name="connsiteY8" fmla="*/ 250521 h 425885"/>
              <a:gd name="connsiteX9" fmla="*/ 87682 w 288099"/>
              <a:gd name="connsiteY9" fmla="*/ 237995 h 425885"/>
              <a:gd name="connsiteX10" fmla="*/ 112735 w 288099"/>
              <a:gd name="connsiteY10" fmla="*/ 338203 h 425885"/>
              <a:gd name="connsiteX11" fmla="*/ 37578 w 288099"/>
              <a:gd name="connsiteY11" fmla="*/ 350729 h 425885"/>
              <a:gd name="connsiteX12" fmla="*/ 50104 w 288099"/>
              <a:gd name="connsiteY12" fmla="*/ 388307 h 425885"/>
              <a:gd name="connsiteX13" fmla="*/ 12526 w 288099"/>
              <a:gd name="connsiteY13" fmla="*/ 413359 h 425885"/>
              <a:gd name="connsiteX14" fmla="*/ 0 w 288099"/>
              <a:gd name="connsiteY14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099" h="425885">
                <a:moveTo>
                  <a:pt x="288099" y="0"/>
                </a:moveTo>
                <a:cubicBezTo>
                  <a:pt x="275573" y="20877"/>
                  <a:pt x="256426" y="39011"/>
                  <a:pt x="250521" y="62630"/>
                </a:cubicBezTo>
                <a:cubicBezTo>
                  <a:pt x="247319" y="75439"/>
                  <a:pt x="267951" y="87949"/>
                  <a:pt x="263047" y="100208"/>
                </a:cubicBezTo>
                <a:cubicBezTo>
                  <a:pt x="257456" y="114186"/>
                  <a:pt x="239306" y="119330"/>
                  <a:pt x="225469" y="125260"/>
                </a:cubicBezTo>
                <a:cubicBezTo>
                  <a:pt x="209646" y="132041"/>
                  <a:pt x="191918" y="133057"/>
                  <a:pt x="175365" y="137786"/>
                </a:cubicBezTo>
                <a:cubicBezTo>
                  <a:pt x="162669" y="141413"/>
                  <a:pt x="150313" y="146137"/>
                  <a:pt x="137787" y="150312"/>
                </a:cubicBezTo>
                <a:cubicBezTo>
                  <a:pt x="141962" y="162838"/>
                  <a:pt x="143520" y="176568"/>
                  <a:pt x="150313" y="187890"/>
                </a:cubicBezTo>
                <a:cubicBezTo>
                  <a:pt x="156389" y="198017"/>
                  <a:pt x="173049" y="201362"/>
                  <a:pt x="175365" y="212943"/>
                </a:cubicBezTo>
                <a:cubicBezTo>
                  <a:pt x="177954" y="225890"/>
                  <a:pt x="167014" y="237995"/>
                  <a:pt x="162839" y="250521"/>
                </a:cubicBezTo>
                <a:cubicBezTo>
                  <a:pt x="137787" y="246346"/>
                  <a:pt x="107514" y="222129"/>
                  <a:pt x="87682" y="237995"/>
                </a:cubicBezTo>
                <a:cubicBezTo>
                  <a:pt x="79727" y="244359"/>
                  <a:pt x="107785" y="323352"/>
                  <a:pt x="112735" y="338203"/>
                </a:cubicBezTo>
                <a:cubicBezTo>
                  <a:pt x="87683" y="342378"/>
                  <a:pt x="57411" y="334863"/>
                  <a:pt x="37578" y="350729"/>
                </a:cubicBezTo>
                <a:cubicBezTo>
                  <a:pt x="27268" y="358977"/>
                  <a:pt x="55008" y="376048"/>
                  <a:pt x="50104" y="388307"/>
                </a:cubicBezTo>
                <a:cubicBezTo>
                  <a:pt x="44513" y="402285"/>
                  <a:pt x="24570" y="404326"/>
                  <a:pt x="12526" y="413359"/>
                </a:cubicBezTo>
                <a:cubicBezTo>
                  <a:pt x="7802" y="416902"/>
                  <a:pt x="4175" y="421710"/>
                  <a:pt x="0" y="42588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5358452" y="4234048"/>
            <a:ext cx="263148" cy="336390"/>
          </a:xfrm>
          <a:custGeom>
            <a:avLst/>
            <a:gdLst>
              <a:gd name="connsiteX0" fmla="*/ 0 w 263148"/>
              <a:gd name="connsiteY0" fmla="*/ 50508 h 336390"/>
              <a:gd name="connsiteX1" fmla="*/ 112735 w 263148"/>
              <a:gd name="connsiteY1" fmla="*/ 12930 h 336390"/>
              <a:gd name="connsiteX2" fmla="*/ 137787 w 263148"/>
              <a:gd name="connsiteY2" fmla="*/ 50508 h 336390"/>
              <a:gd name="connsiteX3" fmla="*/ 75157 w 263148"/>
              <a:gd name="connsiteY3" fmla="*/ 150716 h 336390"/>
              <a:gd name="connsiteX4" fmla="*/ 112735 w 263148"/>
              <a:gd name="connsiteY4" fmla="*/ 175768 h 336390"/>
              <a:gd name="connsiteX5" fmla="*/ 187891 w 263148"/>
              <a:gd name="connsiteY5" fmla="*/ 138190 h 336390"/>
              <a:gd name="connsiteX6" fmla="*/ 200417 w 263148"/>
              <a:gd name="connsiteY6" fmla="*/ 175768 h 336390"/>
              <a:gd name="connsiteX7" fmla="*/ 150313 w 263148"/>
              <a:gd name="connsiteY7" fmla="*/ 250924 h 336390"/>
              <a:gd name="connsiteX8" fmla="*/ 212943 w 263148"/>
              <a:gd name="connsiteY8" fmla="*/ 275976 h 336390"/>
              <a:gd name="connsiteX9" fmla="*/ 225469 w 263148"/>
              <a:gd name="connsiteY9" fmla="*/ 313554 h 336390"/>
              <a:gd name="connsiteX10" fmla="*/ 263047 w 263148"/>
              <a:gd name="connsiteY10" fmla="*/ 313554 h 33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148" h="336390">
                <a:moveTo>
                  <a:pt x="0" y="50508"/>
                </a:moveTo>
                <a:cubicBezTo>
                  <a:pt x="38152" y="25074"/>
                  <a:pt x="67638" y="-23147"/>
                  <a:pt x="112735" y="12930"/>
                </a:cubicBezTo>
                <a:cubicBezTo>
                  <a:pt x="124490" y="22334"/>
                  <a:pt x="129436" y="37982"/>
                  <a:pt x="137787" y="50508"/>
                </a:cubicBezTo>
                <a:cubicBezTo>
                  <a:pt x="107974" y="139946"/>
                  <a:pt x="134707" y="111016"/>
                  <a:pt x="75157" y="150716"/>
                </a:cubicBezTo>
                <a:cubicBezTo>
                  <a:pt x="87683" y="159067"/>
                  <a:pt x="97885" y="173293"/>
                  <a:pt x="112735" y="175768"/>
                </a:cubicBezTo>
                <a:cubicBezTo>
                  <a:pt x="133479" y="179225"/>
                  <a:pt x="174805" y="146914"/>
                  <a:pt x="187891" y="138190"/>
                </a:cubicBezTo>
                <a:cubicBezTo>
                  <a:pt x="192066" y="150716"/>
                  <a:pt x="200417" y="162564"/>
                  <a:pt x="200417" y="175768"/>
                </a:cubicBezTo>
                <a:cubicBezTo>
                  <a:pt x="200417" y="212024"/>
                  <a:pt x="172906" y="228331"/>
                  <a:pt x="150313" y="250924"/>
                </a:cubicBezTo>
                <a:cubicBezTo>
                  <a:pt x="180346" y="341023"/>
                  <a:pt x="134301" y="244519"/>
                  <a:pt x="212943" y="275976"/>
                </a:cubicBezTo>
                <a:cubicBezTo>
                  <a:pt x="225202" y="280880"/>
                  <a:pt x="216133" y="304218"/>
                  <a:pt x="225469" y="313554"/>
                </a:cubicBezTo>
                <a:cubicBezTo>
                  <a:pt x="267008" y="355093"/>
                  <a:pt x="263047" y="330526"/>
                  <a:pt x="263047" y="3135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>
            <a:stCxn id="33" idx="3"/>
            <a:endCxn id="35" idx="1"/>
          </p:cNvCxnSpPr>
          <p:nvPr/>
        </p:nvCxnSpPr>
        <p:spPr>
          <a:xfrm flipH="1">
            <a:off x="5708707" y="4866475"/>
            <a:ext cx="5565" cy="686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708707" y="5019878"/>
            <a:ext cx="516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int</a:t>
            </a:r>
            <a:endParaRPr lang="en-US" sz="2400" dirty="0"/>
          </a:p>
        </p:txBody>
      </p:sp>
      <p:sp>
        <p:nvSpPr>
          <p:cNvPr id="50" name="Rectangle 49"/>
          <p:cNvSpPr/>
          <p:nvPr/>
        </p:nvSpPr>
        <p:spPr>
          <a:xfrm>
            <a:off x="2895600" y="3962400"/>
            <a:ext cx="692992" cy="259080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 rot="5400000">
            <a:off x="3036704" y="5059332"/>
            <a:ext cx="12373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read_int</a:t>
            </a:r>
            <a:endParaRPr lang="en-US" sz="2400" dirty="0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73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28" grpId="0" animBg="1"/>
      <p:bldP spid="30" grpId="0" animBg="1"/>
      <p:bldP spid="31" grpId="0" animBg="1"/>
      <p:bldP spid="33" grpId="0" animBg="1"/>
      <p:bldP spid="35" grpId="0" animBg="1"/>
      <p:bldP spid="39" grpId="0" animBg="1"/>
      <p:bldP spid="40" grpId="0" animBg="1"/>
      <p:bldP spid="48" grpId="0"/>
      <p:bldP spid="50" grpId="0" animBg="1"/>
      <p:bldP spid="49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XFA tracks I/O variables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152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1567190"/>
            <a:ext cx="69419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Similar to the front end’s instrumentation…</a:t>
            </a:r>
          </a:p>
          <a:p>
            <a:r>
              <a:rPr lang="en-US" sz="2800" dirty="0" smtClean="0"/>
              <a:t>…except that was to </a:t>
            </a:r>
            <a:r>
              <a:rPr lang="en-US" sz="2800" i="1" dirty="0" smtClean="0"/>
              <a:t>find</a:t>
            </a:r>
            <a:r>
              <a:rPr lang="en-US" sz="2800" dirty="0" smtClean="0"/>
              <a:t>, and this is to </a:t>
            </a:r>
            <a:r>
              <a:rPr lang="en-US" sz="2800" i="1" dirty="0" smtClean="0"/>
              <a:t>enforce</a:t>
            </a:r>
            <a:endParaRPr lang="en-US" sz="2800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6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XFA tracks I/O variables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153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 rot="18949663">
            <a:off x="3988501" y="3247220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2538698">
            <a:off x="3988501" y="4275920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3739024" y="4573935"/>
            <a:ext cx="288099" cy="425885"/>
          </a:xfrm>
          <a:custGeom>
            <a:avLst/>
            <a:gdLst>
              <a:gd name="connsiteX0" fmla="*/ 288099 w 288099"/>
              <a:gd name="connsiteY0" fmla="*/ 0 h 425885"/>
              <a:gd name="connsiteX1" fmla="*/ 250521 w 288099"/>
              <a:gd name="connsiteY1" fmla="*/ 62630 h 425885"/>
              <a:gd name="connsiteX2" fmla="*/ 263047 w 288099"/>
              <a:gd name="connsiteY2" fmla="*/ 100208 h 425885"/>
              <a:gd name="connsiteX3" fmla="*/ 225469 w 288099"/>
              <a:gd name="connsiteY3" fmla="*/ 125260 h 425885"/>
              <a:gd name="connsiteX4" fmla="*/ 175365 w 288099"/>
              <a:gd name="connsiteY4" fmla="*/ 137786 h 425885"/>
              <a:gd name="connsiteX5" fmla="*/ 137787 w 288099"/>
              <a:gd name="connsiteY5" fmla="*/ 150312 h 425885"/>
              <a:gd name="connsiteX6" fmla="*/ 150313 w 288099"/>
              <a:gd name="connsiteY6" fmla="*/ 187890 h 425885"/>
              <a:gd name="connsiteX7" fmla="*/ 175365 w 288099"/>
              <a:gd name="connsiteY7" fmla="*/ 212943 h 425885"/>
              <a:gd name="connsiteX8" fmla="*/ 162839 w 288099"/>
              <a:gd name="connsiteY8" fmla="*/ 250521 h 425885"/>
              <a:gd name="connsiteX9" fmla="*/ 87682 w 288099"/>
              <a:gd name="connsiteY9" fmla="*/ 237995 h 425885"/>
              <a:gd name="connsiteX10" fmla="*/ 112735 w 288099"/>
              <a:gd name="connsiteY10" fmla="*/ 338203 h 425885"/>
              <a:gd name="connsiteX11" fmla="*/ 37578 w 288099"/>
              <a:gd name="connsiteY11" fmla="*/ 350729 h 425885"/>
              <a:gd name="connsiteX12" fmla="*/ 50104 w 288099"/>
              <a:gd name="connsiteY12" fmla="*/ 388307 h 425885"/>
              <a:gd name="connsiteX13" fmla="*/ 12526 w 288099"/>
              <a:gd name="connsiteY13" fmla="*/ 413359 h 425885"/>
              <a:gd name="connsiteX14" fmla="*/ 0 w 288099"/>
              <a:gd name="connsiteY14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099" h="425885">
                <a:moveTo>
                  <a:pt x="288099" y="0"/>
                </a:moveTo>
                <a:cubicBezTo>
                  <a:pt x="275573" y="20877"/>
                  <a:pt x="256426" y="39011"/>
                  <a:pt x="250521" y="62630"/>
                </a:cubicBezTo>
                <a:cubicBezTo>
                  <a:pt x="247319" y="75439"/>
                  <a:pt x="267951" y="87949"/>
                  <a:pt x="263047" y="100208"/>
                </a:cubicBezTo>
                <a:cubicBezTo>
                  <a:pt x="257456" y="114186"/>
                  <a:pt x="239306" y="119330"/>
                  <a:pt x="225469" y="125260"/>
                </a:cubicBezTo>
                <a:cubicBezTo>
                  <a:pt x="209646" y="132041"/>
                  <a:pt x="191918" y="133057"/>
                  <a:pt x="175365" y="137786"/>
                </a:cubicBezTo>
                <a:cubicBezTo>
                  <a:pt x="162669" y="141413"/>
                  <a:pt x="150313" y="146137"/>
                  <a:pt x="137787" y="150312"/>
                </a:cubicBezTo>
                <a:cubicBezTo>
                  <a:pt x="141962" y="162838"/>
                  <a:pt x="143520" y="176568"/>
                  <a:pt x="150313" y="187890"/>
                </a:cubicBezTo>
                <a:cubicBezTo>
                  <a:pt x="156389" y="198017"/>
                  <a:pt x="173049" y="201362"/>
                  <a:pt x="175365" y="212943"/>
                </a:cubicBezTo>
                <a:cubicBezTo>
                  <a:pt x="177954" y="225890"/>
                  <a:pt x="167014" y="237995"/>
                  <a:pt x="162839" y="250521"/>
                </a:cubicBezTo>
                <a:cubicBezTo>
                  <a:pt x="137787" y="246346"/>
                  <a:pt x="107514" y="222129"/>
                  <a:pt x="87682" y="237995"/>
                </a:cubicBezTo>
                <a:cubicBezTo>
                  <a:pt x="79727" y="244359"/>
                  <a:pt x="107785" y="323352"/>
                  <a:pt x="112735" y="338203"/>
                </a:cubicBezTo>
                <a:cubicBezTo>
                  <a:pt x="87683" y="342378"/>
                  <a:pt x="57411" y="334863"/>
                  <a:pt x="37578" y="350729"/>
                </a:cubicBezTo>
                <a:cubicBezTo>
                  <a:pt x="27268" y="358977"/>
                  <a:pt x="55008" y="376048"/>
                  <a:pt x="50104" y="388307"/>
                </a:cubicBezTo>
                <a:cubicBezTo>
                  <a:pt x="44513" y="402285"/>
                  <a:pt x="24570" y="404326"/>
                  <a:pt x="12526" y="413359"/>
                </a:cubicBezTo>
                <a:cubicBezTo>
                  <a:pt x="7802" y="416902"/>
                  <a:pt x="4175" y="421710"/>
                  <a:pt x="0" y="42588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801654" y="2957674"/>
            <a:ext cx="263148" cy="336390"/>
          </a:xfrm>
          <a:custGeom>
            <a:avLst/>
            <a:gdLst>
              <a:gd name="connsiteX0" fmla="*/ 0 w 263148"/>
              <a:gd name="connsiteY0" fmla="*/ 50508 h 336390"/>
              <a:gd name="connsiteX1" fmla="*/ 112735 w 263148"/>
              <a:gd name="connsiteY1" fmla="*/ 12930 h 336390"/>
              <a:gd name="connsiteX2" fmla="*/ 137787 w 263148"/>
              <a:gd name="connsiteY2" fmla="*/ 50508 h 336390"/>
              <a:gd name="connsiteX3" fmla="*/ 75157 w 263148"/>
              <a:gd name="connsiteY3" fmla="*/ 150716 h 336390"/>
              <a:gd name="connsiteX4" fmla="*/ 112735 w 263148"/>
              <a:gd name="connsiteY4" fmla="*/ 175768 h 336390"/>
              <a:gd name="connsiteX5" fmla="*/ 187891 w 263148"/>
              <a:gd name="connsiteY5" fmla="*/ 138190 h 336390"/>
              <a:gd name="connsiteX6" fmla="*/ 200417 w 263148"/>
              <a:gd name="connsiteY6" fmla="*/ 175768 h 336390"/>
              <a:gd name="connsiteX7" fmla="*/ 150313 w 263148"/>
              <a:gd name="connsiteY7" fmla="*/ 250924 h 336390"/>
              <a:gd name="connsiteX8" fmla="*/ 212943 w 263148"/>
              <a:gd name="connsiteY8" fmla="*/ 275976 h 336390"/>
              <a:gd name="connsiteX9" fmla="*/ 225469 w 263148"/>
              <a:gd name="connsiteY9" fmla="*/ 313554 h 336390"/>
              <a:gd name="connsiteX10" fmla="*/ 263047 w 263148"/>
              <a:gd name="connsiteY10" fmla="*/ 313554 h 33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148" h="336390">
                <a:moveTo>
                  <a:pt x="0" y="50508"/>
                </a:moveTo>
                <a:cubicBezTo>
                  <a:pt x="38152" y="25074"/>
                  <a:pt x="67638" y="-23147"/>
                  <a:pt x="112735" y="12930"/>
                </a:cubicBezTo>
                <a:cubicBezTo>
                  <a:pt x="124490" y="22334"/>
                  <a:pt x="129436" y="37982"/>
                  <a:pt x="137787" y="50508"/>
                </a:cubicBezTo>
                <a:cubicBezTo>
                  <a:pt x="107974" y="139946"/>
                  <a:pt x="134707" y="111016"/>
                  <a:pt x="75157" y="150716"/>
                </a:cubicBezTo>
                <a:cubicBezTo>
                  <a:pt x="87683" y="159067"/>
                  <a:pt x="97885" y="173293"/>
                  <a:pt x="112735" y="175768"/>
                </a:cubicBezTo>
                <a:cubicBezTo>
                  <a:pt x="133479" y="179225"/>
                  <a:pt x="174805" y="146914"/>
                  <a:pt x="187891" y="138190"/>
                </a:cubicBezTo>
                <a:cubicBezTo>
                  <a:pt x="192066" y="150716"/>
                  <a:pt x="200417" y="162564"/>
                  <a:pt x="200417" y="175768"/>
                </a:cubicBezTo>
                <a:cubicBezTo>
                  <a:pt x="200417" y="212024"/>
                  <a:pt x="172906" y="228331"/>
                  <a:pt x="150313" y="250924"/>
                </a:cubicBezTo>
                <a:cubicBezTo>
                  <a:pt x="180346" y="341023"/>
                  <a:pt x="134301" y="244519"/>
                  <a:pt x="212943" y="275976"/>
                </a:cubicBezTo>
                <a:cubicBezTo>
                  <a:pt x="225202" y="280880"/>
                  <a:pt x="216133" y="304218"/>
                  <a:pt x="225469" y="313554"/>
                </a:cubicBezTo>
                <a:cubicBezTo>
                  <a:pt x="267008" y="355093"/>
                  <a:pt x="263047" y="330526"/>
                  <a:pt x="263047" y="3135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6" idx="3"/>
            <a:endCxn id="8" idx="1"/>
          </p:cNvCxnSpPr>
          <p:nvPr/>
        </p:nvCxnSpPr>
        <p:spPr>
          <a:xfrm flipH="1">
            <a:off x="4151909" y="3590101"/>
            <a:ext cx="5565" cy="686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51909" y="3743504"/>
            <a:ext cx="516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int</a:t>
            </a:r>
            <a:endParaRPr lang="en-US" sz="2400" dirty="0"/>
          </a:p>
        </p:txBody>
      </p:sp>
      <p:sp>
        <p:nvSpPr>
          <p:cNvPr id="3" name="Right Arrow 2"/>
          <p:cNvSpPr/>
          <p:nvPr/>
        </p:nvSpPr>
        <p:spPr>
          <a:xfrm>
            <a:off x="381000" y="3176228"/>
            <a:ext cx="3200400" cy="151334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 lie</a:t>
            </a:r>
            <a:endParaRPr lang="en-US" sz="3200" dirty="0"/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XFA tracks I/O variables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Dagstuhl Seminar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154</a:t>
            </a:fld>
            <a:endParaRPr lang="en-US"/>
          </a:p>
        </p:txBody>
      </p:sp>
      <p:sp>
        <p:nvSpPr>
          <p:cNvPr id="13" name="Oval 12"/>
          <p:cNvSpPr/>
          <p:nvPr/>
        </p:nvSpPr>
        <p:spPr>
          <a:xfrm rot="18949663">
            <a:off x="4836820" y="2042146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 rot="2538698">
            <a:off x="4836820" y="3070846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4649973" y="1752600"/>
            <a:ext cx="263148" cy="336390"/>
          </a:xfrm>
          <a:custGeom>
            <a:avLst/>
            <a:gdLst>
              <a:gd name="connsiteX0" fmla="*/ 0 w 263148"/>
              <a:gd name="connsiteY0" fmla="*/ 50508 h 336390"/>
              <a:gd name="connsiteX1" fmla="*/ 112735 w 263148"/>
              <a:gd name="connsiteY1" fmla="*/ 12930 h 336390"/>
              <a:gd name="connsiteX2" fmla="*/ 137787 w 263148"/>
              <a:gd name="connsiteY2" fmla="*/ 50508 h 336390"/>
              <a:gd name="connsiteX3" fmla="*/ 75157 w 263148"/>
              <a:gd name="connsiteY3" fmla="*/ 150716 h 336390"/>
              <a:gd name="connsiteX4" fmla="*/ 112735 w 263148"/>
              <a:gd name="connsiteY4" fmla="*/ 175768 h 336390"/>
              <a:gd name="connsiteX5" fmla="*/ 187891 w 263148"/>
              <a:gd name="connsiteY5" fmla="*/ 138190 h 336390"/>
              <a:gd name="connsiteX6" fmla="*/ 200417 w 263148"/>
              <a:gd name="connsiteY6" fmla="*/ 175768 h 336390"/>
              <a:gd name="connsiteX7" fmla="*/ 150313 w 263148"/>
              <a:gd name="connsiteY7" fmla="*/ 250924 h 336390"/>
              <a:gd name="connsiteX8" fmla="*/ 212943 w 263148"/>
              <a:gd name="connsiteY8" fmla="*/ 275976 h 336390"/>
              <a:gd name="connsiteX9" fmla="*/ 225469 w 263148"/>
              <a:gd name="connsiteY9" fmla="*/ 313554 h 336390"/>
              <a:gd name="connsiteX10" fmla="*/ 263047 w 263148"/>
              <a:gd name="connsiteY10" fmla="*/ 313554 h 33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148" h="336390">
                <a:moveTo>
                  <a:pt x="0" y="50508"/>
                </a:moveTo>
                <a:cubicBezTo>
                  <a:pt x="38152" y="25074"/>
                  <a:pt x="67638" y="-23147"/>
                  <a:pt x="112735" y="12930"/>
                </a:cubicBezTo>
                <a:cubicBezTo>
                  <a:pt x="124490" y="22334"/>
                  <a:pt x="129436" y="37982"/>
                  <a:pt x="137787" y="50508"/>
                </a:cubicBezTo>
                <a:cubicBezTo>
                  <a:pt x="107974" y="139946"/>
                  <a:pt x="134707" y="111016"/>
                  <a:pt x="75157" y="150716"/>
                </a:cubicBezTo>
                <a:cubicBezTo>
                  <a:pt x="87683" y="159067"/>
                  <a:pt x="97885" y="173293"/>
                  <a:pt x="112735" y="175768"/>
                </a:cubicBezTo>
                <a:cubicBezTo>
                  <a:pt x="133479" y="179225"/>
                  <a:pt x="174805" y="146914"/>
                  <a:pt x="187891" y="138190"/>
                </a:cubicBezTo>
                <a:cubicBezTo>
                  <a:pt x="192066" y="150716"/>
                  <a:pt x="200417" y="162564"/>
                  <a:pt x="200417" y="175768"/>
                </a:cubicBezTo>
                <a:cubicBezTo>
                  <a:pt x="200417" y="212024"/>
                  <a:pt x="172906" y="228331"/>
                  <a:pt x="150313" y="250924"/>
                </a:cubicBezTo>
                <a:cubicBezTo>
                  <a:pt x="180346" y="341023"/>
                  <a:pt x="134301" y="244519"/>
                  <a:pt x="212943" y="275976"/>
                </a:cubicBezTo>
                <a:cubicBezTo>
                  <a:pt x="225202" y="280880"/>
                  <a:pt x="216133" y="304218"/>
                  <a:pt x="225469" y="313554"/>
                </a:cubicBezTo>
                <a:cubicBezTo>
                  <a:pt x="267008" y="355093"/>
                  <a:pt x="263047" y="330526"/>
                  <a:pt x="263047" y="3135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3" idx="3"/>
            <a:endCxn id="14" idx="1"/>
          </p:cNvCxnSpPr>
          <p:nvPr/>
        </p:nvCxnSpPr>
        <p:spPr>
          <a:xfrm flipH="1">
            <a:off x="5000228" y="2385027"/>
            <a:ext cx="5565" cy="686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45847" y="2500252"/>
            <a:ext cx="1243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start_int</a:t>
            </a:r>
            <a:endParaRPr lang="en-US" sz="2400" dirty="0"/>
          </a:p>
        </p:txBody>
      </p:sp>
      <p:sp>
        <p:nvSpPr>
          <p:cNvPr id="19" name="Oval 18"/>
          <p:cNvSpPr/>
          <p:nvPr/>
        </p:nvSpPr>
        <p:spPr>
          <a:xfrm rot="2538698">
            <a:off x="4845129" y="408434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584581" y="4323844"/>
            <a:ext cx="288099" cy="425885"/>
          </a:xfrm>
          <a:custGeom>
            <a:avLst/>
            <a:gdLst>
              <a:gd name="connsiteX0" fmla="*/ 288099 w 288099"/>
              <a:gd name="connsiteY0" fmla="*/ 0 h 425885"/>
              <a:gd name="connsiteX1" fmla="*/ 250521 w 288099"/>
              <a:gd name="connsiteY1" fmla="*/ 62630 h 425885"/>
              <a:gd name="connsiteX2" fmla="*/ 263047 w 288099"/>
              <a:gd name="connsiteY2" fmla="*/ 100208 h 425885"/>
              <a:gd name="connsiteX3" fmla="*/ 225469 w 288099"/>
              <a:gd name="connsiteY3" fmla="*/ 125260 h 425885"/>
              <a:gd name="connsiteX4" fmla="*/ 175365 w 288099"/>
              <a:gd name="connsiteY4" fmla="*/ 137786 h 425885"/>
              <a:gd name="connsiteX5" fmla="*/ 137787 w 288099"/>
              <a:gd name="connsiteY5" fmla="*/ 150312 h 425885"/>
              <a:gd name="connsiteX6" fmla="*/ 150313 w 288099"/>
              <a:gd name="connsiteY6" fmla="*/ 187890 h 425885"/>
              <a:gd name="connsiteX7" fmla="*/ 175365 w 288099"/>
              <a:gd name="connsiteY7" fmla="*/ 212943 h 425885"/>
              <a:gd name="connsiteX8" fmla="*/ 162839 w 288099"/>
              <a:gd name="connsiteY8" fmla="*/ 250521 h 425885"/>
              <a:gd name="connsiteX9" fmla="*/ 87682 w 288099"/>
              <a:gd name="connsiteY9" fmla="*/ 237995 h 425885"/>
              <a:gd name="connsiteX10" fmla="*/ 112735 w 288099"/>
              <a:gd name="connsiteY10" fmla="*/ 338203 h 425885"/>
              <a:gd name="connsiteX11" fmla="*/ 37578 w 288099"/>
              <a:gd name="connsiteY11" fmla="*/ 350729 h 425885"/>
              <a:gd name="connsiteX12" fmla="*/ 50104 w 288099"/>
              <a:gd name="connsiteY12" fmla="*/ 388307 h 425885"/>
              <a:gd name="connsiteX13" fmla="*/ 12526 w 288099"/>
              <a:gd name="connsiteY13" fmla="*/ 413359 h 425885"/>
              <a:gd name="connsiteX14" fmla="*/ 0 w 288099"/>
              <a:gd name="connsiteY14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099" h="425885">
                <a:moveTo>
                  <a:pt x="288099" y="0"/>
                </a:moveTo>
                <a:cubicBezTo>
                  <a:pt x="275573" y="20877"/>
                  <a:pt x="256426" y="39011"/>
                  <a:pt x="250521" y="62630"/>
                </a:cubicBezTo>
                <a:cubicBezTo>
                  <a:pt x="247319" y="75439"/>
                  <a:pt x="267951" y="87949"/>
                  <a:pt x="263047" y="100208"/>
                </a:cubicBezTo>
                <a:cubicBezTo>
                  <a:pt x="257456" y="114186"/>
                  <a:pt x="239306" y="119330"/>
                  <a:pt x="225469" y="125260"/>
                </a:cubicBezTo>
                <a:cubicBezTo>
                  <a:pt x="209646" y="132041"/>
                  <a:pt x="191918" y="133057"/>
                  <a:pt x="175365" y="137786"/>
                </a:cubicBezTo>
                <a:cubicBezTo>
                  <a:pt x="162669" y="141413"/>
                  <a:pt x="150313" y="146137"/>
                  <a:pt x="137787" y="150312"/>
                </a:cubicBezTo>
                <a:cubicBezTo>
                  <a:pt x="141962" y="162838"/>
                  <a:pt x="143520" y="176568"/>
                  <a:pt x="150313" y="187890"/>
                </a:cubicBezTo>
                <a:cubicBezTo>
                  <a:pt x="156389" y="198017"/>
                  <a:pt x="173049" y="201362"/>
                  <a:pt x="175365" y="212943"/>
                </a:cubicBezTo>
                <a:cubicBezTo>
                  <a:pt x="177954" y="225890"/>
                  <a:pt x="167014" y="237995"/>
                  <a:pt x="162839" y="250521"/>
                </a:cubicBezTo>
                <a:cubicBezTo>
                  <a:pt x="137787" y="246346"/>
                  <a:pt x="107514" y="222129"/>
                  <a:pt x="87682" y="237995"/>
                </a:cubicBezTo>
                <a:cubicBezTo>
                  <a:pt x="79727" y="244359"/>
                  <a:pt x="107785" y="323352"/>
                  <a:pt x="112735" y="338203"/>
                </a:cubicBezTo>
                <a:cubicBezTo>
                  <a:pt x="87683" y="342378"/>
                  <a:pt x="57411" y="334863"/>
                  <a:pt x="37578" y="350729"/>
                </a:cubicBezTo>
                <a:cubicBezTo>
                  <a:pt x="27268" y="358977"/>
                  <a:pt x="55008" y="376048"/>
                  <a:pt x="50104" y="388307"/>
                </a:cubicBezTo>
                <a:cubicBezTo>
                  <a:pt x="44513" y="402285"/>
                  <a:pt x="24570" y="404326"/>
                  <a:pt x="12526" y="413359"/>
                </a:cubicBezTo>
                <a:cubicBezTo>
                  <a:pt x="7802" y="416902"/>
                  <a:pt x="4175" y="421710"/>
                  <a:pt x="0" y="42588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5573194">
            <a:off x="4656179" y="3370929"/>
            <a:ext cx="945313" cy="853772"/>
          </a:xfrm>
          <a:prstGeom prst="arc">
            <a:avLst>
              <a:gd name="adj1" fmla="val 11426292"/>
              <a:gd name="adj2" fmla="val 2065492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 rot="5134036" flipV="1">
            <a:off x="4467223" y="3337550"/>
            <a:ext cx="945313" cy="867686"/>
          </a:xfrm>
          <a:prstGeom prst="arc">
            <a:avLst>
              <a:gd name="adj1" fmla="val 11426292"/>
              <a:gd name="adj2" fmla="val 2065492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/>
          <p:cNvSpPr/>
          <p:nvPr/>
        </p:nvSpPr>
        <p:spPr>
          <a:xfrm rot="16200000">
            <a:off x="3631567" y="2801168"/>
            <a:ext cx="1662975" cy="1813303"/>
          </a:xfrm>
          <a:prstGeom prst="arc">
            <a:avLst>
              <a:gd name="adj1" fmla="val 9172774"/>
              <a:gd name="adj2" fmla="val 201271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578983" y="3564199"/>
            <a:ext cx="67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int0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3798503" y="3540560"/>
            <a:ext cx="67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int1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353543" y="2985136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Ɛ</a:t>
            </a:r>
          </a:p>
        </p:txBody>
      </p:sp>
    </p:spTree>
    <p:extLst>
      <p:ext uri="{BB962C8B-B14F-4D97-AF65-F5344CB8AC3E}">
        <p14:creationId xmlns:p14="http://schemas.microsoft.com/office/powerpoint/2010/main" val="159179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XFA tracks I/O variables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155</a:t>
            </a:fld>
            <a:endParaRPr lang="en-US"/>
          </a:p>
        </p:txBody>
      </p:sp>
      <p:sp>
        <p:nvSpPr>
          <p:cNvPr id="13" name="Oval 12"/>
          <p:cNvSpPr/>
          <p:nvPr/>
        </p:nvSpPr>
        <p:spPr>
          <a:xfrm rot="18949663">
            <a:off x="4836820" y="2042146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 rot="2538698">
            <a:off x="4836820" y="3070846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4649973" y="1752600"/>
            <a:ext cx="263148" cy="336390"/>
          </a:xfrm>
          <a:custGeom>
            <a:avLst/>
            <a:gdLst>
              <a:gd name="connsiteX0" fmla="*/ 0 w 263148"/>
              <a:gd name="connsiteY0" fmla="*/ 50508 h 336390"/>
              <a:gd name="connsiteX1" fmla="*/ 112735 w 263148"/>
              <a:gd name="connsiteY1" fmla="*/ 12930 h 336390"/>
              <a:gd name="connsiteX2" fmla="*/ 137787 w 263148"/>
              <a:gd name="connsiteY2" fmla="*/ 50508 h 336390"/>
              <a:gd name="connsiteX3" fmla="*/ 75157 w 263148"/>
              <a:gd name="connsiteY3" fmla="*/ 150716 h 336390"/>
              <a:gd name="connsiteX4" fmla="*/ 112735 w 263148"/>
              <a:gd name="connsiteY4" fmla="*/ 175768 h 336390"/>
              <a:gd name="connsiteX5" fmla="*/ 187891 w 263148"/>
              <a:gd name="connsiteY5" fmla="*/ 138190 h 336390"/>
              <a:gd name="connsiteX6" fmla="*/ 200417 w 263148"/>
              <a:gd name="connsiteY6" fmla="*/ 175768 h 336390"/>
              <a:gd name="connsiteX7" fmla="*/ 150313 w 263148"/>
              <a:gd name="connsiteY7" fmla="*/ 250924 h 336390"/>
              <a:gd name="connsiteX8" fmla="*/ 212943 w 263148"/>
              <a:gd name="connsiteY8" fmla="*/ 275976 h 336390"/>
              <a:gd name="connsiteX9" fmla="*/ 225469 w 263148"/>
              <a:gd name="connsiteY9" fmla="*/ 313554 h 336390"/>
              <a:gd name="connsiteX10" fmla="*/ 263047 w 263148"/>
              <a:gd name="connsiteY10" fmla="*/ 313554 h 33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148" h="336390">
                <a:moveTo>
                  <a:pt x="0" y="50508"/>
                </a:moveTo>
                <a:cubicBezTo>
                  <a:pt x="38152" y="25074"/>
                  <a:pt x="67638" y="-23147"/>
                  <a:pt x="112735" y="12930"/>
                </a:cubicBezTo>
                <a:cubicBezTo>
                  <a:pt x="124490" y="22334"/>
                  <a:pt x="129436" y="37982"/>
                  <a:pt x="137787" y="50508"/>
                </a:cubicBezTo>
                <a:cubicBezTo>
                  <a:pt x="107974" y="139946"/>
                  <a:pt x="134707" y="111016"/>
                  <a:pt x="75157" y="150716"/>
                </a:cubicBezTo>
                <a:cubicBezTo>
                  <a:pt x="87683" y="159067"/>
                  <a:pt x="97885" y="173293"/>
                  <a:pt x="112735" y="175768"/>
                </a:cubicBezTo>
                <a:cubicBezTo>
                  <a:pt x="133479" y="179225"/>
                  <a:pt x="174805" y="146914"/>
                  <a:pt x="187891" y="138190"/>
                </a:cubicBezTo>
                <a:cubicBezTo>
                  <a:pt x="192066" y="150716"/>
                  <a:pt x="200417" y="162564"/>
                  <a:pt x="200417" y="175768"/>
                </a:cubicBezTo>
                <a:cubicBezTo>
                  <a:pt x="200417" y="212024"/>
                  <a:pt x="172906" y="228331"/>
                  <a:pt x="150313" y="250924"/>
                </a:cubicBezTo>
                <a:cubicBezTo>
                  <a:pt x="180346" y="341023"/>
                  <a:pt x="134301" y="244519"/>
                  <a:pt x="212943" y="275976"/>
                </a:cubicBezTo>
                <a:cubicBezTo>
                  <a:pt x="225202" y="280880"/>
                  <a:pt x="216133" y="304218"/>
                  <a:pt x="225469" y="313554"/>
                </a:cubicBezTo>
                <a:cubicBezTo>
                  <a:pt x="267008" y="355093"/>
                  <a:pt x="263047" y="330526"/>
                  <a:pt x="263047" y="3135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3" idx="3"/>
            <a:endCxn id="14" idx="1"/>
          </p:cNvCxnSpPr>
          <p:nvPr/>
        </p:nvCxnSpPr>
        <p:spPr>
          <a:xfrm flipH="1">
            <a:off x="5000228" y="2385027"/>
            <a:ext cx="5565" cy="686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45847" y="2500252"/>
            <a:ext cx="1243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start_int</a:t>
            </a:r>
            <a:endParaRPr lang="en-US" sz="2400" dirty="0"/>
          </a:p>
        </p:txBody>
      </p:sp>
      <p:sp>
        <p:nvSpPr>
          <p:cNvPr id="19" name="Oval 18"/>
          <p:cNvSpPr/>
          <p:nvPr/>
        </p:nvSpPr>
        <p:spPr>
          <a:xfrm rot="2538698">
            <a:off x="4845129" y="408434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584581" y="4323844"/>
            <a:ext cx="288099" cy="425885"/>
          </a:xfrm>
          <a:custGeom>
            <a:avLst/>
            <a:gdLst>
              <a:gd name="connsiteX0" fmla="*/ 288099 w 288099"/>
              <a:gd name="connsiteY0" fmla="*/ 0 h 425885"/>
              <a:gd name="connsiteX1" fmla="*/ 250521 w 288099"/>
              <a:gd name="connsiteY1" fmla="*/ 62630 h 425885"/>
              <a:gd name="connsiteX2" fmla="*/ 263047 w 288099"/>
              <a:gd name="connsiteY2" fmla="*/ 100208 h 425885"/>
              <a:gd name="connsiteX3" fmla="*/ 225469 w 288099"/>
              <a:gd name="connsiteY3" fmla="*/ 125260 h 425885"/>
              <a:gd name="connsiteX4" fmla="*/ 175365 w 288099"/>
              <a:gd name="connsiteY4" fmla="*/ 137786 h 425885"/>
              <a:gd name="connsiteX5" fmla="*/ 137787 w 288099"/>
              <a:gd name="connsiteY5" fmla="*/ 150312 h 425885"/>
              <a:gd name="connsiteX6" fmla="*/ 150313 w 288099"/>
              <a:gd name="connsiteY6" fmla="*/ 187890 h 425885"/>
              <a:gd name="connsiteX7" fmla="*/ 175365 w 288099"/>
              <a:gd name="connsiteY7" fmla="*/ 212943 h 425885"/>
              <a:gd name="connsiteX8" fmla="*/ 162839 w 288099"/>
              <a:gd name="connsiteY8" fmla="*/ 250521 h 425885"/>
              <a:gd name="connsiteX9" fmla="*/ 87682 w 288099"/>
              <a:gd name="connsiteY9" fmla="*/ 237995 h 425885"/>
              <a:gd name="connsiteX10" fmla="*/ 112735 w 288099"/>
              <a:gd name="connsiteY10" fmla="*/ 338203 h 425885"/>
              <a:gd name="connsiteX11" fmla="*/ 37578 w 288099"/>
              <a:gd name="connsiteY11" fmla="*/ 350729 h 425885"/>
              <a:gd name="connsiteX12" fmla="*/ 50104 w 288099"/>
              <a:gd name="connsiteY12" fmla="*/ 388307 h 425885"/>
              <a:gd name="connsiteX13" fmla="*/ 12526 w 288099"/>
              <a:gd name="connsiteY13" fmla="*/ 413359 h 425885"/>
              <a:gd name="connsiteX14" fmla="*/ 0 w 288099"/>
              <a:gd name="connsiteY14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099" h="425885">
                <a:moveTo>
                  <a:pt x="288099" y="0"/>
                </a:moveTo>
                <a:cubicBezTo>
                  <a:pt x="275573" y="20877"/>
                  <a:pt x="256426" y="39011"/>
                  <a:pt x="250521" y="62630"/>
                </a:cubicBezTo>
                <a:cubicBezTo>
                  <a:pt x="247319" y="75439"/>
                  <a:pt x="267951" y="87949"/>
                  <a:pt x="263047" y="100208"/>
                </a:cubicBezTo>
                <a:cubicBezTo>
                  <a:pt x="257456" y="114186"/>
                  <a:pt x="239306" y="119330"/>
                  <a:pt x="225469" y="125260"/>
                </a:cubicBezTo>
                <a:cubicBezTo>
                  <a:pt x="209646" y="132041"/>
                  <a:pt x="191918" y="133057"/>
                  <a:pt x="175365" y="137786"/>
                </a:cubicBezTo>
                <a:cubicBezTo>
                  <a:pt x="162669" y="141413"/>
                  <a:pt x="150313" y="146137"/>
                  <a:pt x="137787" y="150312"/>
                </a:cubicBezTo>
                <a:cubicBezTo>
                  <a:pt x="141962" y="162838"/>
                  <a:pt x="143520" y="176568"/>
                  <a:pt x="150313" y="187890"/>
                </a:cubicBezTo>
                <a:cubicBezTo>
                  <a:pt x="156389" y="198017"/>
                  <a:pt x="173049" y="201362"/>
                  <a:pt x="175365" y="212943"/>
                </a:cubicBezTo>
                <a:cubicBezTo>
                  <a:pt x="177954" y="225890"/>
                  <a:pt x="167014" y="237995"/>
                  <a:pt x="162839" y="250521"/>
                </a:cubicBezTo>
                <a:cubicBezTo>
                  <a:pt x="137787" y="246346"/>
                  <a:pt x="107514" y="222129"/>
                  <a:pt x="87682" y="237995"/>
                </a:cubicBezTo>
                <a:cubicBezTo>
                  <a:pt x="79727" y="244359"/>
                  <a:pt x="107785" y="323352"/>
                  <a:pt x="112735" y="338203"/>
                </a:cubicBezTo>
                <a:cubicBezTo>
                  <a:pt x="87683" y="342378"/>
                  <a:pt x="57411" y="334863"/>
                  <a:pt x="37578" y="350729"/>
                </a:cubicBezTo>
                <a:cubicBezTo>
                  <a:pt x="27268" y="358977"/>
                  <a:pt x="55008" y="376048"/>
                  <a:pt x="50104" y="388307"/>
                </a:cubicBezTo>
                <a:cubicBezTo>
                  <a:pt x="44513" y="402285"/>
                  <a:pt x="24570" y="404326"/>
                  <a:pt x="12526" y="413359"/>
                </a:cubicBezTo>
                <a:cubicBezTo>
                  <a:pt x="7802" y="416902"/>
                  <a:pt x="4175" y="421710"/>
                  <a:pt x="0" y="42588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5573194">
            <a:off x="4656179" y="3370929"/>
            <a:ext cx="945313" cy="853772"/>
          </a:xfrm>
          <a:prstGeom prst="arc">
            <a:avLst>
              <a:gd name="adj1" fmla="val 11426292"/>
              <a:gd name="adj2" fmla="val 2065492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 rot="5134036" flipV="1">
            <a:off x="4467223" y="3337550"/>
            <a:ext cx="945313" cy="867686"/>
          </a:xfrm>
          <a:prstGeom prst="arc">
            <a:avLst>
              <a:gd name="adj1" fmla="val 11426292"/>
              <a:gd name="adj2" fmla="val 2065492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/>
          <p:cNvSpPr/>
          <p:nvPr/>
        </p:nvSpPr>
        <p:spPr>
          <a:xfrm rot="16200000">
            <a:off x="3631567" y="2801168"/>
            <a:ext cx="1662975" cy="1813303"/>
          </a:xfrm>
          <a:prstGeom prst="arc">
            <a:avLst>
              <a:gd name="adj1" fmla="val 9172774"/>
              <a:gd name="adj2" fmla="val 201271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578983" y="3564199"/>
            <a:ext cx="67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int0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3798503" y="3540560"/>
            <a:ext cx="67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int1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353543" y="2985136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Ɛ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71622" y="5224790"/>
            <a:ext cx="3767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Read the input bit-by-bit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120258" y="4002225"/>
            <a:ext cx="881926" cy="12225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114440" y="4025864"/>
            <a:ext cx="786298" cy="11989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6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XFA tracks I/O variables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156</a:t>
            </a:fld>
            <a:endParaRPr lang="en-US"/>
          </a:p>
        </p:txBody>
      </p:sp>
      <p:sp>
        <p:nvSpPr>
          <p:cNvPr id="13" name="Oval 12"/>
          <p:cNvSpPr/>
          <p:nvPr/>
        </p:nvSpPr>
        <p:spPr>
          <a:xfrm rot="18949663">
            <a:off x="4836820" y="2042146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 rot="2538698">
            <a:off x="4836820" y="3070846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4649973" y="1752600"/>
            <a:ext cx="263148" cy="336390"/>
          </a:xfrm>
          <a:custGeom>
            <a:avLst/>
            <a:gdLst>
              <a:gd name="connsiteX0" fmla="*/ 0 w 263148"/>
              <a:gd name="connsiteY0" fmla="*/ 50508 h 336390"/>
              <a:gd name="connsiteX1" fmla="*/ 112735 w 263148"/>
              <a:gd name="connsiteY1" fmla="*/ 12930 h 336390"/>
              <a:gd name="connsiteX2" fmla="*/ 137787 w 263148"/>
              <a:gd name="connsiteY2" fmla="*/ 50508 h 336390"/>
              <a:gd name="connsiteX3" fmla="*/ 75157 w 263148"/>
              <a:gd name="connsiteY3" fmla="*/ 150716 h 336390"/>
              <a:gd name="connsiteX4" fmla="*/ 112735 w 263148"/>
              <a:gd name="connsiteY4" fmla="*/ 175768 h 336390"/>
              <a:gd name="connsiteX5" fmla="*/ 187891 w 263148"/>
              <a:gd name="connsiteY5" fmla="*/ 138190 h 336390"/>
              <a:gd name="connsiteX6" fmla="*/ 200417 w 263148"/>
              <a:gd name="connsiteY6" fmla="*/ 175768 h 336390"/>
              <a:gd name="connsiteX7" fmla="*/ 150313 w 263148"/>
              <a:gd name="connsiteY7" fmla="*/ 250924 h 336390"/>
              <a:gd name="connsiteX8" fmla="*/ 212943 w 263148"/>
              <a:gd name="connsiteY8" fmla="*/ 275976 h 336390"/>
              <a:gd name="connsiteX9" fmla="*/ 225469 w 263148"/>
              <a:gd name="connsiteY9" fmla="*/ 313554 h 336390"/>
              <a:gd name="connsiteX10" fmla="*/ 263047 w 263148"/>
              <a:gd name="connsiteY10" fmla="*/ 313554 h 33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148" h="336390">
                <a:moveTo>
                  <a:pt x="0" y="50508"/>
                </a:moveTo>
                <a:cubicBezTo>
                  <a:pt x="38152" y="25074"/>
                  <a:pt x="67638" y="-23147"/>
                  <a:pt x="112735" y="12930"/>
                </a:cubicBezTo>
                <a:cubicBezTo>
                  <a:pt x="124490" y="22334"/>
                  <a:pt x="129436" y="37982"/>
                  <a:pt x="137787" y="50508"/>
                </a:cubicBezTo>
                <a:cubicBezTo>
                  <a:pt x="107974" y="139946"/>
                  <a:pt x="134707" y="111016"/>
                  <a:pt x="75157" y="150716"/>
                </a:cubicBezTo>
                <a:cubicBezTo>
                  <a:pt x="87683" y="159067"/>
                  <a:pt x="97885" y="173293"/>
                  <a:pt x="112735" y="175768"/>
                </a:cubicBezTo>
                <a:cubicBezTo>
                  <a:pt x="133479" y="179225"/>
                  <a:pt x="174805" y="146914"/>
                  <a:pt x="187891" y="138190"/>
                </a:cubicBezTo>
                <a:cubicBezTo>
                  <a:pt x="192066" y="150716"/>
                  <a:pt x="200417" y="162564"/>
                  <a:pt x="200417" y="175768"/>
                </a:cubicBezTo>
                <a:cubicBezTo>
                  <a:pt x="200417" y="212024"/>
                  <a:pt x="172906" y="228331"/>
                  <a:pt x="150313" y="250924"/>
                </a:cubicBezTo>
                <a:cubicBezTo>
                  <a:pt x="180346" y="341023"/>
                  <a:pt x="134301" y="244519"/>
                  <a:pt x="212943" y="275976"/>
                </a:cubicBezTo>
                <a:cubicBezTo>
                  <a:pt x="225202" y="280880"/>
                  <a:pt x="216133" y="304218"/>
                  <a:pt x="225469" y="313554"/>
                </a:cubicBezTo>
                <a:cubicBezTo>
                  <a:pt x="267008" y="355093"/>
                  <a:pt x="263047" y="330526"/>
                  <a:pt x="263047" y="3135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3" idx="3"/>
            <a:endCxn id="14" idx="1"/>
          </p:cNvCxnSpPr>
          <p:nvPr/>
        </p:nvCxnSpPr>
        <p:spPr>
          <a:xfrm flipH="1">
            <a:off x="5000228" y="2385027"/>
            <a:ext cx="5565" cy="686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45847" y="2500252"/>
            <a:ext cx="1243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start_int</a:t>
            </a:r>
            <a:endParaRPr lang="en-US" sz="2400" dirty="0"/>
          </a:p>
        </p:txBody>
      </p:sp>
      <p:sp>
        <p:nvSpPr>
          <p:cNvPr id="19" name="Oval 18"/>
          <p:cNvSpPr/>
          <p:nvPr/>
        </p:nvSpPr>
        <p:spPr>
          <a:xfrm rot="2538698">
            <a:off x="4845129" y="408434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584581" y="4323844"/>
            <a:ext cx="288099" cy="425885"/>
          </a:xfrm>
          <a:custGeom>
            <a:avLst/>
            <a:gdLst>
              <a:gd name="connsiteX0" fmla="*/ 288099 w 288099"/>
              <a:gd name="connsiteY0" fmla="*/ 0 h 425885"/>
              <a:gd name="connsiteX1" fmla="*/ 250521 w 288099"/>
              <a:gd name="connsiteY1" fmla="*/ 62630 h 425885"/>
              <a:gd name="connsiteX2" fmla="*/ 263047 w 288099"/>
              <a:gd name="connsiteY2" fmla="*/ 100208 h 425885"/>
              <a:gd name="connsiteX3" fmla="*/ 225469 w 288099"/>
              <a:gd name="connsiteY3" fmla="*/ 125260 h 425885"/>
              <a:gd name="connsiteX4" fmla="*/ 175365 w 288099"/>
              <a:gd name="connsiteY4" fmla="*/ 137786 h 425885"/>
              <a:gd name="connsiteX5" fmla="*/ 137787 w 288099"/>
              <a:gd name="connsiteY5" fmla="*/ 150312 h 425885"/>
              <a:gd name="connsiteX6" fmla="*/ 150313 w 288099"/>
              <a:gd name="connsiteY6" fmla="*/ 187890 h 425885"/>
              <a:gd name="connsiteX7" fmla="*/ 175365 w 288099"/>
              <a:gd name="connsiteY7" fmla="*/ 212943 h 425885"/>
              <a:gd name="connsiteX8" fmla="*/ 162839 w 288099"/>
              <a:gd name="connsiteY8" fmla="*/ 250521 h 425885"/>
              <a:gd name="connsiteX9" fmla="*/ 87682 w 288099"/>
              <a:gd name="connsiteY9" fmla="*/ 237995 h 425885"/>
              <a:gd name="connsiteX10" fmla="*/ 112735 w 288099"/>
              <a:gd name="connsiteY10" fmla="*/ 338203 h 425885"/>
              <a:gd name="connsiteX11" fmla="*/ 37578 w 288099"/>
              <a:gd name="connsiteY11" fmla="*/ 350729 h 425885"/>
              <a:gd name="connsiteX12" fmla="*/ 50104 w 288099"/>
              <a:gd name="connsiteY12" fmla="*/ 388307 h 425885"/>
              <a:gd name="connsiteX13" fmla="*/ 12526 w 288099"/>
              <a:gd name="connsiteY13" fmla="*/ 413359 h 425885"/>
              <a:gd name="connsiteX14" fmla="*/ 0 w 288099"/>
              <a:gd name="connsiteY14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099" h="425885">
                <a:moveTo>
                  <a:pt x="288099" y="0"/>
                </a:moveTo>
                <a:cubicBezTo>
                  <a:pt x="275573" y="20877"/>
                  <a:pt x="256426" y="39011"/>
                  <a:pt x="250521" y="62630"/>
                </a:cubicBezTo>
                <a:cubicBezTo>
                  <a:pt x="247319" y="75439"/>
                  <a:pt x="267951" y="87949"/>
                  <a:pt x="263047" y="100208"/>
                </a:cubicBezTo>
                <a:cubicBezTo>
                  <a:pt x="257456" y="114186"/>
                  <a:pt x="239306" y="119330"/>
                  <a:pt x="225469" y="125260"/>
                </a:cubicBezTo>
                <a:cubicBezTo>
                  <a:pt x="209646" y="132041"/>
                  <a:pt x="191918" y="133057"/>
                  <a:pt x="175365" y="137786"/>
                </a:cubicBezTo>
                <a:cubicBezTo>
                  <a:pt x="162669" y="141413"/>
                  <a:pt x="150313" y="146137"/>
                  <a:pt x="137787" y="150312"/>
                </a:cubicBezTo>
                <a:cubicBezTo>
                  <a:pt x="141962" y="162838"/>
                  <a:pt x="143520" y="176568"/>
                  <a:pt x="150313" y="187890"/>
                </a:cubicBezTo>
                <a:cubicBezTo>
                  <a:pt x="156389" y="198017"/>
                  <a:pt x="173049" y="201362"/>
                  <a:pt x="175365" y="212943"/>
                </a:cubicBezTo>
                <a:cubicBezTo>
                  <a:pt x="177954" y="225890"/>
                  <a:pt x="167014" y="237995"/>
                  <a:pt x="162839" y="250521"/>
                </a:cubicBezTo>
                <a:cubicBezTo>
                  <a:pt x="137787" y="246346"/>
                  <a:pt x="107514" y="222129"/>
                  <a:pt x="87682" y="237995"/>
                </a:cubicBezTo>
                <a:cubicBezTo>
                  <a:pt x="79727" y="244359"/>
                  <a:pt x="107785" y="323352"/>
                  <a:pt x="112735" y="338203"/>
                </a:cubicBezTo>
                <a:cubicBezTo>
                  <a:pt x="87683" y="342378"/>
                  <a:pt x="57411" y="334863"/>
                  <a:pt x="37578" y="350729"/>
                </a:cubicBezTo>
                <a:cubicBezTo>
                  <a:pt x="27268" y="358977"/>
                  <a:pt x="55008" y="376048"/>
                  <a:pt x="50104" y="388307"/>
                </a:cubicBezTo>
                <a:cubicBezTo>
                  <a:pt x="44513" y="402285"/>
                  <a:pt x="24570" y="404326"/>
                  <a:pt x="12526" y="413359"/>
                </a:cubicBezTo>
                <a:cubicBezTo>
                  <a:pt x="7802" y="416902"/>
                  <a:pt x="4175" y="421710"/>
                  <a:pt x="0" y="42588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5573194">
            <a:off x="4656179" y="3370929"/>
            <a:ext cx="945313" cy="853772"/>
          </a:xfrm>
          <a:prstGeom prst="arc">
            <a:avLst>
              <a:gd name="adj1" fmla="val 11426292"/>
              <a:gd name="adj2" fmla="val 2065492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 rot="5134036" flipV="1">
            <a:off x="4467223" y="3337550"/>
            <a:ext cx="945313" cy="867686"/>
          </a:xfrm>
          <a:prstGeom prst="arc">
            <a:avLst>
              <a:gd name="adj1" fmla="val 11426292"/>
              <a:gd name="adj2" fmla="val 2065492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/>
          <p:cNvSpPr/>
          <p:nvPr/>
        </p:nvSpPr>
        <p:spPr>
          <a:xfrm rot="16200000">
            <a:off x="3631567" y="2801168"/>
            <a:ext cx="1662975" cy="1813303"/>
          </a:xfrm>
          <a:prstGeom prst="arc">
            <a:avLst>
              <a:gd name="adj1" fmla="val 9172774"/>
              <a:gd name="adj2" fmla="val 201271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578983" y="3564199"/>
            <a:ext cx="67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int0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3798503" y="3540560"/>
            <a:ext cx="67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int1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353543" y="2985136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47077" y="1564350"/>
                <a:ext cx="312463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Set I/O value to 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</a:rPr>
                        <m:t>𝜏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</a:rPr>
                        <m:t>[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</a:rPr>
                        <m:t>↦0]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7" y="1564350"/>
                <a:ext cx="3124638" cy="954107"/>
              </a:xfrm>
              <a:prstGeom prst="rect">
                <a:avLst/>
              </a:prstGeom>
              <a:blipFill rotWithShape="1">
                <a:blip r:embed="rId2"/>
                <a:stretch>
                  <a:fillRect l="-3899" t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>
            <a:off x="3798503" y="2088990"/>
            <a:ext cx="1074177" cy="4112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8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XFA tracks I/O variables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157</a:t>
            </a:fld>
            <a:endParaRPr lang="en-US"/>
          </a:p>
        </p:txBody>
      </p:sp>
      <p:sp>
        <p:nvSpPr>
          <p:cNvPr id="13" name="Oval 12"/>
          <p:cNvSpPr/>
          <p:nvPr/>
        </p:nvSpPr>
        <p:spPr>
          <a:xfrm rot="18949663">
            <a:off x="4836820" y="2042146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 rot="2538698">
            <a:off x="4836820" y="3070846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4649973" y="1752600"/>
            <a:ext cx="263148" cy="336390"/>
          </a:xfrm>
          <a:custGeom>
            <a:avLst/>
            <a:gdLst>
              <a:gd name="connsiteX0" fmla="*/ 0 w 263148"/>
              <a:gd name="connsiteY0" fmla="*/ 50508 h 336390"/>
              <a:gd name="connsiteX1" fmla="*/ 112735 w 263148"/>
              <a:gd name="connsiteY1" fmla="*/ 12930 h 336390"/>
              <a:gd name="connsiteX2" fmla="*/ 137787 w 263148"/>
              <a:gd name="connsiteY2" fmla="*/ 50508 h 336390"/>
              <a:gd name="connsiteX3" fmla="*/ 75157 w 263148"/>
              <a:gd name="connsiteY3" fmla="*/ 150716 h 336390"/>
              <a:gd name="connsiteX4" fmla="*/ 112735 w 263148"/>
              <a:gd name="connsiteY4" fmla="*/ 175768 h 336390"/>
              <a:gd name="connsiteX5" fmla="*/ 187891 w 263148"/>
              <a:gd name="connsiteY5" fmla="*/ 138190 h 336390"/>
              <a:gd name="connsiteX6" fmla="*/ 200417 w 263148"/>
              <a:gd name="connsiteY6" fmla="*/ 175768 h 336390"/>
              <a:gd name="connsiteX7" fmla="*/ 150313 w 263148"/>
              <a:gd name="connsiteY7" fmla="*/ 250924 h 336390"/>
              <a:gd name="connsiteX8" fmla="*/ 212943 w 263148"/>
              <a:gd name="connsiteY8" fmla="*/ 275976 h 336390"/>
              <a:gd name="connsiteX9" fmla="*/ 225469 w 263148"/>
              <a:gd name="connsiteY9" fmla="*/ 313554 h 336390"/>
              <a:gd name="connsiteX10" fmla="*/ 263047 w 263148"/>
              <a:gd name="connsiteY10" fmla="*/ 313554 h 33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148" h="336390">
                <a:moveTo>
                  <a:pt x="0" y="50508"/>
                </a:moveTo>
                <a:cubicBezTo>
                  <a:pt x="38152" y="25074"/>
                  <a:pt x="67638" y="-23147"/>
                  <a:pt x="112735" y="12930"/>
                </a:cubicBezTo>
                <a:cubicBezTo>
                  <a:pt x="124490" y="22334"/>
                  <a:pt x="129436" y="37982"/>
                  <a:pt x="137787" y="50508"/>
                </a:cubicBezTo>
                <a:cubicBezTo>
                  <a:pt x="107974" y="139946"/>
                  <a:pt x="134707" y="111016"/>
                  <a:pt x="75157" y="150716"/>
                </a:cubicBezTo>
                <a:cubicBezTo>
                  <a:pt x="87683" y="159067"/>
                  <a:pt x="97885" y="173293"/>
                  <a:pt x="112735" y="175768"/>
                </a:cubicBezTo>
                <a:cubicBezTo>
                  <a:pt x="133479" y="179225"/>
                  <a:pt x="174805" y="146914"/>
                  <a:pt x="187891" y="138190"/>
                </a:cubicBezTo>
                <a:cubicBezTo>
                  <a:pt x="192066" y="150716"/>
                  <a:pt x="200417" y="162564"/>
                  <a:pt x="200417" y="175768"/>
                </a:cubicBezTo>
                <a:cubicBezTo>
                  <a:pt x="200417" y="212024"/>
                  <a:pt x="172906" y="228331"/>
                  <a:pt x="150313" y="250924"/>
                </a:cubicBezTo>
                <a:cubicBezTo>
                  <a:pt x="180346" y="341023"/>
                  <a:pt x="134301" y="244519"/>
                  <a:pt x="212943" y="275976"/>
                </a:cubicBezTo>
                <a:cubicBezTo>
                  <a:pt x="225202" y="280880"/>
                  <a:pt x="216133" y="304218"/>
                  <a:pt x="225469" y="313554"/>
                </a:cubicBezTo>
                <a:cubicBezTo>
                  <a:pt x="267008" y="355093"/>
                  <a:pt x="263047" y="330526"/>
                  <a:pt x="263047" y="3135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3" idx="3"/>
            <a:endCxn id="14" idx="1"/>
          </p:cNvCxnSpPr>
          <p:nvPr/>
        </p:nvCxnSpPr>
        <p:spPr>
          <a:xfrm flipH="1">
            <a:off x="5000228" y="2385027"/>
            <a:ext cx="5565" cy="686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45847" y="2500252"/>
            <a:ext cx="1243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start_int</a:t>
            </a:r>
            <a:endParaRPr lang="en-US" sz="2400" dirty="0"/>
          </a:p>
        </p:txBody>
      </p:sp>
      <p:sp>
        <p:nvSpPr>
          <p:cNvPr id="19" name="Oval 18"/>
          <p:cNvSpPr/>
          <p:nvPr/>
        </p:nvSpPr>
        <p:spPr>
          <a:xfrm rot="2538698">
            <a:off x="4845129" y="408434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584581" y="4323844"/>
            <a:ext cx="288099" cy="425885"/>
          </a:xfrm>
          <a:custGeom>
            <a:avLst/>
            <a:gdLst>
              <a:gd name="connsiteX0" fmla="*/ 288099 w 288099"/>
              <a:gd name="connsiteY0" fmla="*/ 0 h 425885"/>
              <a:gd name="connsiteX1" fmla="*/ 250521 w 288099"/>
              <a:gd name="connsiteY1" fmla="*/ 62630 h 425885"/>
              <a:gd name="connsiteX2" fmla="*/ 263047 w 288099"/>
              <a:gd name="connsiteY2" fmla="*/ 100208 h 425885"/>
              <a:gd name="connsiteX3" fmla="*/ 225469 w 288099"/>
              <a:gd name="connsiteY3" fmla="*/ 125260 h 425885"/>
              <a:gd name="connsiteX4" fmla="*/ 175365 w 288099"/>
              <a:gd name="connsiteY4" fmla="*/ 137786 h 425885"/>
              <a:gd name="connsiteX5" fmla="*/ 137787 w 288099"/>
              <a:gd name="connsiteY5" fmla="*/ 150312 h 425885"/>
              <a:gd name="connsiteX6" fmla="*/ 150313 w 288099"/>
              <a:gd name="connsiteY6" fmla="*/ 187890 h 425885"/>
              <a:gd name="connsiteX7" fmla="*/ 175365 w 288099"/>
              <a:gd name="connsiteY7" fmla="*/ 212943 h 425885"/>
              <a:gd name="connsiteX8" fmla="*/ 162839 w 288099"/>
              <a:gd name="connsiteY8" fmla="*/ 250521 h 425885"/>
              <a:gd name="connsiteX9" fmla="*/ 87682 w 288099"/>
              <a:gd name="connsiteY9" fmla="*/ 237995 h 425885"/>
              <a:gd name="connsiteX10" fmla="*/ 112735 w 288099"/>
              <a:gd name="connsiteY10" fmla="*/ 338203 h 425885"/>
              <a:gd name="connsiteX11" fmla="*/ 37578 w 288099"/>
              <a:gd name="connsiteY11" fmla="*/ 350729 h 425885"/>
              <a:gd name="connsiteX12" fmla="*/ 50104 w 288099"/>
              <a:gd name="connsiteY12" fmla="*/ 388307 h 425885"/>
              <a:gd name="connsiteX13" fmla="*/ 12526 w 288099"/>
              <a:gd name="connsiteY13" fmla="*/ 413359 h 425885"/>
              <a:gd name="connsiteX14" fmla="*/ 0 w 288099"/>
              <a:gd name="connsiteY14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099" h="425885">
                <a:moveTo>
                  <a:pt x="288099" y="0"/>
                </a:moveTo>
                <a:cubicBezTo>
                  <a:pt x="275573" y="20877"/>
                  <a:pt x="256426" y="39011"/>
                  <a:pt x="250521" y="62630"/>
                </a:cubicBezTo>
                <a:cubicBezTo>
                  <a:pt x="247319" y="75439"/>
                  <a:pt x="267951" y="87949"/>
                  <a:pt x="263047" y="100208"/>
                </a:cubicBezTo>
                <a:cubicBezTo>
                  <a:pt x="257456" y="114186"/>
                  <a:pt x="239306" y="119330"/>
                  <a:pt x="225469" y="125260"/>
                </a:cubicBezTo>
                <a:cubicBezTo>
                  <a:pt x="209646" y="132041"/>
                  <a:pt x="191918" y="133057"/>
                  <a:pt x="175365" y="137786"/>
                </a:cubicBezTo>
                <a:cubicBezTo>
                  <a:pt x="162669" y="141413"/>
                  <a:pt x="150313" y="146137"/>
                  <a:pt x="137787" y="150312"/>
                </a:cubicBezTo>
                <a:cubicBezTo>
                  <a:pt x="141962" y="162838"/>
                  <a:pt x="143520" y="176568"/>
                  <a:pt x="150313" y="187890"/>
                </a:cubicBezTo>
                <a:cubicBezTo>
                  <a:pt x="156389" y="198017"/>
                  <a:pt x="173049" y="201362"/>
                  <a:pt x="175365" y="212943"/>
                </a:cubicBezTo>
                <a:cubicBezTo>
                  <a:pt x="177954" y="225890"/>
                  <a:pt x="167014" y="237995"/>
                  <a:pt x="162839" y="250521"/>
                </a:cubicBezTo>
                <a:cubicBezTo>
                  <a:pt x="137787" y="246346"/>
                  <a:pt x="107514" y="222129"/>
                  <a:pt x="87682" y="237995"/>
                </a:cubicBezTo>
                <a:cubicBezTo>
                  <a:pt x="79727" y="244359"/>
                  <a:pt x="107785" y="323352"/>
                  <a:pt x="112735" y="338203"/>
                </a:cubicBezTo>
                <a:cubicBezTo>
                  <a:pt x="87683" y="342378"/>
                  <a:pt x="57411" y="334863"/>
                  <a:pt x="37578" y="350729"/>
                </a:cubicBezTo>
                <a:cubicBezTo>
                  <a:pt x="27268" y="358977"/>
                  <a:pt x="55008" y="376048"/>
                  <a:pt x="50104" y="388307"/>
                </a:cubicBezTo>
                <a:cubicBezTo>
                  <a:pt x="44513" y="402285"/>
                  <a:pt x="24570" y="404326"/>
                  <a:pt x="12526" y="413359"/>
                </a:cubicBezTo>
                <a:cubicBezTo>
                  <a:pt x="7802" y="416902"/>
                  <a:pt x="4175" y="421710"/>
                  <a:pt x="0" y="42588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5573194">
            <a:off x="4656179" y="3370929"/>
            <a:ext cx="945313" cy="853772"/>
          </a:xfrm>
          <a:prstGeom prst="arc">
            <a:avLst>
              <a:gd name="adj1" fmla="val 11426292"/>
              <a:gd name="adj2" fmla="val 2065492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 rot="5134036" flipV="1">
            <a:off x="4467223" y="3337550"/>
            <a:ext cx="945313" cy="867686"/>
          </a:xfrm>
          <a:prstGeom prst="arc">
            <a:avLst>
              <a:gd name="adj1" fmla="val 11426292"/>
              <a:gd name="adj2" fmla="val 2065492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/>
          <p:cNvSpPr/>
          <p:nvPr/>
        </p:nvSpPr>
        <p:spPr>
          <a:xfrm rot="16200000">
            <a:off x="3631567" y="2801168"/>
            <a:ext cx="1662975" cy="1813303"/>
          </a:xfrm>
          <a:prstGeom prst="arc">
            <a:avLst>
              <a:gd name="adj1" fmla="val 9172774"/>
              <a:gd name="adj2" fmla="val 201271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578983" y="3564199"/>
            <a:ext cx="67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int0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3798503" y="3540560"/>
            <a:ext cx="67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int1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353543" y="2985136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47077" y="1564350"/>
                <a:ext cx="312463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</a:rPr>
                  <a:t>Set I/O value to 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𝜏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[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↦0]</m:t>
                      </m:r>
                    </m:oMath>
                  </m:oMathPara>
                </a14:m>
                <a:endParaRPr lang="en-US" sz="28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7" y="1564350"/>
                <a:ext cx="3124638" cy="954107"/>
              </a:xfrm>
              <a:prstGeom prst="rect">
                <a:avLst/>
              </a:prstGeom>
              <a:blipFill rotWithShape="1">
                <a:blip r:embed="rId2"/>
                <a:stretch>
                  <a:fillRect l="-3899" t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>
            <a:off x="3798503" y="2088990"/>
            <a:ext cx="1074177" cy="41126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97947" y="5313062"/>
            <a:ext cx="38460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Add 0 to I/O value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(no change in data value)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5955077" y="4057154"/>
            <a:ext cx="496926" cy="13102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XFA tracks I/O variables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158</a:t>
            </a:fld>
            <a:endParaRPr lang="en-US"/>
          </a:p>
        </p:txBody>
      </p:sp>
      <p:sp>
        <p:nvSpPr>
          <p:cNvPr id="13" name="Oval 12"/>
          <p:cNvSpPr/>
          <p:nvPr/>
        </p:nvSpPr>
        <p:spPr>
          <a:xfrm rot="18949663">
            <a:off x="4836820" y="2042146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 rot="2538698">
            <a:off x="4836820" y="3070846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4649973" y="1752600"/>
            <a:ext cx="263148" cy="336390"/>
          </a:xfrm>
          <a:custGeom>
            <a:avLst/>
            <a:gdLst>
              <a:gd name="connsiteX0" fmla="*/ 0 w 263148"/>
              <a:gd name="connsiteY0" fmla="*/ 50508 h 336390"/>
              <a:gd name="connsiteX1" fmla="*/ 112735 w 263148"/>
              <a:gd name="connsiteY1" fmla="*/ 12930 h 336390"/>
              <a:gd name="connsiteX2" fmla="*/ 137787 w 263148"/>
              <a:gd name="connsiteY2" fmla="*/ 50508 h 336390"/>
              <a:gd name="connsiteX3" fmla="*/ 75157 w 263148"/>
              <a:gd name="connsiteY3" fmla="*/ 150716 h 336390"/>
              <a:gd name="connsiteX4" fmla="*/ 112735 w 263148"/>
              <a:gd name="connsiteY4" fmla="*/ 175768 h 336390"/>
              <a:gd name="connsiteX5" fmla="*/ 187891 w 263148"/>
              <a:gd name="connsiteY5" fmla="*/ 138190 h 336390"/>
              <a:gd name="connsiteX6" fmla="*/ 200417 w 263148"/>
              <a:gd name="connsiteY6" fmla="*/ 175768 h 336390"/>
              <a:gd name="connsiteX7" fmla="*/ 150313 w 263148"/>
              <a:gd name="connsiteY7" fmla="*/ 250924 h 336390"/>
              <a:gd name="connsiteX8" fmla="*/ 212943 w 263148"/>
              <a:gd name="connsiteY8" fmla="*/ 275976 h 336390"/>
              <a:gd name="connsiteX9" fmla="*/ 225469 w 263148"/>
              <a:gd name="connsiteY9" fmla="*/ 313554 h 336390"/>
              <a:gd name="connsiteX10" fmla="*/ 263047 w 263148"/>
              <a:gd name="connsiteY10" fmla="*/ 313554 h 33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148" h="336390">
                <a:moveTo>
                  <a:pt x="0" y="50508"/>
                </a:moveTo>
                <a:cubicBezTo>
                  <a:pt x="38152" y="25074"/>
                  <a:pt x="67638" y="-23147"/>
                  <a:pt x="112735" y="12930"/>
                </a:cubicBezTo>
                <a:cubicBezTo>
                  <a:pt x="124490" y="22334"/>
                  <a:pt x="129436" y="37982"/>
                  <a:pt x="137787" y="50508"/>
                </a:cubicBezTo>
                <a:cubicBezTo>
                  <a:pt x="107974" y="139946"/>
                  <a:pt x="134707" y="111016"/>
                  <a:pt x="75157" y="150716"/>
                </a:cubicBezTo>
                <a:cubicBezTo>
                  <a:pt x="87683" y="159067"/>
                  <a:pt x="97885" y="173293"/>
                  <a:pt x="112735" y="175768"/>
                </a:cubicBezTo>
                <a:cubicBezTo>
                  <a:pt x="133479" y="179225"/>
                  <a:pt x="174805" y="146914"/>
                  <a:pt x="187891" y="138190"/>
                </a:cubicBezTo>
                <a:cubicBezTo>
                  <a:pt x="192066" y="150716"/>
                  <a:pt x="200417" y="162564"/>
                  <a:pt x="200417" y="175768"/>
                </a:cubicBezTo>
                <a:cubicBezTo>
                  <a:pt x="200417" y="212024"/>
                  <a:pt x="172906" y="228331"/>
                  <a:pt x="150313" y="250924"/>
                </a:cubicBezTo>
                <a:cubicBezTo>
                  <a:pt x="180346" y="341023"/>
                  <a:pt x="134301" y="244519"/>
                  <a:pt x="212943" y="275976"/>
                </a:cubicBezTo>
                <a:cubicBezTo>
                  <a:pt x="225202" y="280880"/>
                  <a:pt x="216133" y="304218"/>
                  <a:pt x="225469" y="313554"/>
                </a:cubicBezTo>
                <a:cubicBezTo>
                  <a:pt x="267008" y="355093"/>
                  <a:pt x="263047" y="330526"/>
                  <a:pt x="263047" y="3135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3" idx="3"/>
            <a:endCxn id="14" idx="1"/>
          </p:cNvCxnSpPr>
          <p:nvPr/>
        </p:nvCxnSpPr>
        <p:spPr>
          <a:xfrm flipH="1">
            <a:off x="5000228" y="2385027"/>
            <a:ext cx="5565" cy="686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45847" y="2500252"/>
            <a:ext cx="1243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start_int</a:t>
            </a:r>
            <a:endParaRPr lang="en-US" sz="2400" dirty="0"/>
          </a:p>
        </p:txBody>
      </p:sp>
      <p:sp>
        <p:nvSpPr>
          <p:cNvPr id="19" name="Oval 18"/>
          <p:cNvSpPr/>
          <p:nvPr/>
        </p:nvSpPr>
        <p:spPr>
          <a:xfrm rot="2538698">
            <a:off x="4845129" y="408434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584581" y="4323844"/>
            <a:ext cx="288099" cy="425885"/>
          </a:xfrm>
          <a:custGeom>
            <a:avLst/>
            <a:gdLst>
              <a:gd name="connsiteX0" fmla="*/ 288099 w 288099"/>
              <a:gd name="connsiteY0" fmla="*/ 0 h 425885"/>
              <a:gd name="connsiteX1" fmla="*/ 250521 w 288099"/>
              <a:gd name="connsiteY1" fmla="*/ 62630 h 425885"/>
              <a:gd name="connsiteX2" fmla="*/ 263047 w 288099"/>
              <a:gd name="connsiteY2" fmla="*/ 100208 h 425885"/>
              <a:gd name="connsiteX3" fmla="*/ 225469 w 288099"/>
              <a:gd name="connsiteY3" fmla="*/ 125260 h 425885"/>
              <a:gd name="connsiteX4" fmla="*/ 175365 w 288099"/>
              <a:gd name="connsiteY4" fmla="*/ 137786 h 425885"/>
              <a:gd name="connsiteX5" fmla="*/ 137787 w 288099"/>
              <a:gd name="connsiteY5" fmla="*/ 150312 h 425885"/>
              <a:gd name="connsiteX6" fmla="*/ 150313 w 288099"/>
              <a:gd name="connsiteY6" fmla="*/ 187890 h 425885"/>
              <a:gd name="connsiteX7" fmla="*/ 175365 w 288099"/>
              <a:gd name="connsiteY7" fmla="*/ 212943 h 425885"/>
              <a:gd name="connsiteX8" fmla="*/ 162839 w 288099"/>
              <a:gd name="connsiteY8" fmla="*/ 250521 h 425885"/>
              <a:gd name="connsiteX9" fmla="*/ 87682 w 288099"/>
              <a:gd name="connsiteY9" fmla="*/ 237995 h 425885"/>
              <a:gd name="connsiteX10" fmla="*/ 112735 w 288099"/>
              <a:gd name="connsiteY10" fmla="*/ 338203 h 425885"/>
              <a:gd name="connsiteX11" fmla="*/ 37578 w 288099"/>
              <a:gd name="connsiteY11" fmla="*/ 350729 h 425885"/>
              <a:gd name="connsiteX12" fmla="*/ 50104 w 288099"/>
              <a:gd name="connsiteY12" fmla="*/ 388307 h 425885"/>
              <a:gd name="connsiteX13" fmla="*/ 12526 w 288099"/>
              <a:gd name="connsiteY13" fmla="*/ 413359 h 425885"/>
              <a:gd name="connsiteX14" fmla="*/ 0 w 288099"/>
              <a:gd name="connsiteY14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099" h="425885">
                <a:moveTo>
                  <a:pt x="288099" y="0"/>
                </a:moveTo>
                <a:cubicBezTo>
                  <a:pt x="275573" y="20877"/>
                  <a:pt x="256426" y="39011"/>
                  <a:pt x="250521" y="62630"/>
                </a:cubicBezTo>
                <a:cubicBezTo>
                  <a:pt x="247319" y="75439"/>
                  <a:pt x="267951" y="87949"/>
                  <a:pt x="263047" y="100208"/>
                </a:cubicBezTo>
                <a:cubicBezTo>
                  <a:pt x="257456" y="114186"/>
                  <a:pt x="239306" y="119330"/>
                  <a:pt x="225469" y="125260"/>
                </a:cubicBezTo>
                <a:cubicBezTo>
                  <a:pt x="209646" y="132041"/>
                  <a:pt x="191918" y="133057"/>
                  <a:pt x="175365" y="137786"/>
                </a:cubicBezTo>
                <a:cubicBezTo>
                  <a:pt x="162669" y="141413"/>
                  <a:pt x="150313" y="146137"/>
                  <a:pt x="137787" y="150312"/>
                </a:cubicBezTo>
                <a:cubicBezTo>
                  <a:pt x="141962" y="162838"/>
                  <a:pt x="143520" y="176568"/>
                  <a:pt x="150313" y="187890"/>
                </a:cubicBezTo>
                <a:cubicBezTo>
                  <a:pt x="156389" y="198017"/>
                  <a:pt x="173049" y="201362"/>
                  <a:pt x="175365" y="212943"/>
                </a:cubicBezTo>
                <a:cubicBezTo>
                  <a:pt x="177954" y="225890"/>
                  <a:pt x="167014" y="237995"/>
                  <a:pt x="162839" y="250521"/>
                </a:cubicBezTo>
                <a:cubicBezTo>
                  <a:pt x="137787" y="246346"/>
                  <a:pt x="107514" y="222129"/>
                  <a:pt x="87682" y="237995"/>
                </a:cubicBezTo>
                <a:cubicBezTo>
                  <a:pt x="79727" y="244359"/>
                  <a:pt x="107785" y="323352"/>
                  <a:pt x="112735" y="338203"/>
                </a:cubicBezTo>
                <a:cubicBezTo>
                  <a:pt x="87683" y="342378"/>
                  <a:pt x="57411" y="334863"/>
                  <a:pt x="37578" y="350729"/>
                </a:cubicBezTo>
                <a:cubicBezTo>
                  <a:pt x="27268" y="358977"/>
                  <a:pt x="55008" y="376048"/>
                  <a:pt x="50104" y="388307"/>
                </a:cubicBezTo>
                <a:cubicBezTo>
                  <a:pt x="44513" y="402285"/>
                  <a:pt x="24570" y="404326"/>
                  <a:pt x="12526" y="413359"/>
                </a:cubicBezTo>
                <a:cubicBezTo>
                  <a:pt x="7802" y="416902"/>
                  <a:pt x="4175" y="421710"/>
                  <a:pt x="0" y="42588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5573194">
            <a:off x="4656179" y="3370929"/>
            <a:ext cx="945313" cy="853772"/>
          </a:xfrm>
          <a:prstGeom prst="arc">
            <a:avLst>
              <a:gd name="adj1" fmla="val 11426292"/>
              <a:gd name="adj2" fmla="val 2065492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 rot="5134036" flipV="1">
            <a:off x="4467223" y="3337550"/>
            <a:ext cx="945313" cy="867686"/>
          </a:xfrm>
          <a:prstGeom prst="arc">
            <a:avLst>
              <a:gd name="adj1" fmla="val 11426292"/>
              <a:gd name="adj2" fmla="val 2065492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/>
          <p:cNvSpPr/>
          <p:nvPr/>
        </p:nvSpPr>
        <p:spPr>
          <a:xfrm rot="16200000">
            <a:off x="3631567" y="2801168"/>
            <a:ext cx="1662975" cy="1813303"/>
          </a:xfrm>
          <a:prstGeom prst="arc">
            <a:avLst>
              <a:gd name="adj1" fmla="val 9172774"/>
              <a:gd name="adj2" fmla="val 201271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578983" y="3564199"/>
            <a:ext cx="67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int0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3798503" y="3540560"/>
            <a:ext cx="67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int1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353543" y="2985136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47077" y="1564350"/>
                <a:ext cx="305263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</a:rPr>
                  <a:t>Set I/O value to 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𝜏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[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↦0]</m:t>
                      </m:r>
                    </m:oMath>
                  </m:oMathPara>
                </a14:m>
                <a:endParaRPr lang="en-US" sz="28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7" y="1564350"/>
                <a:ext cx="3052631" cy="954107"/>
              </a:xfrm>
              <a:prstGeom prst="rect">
                <a:avLst/>
              </a:prstGeom>
              <a:blipFill rotWithShape="1">
                <a:blip r:embed="rId2"/>
                <a:stretch>
                  <a:fillRect l="-3992" t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>
            <a:off x="3798503" y="2088990"/>
            <a:ext cx="1074177" cy="41126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261414" y="4025864"/>
            <a:ext cx="752189" cy="12736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38823" y="5367377"/>
                <a:ext cx="398814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Add 1 to I/O value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𝜏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[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↦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+1]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823" y="5367377"/>
                <a:ext cx="3988143" cy="954107"/>
              </a:xfrm>
              <a:prstGeom prst="rect">
                <a:avLst/>
              </a:prstGeom>
              <a:blipFill rotWithShape="1">
                <a:blip r:embed="rId4"/>
                <a:stretch>
                  <a:fillRect l="-3058" t="-5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5297947" y="5313062"/>
            <a:ext cx="38460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Add 0 to I/O value</a:t>
            </a:r>
          </a:p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(no change in data value)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5955077" y="4057154"/>
            <a:ext cx="496926" cy="131022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XFA tracks I/O variables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159</a:t>
            </a:fld>
            <a:endParaRPr lang="en-US"/>
          </a:p>
        </p:txBody>
      </p:sp>
      <p:sp>
        <p:nvSpPr>
          <p:cNvPr id="13" name="Oval 12"/>
          <p:cNvSpPr/>
          <p:nvPr/>
        </p:nvSpPr>
        <p:spPr>
          <a:xfrm rot="18949663">
            <a:off x="4836820" y="2042146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 rot="2538698">
            <a:off x="4836820" y="3070846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4649973" y="1752600"/>
            <a:ext cx="263148" cy="336390"/>
          </a:xfrm>
          <a:custGeom>
            <a:avLst/>
            <a:gdLst>
              <a:gd name="connsiteX0" fmla="*/ 0 w 263148"/>
              <a:gd name="connsiteY0" fmla="*/ 50508 h 336390"/>
              <a:gd name="connsiteX1" fmla="*/ 112735 w 263148"/>
              <a:gd name="connsiteY1" fmla="*/ 12930 h 336390"/>
              <a:gd name="connsiteX2" fmla="*/ 137787 w 263148"/>
              <a:gd name="connsiteY2" fmla="*/ 50508 h 336390"/>
              <a:gd name="connsiteX3" fmla="*/ 75157 w 263148"/>
              <a:gd name="connsiteY3" fmla="*/ 150716 h 336390"/>
              <a:gd name="connsiteX4" fmla="*/ 112735 w 263148"/>
              <a:gd name="connsiteY4" fmla="*/ 175768 h 336390"/>
              <a:gd name="connsiteX5" fmla="*/ 187891 w 263148"/>
              <a:gd name="connsiteY5" fmla="*/ 138190 h 336390"/>
              <a:gd name="connsiteX6" fmla="*/ 200417 w 263148"/>
              <a:gd name="connsiteY6" fmla="*/ 175768 h 336390"/>
              <a:gd name="connsiteX7" fmla="*/ 150313 w 263148"/>
              <a:gd name="connsiteY7" fmla="*/ 250924 h 336390"/>
              <a:gd name="connsiteX8" fmla="*/ 212943 w 263148"/>
              <a:gd name="connsiteY8" fmla="*/ 275976 h 336390"/>
              <a:gd name="connsiteX9" fmla="*/ 225469 w 263148"/>
              <a:gd name="connsiteY9" fmla="*/ 313554 h 336390"/>
              <a:gd name="connsiteX10" fmla="*/ 263047 w 263148"/>
              <a:gd name="connsiteY10" fmla="*/ 313554 h 33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148" h="336390">
                <a:moveTo>
                  <a:pt x="0" y="50508"/>
                </a:moveTo>
                <a:cubicBezTo>
                  <a:pt x="38152" y="25074"/>
                  <a:pt x="67638" y="-23147"/>
                  <a:pt x="112735" y="12930"/>
                </a:cubicBezTo>
                <a:cubicBezTo>
                  <a:pt x="124490" y="22334"/>
                  <a:pt x="129436" y="37982"/>
                  <a:pt x="137787" y="50508"/>
                </a:cubicBezTo>
                <a:cubicBezTo>
                  <a:pt x="107974" y="139946"/>
                  <a:pt x="134707" y="111016"/>
                  <a:pt x="75157" y="150716"/>
                </a:cubicBezTo>
                <a:cubicBezTo>
                  <a:pt x="87683" y="159067"/>
                  <a:pt x="97885" y="173293"/>
                  <a:pt x="112735" y="175768"/>
                </a:cubicBezTo>
                <a:cubicBezTo>
                  <a:pt x="133479" y="179225"/>
                  <a:pt x="174805" y="146914"/>
                  <a:pt x="187891" y="138190"/>
                </a:cubicBezTo>
                <a:cubicBezTo>
                  <a:pt x="192066" y="150716"/>
                  <a:pt x="200417" y="162564"/>
                  <a:pt x="200417" y="175768"/>
                </a:cubicBezTo>
                <a:cubicBezTo>
                  <a:pt x="200417" y="212024"/>
                  <a:pt x="172906" y="228331"/>
                  <a:pt x="150313" y="250924"/>
                </a:cubicBezTo>
                <a:cubicBezTo>
                  <a:pt x="180346" y="341023"/>
                  <a:pt x="134301" y="244519"/>
                  <a:pt x="212943" y="275976"/>
                </a:cubicBezTo>
                <a:cubicBezTo>
                  <a:pt x="225202" y="280880"/>
                  <a:pt x="216133" y="304218"/>
                  <a:pt x="225469" y="313554"/>
                </a:cubicBezTo>
                <a:cubicBezTo>
                  <a:pt x="267008" y="355093"/>
                  <a:pt x="263047" y="330526"/>
                  <a:pt x="263047" y="3135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3" idx="3"/>
            <a:endCxn id="14" idx="1"/>
          </p:cNvCxnSpPr>
          <p:nvPr/>
        </p:nvCxnSpPr>
        <p:spPr>
          <a:xfrm flipH="1">
            <a:off x="5000228" y="2385027"/>
            <a:ext cx="5565" cy="686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45847" y="2500252"/>
            <a:ext cx="1243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start_int</a:t>
            </a:r>
            <a:endParaRPr lang="en-US" sz="2400" dirty="0"/>
          </a:p>
        </p:txBody>
      </p:sp>
      <p:sp>
        <p:nvSpPr>
          <p:cNvPr id="19" name="Oval 18"/>
          <p:cNvSpPr/>
          <p:nvPr/>
        </p:nvSpPr>
        <p:spPr>
          <a:xfrm rot="2538698">
            <a:off x="4845129" y="408434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584581" y="4323844"/>
            <a:ext cx="288099" cy="425885"/>
          </a:xfrm>
          <a:custGeom>
            <a:avLst/>
            <a:gdLst>
              <a:gd name="connsiteX0" fmla="*/ 288099 w 288099"/>
              <a:gd name="connsiteY0" fmla="*/ 0 h 425885"/>
              <a:gd name="connsiteX1" fmla="*/ 250521 w 288099"/>
              <a:gd name="connsiteY1" fmla="*/ 62630 h 425885"/>
              <a:gd name="connsiteX2" fmla="*/ 263047 w 288099"/>
              <a:gd name="connsiteY2" fmla="*/ 100208 h 425885"/>
              <a:gd name="connsiteX3" fmla="*/ 225469 w 288099"/>
              <a:gd name="connsiteY3" fmla="*/ 125260 h 425885"/>
              <a:gd name="connsiteX4" fmla="*/ 175365 w 288099"/>
              <a:gd name="connsiteY4" fmla="*/ 137786 h 425885"/>
              <a:gd name="connsiteX5" fmla="*/ 137787 w 288099"/>
              <a:gd name="connsiteY5" fmla="*/ 150312 h 425885"/>
              <a:gd name="connsiteX6" fmla="*/ 150313 w 288099"/>
              <a:gd name="connsiteY6" fmla="*/ 187890 h 425885"/>
              <a:gd name="connsiteX7" fmla="*/ 175365 w 288099"/>
              <a:gd name="connsiteY7" fmla="*/ 212943 h 425885"/>
              <a:gd name="connsiteX8" fmla="*/ 162839 w 288099"/>
              <a:gd name="connsiteY8" fmla="*/ 250521 h 425885"/>
              <a:gd name="connsiteX9" fmla="*/ 87682 w 288099"/>
              <a:gd name="connsiteY9" fmla="*/ 237995 h 425885"/>
              <a:gd name="connsiteX10" fmla="*/ 112735 w 288099"/>
              <a:gd name="connsiteY10" fmla="*/ 338203 h 425885"/>
              <a:gd name="connsiteX11" fmla="*/ 37578 w 288099"/>
              <a:gd name="connsiteY11" fmla="*/ 350729 h 425885"/>
              <a:gd name="connsiteX12" fmla="*/ 50104 w 288099"/>
              <a:gd name="connsiteY12" fmla="*/ 388307 h 425885"/>
              <a:gd name="connsiteX13" fmla="*/ 12526 w 288099"/>
              <a:gd name="connsiteY13" fmla="*/ 413359 h 425885"/>
              <a:gd name="connsiteX14" fmla="*/ 0 w 288099"/>
              <a:gd name="connsiteY14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099" h="425885">
                <a:moveTo>
                  <a:pt x="288099" y="0"/>
                </a:moveTo>
                <a:cubicBezTo>
                  <a:pt x="275573" y="20877"/>
                  <a:pt x="256426" y="39011"/>
                  <a:pt x="250521" y="62630"/>
                </a:cubicBezTo>
                <a:cubicBezTo>
                  <a:pt x="247319" y="75439"/>
                  <a:pt x="267951" y="87949"/>
                  <a:pt x="263047" y="100208"/>
                </a:cubicBezTo>
                <a:cubicBezTo>
                  <a:pt x="257456" y="114186"/>
                  <a:pt x="239306" y="119330"/>
                  <a:pt x="225469" y="125260"/>
                </a:cubicBezTo>
                <a:cubicBezTo>
                  <a:pt x="209646" y="132041"/>
                  <a:pt x="191918" y="133057"/>
                  <a:pt x="175365" y="137786"/>
                </a:cubicBezTo>
                <a:cubicBezTo>
                  <a:pt x="162669" y="141413"/>
                  <a:pt x="150313" y="146137"/>
                  <a:pt x="137787" y="150312"/>
                </a:cubicBezTo>
                <a:cubicBezTo>
                  <a:pt x="141962" y="162838"/>
                  <a:pt x="143520" y="176568"/>
                  <a:pt x="150313" y="187890"/>
                </a:cubicBezTo>
                <a:cubicBezTo>
                  <a:pt x="156389" y="198017"/>
                  <a:pt x="173049" y="201362"/>
                  <a:pt x="175365" y="212943"/>
                </a:cubicBezTo>
                <a:cubicBezTo>
                  <a:pt x="177954" y="225890"/>
                  <a:pt x="167014" y="237995"/>
                  <a:pt x="162839" y="250521"/>
                </a:cubicBezTo>
                <a:cubicBezTo>
                  <a:pt x="137787" y="246346"/>
                  <a:pt x="107514" y="222129"/>
                  <a:pt x="87682" y="237995"/>
                </a:cubicBezTo>
                <a:cubicBezTo>
                  <a:pt x="79727" y="244359"/>
                  <a:pt x="107785" y="323352"/>
                  <a:pt x="112735" y="338203"/>
                </a:cubicBezTo>
                <a:cubicBezTo>
                  <a:pt x="87683" y="342378"/>
                  <a:pt x="57411" y="334863"/>
                  <a:pt x="37578" y="350729"/>
                </a:cubicBezTo>
                <a:cubicBezTo>
                  <a:pt x="27268" y="358977"/>
                  <a:pt x="55008" y="376048"/>
                  <a:pt x="50104" y="388307"/>
                </a:cubicBezTo>
                <a:cubicBezTo>
                  <a:pt x="44513" y="402285"/>
                  <a:pt x="24570" y="404326"/>
                  <a:pt x="12526" y="413359"/>
                </a:cubicBezTo>
                <a:cubicBezTo>
                  <a:pt x="7802" y="416902"/>
                  <a:pt x="4175" y="421710"/>
                  <a:pt x="0" y="42588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5573194">
            <a:off x="4656179" y="3370929"/>
            <a:ext cx="945313" cy="853772"/>
          </a:xfrm>
          <a:prstGeom prst="arc">
            <a:avLst>
              <a:gd name="adj1" fmla="val 11426292"/>
              <a:gd name="adj2" fmla="val 2065492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 rot="5134036" flipV="1">
            <a:off x="4467223" y="3337550"/>
            <a:ext cx="945313" cy="867686"/>
          </a:xfrm>
          <a:prstGeom prst="arc">
            <a:avLst>
              <a:gd name="adj1" fmla="val 11426292"/>
              <a:gd name="adj2" fmla="val 2065492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/>
          <p:cNvSpPr/>
          <p:nvPr/>
        </p:nvSpPr>
        <p:spPr>
          <a:xfrm rot="16200000">
            <a:off x="3631567" y="2801168"/>
            <a:ext cx="1662975" cy="1813303"/>
          </a:xfrm>
          <a:prstGeom prst="arc">
            <a:avLst>
              <a:gd name="adj1" fmla="val 9172774"/>
              <a:gd name="adj2" fmla="val 201271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578983" y="3564199"/>
            <a:ext cx="67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int0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3798503" y="3540560"/>
            <a:ext cx="67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int1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353543" y="2985136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47077" y="1564350"/>
                <a:ext cx="312463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</a:rPr>
                  <a:t>Set I/O value to 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𝜏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[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↦0]</m:t>
                      </m:r>
                    </m:oMath>
                  </m:oMathPara>
                </a14:m>
                <a:endParaRPr lang="en-US" sz="28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7" y="1564350"/>
                <a:ext cx="3124638" cy="954107"/>
              </a:xfrm>
              <a:prstGeom prst="rect">
                <a:avLst/>
              </a:prstGeom>
              <a:blipFill rotWithShape="1">
                <a:blip r:embed="rId2"/>
                <a:stretch>
                  <a:fillRect l="-3899" t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>
            <a:off x="3798503" y="2088990"/>
            <a:ext cx="1074177" cy="41126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261414" y="4025864"/>
            <a:ext cx="752189" cy="127365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38823" y="5367377"/>
                <a:ext cx="398814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>
                        <a:lumMod val="65000"/>
                      </a:schemeClr>
                    </a:solidFill>
                  </a:rPr>
                  <a:t>Add 1 to I/O value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𝜏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[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↦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+1]</m:t>
                      </m:r>
                    </m:oMath>
                  </m:oMathPara>
                </a14:m>
                <a:endParaRPr lang="en-US" sz="28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823" y="5367377"/>
                <a:ext cx="3988143" cy="954107"/>
              </a:xfrm>
              <a:prstGeom prst="rect">
                <a:avLst/>
              </a:prstGeom>
              <a:blipFill rotWithShape="1">
                <a:blip r:embed="rId4"/>
                <a:stretch>
                  <a:fillRect l="-3058" t="-5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5297947" y="5313062"/>
            <a:ext cx="38460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Add 0 to I/O value</a:t>
            </a:r>
          </a:p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(no change in data value)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5955077" y="4057154"/>
            <a:ext cx="496926" cy="131022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936053" y="3191695"/>
            <a:ext cx="41853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0" y="2895600"/>
                <a:ext cx="320126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Multiply value by 2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𝜏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[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↦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[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]]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95600"/>
                <a:ext cx="3201261" cy="830997"/>
              </a:xfrm>
              <a:prstGeom prst="rect">
                <a:avLst/>
              </a:prstGeom>
              <a:blipFill rotWithShape="1">
                <a:blip r:embed="rId5"/>
                <a:stretch>
                  <a:fillRect l="-3810" t="-6618" b="-6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en-US" dirty="0"/>
              <a:t>void f() {</a:t>
            </a:r>
          </a:p>
          <a:p>
            <a:pPr lvl="0"/>
            <a:r>
              <a:rPr lang="en-US" dirty="0"/>
              <a:t>	{</a:t>
            </a:r>
          </a:p>
          <a:p>
            <a:pPr lvl="0"/>
            <a:r>
              <a:rPr lang="en-US" dirty="0"/>
              <a:t>		Foo </a:t>
            </a:r>
            <a:r>
              <a:rPr lang="en-US" dirty="0" smtClean="0"/>
              <a:t>a;</a:t>
            </a:r>
            <a:endParaRPr lang="en-US" dirty="0"/>
          </a:p>
          <a:p>
            <a:pPr lvl="0"/>
            <a:r>
              <a:rPr lang="en-US" dirty="0"/>
              <a:t>		…</a:t>
            </a:r>
          </a:p>
          <a:p>
            <a:pPr lvl="0"/>
            <a:r>
              <a:rPr lang="en-US" dirty="0"/>
              <a:t>	}</a:t>
            </a:r>
          </a:p>
          <a:p>
            <a:pPr lvl="0"/>
            <a:r>
              <a:rPr lang="en-US" dirty="0"/>
              <a:t>	{</a:t>
            </a:r>
          </a:p>
          <a:p>
            <a:pPr lvl="0"/>
            <a:r>
              <a:rPr lang="en-US" dirty="0"/>
              <a:t>		Bar b;</a:t>
            </a:r>
          </a:p>
          <a:p>
            <a:pPr lvl="0"/>
            <a:r>
              <a:rPr lang="en-US" dirty="0"/>
              <a:t>		…</a:t>
            </a:r>
          </a:p>
          <a:p>
            <a:pPr lvl="0"/>
            <a:r>
              <a:rPr lang="en-US" dirty="0"/>
              <a:t>	}</a:t>
            </a:r>
          </a:p>
          <a:p>
            <a:pPr lvl="0"/>
            <a:r>
              <a:rPr lang="en-US" dirty="0"/>
              <a:t>}</a:t>
            </a:r>
          </a:p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162800" y="4267200"/>
            <a:ext cx="1295400" cy="1100554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– Spurious Traces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lvl="0">
              <a:defRPr/>
            </a:pPr>
            <a:r>
              <a:rPr lang="en-US" dirty="0" smtClean="0"/>
              <a:t>Spurious traces</a:t>
            </a:r>
          </a:p>
          <a:p>
            <a:pPr lvl="1">
              <a:defRPr/>
            </a:pPr>
            <a:r>
              <a:rPr lang="en-US" dirty="0" smtClean="0"/>
              <a:t>Methods of two (or more) unrelated classes appear in the same object-trace</a:t>
            </a:r>
          </a:p>
          <a:p>
            <a:pPr lvl="1">
              <a:defRPr/>
            </a:pPr>
            <a:r>
              <a:rPr lang="en-US" dirty="0" smtClean="0"/>
              <a:t>Reuse </a:t>
            </a:r>
            <a:r>
              <a:rPr lang="en-US" dirty="0"/>
              <a:t>of same stack space by compiler for different objects in different </a:t>
            </a:r>
            <a:r>
              <a:rPr lang="en-US" dirty="0" smtClean="0"/>
              <a:t>scopes within same AR</a:t>
            </a:r>
            <a:endParaRPr lang="en-US" dirty="0"/>
          </a:p>
          <a:p>
            <a:pPr lvl="1">
              <a:defRPr/>
            </a:pPr>
            <a:r>
              <a:rPr lang="en-US" dirty="0"/>
              <a:t>Locate initializer and </a:t>
            </a:r>
            <a:r>
              <a:rPr lang="en-US" dirty="0" err="1"/>
              <a:t>finalizer</a:t>
            </a:r>
            <a:r>
              <a:rPr lang="en-US" dirty="0"/>
              <a:t> methods to split </a:t>
            </a:r>
            <a:r>
              <a:rPr lang="en-US" dirty="0" smtClean="0"/>
              <a:t>spurious </a:t>
            </a:r>
            <a:r>
              <a:rPr lang="en-US" dirty="0"/>
              <a:t>traces 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DARPA BET IPR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8458200" y="3200400"/>
            <a:ext cx="0" cy="266700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162800" y="5867400"/>
            <a:ext cx="129540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162800" y="4343400"/>
            <a:ext cx="1295400" cy="658952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39000" y="4293746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Stack space reused for a and b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149152" y="3200400"/>
            <a:ext cx="0" cy="266700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5601240" y="4267200"/>
            <a:ext cx="1493319" cy="1100554"/>
            <a:chOff x="5655832" y="4267200"/>
            <a:chExt cx="1493319" cy="1100554"/>
          </a:xfrm>
        </p:grpSpPr>
        <p:sp>
          <p:nvSpPr>
            <p:cNvPr id="26" name="TextBox 25"/>
            <p:cNvSpPr txBox="1"/>
            <p:nvPr/>
          </p:nvSpPr>
          <p:spPr>
            <a:xfrm>
              <a:off x="5655832" y="4619760"/>
              <a:ext cx="93603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AR of f()</a:t>
              </a:r>
            </a:p>
          </p:txBody>
        </p:sp>
        <p:sp>
          <p:nvSpPr>
            <p:cNvPr id="2" name="Left Brace 1"/>
            <p:cNvSpPr/>
            <p:nvPr/>
          </p:nvSpPr>
          <p:spPr>
            <a:xfrm>
              <a:off x="6919414" y="4267200"/>
              <a:ext cx="229737" cy="1100554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9" name="Straight Connector 8"/>
            <p:cNvCxnSpPr>
              <a:stCxn id="2" idx="1"/>
              <a:endCxn id="26" idx="3"/>
            </p:cNvCxnSpPr>
            <p:nvPr/>
          </p:nvCxnSpPr>
          <p:spPr>
            <a:xfrm flipH="1">
              <a:off x="6591869" y="4817477"/>
              <a:ext cx="327545" cy="23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reeform 16"/>
          <p:cNvSpPr/>
          <p:nvPr/>
        </p:nvSpPr>
        <p:spPr>
          <a:xfrm>
            <a:off x="6264322" y="3766782"/>
            <a:ext cx="1050878" cy="909357"/>
          </a:xfrm>
          <a:custGeom>
            <a:avLst/>
            <a:gdLst>
              <a:gd name="connsiteX0" fmla="*/ 0 w 1050878"/>
              <a:gd name="connsiteY0" fmla="*/ 0 h 909357"/>
              <a:gd name="connsiteX1" fmla="*/ 409433 w 1050878"/>
              <a:gd name="connsiteY1" fmla="*/ 341194 h 909357"/>
              <a:gd name="connsiteX2" fmla="*/ 545911 w 1050878"/>
              <a:gd name="connsiteY2" fmla="*/ 832514 h 909357"/>
              <a:gd name="connsiteX3" fmla="*/ 1050878 w 1050878"/>
              <a:gd name="connsiteY3" fmla="*/ 900752 h 909357"/>
              <a:gd name="connsiteX0" fmla="*/ 0 w 1050878"/>
              <a:gd name="connsiteY0" fmla="*/ 0 h 909357"/>
              <a:gd name="connsiteX1" fmla="*/ 409433 w 1050878"/>
              <a:gd name="connsiteY1" fmla="*/ 341194 h 909357"/>
              <a:gd name="connsiteX2" fmla="*/ 545911 w 1050878"/>
              <a:gd name="connsiteY2" fmla="*/ 832514 h 909357"/>
              <a:gd name="connsiteX3" fmla="*/ 1050878 w 1050878"/>
              <a:gd name="connsiteY3" fmla="*/ 900752 h 90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0878" h="909357">
                <a:moveTo>
                  <a:pt x="0" y="0"/>
                </a:moveTo>
                <a:cubicBezTo>
                  <a:pt x="282054" y="46630"/>
                  <a:pt x="318448" y="202442"/>
                  <a:pt x="409433" y="341194"/>
                </a:cubicBezTo>
                <a:cubicBezTo>
                  <a:pt x="500418" y="479946"/>
                  <a:pt x="439004" y="739254"/>
                  <a:pt x="545911" y="832514"/>
                </a:cubicBezTo>
                <a:cubicBezTo>
                  <a:pt x="652818" y="925774"/>
                  <a:pt x="851848" y="913263"/>
                  <a:pt x="1050878" y="900752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stealth" w="lg" len="med"/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6225653" y="2458871"/>
            <a:ext cx="1064527" cy="2071067"/>
          </a:xfrm>
          <a:custGeom>
            <a:avLst/>
            <a:gdLst>
              <a:gd name="connsiteX0" fmla="*/ 0 w 1050878"/>
              <a:gd name="connsiteY0" fmla="*/ 0 h 909357"/>
              <a:gd name="connsiteX1" fmla="*/ 409433 w 1050878"/>
              <a:gd name="connsiteY1" fmla="*/ 341194 h 909357"/>
              <a:gd name="connsiteX2" fmla="*/ 545911 w 1050878"/>
              <a:gd name="connsiteY2" fmla="*/ 832514 h 909357"/>
              <a:gd name="connsiteX3" fmla="*/ 1050878 w 1050878"/>
              <a:gd name="connsiteY3" fmla="*/ 900752 h 909357"/>
              <a:gd name="connsiteX0" fmla="*/ 0 w 1050878"/>
              <a:gd name="connsiteY0" fmla="*/ 0 h 909357"/>
              <a:gd name="connsiteX1" fmla="*/ 409433 w 1050878"/>
              <a:gd name="connsiteY1" fmla="*/ 341194 h 909357"/>
              <a:gd name="connsiteX2" fmla="*/ 545911 w 1050878"/>
              <a:gd name="connsiteY2" fmla="*/ 832514 h 909357"/>
              <a:gd name="connsiteX3" fmla="*/ 1050878 w 1050878"/>
              <a:gd name="connsiteY3" fmla="*/ 900752 h 909357"/>
              <a:gd name="connsiteX0" fmla="*/ 0 w 1146413"/>
              <a:gd name="connsiteY0" fmla="*/ 0 h 2129165"/>
              <a:gd name="connsiteX1" fmla="*/ 409433 w 1146413"/>
              <a:gd name="connsiteY1" fmla="*/ 341194 h 2129165"/>
              <a:gd name="connsiteX2" fmla="*/ 545911 w 1146413"/>
              <a:gd name="connsiteY2" fmla="*/ 832514 h 2129165"/>
              <a:gd name="connsiteX3" fmla="*/ 1146413 w 1146413"/>
              <a:gd name="connsiteY3" fmla="*/ 2129050 h 2129165"/>
              <a:gd name="connsiteX0" fmla="*/ 0 w 1146413"/>
              <a:gd name="connsiteY0" fmla="*/ 0 h 2135748"/>
              <a:gd name="connsiteX1" fmla="*/ 409433 w 1146413"/>
              <a:gd name="connsiteY1" fmla="*/ 341194 h 2135748"/>
              <a:gd name="connsiteX2" fmla="*/ 696036 w 1146413"/>
              <a:gd name="connsiteY2" fmla="*/ 1869744 h 2135748"/>
              <a:gd name="connsiteX3" fmla="*/ 1146413 w 1146413"/>
              <a:gd name="connsiteY3" fmla="*/ 2129050 h 2135748"/>
              <a:gd name="connsiteX0" fmla="*/ 0 w 1146413"/>
              <a:gd name="connsiteY0" fmla="*/ 0 h 2131995"/>
              <a:gd name="connsiteX1" fmla="*/ 518615 w 1146413"/>
              <a:gd name="connsiteY1" fmla="*/ 600501 h 2131995"/>
              <a:gd name="connsiteX2" fmla="*/ 696036 w 1146413"/>
              <a:gd name="connsiteY2" fmla="*/ 1869744 h 2131995"/>
              <a:gd name="connsiteX3" fmla="*/ 1146413 w 1146413"/>
              <a:gd name="connsiteY3" fmla="*/ 2129050 h 2131995"/>
              <a:gd name="connsiteX0" fmla="*/ 0 w 1023583"/>
              <a:gd name="connsiteY0" fmla="*/ 0 h 2071067"/>
              <a:gd name="connsiteX1" fmla="*/ 518615 w 1023583"/>
              <a:gd name="connsiteY1" fmla="*/ 600501 h 2071067"/>
              <a:gd name="connsiteX2" fmla="*/ 696036 w 1023583"/>
              <a:gd name="connsiteY2" fmla="*/ 1869744 h 2071067"/>
              <a:gd name="connsiteX3" fmla="*/ 1023583 w 1023583"/>
              <a:gd name="connsiteY3" fmla="*/ 2060811 h 2071067"/>
              <a:gd name="connsiteX0" fmla="*/ 0 w 1064527"/>
              <a:gd name="connsiteY0" fmla="*/ 0 h 2071067"/>
              <a:gd name="connsiteX1" fmla="*/ 518615 w 1064527"/>
              <a:gd name="connsiteY1" fmla="*/ 600501 h 2071067"/>
              <a:gd name="connsiteX2" fmla="*/ 696036 w 1064527"/>
              <a:gd name="connsiteY2" fmla="*/ 1869744 h 2071067"/>
              <a:gd name="connsiteX3" fmla="*/ 1064527 w 1064527"/>
              <a:gd name="connsiteY3" fmla="*/ 2060811 h 20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4527" h="2071067">
                <a:moveTo>
                  <a:pt x="0" y="0"/>
                </a:moveTo>
                <a:cubicBezTo>
                  <a:pt x="282054" y="46630"/>
                  <a:pt x="402609" y="288877"/>
                  <a:pt x="518615" y="600501"/>
                </a:cubicBezTo>
                <a:cubicBezTo>
                  <a:pt x="634621" y="912125"/>
                  <a:pt x="605051" y="1626359"/>
                  <a:pt x="696036" y="1869744"/>
                </a:cubicBezTo>
                <a:cubicBezTo>
                  <a:pt x="787021" y="2113129"/>
                  <a:pt x="865497" y="2073322"/>
                  <a:pt x="1064527" y="2060811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stealth" w="lg" len="med"/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5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4" grpId="0" animBg="1"/>
      <p:bldP spid="25" grpId="0"/>
      <p:bldP spid="17" grpId="0" animBg="1"/>
      <p:bldP spid="27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XFA tracks trip counts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160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1600200"/>
            <a:ext cx="826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Again, similar to instrumentation – but for enforcement</a:t>
            </a:r>
            <a:endParaRPr lang="en-US" sz="2800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92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XFA tracks trip counts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161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 rot="18949663">
            <a:off x="2837058" y="211308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538698">
            <a:off x="2837058" y="314178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stCxn id="8" idx="3"/>
            <a:endCxn id="9" idx="1"/>
          </p:cNvCxnSpPr>
          <p:nvPr/>
        </p:nvCxnSpPr>
        <p:spPr>
          <a:xfrm flipH="1">
            <a:off x="3000466" y="2455966"/>
            <a:ext cx="5565" cy="686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 rot="16200000">
            <a:off x="1787131" y="3423416"/>
            <a:ext cx="2024541" cy="1813303"/>
          </a:xfrm>
          <a:prstGeom prst="arc">
            <a:avLst>
              <a:gd name="adj1" fmla="val 10862877"/>
              <a:gd name="adj2" fmla="val 8397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538698">
            <a:off x="2845100" y="4149097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>
            <a:stCxn id="9" idx="5"/>
            <a:endCxn id="13" idx="1"/>
          </p:cNvCxnSpPr>
          <p:nvPr/>
        </p:nvCxnSpPr>
        <p:spPr>
          <a:xfrm flipH="1">
            <a:off x="3008508" y="3484496"/>
            <a:ext cx="8042" cy="664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 rot="2538698">
            <a:off x="2845101" y="5170889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/>
          <p:cNvCxnSpPr>
            <a:stCxn id="13" idx="5"/>
            <a:endCxn id="19" idx="1"/>
          </p:cNvCxnSpPr>
          <p:nvPr/>
        </p:nvCxnSpPr>
        <p:spPr>
          <a:xfrm flipH="1">
            <a:off x="3008509" y="4491808"/>
            <a:ext cx="16083" cy="67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7"/>
          </p:cNvCxnSpPr>
          <p:nvPr/>
        </p:nvCxnSpPr>
        <p:spPr>
          <a:xfrm>
            <a:off x="3179769" y="3305193"/>
            <a:ext cx="137998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869759" y="1501859"/>
                <a:ext cx="2811475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Set trip count to 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𝜏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[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𝑘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↦0]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759" y="1501859"/>
                <a:ext cx="2811475" cy="892552"/>
              </a:xfrm>
              <a:prstGeom prst="rect">
                <a:avLst/>
              </a:prstGeom>
              <a:blipFill rotWithShape="1">
                <a:blip r:embed="rId4"/>
                <a:stretch>
                  <a:fillRect l="-4555" t="-6122" r="-3254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72668" y="5715000"/>
                <a:ext cx="3399777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Increment trip count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𝜏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[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𝑘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↦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+1]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68" y="5715000"/>
                <a:ext cx="3399777" cy="892552"/>
              </a:xfrm>
              <a:prstGeom prst="rect">
                <a:avLst/>
              </a:prstGeom>
              <a:blipFill rotWithShape="1">
                <a:blip r:embed="rId5"/>
                <a:stretch>
                  <a:fillRect l="-3584" t="-6164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 flipH="1">
            <a:off x="3024592" y="2284535"/>
            <a:ext cx="845167" cy="5144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219200" y="4831444"/>
            <a:ext cx="673550" cy="8835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537384" y="4068457"/>
                <a:ext cx="4413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𝜀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384" y="4068457"/>
                <a:ext cx="441338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657810" y="2463452"/>
                <a:ext cx="4413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𝜀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810" y="2463452"/>
                <a:ext cx="441338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706054" y="2856197"/>
                <a:ext cx="4413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𝜀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054" y="2856197"/>
                <a:ext cx="441338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13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XFA tracks trip counts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162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 rot="18949663">
            <a:off x="2837058" y="211308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538698">
            <a:off x="2837058" y="3141785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stCxn id="8" idx="3"/>
            <a:endCxn id="9" idx="1"/>
          </p:cNvCxnSpPr>
          <p:nvPr/>
        </p:nvCxnSpPr>
        <p:spPr>
          <a:xfrm flipH="1">
            <a:off x="3000466" y="2455966"/>
            <a:ext cx="5565" cy="686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 rot="16200000">
            <a:off x="1787131" y="3423416"/>
            <a:ext cx="2024541" cy="1813303"/>
          </a:xfrm>
          <a:prstGeom prst="arc">
            <a:avLst>
              <a:gd name="adj1" fmla="val 10862877"/>
              <a:gd name="adj2" fmla="val 8397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538698">
            <a:off x="2845100" y="4149097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>
            <a:stCxn id="9" idx="5"/>
            <a:endCxn id="13" idx="1"/>
          </p:cNvCxnSpPr>
          <p:nvPr/>
        </p:nvCxnSpPr>
        <p:spPr>
          <a:xfrm flipH="1">
            <a:off x="3008508" y="3484496"/>
            <a:ext cx="8042" cy="664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 rot="2538698">
            <a:off x="2845101" y="5170889"/>
            <a:ext cx="342900" cy="3429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/>
          <p:cNvCxnSpPr>
            <a:stCxn id="13" idx="5"/>
            <a:endCxn id="19" idx="1"/>
          </p:cNvCxnSpPr>
          <p:nvPr/>
        </p:nvCxnSpPr>
        <p:spPr>
          <a:xfrm flipH="1">
            <a:off x="3008509" y="4491808"/>
            <a:ext cx="16083" cy="67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7"/>
          </p:cNvCxnSpPr>
          <p:nvPr/>
        </p:nvCxnSpPr>
        <p:spPr>
          <a:xfrm>
            <a:off x="3179769" y="3305193"/>
            <a:ext cx="137998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869759" y="1501859"/>
                <a:ext cx="2811475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>
                        <a:lumMod val="65000"/>
                      </a:schemeClr>
                    </a:solidFill>
                  </a:rPr>
                  <a:t>Set trip count to 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𝜏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[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𝑘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↦0]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759" y="1501859"/>
                <a:ext cx="2811475" cy="892552"/>
              </a:xfrm>
              <a:prstGeom prst="rect">
                <a:avLst/>
              </a:prstGeom>
              <a:blipFill rotWithShape="1">
                <a:blip r:embed="rId4"/>
                <a:stretch>
                  <a:fillRect l="-4555" t="-6122" r="-3254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72668" y="5715000"/>
                <a:ext cx="3399777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>
                        <a:lumMod val="65000"/>
                      </a:schemeClr>
                    </a:solidFill>
                  </a:rPr>
                  <a:t>Increment trip count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𝜏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[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𝑘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↦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+1]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68" y="5715000"/>
                <a:ext cx="3399777" cy="892552"/>
              </a:xfrm>
              <a:prstGeom prst="rect">
                <a:avLst/>
              </a:prstGeom>
              <a:blipFill rotWithShape="1">
                <a:blip r:embed="rId5"/>
                <a:stretch>
                  <a:fillRect l="-3584" t="-6164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 flipH="1">
            <a:off x="3024592" y="2284535"/>
            <a:ext cx="845167" cy="51443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219200" y="4831444"/>
            <a:ext cx="673550" cy="88355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537384" y="4068457"/>
                <a:ext cx="4413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𝜀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384" y="4068457"/>
                <a:ext cx="441338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657810" y="2463452"/>
                <a:ext cx="4413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𝜀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810" y="2463452"/>
                <a:ext cx="441338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706054" y="2856197"/>
                <a:ext cx="4413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𝜀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054" y="2856197"/>
                <a:ext cx="441338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447174" y="3901028"/>
                <a:ext cx="569682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Enforce: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𝑘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≠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, set </a:t>
                </a:r>
                <a:r>
                  <a:rPr lang="en-US" sz="2800" i="1" dirty="0" smtClean="0">
                    <a:solidFill>
                      <a:srgbClr val="FF0000"/>
                    </a:solidFill>
                  </a:rPr>
                  <a:t>reject,</a:t>
                </a:r>
              </a:p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	    otherwise no change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𝜏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[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𝑟𝑒𝑗𝑒𝑐𝑡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↦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𝑟𝑒𝑗𝑒𝑐𝑡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∨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≠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[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]]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174" y="3901028"/>
                <a:ext cx="5696825" cy="1323439"/>
              </a:xfrm>
              <a:prstGeom prst="rect">
                <a:avLst/>
              </a:prstGeom>
              <a:blipFill rotWithShape="1">
                <a:blip r:embed="rId9"/>
                <a:stretch>
                  <a:fillRect l="-2139" t="-4147" b="-5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 flipV="1">
            <a:off x="3926723" y="3501107"/>
            <a:ext cx="1" cy="3999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7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Symbolic abstraction: Who cares?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88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Win, win, win</a:t>
            </a:r>
          </a:p>
          <a:p>
            <a:r>
              <a:rPr lang="en-US" dirty="0" smtClean="0"/>
              <a:t>Easier/faster implementation of analysis tools</a:t>
            </a:r>
          </a:p>
          <a:p>
            <a:pPr lvl="1"/>
            <a:r>
              <a:rPr lang="en-US" dirty="0" smtClean="0"/>
              <a:t>just state concrete (actual!) semantics in logic </a:t>
            </a:r>
          </a:p>
          <a:p>
            <a:pPr lvl="1"/>
            <a:r>
              <a:rPr lang="en-US" dirty="0" smtClean="0"/>
              <a:t>supply an abstract domain</a:t>
            </a:r>
          </a:p>
          <a:p>
            <a:pPr lvl="2"/>
            <a:r>
              <a:rPr lang="en-US" dirty="0" smtClean="0"/>
              <a:t>e.g., as a class that meets a specific interface</a:t>
            </a:r>
          </a:p>
          <a:p>
            <a:pPr lvl="1"/>
            <a:r>
              <a:rPr lang="en-US" dirty="0" smtClean="0"/>
              <a:t>obtain analyzer/decision-procedure</a:t>
            </a:r>
          </a:p>
          <a:p>
            <a:r>
              <a:rPr lang="en-US" dirty="0" smtClean="0"/>
              <a:t>More precise results in abstract interpretation</a:t>
            </a:r>
          </a:p>
          <a:p>
            <a:pPr lvl="1"/>
            <a:r>
              <a:rPr lang="en-US" dirty="0" smtClean="0"/>
              <a:t>can identify loop and procedure summaries that are more precise than ones obtained via conventional techniques</a:t>
            </a:r>
          </a:p>
          <a:p>
            <a:r>
              <a:rPr lang="en-US" dirty="0" smtClean="0"/>
              <a:t>Applies to interesting, non-standard logics (we think!)</a:t>
            </a:r>
          </a:p>
          <a:p>
            <a:pPr lvl="1"/>
            <a:r>
              <a:rPr lang="en-US" dirty="0" smtClean="0"/>
              <a:t>separation logic: memory safety properties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163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6519" y="1243914"/>
            <a:ext cx="8592065" cy="2957383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754145"/>
              </p:ext>
            </p:extLst>
          </p:nvPr>
        </p:nvGraphicFramePr>
        <p:xfrm>
          <a:off x="2236571" y="1277894"/>
          <a:ext cx="3752337" cy="2813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" name="Slide" r:id="rId3" imgW="4350954" imgH="3264397" progId="PowerPoint.Slide.12">
                  <p:embed/>
                </p:oleObj>
              </mc:Choice>
              <mc:Fallback>
                <p:oleObj name="Slide" r:id="rId3" imgW="4350954" imgH="3264397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6571" y="1277894"/>
                        <a:ext cx="3752337" cy="2813927"/>
                      </a:xfrm>
                      <a:prstGeom prst="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2666483" y="2438400"/>
            <a:ext cx="3569560" cy="2520777"/>
            <a:chOff x="2666483" y="2438400"/>
            <a:chExt cx="3569560" cy="2520777"/>
          </a:xfrm>
        </p:grpSpPr>
        <p:sp>
          <p:nvSpPr>
            <p:cNvPr id="12" name="Freeform 11"/>
            <p:cNvSpPr/>
            <p:nvPr/>
          </p:nvSpPr>
          <p:spPr>
            <a:xfrm>
              <a:off x="2666483" y="2627740"/>
              <a:ext cx="1065257" cy="2026638"/>
            </a:xfrm>
            <a:custGeom>
              <a:avLst/>
              <a:gdLst>
                <a:gd name="connsiteX0" fmla="*/ 952429 w 952429"/>
                <a:gd name="connsiteY0" fmla="*/ 2100648 h 2100648"/>
                <a:gd name="connsiteX1" fmla="*/ 375780 w 952429"/>
                <a:gd name="connsiteY1" fmla="*/ 1581664 h 2100648"/>
                <a:gd name="connsiteX2" fmla="*/ 5077 w 952429"/>
                <a:gd name="connsiteY2" fmla="*/ 518983 h 2100648"/>
                <a:gd name="connsiteX3" fmla="*/ 194547 w 952429"/>
                <a:gd name="connsiteY3" fmla="*/ 0 h 2100648"/>
                <a:gd name="connsiteX0" fmla="*/ 953924 w 953924"/>
                <a:gd name="connsiteY0" fmla="*/ 2075935 h 2075935"/>
                <a:gd name="connsiteX1" fmla="*/ 377275 w 953924"/>
                <a:gd name="connsiteY1" fmla="*/ 1556951 h 2075935"/>
                <a:gd name="connsiteX2" fmla="*/ 6572 w 953924"/>
                <a:gd name="connsiteY2" fmla="*/ 494270 h 2075935"/>
                <a:gd name="connsiteX3" fmla="*/ 179566 w 953924"/>
                <a:gd name="connsiteY3" fmla="*/ 0 h 2075935"/>
                <a:gd name="connsiteX0" fmla="*/ 1047032 w 1047032"/>
                <a:gd name="connsiteY0" fmla="*/ 2075935 h 2075935"/>
                <a:gd name="connsiteX1" fmla="*/ 470383 w 1047032"/>
                <a:gd name="connsiteY1" fmla="*/ 1556951 h 2075935"/>
                <a:gd name="connsiteX2" fmla="*/ 99680 w 1047032"/>
                <a:gd name="connsiteY2" fmla="*/ 494270 h 2075935"/>
                <a:gd name="connsiteX3" fmla="*/ 9064 w 1047032"/>
                <a:gd name="connsiteY3" fmla="*/ 82378 h 2075935"/>
                <a:gd name="connsiteX4" fmla="*/ 272674 w 1047032"/>
                <a:gd name="connsiteY4" fmla="*/ 0 h 2075935"/>
                <a:gd name="connsiteX0" fmla="*/ 1047032 w 1047032"/>
                <a:gd name="connsiteY0" fmla="*/ 2076996 h 2076996"/>
                <a:gd name="connsiteX1" fmla="*/ 470383 w 1047032"/>
                <a:gd name="connsiteY1" fmla="*/ 1558012 h 2076996"/>
                <a:gd name="connsiteX2" fmla="*/ 99680 w 1047032"/>
                <a:gd name="connsiteY2" fmla="*/ 495331 h 2076996"/>
                <a:gd name="connsiteX3" fmla="*/ 9064 w 1047032"/>
                <a:gd name="connsiteY3" fmla="*/ 83439 h 2076996"/>
                <a:gd name="connsiteX4" fmla="*/ 272674 w 1047032"/>
                <a:gd name="connsiteY4" fmla="*/ 1061 h 2076996"/>
                <a:gd name="connsiteX0" fmla="*/ 1032506 w 1032506"/>
                <a:gd name="connsiteY0" fmla="*/ 2076077 h 2076077"/>
                <a:gd name="connsiteX1" fmla="*/ 455857 w 1032506"/>
                <a:gd name="connsiteY1" fmla="*/ 1557093 h 2076077"/>
                <a:gd name="connsiteX2" fmla="*/ 85154 w 1032506"/>
                <a:gd name="connsiteY2" fmla="*/ 494412 h 2076077"/>
                <a:gd name="connsiteX3" fmla="*/ 11014 w 1032506"/>
                <a:gd name="connsiteY3" fmla="*/ 164898 h 2076077"/>
                <a:gd name="connsiteX4" fmla="*/ 258148 w 1032506"/>
                <a:gd name="connsiteY4" fmla="*/ 142 h 2076077"/>
                <a:gd name="connsiteX0" fmla="*/ 1056708 w 1056708"/>
                <a:gd name="connsiteY0" fmla="*/ 2076077 h 2076077"/>
                <a:gd name="connsiteX1" fmla="*/ 480059 w 1056708"/>
                <a:gd name="connsiteY1" fmla="*/ 1557093 h 2076077"/>
                <a:gd name="connsiteX2" fmla="*/ 43453 w 1056708"/>
                <a:gd name="connsiteY2" fmla="*/ 840401 h 2076077"/>
                <a:gd name="connsiteX3" fmla="*/ 35216 w 1056708"/>
                <a:gd name="connsiteY3" fmla="*/ 164898 h 2076077"/>
                <a:gd name="connsiteX4" fmla="*/ 282350 w 1056708"/>
                <a:gd name="connsiteY4" fmla="*/ 142 h 2076077"/>
                <a:gd name="connsiteX0" fmla="*/ 1056708 w 1056708"/>
                <a:gd name="connsiteY0" fmla="*/ 2076006 h 2076006"/>
                <a:gd name="connsiteX1" fmla="*/ 480059 w 1056708"/>
                <a:gd name="connsiteY1" fmla="*/ 1557022 h 2076006"/>
                <a:gd name="connsiteX2" fmla="*/ 43453 w 1056708"/>
                <a:gd name="connsiteY2" fmla="*/ 840330 h 2076006"/>
                <a:gd name="connsiteX3" fmla="*/ 35216 w 1056708"/>
                <a:gd name="connsiteY3" fmla="*/ 255443 h 2076006"/>
                <a:gd name="connsiteX4" fmla="*/ 282350 w 1056708"/>
                <a:gd name="connsiteY4" fmla="*/ 71 h 2076006"/>
                <a:gd name="connsiteX0" fmla="*/ 1065257 w 1065257"/>
                <a:gd name="connsiteY0" fmla="*/ 2076021 h 2076021"/>
                <a:gd name="connsiteX1" fmla="*/ 488608 w 1065257"/>
                <a:gd name="connsiteY1" fmla="*/ 1557037 h 2076021"/>
                <a:gd name="connsiteX2" fmla="*/ 52002 w 1065257"/>
                <a:gd name="connsiteY2" fmla="*/ 840345 h 2076021"/>
                <a:gd name="connsiteX3" fmla="*/ 27289 w 1065257"/>
                <a:gd name="connsiteY3" fmla="*/ 222507 h 2076021"/>
                <a:gd name="connsiteX4" fmla="*/ 290899 w 1065257"/>
                <a:gd name="connsiteY4" fmla="*/ 86 h 2076021"/>
                <a:gd name="connsiteX0" fmla="*/ 1065257 w 1065257"/>
                <a:gd name="connsiteY0" fmla="*/ 2010189 h 2010189"/>
                <a:gd name="connsiteX1" fmla="*/ 488608 w 1065257"/>
                <a:gd name="connsiteY1" fmla="*/ 1491205 h 2010189"/>
                <a:gd name="connsiteX2" fmla="*/ 52002 w 1065257"/>
                <a:gd name="connsiteY2" fmla="*/ 774513 h 2010189"/>
                <a:gd name="connsiteX3" fmla="*/ 27289 w 1065257"/>
                <a:gd name="connsiteY3" fmla="*/ 156675 h 2010189"/>
                <a:gd name="connsiteX4" fmla="*/ 348564 w 1065257"/>
                <a:gd name="connsiteY4" fmla="*/ 156 h 2010189"/>
                <a:gd name="connsiteX0" fmla="*/ 1065257 w 1065257"/>
                <a:gd name="connsiteY0" fmla="*/ 2001968 h 2001968"/>
                <a:gd name="connsiteX1" fmla="*/ 488608 w 1065257"/>
                <a:gd name="connsiteY1" fmla="*/ 1482984 h 2001968"/>
                <a:gd name="connsiteX2" fmla="*/ 52002 w 1065257"/>
                <a:gd name="connsiteY2" fmla="*/ 766292 h 2001968"/>
                <a:gd name="connsiteX3" fmla="*/ 27289 w 1065257"/>
                <a:gd name="connsiteY3" fmla="*/ 148454 h 2001968"/>
                <a:gd name="connsiteX4" fmla="*/ 356802 w 1065257"/>
                <a:gd name="connsiteY4" fmla="*/ 173 h 2001968"/>
                <a:gd name="connsiteX0" fmla="*/ 1065257 w 1065257"/>
                <a:gd name="connsiteY0" fmla="*/ 2026638 h 2026638"/>
                <a:gd name="connsiteX1" fmla="*/ 488608 w 1065257"/>
                <a:gd name="connsiteY1" fmla="*/ 1507654 h 2026638"/>
                <a:gd name="connsiteX2" fmla="*/ 52002 w 1065257"/>
                <a:gd name="connsiteY2" fmla="*/ 790962 h 2026638"/>
                <a:gd name="connsiteX3" fmla="*/ 27289 w 1065257"/>
                <a:gd name="connsiteY3" fmla="*/ 173124 h 2026638"/>
                <a:gd name="connsiteX4" fmla="*/ 356802 w 1065257"/>
                <a:gd name="connsiteY4" fmla="*/ 129 h 2026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5257" h="2026638">
                  <a:moveTo>
                    <a:pt x="1065257" y="2026638"/>
                  </a:moveTo>
                  <a:cubicBezTo>
                    <a:pt x="855878" y="1898951"/>
                    <a:pt x="657484" y="1713600"/>
                    <a:pt x="488608" y="1507654"/>
                  </a:cubicBezTo>
                  <a:cubicBezTo>
                    <a:pt x="319732" y="1301708"/>
                    <a:pt x="128889" y="1013384"/>
                    <a:pt x="52002" y="790962"/>
                  </a:cubicBezTo>
                  <a:cubicBezTo>
                    <a:pt x="-24885" y="568540"/>
                    <a:pt x="-1543" y="255502"/>
                    <a:pt x="27289" y="173124"/>
                  </a:cubicBezTo>
                  <a:cubicBezTo>
                    <a:pt x="56121" y="90746"/>
                    <a:pt x="203030" y="-3990"/>
                    <a:pt x="356802" y="129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tailEnd type="stealth" w="lg" len="med"/>
            </a:ln>
            <a:effectLst>
              <a:outerShdw blurRad="50800" sx="1000" sy="1000" algn="ctr" rotWithShape="0">
                <a:srgbClr val="FFFFFF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eft Brace 12"/>
            <p:cNvSpPr/>
            <p:nvPr/>
          </p:nvSpPr>
          <p:spPr>
            <a:xfrm>
              <a:off x="3023288" y="2438400"/>
              <a:ext cx="115330" cy="370703"/>
            </a:xfrm>
            <a:prstGeom prst="leftBrac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731740" y="4654376"/>
              <a:ext cx="2504303" cy="304801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sx="1000" sy="1000" algn="ctr" rotWithShape="0">
                <a:srgbClr val="FFFFFF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190873" y="2611395"/>
            <a:ext cx="4673723" cy="3542269"/>
            <a:chOff x="3190873" y="2611395"/>
            <a:chExt cx="4673723" cy="3542269"/>
          </a:xfrm>
        </p:grpSpPr>
        <p:sp>
          <p:nvSpPr>
            <p:cNvPr id="18" name="Freeform 17"/>
            <p:cNvSpPr/>
            <p:nvPr/>
          </p:nvSpPr>
          <p:spPr>
            <a:xfrm>
              <a:off x="5025081" y="2611395"/>
              <a:ext cx="293363" cy="659027"/>
            </a:xfrm>
            <a:custGeom>
              <a:avLst/>
              <a:gdLst>
                <a:gd name="connsiteX0" fmla="*/ 16476 w 284171"/>
                <a:gd name="connsiteY0" fmla="*/ 0 h 659027"/>
                <a:gd name="connsiteX1" fmla="*/ 238897 w 284171"/>
                <a:gd name="connsiteY1" fmla="*/ 205946 h 659027"/>
                <a:gd name="connsiteX2" fmla="*/ 263611 w 284171"/>
                <a:gd name="connsiteY2" fmla="*/ 560173 h 659027"/>
                <a:gd name="connsiteX3" fmla="*/ 0 w 284171"/>
                <a:gd name="connsiteY3" fmla="*/ 659027 h 659027"/>
                <a:gd name="connsiteX0" fmla="*/ 16476 w 290463"/>
                <a:gd name="connsiteY0" fmla="*/ 0 h 659027"/>
                <a:gd name="connsiteX1" fmla="*/ 238897 w 290463"/>
                <a:gd name="connsiteY1" fmla="*/ 205946 h 659027"/>
                <a:gd name="connsiteX2" fmla="*/ 271849 w 290463"/>
                <a:gd name="connsiteY2" fmla="*/ 469556 h 659027"/>
                <a:gd name="connsiteX3" fmla="*/ 0 w 290463"/>
                <a:gd name="connsiteY3" fmla="*/ 659027 h 659027"/>
                <a:gd name="connsiteX0" fmla="*/ 16476 w 293363"/>
                <a:gd name="connsiteY0" fmla="*/ 0 h 659027"/>
                <a:gd name="connsiteX1" fmla="*/ 247135 w 293363"/>
                <a:gd name="connsiteY1" fmla="*/ 181233 h 659027"/>
                <a:gd name="connsiteX2" fmla="*/ 271849 w 293363"/>
                <a:gd name="connsiteY2" fmla="*/ 469556 h 659027"/>
                <a:gd name="connsiteX3" fmla="*/ 0 w 293363"/>
                <a:gd name="connsiteY3" fmla="*/ 659027 h 65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63" h="659027">
                  <a:moveTo>
                    <a:pt x="16476" y="0"/>
                  </a:moveTo>
                  <a:cubicBezTo>
                    <a:pt x="107092" y="56292"/>
                    <a:pt x="204573" y="102974"/>
                    <a:pt x="247135" y="181233"/>
                  </a:cubicBezTo>
                  <a:cubicBezTo>
                    <a:pt x="289697" y="259492"/>
                    <a:pt x="313038" y="389924"/>
                    <a:pt x="271849" y="469556"/>
                  </a:cubicBezTo>
                  <a:cubicBezTo>
                    <a:pt x="230660" y="549188"/>
                    <a:pt x="111897" y="647356"/>
                    <a:pt x="0" y="659027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headEnd type="stealth" w="lg" len="med"/>
              <a:tailEnd type="stealth" w="lg" len="med"/>
            </a:ln>
            <a:effectLst>
              <a:outerShdw blurRad="50800" sx="1000" sy="1000" algn="ctr" rotWithShape="0">
                <a:srgbClr val="FFFFFF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68781" y="2776148"/>
              <a:ext cx="1107419" cy="36933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interfere?</a:t>
              </a:r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5318444" y="2960814"/>
              <a:ext cx="250337" cy="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3190873" y="5857102"/>
              <a:ext cx="3036932" cy="29656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sx="1000" sy="1000" algn="ctr" rotWithShape="0">
                <a:srgbClr val="FFFFFF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6236044" y="2998573"/>
              <a:ext cx="1628552" cy="3026413"/>
            </a:xfrm>
            <a:custGeom>
              <a:avLst/>
              <a:gdLst>
                <a:gd name="connsiteX0" fmla="*/ 444843 w 1565347"/>
                <a:gd name="connsiteY0" fmla="*/ 0 h 3066324"/>
                <a:gd name="connsiteX1" fmla="*/ 980303 w 1565347"/>
                <a:gd name="connsiteY1" fmla="*/ 148281 h 3066324"/>
                <a:gd name="connsiteX2" fmla="*/ 1474573 w 1565347"/>
                <a:gd name="connsiteY2" fmla="*/ 716692 h 3066324"/>
                <a:gd name="connsiteX3" fmla="*/ 1499287 w 1565347"/>
                <a:gd name="connsiteY3" fmla="*/ 2314832 h 3066324"/>
                <a:gd name="connsiteX4" fmla="*/ 782595 w 1565347"/>
                <a:gd name="connsiteY4" fmla="*/ 2949146 h 3066324"/>
                <a:gd name="connsiteX5" fmla="*/ 0 w 1565347"/>
                <a:gd name="connsiteY5" fmla="*/ 3064475 h 3066324"/>
                <a:gd name="connsiteX0" fmla="*/ 444843 w 1560069"/>
                <a:gd name="connsiteY0" fmla="*/ 0 h 3065115"/>
                <a:gd name="connsiteX1" fmla="*/ 980303 w 1560069"/>
                <a:gd name="connsiteY1" fmla="*/ 148281 h 3065115"/>
                <a:gd name="connsiteX2" fmla="*/ 1474573 w 1560069"/>
                <a:gd name="connsiteY2" fmla="*/ 716692 h 3065115"/>
                <a:gd name="connsiteX3" fmla="*/ 1499287 w 1560069"/>
                <a:gd name="connsiteY3" fmla="*/ 2314832 h 3065115"/>
                <a:gd name="connsiteX4" fmla="*/ 856736 w 1560069"/>
                <a:gd name="connsiteY4" fmla="*/ 2924432 h 3065115"/>
                <a:gd name="connsiteX5" fmla="*/ 0 w 1560069"/>
                <a:gd name="connsiteY5" fmla="*/ 3064475 h 3065115"/>
                <a:gd name="connsiteX0" fmla="*/ 444843 w 1602837"/>
                <a:gd name="connsiteY0" fmla="*/ 0 h 3067602"/>
                <a:gd name="connsiteX1" fmla="*/ 980303 w 1602837"/>
                <a:gd name="connsiteY1" fmla="*/ 148281 h 3067602"/>
                <a:gd name="connsiteX2" fmla="*/ 1474573 w 1602837"/>
                <a:gd name="connsiteY2" fmla="*/ 716692 h 3067602"/>
                <a:gd name="connsiteX3" fmla="*/ 1556952 w 1602837"/>
                <a:gd name="connsiteY3" fmla="*/ 2084173 h 3067602"/>
                <a:gd name="connsiteX4" fmla="*/ 856736 w 1602837"/>
                <a:gd name="connsiteY4" fmla="*/ 2924432 h 3067602"/>
                <a:gd name="connsiteX5" fmla="*/ 0 w 1602837"/>
                <a:gd name="connsiteY5" fmla="*/ 3064475 h 3067602"/>
                <a:gd name="connsiteX0" fmla="*/ 444843 w 1621091"/>
                <a:gd name="connsiteY0" fmla="*/ 0 h 3067602"/>
                <a:gd name="connsiteX1" fmla="*/ 980303 w 1621091"/>
                <a:gd name="connsiteY1" fmla="*/ 148281 h 3067602"/>
                <a:gd name="connsiteX2" fmla="*/ 1524000 w 1621091"/>
                <a:gd name="connsiteY2" fmla="*/ 716692 h 3067602"/>
                <a:gd name="connsiteX3" fmla="*/ 1556952 w 1621091"/>
                <a:gd name="connsiteY3" fmla="*/ 2084173 h 3067602"/>
                <a:gd name="connsiteX4" fmla="*/ 856736 w 1621091"/>
                <a:gd name="connsiteY4" fmla="*/ 2924432 h 3067602"/>
                <a:gd name="connsiteX5" fmla="*/ 0 w 1621091"/>
                <a:gd name="connsiteY5" fmla="*/ 3064475 h 3067602"/>
                <a:gd name="connsiteX0" fmla="*/ 444843 w 1617553"/>
                <a:gd name="connsiteY0" fmla="*/ 0 h 3067602"/>
                <a:gd name="connsiteX1" fmla="*/ 1054444 w 1617553"/>
                <a:gd name="connsiteY1" fmla="*/ 181232 h 3067602"/>
                <a:gd name="connsiteX2" fmla="*/ 1524000 w 1617553"/>
                <a:gd name="connsiteY2" fmla="*/ 716692 h 3067602"/>
                <a:gd name="connsiteX3" fmla="*/ 1556952 w 1617553"/>
                <a:gd name="connsiteY3" fmla="*/ 2084173 h 3067602"/>
                <a:gd name="connsiteX4" fmla="*/ 856736 w 1617553"/>
                <a:gd name="connsiteY4" fmla="*/ 2924432 h 3067602"/>
                <a:gd name="connsiteX5" fmla="*/ 0 w 1617553"/>
                <a:gd name="connsiteY5" fmla="*/ 3064475 h 3067602"/>
                <a:gd name="connsiteX0" fmla="*/ 461318 w 1617553"/>
                <a:gd name="connsiteY0" fmla="*/ 0 h 3026413"/>
                <a:gd name="connsiteX1" fmla="*/ 1054444 w 1617553"/>
                <a:gd name="connsiteY1" fmla="*/ 140043 h 3026413"/>
                <a:gd name="connsiteX2" fmla="*/ 1524000 w 1617553"/>
                <a:gd name="connsiteY2" fmla="*/ 675503 h 3026413"/>
                <a:gd name="connsiteX3" fmla="*/ 1556952 w 1617553"/>
                <a:gd name="connsiteY3" fmla="*/ 2042984 h 3026413"/>
                <a:gd name="connsiteX4" fmla="*/ 856736 w 1617553"/>
                <a:gd name="connsiteY4" fmla="*/ 2883243 h 3026413"/>
                <a:gd name="connsiteX5" fmla="*/ 0 w 1617553"/>
                <a:gd name="connsiteY5" fmla="*/ 3023286 h 3026413"/>
                <a:gd name="connsiteX0" fmla="*/ 461318 w 1628552"/>
                <a:gd name="connsiteY0" fmla="*/ 0 h 3026413"/>
                <a:gd name="connsiteX1" fmla="*/ 1054444 w 1628552"/>
                <a:gd name="connsiteY1" fmla="*/ 140043 h 3026413"/>
                <a:gd name="connsiteX2" fmla="*/ 1548714 w 1628552"/>
                <a:gd name="connsiteY2" fmla="*/ 807308 h 3026413"/>
                <a:gd name="connsiteX3" fmla="*/ 1556952 w 1628552"/>
                <a:gd name="connsiteY3" fmla="*/ 2042984 h 3026413"/>
                <a:gd name="connsiteX4" fmla="*/ 856736 w 1628552"/>
                <a:gd name="connsiteY4" fmla="*/ 2883243 h 3026413"/>
                <a:gd name="connsiteX5" fmla="*/ 0 w 1628552"/>
                <a:gd name="connsiteY5" fmla="*/ 3023286 h 302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8552" h="3026413">
                  <a:moveTo>
                    <a:pt x="461318" y="0"/>
                  </a:moveTo>
                  <a:cubicBezTo>
                    <a:pt x="643237" y="14416"/>
                    <a:pt x="873211" y="5492"/>
                    <a:pt x="1054444" y="140043"/>
                  </a:cubicBezTo>
                  <a:cubicBezTo>
                    <a:pt x="1235677" y="274594"/>
                    <a:pt x="1464963" y="490151"/>
                    <a:pt x="1548714" y="807308"/>
                  </a:cubicBezTo>
                  <a:cubicBezTo>
                    <a:pt x="1632465" y="1124465"/>
                    <a:pt x="1672282" y="1696995"/>
                    <a:pt x="1556952" y="2042984"/>
                  </a:cubicBezTo>
                  <a:cubicBezTo>
                    <a:pt x="1441622" y="2388973"/>
                    <a:pt x="1116228" y="2719859"/>
                    <a:pt x="856736" y="2883243"/>
                  </a:cubicBezTo>
                  <a:cubicBezTo>
                    <a:pt x="597244" y="3046627"/>
                    <a:pt x="266357" y="3028091"/>
                    <a:pt x="0" y="3023286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headEnd type="stealth" w="lg" len="med"/>
              <a:tailEnd type="none"/>
            </a:ln>
            <a:effectLst>
              <a:outerShdw blurRad="50800" sx="1000" sy="1000" algn="ctr" rotWithShape="0">
                <a:srgbClr val="FFFFFF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717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6519" y="1243914"/>
            <a:ext cx="8592065" cy="2957383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Symbolic abstraction: Who cares?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88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Win, win, win</a:t>
            </a:r>
          </a:p>
          <a:p>
            <a:r>
              <a:rPr lang="en-US" dirty="0" smtClean="0"/>
              <a:t>Easier/faster implementation of analysis tools</a:t>
            </a:r>
          </a:p>
          <a:p>
            <a:pPr lvl="1"/>
            <a:r>
              <a:rPr lang="en-US" dirty="0" smtClean="0"/>
              <a:t>just state concrete (actual!) semantics in logic </a:t>
            </a:r>
          </a:p>
          <a:p>
            <a:pPr lvl="1"/>
            <a:r>
              <a:rPr lang="en-US" dirty="0" smtClean="0"/>
              <a:t>supply an abstract domain</a:t>
            </a:r>
          </a:p>
          <a:p>
            <a:pPr lvl="2"/>
            <a:r>
              <a:rPr lang="en-US" dirty="0" smtClean="0"/>
              <a:t>e.g., as a class that meets a specific interface</a:t>
            </a:r>
          </a:p>
          <a:p>
            <a:pPr lvl="1"/>
            <a:r>
              <a:rPr lang="en-US" dirty="0" smtClean="0"/>
              <a:t>obtain analyzer/decision-procedure</a:t>
            </a:r>
          </a:p>
          <a:p>
            <a:r>
              <a:rPr lang="en-US" dirty="0" smtClean="0"/>
              <a:t>More precise results in abstract interpretation</a:t>
            </a:r>
          </a:p>
          <a:p>
            <a:pPr lvl="1"/>
            <a:r>
              <a:rPr lang="en-US" dirty="0" smtClean="0"/>
              <a:t>can identify loop and procedure summaries that are more precise than ones obtained via conventional techniques</a:t>
            </a:r>
          </a:p>
          <a:p>
            <a:r>
              <a:rPr lang="en-US" dirty="0" smtClean="0"/>
              <a:t>Applies to interesting, non-standard logics (we think!)</a:t>
            </a:r>
          </a:p>
          <a:p>
            <a:pPr lvl="1"/>
            <a:r>
              <a:rPr lang="en-US" dirty="0" smtClean="0"/>
              <a:t>separation logic: memory safety properties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Improve level of automation for creating analyzers</a:t>
            </a:r>
          </a:p>
          <a:p>
            <a:pPr marL="742950" lvl="2" indent="-282575">
              <a:buFont typeface="Calibri" pitchFamily="34" charset="0"/>
              <a:buChar char="–"/>
            </a:pPr>
            <a:r>
              <a:rPr lang="en-US" sz="2400" dirty="0"/>
              <a:t>implement analysis tools in a much smaller time-span and with drastically reduced programmer effort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164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821441"/>
              </p:ext>
            </p:extLst>
          </p:nvPr>
        </p:nvGraphicFramePr>
        <p:xfrm>
          <a:off x="2236571" y="1277894"/>
          <a:ext cx="3752337" cy="2813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2" name="Slide" r:id="rId3" imgW="4818756" imgH="3613511" progId="PowerPoint.Slide.12">
                  <p:embed/>
                </p:oleObj>
              </mc:Choice>
              <mc:Fallback>
                <p:oleObj name="Slide" r:id="rId3" imgW="4818756" imgH="3613511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6571" y="1277894"/>
                        <a:ext cx="3752337" cy="2813927"/>
                      </a:xfrm>
                      <a:prstGeom prst="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2666483" y="2438400"/>
            <a:ext cx="3569560" cy="2520777"/>
            <a:chOff x="2666483" y="2438400"/>
            <a:chExt cx="3569560" cy="2520777"/>
          </a:xfrm>
        </p:grpSpPr>
        <p:sp>
          <p:nvSpPr>
            <p:cNvPr id="12" name="Freeform 11"/>
            <p:cNvSpPr/>
            <p:nvPr/>
          </p:nvSpPr>
          <p:spPr>
            <a:xfrm>
              <a:off x="2666483" y="2627740"/>
              <a:ext cx="1065257" cy="2026638"/>
            </a:xfrm>
            <a:custGeom>
              <a:avLst/>
              <a:gdLst>
                <a:gd name="connsiteX0" fmla="*/ 952429 w 952429"/>
                <a:gd name="connsiteY0" fmla="*/ 2100648 h 2100648"/>
                <a:gd name="connsiteX1" fmla="*/ 375780 w 952429"/>
                <a:gd name="connsiteY1" fmla="*/ 1581664 h 2100648"/>
                <a:gd name="connsiteX2" fmla="*/ 5077 w 952429"/>
                <a:gd name="connsiteY2" fmla="*/ 518983 h 2100648"/>
                <a:gd name="connsiteX3" fmla="*/ 194547 w 952429"/>
                <a:gd name="connsiteY3" fmla="*/ 0 h 2100648"/>
                <a:gd name="connsiteX0" fmla="*/ 953924 w 953924"/>
                <a:gd name="connsiteY0" fmla="*/ 2075935 h 2075935"/>
                <a:gd name="connsiteX1" fmla="*/ 377275 w 953924"/>
                <a:gd name="connsiteY1" fmla="*/ 1556951 h 2075935"/>
                <a:gd name="connsiteX2" fmla="*/ 6572 w 953924"/>
                <a:gd name="connsiteY2" fmla="*/ 494270 h 2075935"/>
                <a:gd name="connsiteX3" fmla="*/ 179566 w 953924"/>
                <a:gd name="connsiteY3" fmla="*/ 0 h 2075935"/>
                <a:gd name="connsiteX0" fmla="*/ 1047032 w 1047032"/>
                <a:gd name="connsiteY0" fmla="*/ 2075935 h 2075935"/>
                <a:gd name="connsiteX1" fmla="*/ 470383 w 1047032"/>
                <a:gd name="connsiteY1" fmla="*/ 1556951 h 2075935"/>
                <a:gd name="connsiteX2" fmla="*/ 99680 w 1047032"/>
                <a:gd name="connsiteY2" fmla="*/ 494270 h 2075935"/>
                <a:gd name="connsiteX3" fmla="*/ 9064 w 1047032"/>
                <a:gd name="connsiteY3" fmla="*/ 82378 h 2075935"/>
                <a:gd name="connsiteX4" fmla="*/ 272674 w 1047032"/>
                <a:gd name="connsiteY4" fmla="*/ 0 h 2075935"/>
                <a:gd name="connsiteX0" fmla="*/ 1047032 w 1047032"/>
                <a:gd name="connsiteY0" fmla="*/ 2076996 h 2076996"/>
                <a:gd name="connsiteX1" fmla="*/ 470383 w 1047032"/>
                <a:gd name="connsiteY1" fmla="*/ 1558012 h 2076996"/>
                <a:gd name="connsiteX2" fmla="*/ 99680 w 1047032"/>
                <a:gd name="connsiteY2" fmla="*/ 495331 h 2076996"/>
                <a:gd name="connsiteX3" fmla="*/ 9064 w 1047032"/>
                <a:gd name="connsiteY3" fmla="*/ 83439 h 2076996"/>
                <a:gd name="connsiteX4" fmla="*/ 272674 w 1047032"/>
                <a:gd name="connsiteY4" fmla="*/ 1061 h 2076996"/>
                <a:gd name="connsiteX0" fmla="*/ 1032506 w 1032506"/>
                <a:gd name="connsiteY0" fmla="*/ 2076077 h 2076077"/>
                <a:gd name="connsiteX1" fmla="*/ 455857 w 1032506"/>
                <a:gd name="connsiteY1" fmla="*/ 1557093 h 2076077"/>
                <a:gd name="connsiteX2" fmla="*/ 85154 w 1032506"/>
                <a:gd name="connsiteY2" fmla="*/ 494412 h 2076077"/>
                <a:gd name="connsiteX3" fmla="*/ 11014 w 1032506"/>
                <a:gd name="connsiteY3" fmla="*/ 164898 h 2076077"/>
                <a:gd name="connsiteX4" fmla="*/ 258148 w 1032506"/>
                <a:gd name="connsiteY4" fmla="*/ 142 h 2076077"/>
                <a:gd name="connsiteX0" fmla="*/ 1056708 w 1056708"/>
                <a:gd name="connsiteY0" fmla="*/ 2076077 h 2076077"/>
                <a:gd name="connsiteX1" fmla="*/ 480059 w 1056708"/>
                <a:gd name="connsiteY1" fmla="*/ 1557093 h 2076077"/>
                <a:gd name="connsiteX2" fmla="*/ 43453 w 1056708"/>
                <a:gd name="connsiteY2" fmla="*/ 840401 h 2076077"/>
                <a:gd name="connsiteX3" fmla="*/ 35216 w 1056708"/>
                <a:gd name="connsiteY3" fmla="*/ 164898 h 2076077"/>
                <a:gd name="connsiteX4" fmla="*/ 282350 w 1056708"/>
                <a:gd name="connsiteY4" fmla="*/ 142 h 2076077"/>
                <a:gd name="connsiteX0" fmla="*/ 1056708 w 1056708"/>
                <a:gd name="connsiteY0" fmla="*/ 2076006 h 2076006"/>
                <a:gd name="connsiteX1" fmla="*/ 480059 w 1056708"/>
                <a:gd name="connsiteY1" fmla="*/ 1557022 h 2076006"/>
                <a:gd name="connsiteX2" fmla="*/ 43453 w 1056708"/>
                <a:gd name="connsiteY2" fmla="*/ 840330 h 2076006"/>
                <a:gd name="connsiteX3" fmla="*/ 35216 w 1056708"/>
                <a:gd name="connsiteY3" fmla="*/ 255443 h 2076006"/>
                <a:gd name="connsiteX4" fmla="*/ 282350 w 1056708"/>
                <a:gd name="connsiteY4" fmla="*/ 71 h 2076006"/>
                <a:gd name="connsiteX0" fmla="*/ 1065257 w 1065257"/>
                <a:gd name="connsiteY0" fmla="*/ 2076021 h 2076021"/>
                <a:gd name="connsiteX1" fmla="*/ 488608 w 1065257"/>
                <a:gd name="connsiteY1" fmla="*/ 1557037 h 2076021"/>
                <a:gd name="connsiteX2" fmla="*/ 52002 w 1065257"/>
                <a:gd name="connsiteY2" fmla="*/ 840345 h 2076021"/>
                <a:gd name="connsiteX3" fmla="*/ 27289 w 1065257"/>
                <a:gd name="connsiteY3" fmla="*/ 222507 h 2076021"/>
                <a:gd name="connsiteX4" fmla="*/ 290899 w 1065257"/>
                <a:gd name="connsiteY4" fmla="*/ 86 h 2076021"/>
                <a:gd name="connsiteX0" fmla="*/ 1065257 w 1065257"/>
                <a:gd name="connsiteY0" fmla="*/ 2010189 h 2010189"/>
                <a:gd name="connsiteX1" fmla="*/ 488608 w 1065257"/>
                <a:gd name="connsiteY1" fmla="*/ 1491205 h 2010189"/>
                <a:gd name="connsiteX2" fmla="*/ 52002 w 1065257"/>
                <a:gd name="connsiteY2" fmla="*/ 774513 h 2010189"/>
                <a:gd name="connsiteX3" fmla="*/ 27289 w 1065257"/>
                <a:gd name="connsiteY3" fmla="*/ 156675 h 2010189"/>
                <a:gd name="connsiteX4" fmla="*/ 348564 w 1065257"/>
                <a:gd name="connsiteY4" fmla="*/ 156 h 2010189"/>
                <a:gd name="connsiteX0" fmla="*/ 1065257 w 1065257"/>
                <a:gd name="connsiteY0" fmla="*/ 2001968 h 2001968"/>
                <a:gd name="connsiteX1" fmla="*/ 488608 w 1065257"/>
                <a:gd name="connsiteY1" fmla="*/ 1482984 h 2001968"/>
                <a:gd name="connsiteX2" fmla="*/ 52002 w 1065257"/>
                <a:gd name="connsiteY2" fmla="*/ 766292 h 2001968"/>
                <a:gd name="connsiteX3" fmla="*/ 27289 w 1065257"/>
                <a:gd name="connsiteY3" fmla="*/ 148454 h 2001968"/>
                <a:gd name="connsiteX4" fmla="*/ 356802 w 1065257"/>
                <a:gd name="connsiteY4" fmla="*/ 173 h 2001968"/>
                <a:gd name="connsiteX0" fmla="*/ 1065257 w 1065257"/>
                <a:gd name="connsiteY0" fmla="*/ 2026638 h 2026638"/>
                <a:gd name="connsiteX1" fmla="*/ 488608 w 1065257"/>
                <a:gd name="connsiteY1" fmla="*/ 1507654 h 2026638"/>
                <a:gd name="connsiteX2" fmla="*/ 52002 w 1065257"/>
                <a:gd name="connsiteY2" fmla="*/ 790962 h 2026638"/>
                <a:gd name="connsiteX3" fmla="*/ 27289 w 1065257"/>
                <a:gd name="connsiteY3" fmla="*/ 173124 h 2026638"/>
                <a:gd name="connsiteX4" fmla="*/ 356802 w 1065257"/>
                <a:gd name="connsiteY4" fmla="*/ 129 h 2026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5257" h="2026638">
                  <a:moveTo>
                    <a:pt x="1065257" y="2026638"/>
                  </a:moveTo>
                  <a:cubicBezTo>
                    <a:pt x="855878" y="1898951"/>
                    <a:pt x="657484" y="1713600"/>
                    <a:pt x="488608" y="1507654"/>
                  </a:cubicBezTo>
                  <a:cubicBezTo>
                    <a:pt x="319732" y="1301708"/>
                    <a:pt x="128889" y="1013384"/>
                    <a:pt x="52002" y="790962"/>
                  </a:cubicBezTo>
                  <a:cubicBezTo>
                    <a:pt x="-24885" y="568540"/>
                    <a:pt x="-1543" y="255502"/>
                    <a:pt x="27289" y="173124"/>
                  </a:cubicBezTo>
                  <a:cubicBezTo>
                    <a:pt x="56121" y="90746"/>
                    <a:pt x="203030" y="-3990"/>
                    <a:pt x="356802" y="129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tailEnd type="stealth" w="lg" len="med"/>
            </a:ln>
            <a:effectLst>
              <a:outerShdw blurRad="50800" sx="1000" sy="1000" algn="ctr" rotWithShape="0">
                <a:srgbClr val="FFFFFF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eft Brace 12"/>
            <p:cNvSpPr/>
            <p:nvPr/>
          </p:nvSpPr>
          <p:spPr>
            <a:xfrm>
              <a:off x="3023288" y="2438400"/>
              <a:ext cx="115330" cy="370703"/>
            </a:xfrm>
            <a:prstGeom prst="leftBrac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731740" y="4654376"/>
              <a:ext cx="2504303" cy="304801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sx="1000" sy="1000" algn="ctr" rotWithShape="0">
                <a:srgbClr val="FFFFFF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190873" y="2611395"/>
            <a:ext cx="4673723" cy="3542269"/>
            <a:chOff x="3190873" y="2611395"/>
            <a:chExt cx="4673723" cy="3542269"/>
          </a:xfrm>
        </p:grpSpPr>
        <p:sp>
          <p:nvSpPr>
            <p:cNvPr id="18" name="Freeform 17"/>
            <p:cNvSpPr/>
            <p:nvPr/>
          </p:nvSpPr>
          <p:spPr>
            <a:xfrm>
              <a:off x="5025081" y="2611395"/>
              <a:ext cx="293363" cy="659027"/>
            </a:xfrm>
            <a:custGeom>
              <a:avLst/>
              <a:gdLst>
                <a:gd name="connsiteX0" fmla="*/ 16476 w 284171"/>
                <a:gd name="connsiteY0" fmla="*/ 0 h 659027"/>
                <a:gd name="connsiteX1" fmla="*/ 238897 w 284171"/>
                <a:gd name="connsiteY1" fmla="*/ 205946 h 659027"/>
                <a:gd name="connsiteX2" fmla="*/ 263611 w 284171"/>
                <a:gd name="connsiteY2" fmla="*/ 560173 h 659027"/>
                <a:gd name="connsiteX3" fmla="*/ 0 w 284171"/>
                <a:gd name="connsiteY3" fmla="*/ 659027 h 659027"/>
                <a:gd name="connsiteX0" fmla="*/ 16476 w 290463"/>
                <a:gd name="connsiteY0" fmla="*/ 0 h 659027"/>
                <a:gd name="connsiteX1" fmla="*/ 238897 w 290463"/>
                <a:gd name="connsiteY1" fmla="*/ 205946 h 659027"/>
                <a:gd name="connsiteX2" fmla="*/ 271849 w 290463"/>
                <a:gd name="connsiteY2" fmla="*/ 469556 h 659027"/>
                <a:gd name="connsiteX3" fmla="*/ 0 w 290463"/>
                <a:gd name="connsiteY3" fmla="*/ 659027 h 659027"/>
                <a:gd name="connsiteX0" fmla="*/ 16476 w 293363"/>
                <a:gd name="connsiteY0" fmla="*/ 0 h 659027"/>
                <a:gd name="connsiteX1" fmla="*/ 247135 w 293363"/>
                <a:gd name="connsiteY1" fmla="*/ 181233 h 659027"/>
                <a:gd name="connsiteX2" fmla="*/ 271849 w 293363"/>
                <a:gd name="connsiteY2" fmla="*/ 469556 h 659027"/>
                <a:gd name="connsiteX3" fmla="*/ 0 w 293363"/>
                <a:gd name="connsiteY3" fmla="*/ 659027 h 65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63" h="659027">
                  <a:moveTo>
                    <a:pt x="16476" y="0"/>
                  </a:moveTo>
                  <a:cubicBezTo>
                    <a:pt x="107092" y="56292"/>
                    <a:pt x="204573" y="102974"/>
                    <a:pt x="247135" y="181233"/>
                  </a:cubicBezTo>
                  <a:cubicBezTo>
                    <a:pt x="289697" y="259492"/>
                    <a:pt x="313038" y="389924"/>
                    <a:pt x="271849" y="469556"/>
                  </a:cubicBezTo>
                  <a:cubicBezTo>
                    <a:pt x="230660" y="549188"/>
                    <a:pt x="111897" y="647356"/>
                    <a:pt x="0" y="659027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headEnd type="stealth" w="lg" len="med"/>
              <a:tailEnd type="stealth" w="lg" len="med"/>
            </a:ln>
            <a:effectLst>
              <a:outerShdw blurRad="50800" sx="1000" sy="1000" algn="ctr" rotWithShape="0">
                <a:srgbClr val="FFFFFF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68781" y="2776148"/>
              <a:ext cx="1107419" cy="36933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interfere?</a:t>
              </a:r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5318444" y="2960814"/>
              <a:ext cx="250337" cy="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3190873" y="5857102"/>
              <a:ext cx="3036932" cy="29656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sx="1000" sy="1000" algn="ctr" rotWithShape="0">
                <a:srgbClr val="FFFFFF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6236044" y="2998573"/>
              <a:ext cx="1628552" cy="3026413"/>
            </a:xfrm>
            <a:custGeom>
              <a:avLst/>
              <a:gdLst>
                <a:gd name="connsiteX0" fmla="*/ 444843 w 1565347"/>
                <a:gd name="connsiteY0" fmla="*/ 0 h 3066324"/>
                <a:gd name="connsiteX1" fmla="*/ 980303 w 1565347"/>
                <a:gd name="connsiteY1" fmla="*/ 148281 h 3066324"/>
                <a:gd name="connsiteX2" fmla="*/ 1474573 w 1565347"/>
                <a:gd name="connsiteY2" fmla="*/ 716692 h 3066324"/>
                <a:gd name="connsiteX3" fmla="*/ 1499287 w 1565347"/>
                <a:gd name="connsiteY3" fmla="*/ 2314832 h 3066324"/>
                <a:gd name="connsiteX4" fmla="*/ 782595 w 1565347"/>
                <a:gd name="connsiteY4" fmla="*/ 2949146 h 3066324"/>
                <a:gd name="connsiteX5" fmla="*/ 0 w 1565347"/>
                <a:gd name="connsiteY5" fmla="*/ 3064475 h 3066324"/>
                <a:gd name="connsiteX0" fmla="*/ 444843 w 1560069"/>
                <a:gd name="connsiteY0" fmla="*/ 0 h 3065115"/>
                <a:gd name="connsiteX1" fmla="*/ 980303 w 1560069"/>
                <a:gd name="connsiteY1" fmla="*/ 148281 h 3065115"/>
                <a:gd name="connsiteX2" fmla="*/ 1474573 w 1560069"/>
                <a:gd name="connsiteY2" fmla="*/ 716692 h 3065115"/>
                <a:gd name="connsiteX3" fmla="*/ 1499287 w 1560069"/>
                <a:gd name="connsiteY3" fmla="*/ 2314832 h 3065115"/>
                <a:gd name="connsiteX4" fmla="*/ 856736 w 1560069"/>
                <a:gd name="connsiteY4" fmla="*/ 2924432 h 3065115"/>
                <a:gd name="connsiteX5" fmla="*/ 0 w 1560069"/>
                <a:gd name="connsiteY5" fmla="*/ 3064475 h 3065115"/>
                <a:gd name="connsiteX0" fmla="*/ 444843 w 1602837"/>
                <a:gd name="connsiteY0" fmla="*/ 0 h 3067602"/>
                <a:gd name="connsiteX1" fmla="*/ 980303 w 1602837"/>
                <a:gd name="connsiteY1" fmla="*/ 148281 h 3067602"/>
                <a:gd name="connsiteX2" fmla="*/ 1474573 w 1602837"/>
                <a:gd name="connsiteY2" fmla="*/ 716692 h 3067602"/>
                <a:gd name="connsiteX3" fmla="*/ 1556952 w 1602837"/>
                <a:gd name="connsiteY3" fmla="*/ 2084173 h 3067602"/>
                <a:gd name="connsiteX4" fmla="*/ 856736 w 1602837"/>
                <a:gd name="connsiteY4" fmla="*/ 2924432 h 3067602"/>
                <a:gd name="connsiteX5" fmla="*/ 0 w 1602837"/>
                <a:gd name="connsiteY5" fmla="*/ 3064475 h 3067602"/>
                <a:gd name="connsiteX0" fmla="*/ 444843 w 1621091"/>
                <a:gd name="connsiteY0" fmla="*/ 0 h 3067602"/>
                <a:gd name="connsiteX1" fmla="*/ 980303 w 1621091"/>
                <a:gd name="connsiteY1" fmla="*/ 148281 h 3067602"/>
                <a:gd name="connsiteX2" fmla="*/ 1524000 w 1621091"/>
                <a:gd name="connsiteY2" fmla="*/ 716692 h 3067602"/>
                <a:gd name="connsiteX3" fmla="*/ 1556952 w 1621091"/>
                <a:gd name="connsiteY3" fmla="*/ 2084173 h 3067602"/>
                <a:gd name="connsiteX4" fmla="*/ 856736 w 1621091"/>
                <a:gd name="connsiteY4" fmla="*/ 2924432 h 3067602"/>
                <a:gd name="connsiteX5" fmla="*/ 0 w 1621091"/>
                <a:gd name="connsiteY5" fmla="*/ 3064475 h 3067602"/>
                <a:gd name="connsiteX0" fmla="*/ 444843 w 1617553"/>
                <a:gd name="connsiteY0" fmla="*/ 0 h 3067602"/>
                <a:gd name="connsiteX1" fmla="*/ 1054444 w 1617553"/>
                <a:gd name="connsiteY1" fmla="*/ 181232 h 3067602"/>
                <a:gd name="connsiteX2" fmla="*/ 1524000 w 1617553"/>
                <a:gd name="connsiteY2" fmla="*/ 716692 h 3067602"/>
                <a:gd name="connsiteX3" fmla="*/ 1556952 w 1617553"/>
                <a:gd name="connsiteY3" fmla="*/ 2084173 h 3067602"/>
                <a:gd name="connsiteX4" fmla="*/ 856736 w 1617553"/>
                <a:gd name="connsiteY4" fmla="*/ 2924432 h 3067602"/>
                <a:gd name="connsiteX5" fmla="*/ 0 w 1617553"/>
                <a:gd name="connsiteY5" fmla="*/ 3064475 h 3067602"/>
                <a:gd name="connsiteX0" fmla="*/ 461318 w 1617553"/>
                <a:gd name="connsiteY0" fmla="*/ 0 h 3026413"/>
                <a:gd name="connsiteX1" fmla="*/ 1054444 w 1617553"/>
                <a:gd name="connsiteY1" fmla="*/ 140043 h 3026413"/>
                <a:gd name="connsiteX2" fmla="*/ 1524000 w 1617553"/>
                <a:gd name="connsiteY2" fmla="*/ 675503 h 3026413"/>
                <a:gd name="connsiteX3" fmla="*/ 1556952 w 1617553"/>
                <a:gd name="connsiteY3" fmla="*/ 2042984 h 3026413"/>
                <a:gd name="connsiteX4" fmla="*/ 856736 w 1617553"/>
                <a:gd name="connsiteY4" fmla="*/ 2883243 h 3026413"/>
                <a:gd name="connsiteX5" fmla="*/ 0 w 1617553"/>
                <a:gd name="connsiteY5" fmla="*/ 3023286 h 3026413"/>
                <a:gd name="connsiteX0" fmla="*/ 461318 w 1628552"/>
                <a:gd name="connsiteY0" fmla="*/ 0 h 3026413"/>
                <a:gd name="connsiteX1" fmla="*/ 1054444 w 1628552"/>
                <a:gd name="connsiteY1" fmla="*/ 140043 h 3026413"/>
                <a:gd name="connsiteX2" fmla="*/ 1548714 w 1628552"/>
                <a:gd name="connsiteY2" fmla="*/ 807308 h 3026413"/>
                <a:gd name="connsiteX3" fmla="*/ 1556952 w 1628552"/>
                <a:gd name="connsiteY3" fmla="*/ 2042984 h 3026413"/>
                <a:gd name="connsiteX4" fmla="*/ 856736 w 1628552"/>
                <a:gd name="connsiteY4" fmla="*/ 2883243 h 3026413"/>
                <a:gd name="connsiteX5" fmla="*/ 0 w 1628552"/>
                <a:gd name="connsiteY5" fmla="*/ 3023286 h 302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8552" h="3026413">
                  <a:moveTo>
                    <a:pt x="461318" y="0"/>
                  </a:moveTo>
                  <a:cubicBezTo>
                    <a:pt x="643237" y="14416"/>
                    <a:pt x="873211" y="5492"/>
                    <a:pt x="1054444" y="140043"/>
                  </a:cubicBezTo>
                  <a:cubicBezTo>
                    <a:pt x="1235677" y="274594"/>
                    <a:pt x="1464963" y="490151"/>
                    <a:pt x="1548714" y="807308"/>
                  </a:cubicBezTo>
                  <a:cubicBezTo>
                    <a:pt x="1632465" y="1124465"/>
                    <a:pt x="1672282" y="1696995"/>
                    <a:pt x="1556952" y="2042984"/>
                  </a:cubicBezTo>
                  <a:cubicBezTo>
                    <a:pt x="1441622" y="2388973"/>
                    <a:pt x="1116228" y="2719859"/>
                    <a:pt x="856736" y="2883243"/>
                  </a:cubicBezTo>
                  <a:cubicBezTo>
                    <a:pt x="597244" y="3046627"/>
                    <a:pt x="266357" y="3028091"/>
                    <a:pt x="0" y="3023286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headEnd type="stealth" w="lg" len="med"/>
              <a:tailEnd type="none"/>
            </a:ln>
            <a:effectLst>
              <a:outerShdw blurRad="50800" sx="1000" sy="1000" algn="ctr" rotWithShape="0">
                <a:srgbClr val="FFFFFF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953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08578-DB04-425E-B5A1-EAA140942B4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57507" name="TextBox 113"/>
          <p:cNvSpPr txBox="1">
            <a:spLocks noChangeArrowheads="1"/>
          </p:cNvSpPr>
          <p:nvPr/>
        </p:nvSpPr>
        <p:spPr bwMode="auto">
          <a:xfrm>
            <a:off x="769938" y="171020"/>
            <a:ext cx="73834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</a:rPr>
              <a:t>In 1977, </a:t>
            </a:r>
            <a:r>
              <a:rPr lang="en-US" sz="3600" dirty="0" err="1" smtClean="0">
                <a:solidFill>
                  <a:srgbClr val="000000"/>
                </a:solidFill>
                <a:latin typeface="Calibri" pitchFamily="34" charset="0"/>
              </a:rPr>
              <a:t>Cousot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</a:rPr>
              <a:t> &amp; </a:t>
            </a:r>
            <a:r>
              <a:rPr lang="en-US" sz="3600" dirty="0" err="1" smtClean="0">
                <a:solidFill>
                  <a:srgbClr val="000000"/>
                </a:solidFill>
                <a:latin typeface="Calibri" pitchFamily="34" charset="0"/>
              </a:rPr>
              <a:t>Cousot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</a:rPr>
              <a:t> gave us a beautiful theory of </a:t>
            </a:r>
            <a:r>
              <a:rPr lang="en-US" sz="3600" dirty="0" err="1" smtClean="0">
                <a:solidFill>
                  <a:srgbClr val="000000"/>
                </a:solidFill>
                <a:latin typeface="Calibri" pitchFamily="34" charset="0"/>
              </a:rPr>
              <a:t>overapproximation</a:t>
            </a:r>
            <a:endParaRPr lang="en-US" sz="36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6" name="Diamond 145"/>
          <p:cNvSpPr/>
          <p:nvPr/>
        </p:nvSpPr>
        <p:spPr>
          <a:xfrm>
            <a:off x="5178425" y="2754618"/>
            <a:ext cx="2355850" cy="3268662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968016" y="1518684"/>
            <a:ext cx="777008" cy="70788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12" name="Rectangle 1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0500" y="1575401"/>
            <a:ext cx="625748" cy="707886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893460" y="2813002"/>
            <a:ext cx="2589636" cy="3148048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680500" y="4089400"/>
            <a:ext cx="834100" cy="588680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465832" y="3721977"/>
            <a:ext cx="1235487" cy="1073392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477000" y="4439770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14600" y="4355607"/>
            <a:ext cx="3962400" cy="535531"/>
            <a:chOff x="2514600" y="4355607"/>
            <a:chExt cx="3962400" cy="535531"/>
          </a:xfrm>
        </p:grpSpPr>
        <p:cxnSp>
          <p:nvCxnSpPr>
            <p:cNvPr id="125" name="Straight Connector 124"/>
            <p:cNvCxnSpPr>
              <a:stCxn id="7" idx="6"/>
              <a:endCxn id="16" idx="2"/>
            </p:cNvCxnSpPr>
            <p:nvPr/>
          </p:nvCxnSpPr>
          <p:spPr>
            <a:xfrm>
              <a:off x="2514600" y="4383740"/>
              <a:ext cx="3962400" cy="84046"/>
            </a:xfrm>
            <a:prstGeom prst="line">
              <a:avLst/>
            </a:prstGeom>
            <a:ln w="240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188092" y="4355607"/>
              <a:ext cx="417102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l-GR" sz="3200" dirty="0" smtClean="0">
                  <a:solidFill>
                    <a:srgbClr val="FF0000"/>
                  </a:solidFill>
                </a:rPr>
                <a:t>α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99312" y="5978519"/>
            <a:ext cx="2239716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rgbClr val="0070C0"/>
                </a:solidFill>
                <a:latin typeface="Comic Sans MS" pitchFamily="66" charset="0"/>
              </a:rPr>
              <a:t>Universe of States</a:t>
            </a: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7303390" y="2850387"/>
            <a:ext cx="1297686" cy="761019"/>
          </a:xfrm>
          <a:prstGeom prst="wedgeRoundRectCallout">
            <a:avLst>
              <a:gd name="adj1" fmla="val -107911"/>
              <a:gd name="adj2" fmla="val 156371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</a:rPr>
              <a:t>x </a:t>
            </a: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  <a:sym typeface="Symbol"/>
              </a:rPr>
              <a:t> [2,5]</a:t>
            </a:r>
          </a:p>
          <a:p>
            <a:pPr>
              <a:buNone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Comic Sans MS" pitchFamily="66" charset="0"/>
                <a:sym typeface="Symbol"/>
              </a:rPr>
              <a:t>y </a:t>
            </a: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  <a:sym typeface="Symbol"/>
              </a:rPr>
              <a:t> [1,3]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Comic Sans MS" pitchFamily="66" charset="0"/>
            </a:endParaRPr>
          </a:p>
        </p:txBody>
      </p:sp>
      <p:sp>
        <p:nvSpPr>
          <p:cNvPr id="28" name="Rounded Rectangular Callout 27"/>
          <p:cNvSpPr/>
          <p:nvPr/>
        </p:nvSpPr>
        <p:spPr bwMode="auto">
          <a:xfrm>
            <a:off x="89672" y="2671763"/>
            <a:ext cx="1703410" cy="699137"/>
          </a:xfrm>
          <a:prstGeom prst="wedgeRoundRectCallout">
            <a:avLst>
              <a:gd name="adj1" fmla="val 49211"/>
              <a:gd name="adj2" fmla="val 162228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</a:rPr>
              <a:t>{(x</a:t>
            </a: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  <a:sym typeface="Symbol"/>
              </a:rPr>
              <a:t>2, y1),   </a:t>
            </a:r>
          </a:p>
          <a:p>
            <a:pPr>
              <a:buNone/>
            </a:pPr>
            <a:r>
              <a:rPr lang="en-US" sz="1800" dirty="0">
                <a:solidFill>
                  <a:schemeClr val="accent1"/>
                </a:solidFill>
                <a:latin typeface="Comic Sans MS" pitchFamily="66" charset="0"/>
                <a:sym typeface="Symbol"/>
              </a:rPr>
              <a:t> </a:t>
            </a: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</a:rPr>
              <a:t>(x</a:t>
            </a: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  <a:sym typeface="Symbol"/>
              </a:rPr>
              <a:t>5, y3)}</a:t>
            </a:r>
            <a:endParaRPr lang="en-US" sz="1800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29" name="Rounded Rectangular Callout 28"/>
          <p:cNvSpPr/>
          <p:nvPr/>
        </p:nvSpPr>
        <p:spPr bwMode="auto">
          <a:xfrm>
            <a:off x="2775695" y="1518684"/>
            <a:ext cx="2132061" cy="1331703"/>
          </a:xfrm>
          <a:prstGeom prst="wedgeRoundRectCallout">
            <a:avLst>
              <a:gd name="adj1" fmla="val -70773"/>
              <a:gd name="adj2" fmla="val 117832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med"/>
          </a:ln>
          <a:effectLst/>
          <a:ex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</a:rPr>
              <a:t>{(2,1), (2,2), (2,3),</a:t>
            </a:r>
          </a:p>
          <a:p>
            <a:pPr>
              <a:buNone/>
            </a:pP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</a:rPr>
              <a:t> (3,1</a:t>
            </a:r>
            <a:r>
              <a:rPr lang="en-US" sz="1800" dirty="0">
                <a:solidFill>
                  <a:schemeClr val="accent1"/>
                </a:solidFill>
                <a:latin typeface="Comic Sans MS" pitchFamily="66" charset="0"/>
              </a:rPr>
              <a:t>), </a:t>
            </a: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</a:rPr>
              <a:t>(3,2</a:t>
            </a:r>
            <a:r>
              <a:rPr lang="en-US" sz="1800" dirty="0">
                <a:solidFill>
                  <a:schemeClr val="accent1"/>
                </a:solidFill>
                <a:latin typeface="Comic Sans MS" pitchFamily="66" charset="0"/>
              </a:rPr>
              <a:t>), </a:t>
            </a: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</a:rPr>
              <a:t>(3,3</a:t>
            </a:r>
            <a:r>
              <a:rPr lang="en-US" sz="1800" dirty="0">
                <a:solidFill>
                  <a:schemeClr val="accent1"/>
                </a:solidFill>
                <a:latin typeface="Comic Sans MS" pitchFamily="66" charset="0"/>
              </a:rPr>
              <a:t>),</a:t>
            </a:r>
          </a:p>
          <a:p>
            <a:pPr>
              <a:buNone/>
            </a:pP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</a:rPr>
              <a:t> (4,1</a:t>
            </a:r>
            <a:r>
              <a:rPr lang="en-US" sz="1800" dirty="0">
                <a:solidFill>
                  <a:schemeClr val="accent1"/>
                </a:solidFill>
                <a:latin typeface="Comic Sans MS" pitchFamily="66" charset="0"/>
              </a:rPr>
              <a:t>), </a:t>
            </a: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</a:rPr>
              <a:t>(4,2</a:t>
            </a:r>
            <a:r>
              <a:rPr lang="en-US" sz="1800" dirty="0">
                <a:solidFill>
                  <a:schemeClr val="accent1"/>
                </a:solidFill>
                <a:latin typeface="Comic Sans MS" pitchFamily="66" charset="0"/>
              </a:rPr>
              <a:t>), </a:t>
            </a: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</a:rPr>
              <a:t>(4,3</a:t>
            </a:r>
            <a:r>
              <a:rPr lang="en-US" sz="1800" dirty="0">
                <a:solidFill>
                  <a:schemeClr val="accent1"/>
                </a:solidFill>
                <a:latin typeface="Comic Sans MS" pitchFamily="66" charset="0"/>
              </a:rPr>
              <a:t>),</a:t>
            </a:r>
          </a:p>
          <a:p>
            <a:pPr>
              <a:buNone/>
            </a:pP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</a:rPr>
              <a:t> (5,1</a:t>
            </a:r>
            <a:r>
              <a:rPr lang="en-US" sz="1800" dirty="0">
                <a:solidFill>
                  <a:schemeClr val="accent1"/>
                </a:solidFill>
                <a:latin typeface="Comic Sans MS" pitchFamily="66" charset="0"/>
              </a:rPr>
              <a:t>), </a:t>
            </a: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</a:rPr>
              <a:t>(5,2</a:t>
            </a:r>
            <a:r>
              <a:rPr lang="en-US" sz="1800" dirty="0">
                <a:solidFill>
                  <a:schemeClr val="accent1"/>
                </a:solidFill>
                <a:latin typeface="Comic Sans MS" pitchFamily="66" charset="0"/>
              </a:rPr>
              <a:t>), </a:t>
            </a:r>
            <a:r>
              <a:rPr lang="en-US" sz="1800" dirty="0" smtClean="0">
                <a:solidFill>
                  <a:schemeClr val="accent1"/>
                </a:solidFill>
                <a:latin typeface="Comic Sans MS" pitchFamily="66" charset="0"/>
              </a:rPr>
              <a:t>(5,3)}</a:t>
            </a:r>
            <a:endParaRPr lang="en-US" sz="1800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457450" y="3021331"/>
            <a:ext cx="4029075" cy="1393507"/>
            <a:chOff x="2457450" y="3021331"/>
            <a:chExt cx="4029075" cy="1393507"/>
          </a:xfrm>
        </p:grpSpPr>
        <p:sp>
          <p:nvSpPr>
            <p:cNvPr id="25" name="TextBox 24"/>
            <p:cNvSpPr txBox="1"/>
            <p:nvPr/>
          </p:nvSpPr>
          <p:spPr>
            <a:xfrm>
              <a:off x="4276100" y="3021331"/>
              <a:ext cx="367408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l-GR" sz="3200" dirty="0" smtClean="0">
                  <a:solidFill>
                    <a:srgbClr val="0070C0"/>
                  </a:solidFill>
                </a:rPr>
                <a:t>γ</a:t>
              </a:r>
              <a:endParaRPr lang="en-US" sz="3200" dirty="0">
                <a:solidFill>
                  <a:srgbClr val="0070C0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2457450" y="3533085"/>
              <a:ext cx="4029075" cy="881753"/>
            </a:xfrm>
            <a:custGeom>
              <a:avLst/>
              <a:gdLst>
                <a:gd name="connsiteX0" fmla="*/ 0 w 4029075"/>
                <a:gd name="connsiteY0" fmla="*/ 288821 h 881753"/>
                <a:gd name="connsiteX1" fmla="*/ 778669 w 4029075"/>
                <a:gd name="connsiteY1" fmla="*/ 95940 h 881753"/>
                <a:gd name="connsiteX2" fmla="*/ 2050256 w 4029075"/>
                <a:gd name="connsiteY2" fmla="*/ 10215 h 881753"/>
                <a:gd name="connsiteX3" fmla="*/ 3300413 w 4029075"/>
                <a:gd name="connsiteY3" fmla="*/ 324540 h 881753"/>
                <a:gd name="connsiteX4" fmla="*/ 4029075 w 4029075"/>
                <a:gd name="connsiteY4" fmla="*/ 881753 h 88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9075" h="881753">
                  <a:moveTo>
                    <a:pt x="0" y="288821"/>
                  </a:moveTo>
                  <a:cubicBezTo>
                    <a:pt x="218480" y="215597"/>
                    <a:pt x="436960" y="142374"/>
                    <a:pt x="778669" y="95940"/>
                  </a:cubicBezTo>
                  <a:cubicBezTo>
                    <a:pt x="1120378" y="49506"/>
                    <a:pt x="1629965" y="-27885"/>
                    <a:pt x="2050256" y="10215"/>
                  </a:cubicBezTo>
                  <a:cubicBezTo>
                    <a:pt x="2470547" y="48315"/>
                    <a:pt x="2970610" y="179284"/>
                    <a:pt x="3300413" y="324540"/>
                  </a:cubicBezTo>
                  <a:cubicBezTo>
                    <a:pt x="3630216" y="469796"/>
                    <a:pt x="3829645" y="675774"/>
                    <a:pt x="4029075" y="881753"/>
                  </a:cubicBezTo>
                </a:path>
              </a:pathLst>
            </a:cu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stealth" w="med" len="lg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20386" y="3723142"/>
            <a:ext cx="3956614" cy="744644"/>
            <a:chOff x="2520386" y="3723142"/>
            <a:chExt cx="3956614" cy="744644"/>
          </a:xfrm>
        </p:grpSpPr>
        <p:cxnSp>
          <p:nvCxnSpPr>
            <p:cNvPr id="121" name="Straight Arrow Connector 120"/>
            <p:cNvCxnSpPr>
              <a:stCxn id="16" idx="2"/>
              <a:endCxn id="13" idx="7"/>
            </p:cNvCxnSpPr>
            <p:nvPr/>
          </p:nvCxnSpPr>
          <p:spPr>
            <a:xfrm flipH="1" flipV="1">
              <a:off x="2520386" y="3879172"/>
              <a:ext cx="3956614" cy="588614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stealth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253118" y="3723142"/>
              <a:ext cx="417102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l-GR" sz="3200" dirty="0" smtClean="0">
                  <a:solidFill>
                    <a:srgbClr val="FF0000"/>
                  </a:solidFill>
                </a:rPr>
                <a:t>α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9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 animBg="1"/>
      <p:bldP spid="29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74A41C-355A-42F9-BA78-D9AA6115530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58531" name="TextBox 113"/>
          <p:cNvSpPr txBox="1">
            <a:spLocks noChangeArrowheads="1"/>
          </p:cNvSpPr>
          <p:nvPr/>
        </p:nvSpPr>
        <p:spPr bwMode="auto">
          <a:xfrm>
            <a:off x="769938" y="457200"/>
            <a:ext cx="7383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3600" smtClean="0">
                <a:solidFill>
                  <a:srgbClr val="000000"/>
                </a:solidFill>
                <a:latin typeface="Calibri" pitchFamily="34" charset="0"/>
              </a:rPr>
              <a:t>In 1979, Cousot &amp; Cousot gave us:</a:t>
            </a:r>
          </a:p>
        </p:txBody>
      </p:sp>
      <p:sp>
        <p:nvSpPr>
          <p:cNvPr id="146" name="Diamond 145"/>
          <p:cNvSpPr/>
          <p:nvPr/>
        </p:nvSpPr>
        <p:spPr>
          <a:xfrm>
            <a:off x="5178425" y="2407346"/>
            <a:ext cx="2355850" cy="3268662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6356520" y="3683696"/>
            <a:ext cx="1" cy="1254126"/>
          </a:xfrm>
          <a:prstGeom prst="line">
            <a:avLst/>
          </a:prstGeom>
          <a:ln w="24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 flipV="1">
            <a:off x="2114986" y="4041677"/>
            <a:ext cx="307127" cy="246856"/>
          </a:xfrm>
          <a:prstGeom prst="line">
            <a:avLst/>
          </a:prstGeom>
          <a:ln w="19050">
            <a:solidFill>
              <a:srgbClr val="3165B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 bwMode="auto">
          <a:xfrm>
            <a:off x="1577484" y="4102576"/>
            <a:ext cx="646972" cy="728191"/>
          </a:xfrm>
          <a:custGeom>
            <a:avLst/>
            <a:gdLst>
              <a:gd name="connsiteX0" fmla="*/ 195475 w 646972"/>
              <a:gd name="connsiteY0" fmla="*/ 24420 h 728191"/>
              <a:gd name="connsiteX1" fmla="*/ 31 w 646972"/>
              <a:gd name="connsiteY1" fmla="*/ 324566 h 728191"/>
              <a:gd name="connsiteX2" fmla="*/ 209435 w 646972"/>
              <a:gd name="connsiteY2" fmla="*/ 722435 h 728191"/>
              <a:gd name="connsiteX3" fmla="*/ 642205 w 646972"/>
              <a:gd name="connsiteY3" fmla="*/ 526991 h 728191"/>
              <a:gd name="connsiteX4" fmla="*/ 425820 w 646972"/>
              <a:gd name="connsiteY4" fmla="*/ 73281 h 728191"/>
              <a:gd name="connsiteX5" fmla="*/ 195475 w 646972"/>
              <a:gd name="connsiteY5" fmla="*/ 24420 h 728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972" h="728191">
                <a:moveTo>
                  <a:pt x="195475" y="24420"/>
                </a:moveTo>
                <a:cubicBezTo>
                  <a:pt x="124510" y="66301"/>
                  <a:pt x="-2296" y="208230"/>
                  <a:pt x="31" y="324566"/>
                </a:cubicBezTo>
                <a:cubicBezTo>
                  <a:pt x="2358" y="440902"/>
                  <a:pt x="102406" y="688698"/>
                  <a:pt x="209435" y="722435"/>
                </a:cubicBezTo>
                <a:cubicBezTo>
                  <a:pt x="316464" y="756173"/>
                  <a:pt x="606141" y="635183"/>
                  <a:pt x="642205" y="526991"/>
                </a:cubicBezTo>
                <a:cubicBezTo>
                  <a:pt x="678269" y="418799"/>
                  <a:pt x="500275" y="154716"/>
                  <a:pt x="425820" y="73281"/>
                </a:cubicBezTo>
                <a:cubicBezTo>
                  <a:pt x="351365" y="-8154"/>
                  <a:pt x="266440" y="-17461"/>
                  <a:pt x="195475" y="24420"/>
                </a:cubicBezTo>
                <a:close/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1244602" y="3608654"/>
            <a:ext cx="1329765" cy="1629684"/>
          </a:xfrm>
          <a:custGeom>
            <a:avLst/>
            <a:gdLst>
              <a:gd name="connsiteX0" fmla="*/ 486476 w 1329765"/>
              <a:gd name="connsiteY0" fmla="*/ 22751 h 1629684"/>
              <a:gd name="connsiteX1" fmla="*/ 172369 w 1329765"/>
              <a:gd name="connsiteY1" fmla="*/ 364778 h 1629684"/>
              <a:gd name="connsiteX2" fmla="*/ 11825 w 1329765"/>
              <a:gd name="connsiteY2" fmla="*/ 1132595 h 1629684"/>
              <a:gd name="connsiteX3" fmla="*/ 486476 w 1329765"/>
              <a:gd name="connsiteY3" fmla="*/ 1621206 h 1629684"/>
              <a:gd name="connsiteX4" fmla="*/ 1240332 w 1329765"/>
              <a:gd name="connsiteY4" fmla="*/ 1383881 h 1629684"/>
              <a:gd name="connsiteX5" fmla="*/ 1275233 w 1329765"/>
              <a:gd name="connsiteY5" fmla="*/ 657945 h 1629684"/>
              <a:gd name="connsiteX6" fmla="*/ 877364 w 1329765"/>
              <a:gd name="connsiteY6" fmla="*/ 99533 h 1629684"/>
              <a:gd name="connsiteX7" fmla="*/ 486476 w 1329765"/>
              <a:gd name="connsiteY7" fmla="*/ 22751 h 162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9765" h="1629684">
                <a:moveTo>
                  <a:pt x="486476" y="22751"/>
                </a:moveTo>
                <a:cubicBezTo>
                  <a:pt x="368977" y="66958"/>
                  <a:pt x="251477" y="179804"/>
                  <a:pt x="172369" y="364778"/>
                </a:cubicBezTo>
                <a:cubicBezTo>
                  <a:pt x="93261" y="549752"/>
                  <a:pt x="-40526" y="923190"/>
                  <a:pt x="11825" y="1132595"/>
                </a:cubicBezTo>
                <a:cubicBezTo>
                  <a:pt x="64176" y="1342000"/>
                  <a:pt x="281725" y="1579325"/>
                  <a:pt x="486476" y="1621206"/>
                </a:cubicBezTo>
                <a:cubicBezTo>
                  <a:pt x="691227" y="1663087"/>
                  <a:pt x="1108873" y="1544424"/>
                  <a:pt x="1240332" y="1383881"/>
                </a:cubicBezTo>
                <a:cubicBezTo>
                  <a:pt x="1371791" y="1223338"/>
                  <a:pt x="1335728" y="872003"/>
                  <a:pt x="1275233" y="657945"/>
                </a:cubicBezTo>
                <a:cubicBezTo>
                  <a:pt x="1214738" y="443887"/>
                  <a:pt x="1007660" y="203072"/>
                  <a:pt x="877364" y="99533"/>
                </a:cubicBezTo>
                <a:cubicBezTo>
                  <a:pt x="747068" y="-4006"/>
                  <a:pt x="603975" y="-21456"/>
                  <a:pt x="486476" y="22751"/>
                </a:cubicBezTo>
                <a:close/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69458" y="3998764"/>
            <a:ext cx="40588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400" dirty="0" smtClean="0">
                <a:solidFill>
                  <a:srgbClr val="FF0000"/>
                </a:solidFill>
              </a:rPr>
              <a:t>τ</a:t>
            </a:r>
            <a:r>
              <a:rPr lang="en-US" sz="2400" baseline="30000" dirty="0" smtClean="0">
                <a:solidFill>
                  <a:srgbClr val="FF0000"/>
                </a:solidFill>
              </a:rPr>
              <a:t>#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47334" y="3829311"/>
            <a:ext cx="30328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400" dirty="0" smtClean="0">
                <a:solidFill>
                  <a:srgbClr val="0070C0"/>
                </a:solidFill>
              </a:rPr>
              <a:t>τ</a:t>
            </a:r>
            <a:endParaRPr lang="en-US" sz="2400" baseline="30000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95612" y="3442970"/>
            <a:ext cx="38824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800" dirty="0" smtClean="0">
                <a:solidFill>
                  <a:srgbClr val="FF0000"/>
                </a:solidFill>
              </a:rPr>
              <a:t>α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10517" y="4392983"/>
            <a:ext cx="34496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800" dirty="0" smtClean="0">
                <a:solidFill>
                  <a:srgbClr val="0070C0"/>
                </a:solidFill>
              </a:rPr>
              <a:t>γ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968016" y="1518684"/>
            <a:ext cx="777008" cy="70788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17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0500" y="1575401"/>
            <a:ext cx="625748" cy="707886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893460" y="2813002"/>
            <a:ext cx="2589636" cy="3148048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99312" y="5978519"/>
            <a:ext cx="2239716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rgbClr val="0070C0"/>
                </a:solidFill>
                <a:latin typeface="Comic Sans MS" pitchFamily="66" charset="0"/>
              </a:rPr>
              <a:t>Universe of States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6334120" y="4918418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336496" y="3663450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25" name="Straight Connector 124"/>
          <p:cNvCxnSpPr/>
          <p:nvPr/>
        </p:nvCxnSpPr>
        <p:spPr bwMode="auto">
          <a:xfrm flipV="1">
            <a:off x="2422113" y="3683696"/>
            <a:ext cx="3934237" cy="357982"/>
          </a:xfrm>
          <a:prstGeom prst="line">
            <a:avLst/>
          </a:prstGeom>
          <a:ln w="240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 bwMode="auto">
          <a:xfrm flipH="1" flipV="1">
            <a:off x="2114986" y="4741249"/>
            <a:ext cx="4241535" cy="196572"/>
          </a:xfrm>
          <a:prstGeom prst="straightConnector1">
            <a:avLst/>
          </a:prstGeom>
          <a:ln w="240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97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7" grpId="0"/>
      <p:bldP spid="36" grpId="0"/>
      <p:bldP spid="29" grpId="0"/>
      <p:bldP spid="38" grpId="0"/>
      <p:bldP spid="24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F7FE4-BB07-418E-94BB-A3388B7E81D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559556" name="Picture 2" descr="C:\Users\aditya\AppData\Local\Microsoft\Windows\Temporary Internet Files\Content.IE5\14UO1AH1\MC900434842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860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87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74A41C-355A-42F9-BA78-D9AA6115530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58531" name="TextBox 113"/>
          <p:cNvSpPr txBox="1">
            <a:spLocks noChangeArrowheads="1"/>
          </p:cNvSpPr>
          <p:nvPr/>
        </p:nvSpPr>
        <p:spPr bwMode="auto">
          <a:xfrm>
            <a:off x="769938" y="457200"/>
            <a:ext cx="7383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3600" smtClean="0">
                <a:solidFill>
                  <a:srgbClr val="000000"/>
                </a:solidFill>
                <a:latin typeface="Calibri" pitchFamily="34" charset="0"/>
              </a:rPr>
              <a:t>In 1979, Cousot &amp; Cousot gave us:</a:t>
            </a:r>
          </a:p>
        </p:txBody>
      </p:sp>
      <p:sp>
        <p:nvSpPr>
          <p:cNvPr id="146" name="Diamond 145"/>
          <p:cNvSpPr/>
          <p:nvPr/>
        </p:nvSpPr>
        <p:spPr>
          <a:xfrm>
            <a:off x="5178425" y="2407346"/>
            <a:ext cx="2355850" cy="3268662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6356520" y="3683696"/>
            <a:ext cx="1" cy="1254126"/>
          </a:xfrm>
          <a:prstGeom prst="line">
            <a:avLst/>
          </a:prstGeom>
          <a:ln w="24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 flipV="1">
            <a:off x="2114986" y="4041677"/>
            <a:ext cx="307127" cy="246856"/>
          </a:xfrm>
          <a:prstGeom prst="line">
            <a:avLst/>
          </a:prstGeom>
          <a:ln w="19050">
            <a:solidFill>
              <a:srgbClr val="3165B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 bwMode="auto">
          <a:xfrm>
            <a:off x="1577484" y="4102576"/>
            <a:ext cx="646972" cy="728191"/>
          </a:xfrm>
          <a:custGeom>
            <a:avLst/>
            <a:gdLst>
              <a:gd name="connsiteX0" fmla="*/ 195475 w 646972"/>
              <a:gd name="connsiteY0" fmla="*/ 24420 h 728191"/>
              <a:gd name="connsiteX1" fmla="*/ 31 w 646972"/>
              <a:gd name="connsiteY1" fmla="*/ 324566 h 728191"/>
              <a:gd name="connsiteX2" fmla="*/ 209435 w 646972"/>
              <a:gd name="connsiteY2" fmla="*/ 722435 h 728191"/>
              <a:gd name="connsiteX3" fmla="*/ 642205 w 646972"/>
              <a:gd name="connsiteY3" fmla="*/ 526991 h 728191"/>
              <a:gd name="connsiteX4" fmla="*/ 425820 w 646972"/>
              <a:gd name="connsiteY4" fmla="*/ 73281 h 728191"/>
              <a:gd name="connsiteX5" fmla="*/ 195475 w 646972"/>
              <a:gd name="connsiteY5" fmla="*/ 24420 h 728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972" h="728191">
                <a:moveTo>
                  <a:pt x="195475" y="24420"/>
                </a:moveTo>
                <a:cubicBezTo>
                  <a:pt x="124510" y="66301"/>
                  <a:pt x="-2296" y="208230"/>
                  <a:pt x="31" y="324566"/>
                </a:cubicBezTo>
                <a:cubicBezTo>
                  <a:pt x="2358" y="440902"/>
                  <a:pt x="102406" y="688698"/>
                  <a:pt x="209435" y="722435"/>
                </a:cubicBezTo>
                <a:cubicBezTo>
                  <a:pt x="316464" y="756173"/>
                  <a:pt x="606141" y="635183"/>
                  <a:pt x="642205" y="526991"/>
                </a:cubicBezTo>
                <a:cubicBezTo>
                  <a:pt x="678269" y="418799"/>
                  <a:pt x="500275" y="154716"/>
                  <a:pt x="425820" y="73281"/>
                </a:cubicBezTo>
                <a:cubicBezTo>
                  <a:pt x="351365" y="-8154"/>
                  <a:pt x="266440" y="-17461"/>
                  <a:pt x="195475" y="24420"/>
                </a:cubicBezTo>
                <a:close/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1244602" y="3608654"/>
            <a:ext cx="1329765" cy="1629684"/>
          </a:xfrm>
          <a:custGeom>
            <a:avLst/>
            <a:gdLst>
              <a:gd name="connsiteX0" fmla="*/ 486476 w 1329765"/>
              <a:gd name="connsiteY0" fmla="*/ 22751 h 1629684"/>
              <a:gd name="connsiteX1" fmla="*/ 172369 w 1329765"/>
              <a:gd name="connsiteY1" fmla="*/ 364778 h 1629684"/>
              <a:gd name="connsiteX2" fmla="*/ 11825 w 1329765"/>
              <a:gd name="connsiteY2" fmla="*/ 1132595 h 1629684"/>
              <a:gd name="connsiteX3" fmla="*/ 486476 w 1329765"/>
              <a:gd name="connsiteY3" fmla="*/ 1621206 h 1629684"/>
              <a:gd name="connsiteX4" fmla="*/ 1240332 w 1329765"/>
              <a:gd name="connsiteY4" fmla="*/ 1383881 h 1629684"/>
              <a:gd name="connsiteX5" fmla="*/ 1275233 w 1329765"/>
              <a:gd name="connsiteY5" fmla="*/ 657945 h 1629684"/>
              <a:gd name="connsiteX6" fmla="*/ 877364 w 1329765"/>
              <a:gd name="connsiteY6" fmla="*/ 99533 h 1629684"/>
              <a:gd name="connsiteX7" fmla="*/ 486476 w 1329765"/>
              <a:gd name="connsiteY7" fmla="*/ 22751 h 162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9765" h="1629684">
                <a:moveTo>
                  <a:pt x="486476" y="22751"/>
                </a:moveTo>
                <a:cubicBezTo>
                  <a:pt x="368977" y="66958"/>
                  <a:pt x="251477" y="179804"/>
                  <a:pt x="172369" y="364778"/>
                </a:cubicBezTo>
                <a:cubicBezTo>
                  <a:pt x="93261" y="549752"/>
                  <a:pt x="-40526" y="923190"/>
                  <a:pt x="11825" y="1132595"/>
                </a:cubicBezTo>
                <a:cubicBezTo>
                  <a:pt x="64176" y="1342000"/>
                  <a:pt x="281725" y="1579325"/>
                  <a:pt x="486476" y="1621206"/>
                </a:cubicBezTo>
                <a:cubicBezTo>
                  <a:pt x="691227" y="1663087"/>
                  <a:pt x="1108873" y="1544424"/>
                  <a:pt x="1240332" y="1383881"/>
                </a:cubicBezTo>
                <a:cubicBezTo>
                  <a:pt x="1371791" y="1223338"/>
                  <a:pt x="1335728" y="872003"/>
                  <a:pt x="1275233" y="657945"/>
                </a:cubicBezTo>
                <a:cubicBezTo>
                  <a:pt x="1214738" y="443887"/>
                  <a:pt x="1007660" y="203072"/>
                  <a:pt x="877364" y="99533"/>
                </a:cubicBezTo>
                <a:cubicBezTo>
                  <a:pt x="747068" y="-4006"/>
                  <a:pt x="603975" y="-21456"/>
                  <a:pt x="486476" y="22751"/>
                </a:cubicBezTo>
                <a:close/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69458" y="3998764"/>
            <a:ext cx="40588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400" dirty="0" smtClean="0">
                <a:solidFill>
                  <a:srgbClr val="FF0000"/>
                </a:solidFill>
              </a:rPr>
              <a:t>τ</a:t>
            </a:r>
            <a:r>
              <a:rPr lang="en-US" sz="2400" baseline="30000" dirty="0" smtClean="0">
                <a:solidFill>
                  <a:srgbClr val="FF0000"/>
                </a:solidFill>
              </a:rPr>
              <a:t>#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47334" y="3829311"/>
            <a:ext cx="30328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400" dirty="0" smtClean="0">
                <a:solidFill>
                  <a:srgbClr val="0070C0"/>
                </a:solidFill>
              </a:rPr>
              <a:t>τ</a:t>
            </a:r>
            <a:endParaRPr lang="en-US" sz="2400" baseline="30000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95612" y="3442970"/>
            <a:ext cx="38824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800" dirty="0" smtClean="0">
                <a:solidFill>
                  <a:srgbClr val="FF0000"/>
                </a:solidFill>
              </a:rPr>
              <a:t>α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10517" y="4392983"/>
            <a:ext cx="34496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800" dirty="0" smtClean="0">
                <a:solidFill>
                  <a:srgbClr val="0070C0"/>
                </a:solidFill>
              </a:rPr>
              <a:t>γ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968016" y="1518684"/>
            <a:ext cx="777008" cy="70788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17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0500" y="1575401"/>
            <a:ext cx="625748" cy="707886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893460" y="2813002"/>
            <a:ext cx="2589636" cy="3148048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99312" y="5978519"/>
            <a:ext cx="2239716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rgbClr val="0070C0"/>
                </a:solidFill>
                <a:latin typeface="Comic Sans MS" pitchFamily="66" charset="0"/>
              </a:rPr>
              <a:t>Universe of States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6334120" y="4918418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336496" y="3663450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25" name="Straight Connector 124"/>
          <p:cNvCxnSpPr/>
          <p:nvPr/>
        </p:nvCxnSpPr>
        <p:spPr bwMode="auto">
          <a:xfrm flipV="1">
            <a:off x="2422113" y="3683696"/>
            <a:ext cx="3934237" cy="357982"/>
          </a:xfrm>
          <a:prstGeom prst="line">
            <a:avLst/>
          </a:prstGeom>
          <a:ln w="240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 bwMode="auto">
          <a:xfrm flipH="1" flipV="1">
            <a:off x="2114986" y="4741249"/>
            <a:ext cx="4241535" cy="196572"/>
          </a:xfrm>
          <a:prstGeom prst="straightConnector1">
            <a:avLst/>
          </a:prstGeom>
          <a:ln w="240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C:\Users\aditya\AppData\Local\Microsoft\Windows\Temporary Internet Files\Content.IE5\LHMHQNH2\MC90043639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32" y="2879919"/>
            <a:ext cx="6492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98934-4B93-4F2E-9D19-24769378DE6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60579" name="TextBox 113"/>
          <p:cNvSpPr txBox="1">
            <a:spLocks noChangeArrowheads="1"/>
          </p:cNvSpPr>
          <p:nvPr/>
        </p:nvSpPr>
        <p:spPr bwMode="auto">
          <a:xfrm>
            <a:off x="735013" y="457200"/>
            <a:ext cx="76739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3600" smtClean="0">
                <a:solidFill>
                  <a:srgbClr val="000000"/>
                </a:solidFill>
                <a:latin typeface="Calibri" pitchFamily="34" charset="0"/>
              </a:rPr>
              <a:t>In 2004, Reps, Sagiv, and Yorsh gave us:</a:t>
            </a:r>
          </a:p>
        </p:txBody>
      </p:sp>
      <p:sp>
        <p:nvSpPr>
          <p:cNvPr id="146" name="Diamond 145"/>
          <p:cNvSpPr/>
          <p:nvPr/>
        </p:nvSpPr>
        <p:spPr>
          <a:xfrm>
            <a:off x="6478588" y="2303463"/>
            <a:ext cx="2355850" cy="3268662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267665" y="1518684"/>
            <a:ext cx="777008" cy="70788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12" name="Rectangle 1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" y="1596027"/>
            <a:ext cx="625748" cy="707886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572000" y="2514600"/>
            <a:ext cx="3473450" cy="1255713"/>
            <a:chOff x="4572000" y="2514600"/>
            <a:chExt cx="3472673" cy="1255931"/>
          </a:xfrm>
        </p:grpSpPr>
        <p:cxnSp>
          <p:nvCxnSpPr>
            <p:cNvPr id="121" name="Straight Arrow Connector 120"/>
            <p:cNvCxnSpPr/>
            <p:nvPr/>
          </p:nvCxnSpPr>
          <p:spPr>
            <a:xfrm flipH="1">
              <a:off x="4917998" y="3281496"/>
              <a:ext cx="2737825" cy="0"/>
            </a:xfrm>
            <a:prstGeom prst="straightConnector1">
              <a:avLst/>
            </a:prstGeom>
            <a:ln w="240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934960" y="2514600"/>
              <a:ext cx="543289" cy="646331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  <p:sp>
          <p:nvSpPr>
            <p:cNvPr id="18" name="TextBox 1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572000" y="3124200"/>
              <a:ext cx="820801" cy="646331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  <p:sp>
          <p:nvSpPr>
            <p:cNvPr id="19" name="TextBox 18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488047" y="3048000"/>
              <a:ext cx="556626" cy="646331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855663" y="2957513"/>
            <a:ext cx="3970337" cy="1520825"/>
            <a:chOff x="855047" y="2958094"/>
            <a:chExt cx="3970454" cy="1520701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1447201" y="3281918"/>
              <a:ext cx="3378300" cy="655584"/>
            </a:xfrm>
            <a:prstGeom prst="straightConnector1">
              <a:avLst/>
            </a:prstGeom>
            <a:ln w="240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743200" y="2958094"/>
              <a:ext cx="796115" cy="646331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  <p:pic>
          <p:nvPicPr>
            <p:cNvPr id="1560591" name="Ink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7" y="3628115"/>
              <a:ext cx="682200" cy="866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976438" y="6019800"/>
            <a:ext cx="6710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3600" smtClean="0">
                <a:solidFill>
                  <a:srgbClr val="0070C0"/>
                </a:solidFill>
                <a:latin typeface="Calibri" pitchFamily="34" charset="0"/>
              </a:rPr>
              <a:t>Symbolic Abstract Interpretation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943350" y="1377950"/>
            <a:ext cx="1725613" cy="4378325"/>
            <a:chOff x="3942855" y="1378077"/>
            <a:chExt cx="1725328" cy="4378796"/>
          </a:xfrm>
        </p:grpSpPr>
        <p:sp>
          <p:nvSpPr>
            <p:cNvPr id="5" name="Oval 4"/>
            <p:cNvSpPr/>
            <p:nvPr/>
          </p:nvSpPr>
          <p:spPr>
            <a:xfrm>
              <a:off x="3942855" y="2119520"/>
              <a:ext cx="1725328" cy="363735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5" name="TextBox 2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461965" y="1378077"/>
              <a:ext cx="664221" cy="769441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484313" y="3373438"/>
            <a:ext cx="6145212" cy="1346200"/>
            <a:chOff x="1484026" y="3372787"/>
            <a:chExt cx="6145967" cy="1347612"/>
          </a:xfrm>
        </p:grpSpPr>
        <p:sp>
          <p:nvSpPr>
            <p:cNvPr id="14" name="TextBox 1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743719" y="4074068"/>
              <a:ext cx="543289" cy="646331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484026" y="3372787"/>
              <a:ext cx="6145967" cy="870862"/>
            </a:xfrm>
            <a:custGeom>
              <a:avLst/>
              <a:gdLst>
                <a:gd name="connsiteX0" fmla="*/ 6145967 w 6145967"/>
                <a:gd name="connsiteY0" fmla="*/ 0 h 870094"/>
                <a:gd name="connsiteX1" fmla="*/ 4706912 w 6145967"/>
                <a:gd name="connsiteY1" fmla="*/ 734518 h 870094"/>
                <a:gd name="connsiteX2" fmla="*/ 1109272 w 6145967"/>
                <a:gd name="connsiteY2" fmla="*/ 869429 h 870094"/>
                <a:gd name="connsiteX3" fmla="*/ 0 w 6145967"/>
                <a:gd name="connsiteY3" fmla="*/ 779488 h 87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5967" h="870094">
                  <a:moveTo>
                    <a:pt x="6145967" y="0"/>
                  </a:moveTo>
                  <a:cubicBezTo>
                    <a:pt x="5846164" y="294806"/>
                    <a:pt x="5546361" y="589613"/>
                    <a:pt x="4706912" y="734518"/>
                  </a:cubicBezTo>
                  <a:cubicBezTo>
                    <a:pt x="3867463" y="879423"/>
                    <a:pt x="1893757" y="861934"/>
                    <a:pt x="1109272" y="869429"/>
                  </a:cubicBezTo>
                  <a:cubicBezTo>
                    <a:pt x="324787" y="876924"/>
                    <a:pt x="177383" y="819462"/>
                    <a:pt x="0" y="779488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976438" y="6059488"/>
            <a:ext cx="67103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3600" smtClean="0">
                <a:solidFill>
                  <a:srgbClr val="0070C0"/>
                </a:solidFill>
                <a:latin typeface="Calibri" pitchFamily="34" charset="0"/>
              </a:rPr>
              <a:t>Symbolic Concretization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50484" y="2520098"/>
            <a:ext cx="2589636" cy="3148048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6336" y="5685615"/>
            <a:ext cx="2239716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rgbClr val="0070C0"/>
                </a:solidFill>
                <a:latin typeface="Comic Sans MS" pitchFamily="66" charset="0"/>
              </a:rPr>
              <a:t>Universe of States</a:t>
            </a:r>
          </a:p>
        </p:txBody>
      </p:sp>
      <p:pic>
        <p:nvPicPr>
          <p:cNvPr id="29" name="Picture 2" descr="C:\Users\aditya\AppData\Local\Microsoft\Windows\Temporary Internet Files\Content.IE5\LHMHQNH2\MC900436397[1]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750" y="2554243"/>
            <a:ext cx="6492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85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2: Object-Trace Fingerprints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Common semantics of OO languages – derived class’s </a:t>
            </a:r>
            <a:r>
              <a:rPr lang="en-US" dirty="0" err="1"/>
              <a:t>finalizer</a:t>
            </a:r>
            <a:r>
              <a:rPr lang="en-US" dirty="0"/>
              <a:t> calls base </a:t>
            </a:r>
            <a:r>
              <a:rPr lang="en-US" dirty="0" err="1"/>
              <a:t>finalizer</a:t>
            </a:r>
            <a:r>
              <a:rPr lang="en-US" dirty="0"/>
              <a:t> just before </a:t>
            </a:r>
            <a:r>
              <a:rPr lang="en-US" dirty="0" smtClean="0"/>
              <a:t>returning</a:t>
            </a:r>
          </a:p>
          <a:p>
            <a:r>
              <a:rPr lang="en-US" dirty="0" smtClean="0"/>
              <a:t>Fingerprint – ‘return-only’ suffix of object-trace</a:t>
            </a:r>
          </a:p>
          <a:p>
            <a:r>
              <a:rPr lang="en-US" dirty="0" smtClean="0"/>
              <a:t>‘return-only’ – Methods that were called just before caller returned</a:t>
            </a:r>
          </a:p>
          <a:p>
            <a:r>
              <a:rPr lang="en-US" dirty="0" smtClean="0"/>
              <a:t>Has methods involved in cleanup of object and inherited parts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57200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Length indicates possible number of levels in class hierarchy</a:t>
            </a:r>
          </a:p>
          <a:p>
            <a:r>
              <a:rPr lang="en-US" dirty="0"/>
              <a:t>Methods in fingerprint – potential </a:t>
            </a:r>
            <a:r>
              <a:rPr lang="en-US" dirty="0" err="1"/>
              <a:t>finalizers</a:t>
            </a:r>
            <a:r>
              <a:rPr lang="en-US" dirty="0"/>
              <a:t> in the class and ancestor classes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48200" y="1447800"/>
            <a:ext cx="3962401" cy="20098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24401" y="1518686"/>
            <a:ext cx="11144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c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lass A {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 ~A();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};</a:t>
            </a:r>
          </a:p>
          <a:p>
            <a:endParaRPr lang="en-US" sz="1200" b="1" dirty="0" smtClean="0">
              <a:solidFill>
                <a:schemeClr val="bg1"/>
              </a:solidFill>
              <a:latin typeface="Courier" pitchFamily="49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class B :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p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ublic A {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~B();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}; </a:t>
            </a:r>
            <a:endParaRPr lang="en-US" sz="1200" b="1" dirty="0">
              <a:solidFill>
                <a:schemeClr val="bg1"/>
              </a:solidFill>
              <a:latin typeface="Courier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1" y="1518686"/>
            <a:ext cx="12073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c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lass C :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public B {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~C();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helper();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};</a:t>
            </a:r>
          </a:p>
          <a:p>
            <a:endParaRPr lang="en-US" sz="1200" b="1" dirty="0">
              <a:solidFill>
                <a:schemeClr val="bg1"/>
              </a:solidFill>
              <a:latin typeface="Courier" pitchFamily="49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class D: 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public C {</a:t>
            </a:r>
          </a:p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 ~D();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};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1400" y="1518686"/>
            <a:ext cx="11144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~D()  C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~C()  C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helper() C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helper() R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~B()  C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Courier" pitchFamily="49" charset="0"/>
              </a:rPr>
              <a:t>~A()  C</a:t>
            </a:r>
          </a:p>
          <a:p>
            <a:r>
              <a:rPr lang="en-US" sz="1200" b="1" u="sng" dirty="0" smtClean="0">
                <a:solidFill>
                  <a:schemeClr val="bg1"/>
                </a:solidFill>
                <a:latin typeface="Courier" pitchFamily="49" charset="0"/>
              </a:rPr>
              <a:t>~A()  R</a:t>
            </a:r>
          </a:p>
          <a:p>
            <a:r>
              <a:rPr lang="en-US" sz="1200" b="1" u="sng" dirty="0" smtClean="0">
                <a:solidFill>
                  <a:schemeClr val="bg1"/>
                </a:solidFill>
                <a:latin typeface="Courier" pitchFamily="49" charset="0"/>
              </a:rPr>
              <a:t>~B()  R</a:t>
            </a:r>
          </a:p>
          <a:p>
            <a:r>
              <a:rPr lang="en-US" sz="1200" b="1" u="sng" dirty="0" smtClean="0">
                <a:solidFill>
                  <a:schemeClr val="bg1"/>
                </a:solidFill>
                <a:latin typeface="Courier" pitchFamily="49" charset="0"/>
              </a:rPr>
              <a:t>~C()  R</a:t>
            </a:r>
          </a:p>
          <a:p>
            <a:r>
              <a:rPr lang="en-US" sz="1200" b="1" u="sng" dirty="0" smtClean="0">
                <a:solidFill>
                  <a:schemeClr val="bg1"/>
                </a:solidFill>
                <a:latin typeface="Courier" pitchFamily="49" charset="0"/>
              </a:rPr>
              <a:t>~D()  R</a:t>
            </a:r>
            <a:endParaRPr lang="en-US" sz="1200" b="1" u="sng" dirty="0">
              <a:solidFill>
                <a:schemeClr val="bg1"/>
              </a:solidFill>
              <a:latin typeface="Courier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44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F32DC-579E-41A1-BF6B-629610ACAAE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6" name="Diamond 145"/>
          <p:cNvSpPr/>
          <p:nvPr/>
        </p:nvSpPr>
        <p:spPr>
          <a:xfrm>
            <a:off x="6478588" y="2303463"/>
            <a:ext cx="2355850" cy="3268662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267665" y="1518684"/>
            <a:ext cx="777008" cy="70788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12" name="Rectangle 1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" y="1596027"/>
            <a:ext cx="625748" cy="707886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918075" y="2514600"/>
            <a:ext cx="3127375" cy="1179513"/>
            <a:chOff x="4917848" y="2514600"/>
            <a:chExt cx="3126825" cy="1179731"/>
          </a:xfrm>
        </p:grpSpPr>
        <p:cxnSp>
          <p:nvCxnSpPr>
            <p:cNvPr id="121" name="Straight Arrow Connector 120"/>
            <p:cNvCxnSpPr/>
            <p:nvPr/>
          </p:nvCxnSpPr>
          <p:spPr>
            <a:xfrm flipH="1">
              <a:off x="4917848" y="3281505"/>
              <a:ext cx="2737956" cy="0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934960" y="2514600"/>
              <a:ext cx="580159" cy="646331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  <p:sp>
          <p:nvSpPr>
            <p:cNvPr id="19" name="TextBox 18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488047" y="3048000"/>
              <a:ext cx="556626" cy="646331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55663" y="2957513"/>
            <a:ext cx="4537075" cy="1520825"/>
            <a:chOff x="855047" y="2958094"/>
            <a:chExt cx="4537754" cy="1520701"/>
          </a:xfrm>
        </p:grpSpPr>
        <p:sp>
          <p:nvSpPr>
            <p:cNvPr id="18" name="TextBox 1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572000" y="3124200"/>
              <a:ext cx="820801" cy="646331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  <p:grpSp>
          <p:nvGrpSpPr>
            <p:cNvPr id="1561613" name="Group 21"/>
            <p:cNvGrpSpPr>
              <a:grpSpLocks/>
            </p:cNvGrpSpPr>
            <p:nvPr/>
          </p:nvGrpSpPr>
          <p:grpSpPr bwMode="auto">
            <a:xfrm>
              <a:off x="855047" y="2958094"/>
              <a:ext cx="3970454" cy="1520701"/>
              <a:chOff x="855047" y="2958094"/>
              <a:chExt cx="3970454" cy="1520701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H="1">
                <a:off x="1447273" y="3281918"/>
                <a:ext cx="3378705" cy="655584"/>
              </a:xfrm>
              <a:prstGeom prst="straightConnector1">
                <a:avLst/>
              </a:prstGeom>
              <a:ln w="2400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958094"/>
                <a:ext cx="796115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en-US" sz="1800">
                    <a:noFill/>
                    <a:latin typeface="Calibri"/>
                  </a:rPr>
                  <a:t> </a:t>
                </a:r>
              </a:p>
            </p:txBody>
          </p:sp>
          <p:pic>
            <p:nvPicPr>
              <p:cNvPr id="1561616" name="Ink 1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847" y="3628115"/>
                <a:ext cx="682200" cy="866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61617" name="TextBox 23"/>
          <p:cNvSpPr txBox="1">
            <a:spLocks noChangeArrowheads="1"/>
          </p:cNvSpPr>
          <p:nvPr/>
        </p:nvSpPr>
        <p:spPr bwMode="auto">
          <a:xfrm>
            <a:off x="1976438" y="6019800"/>
            <a:ext cx="6710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3600" smtClean="0">
                <a:solidFill>
                  <a:srgbClr val="FF0000"/>
                </a:solidFill>
                <a:latin typeface="Calibri" pitchFamily="34" charset="0"/>
              </a:rPr>
              <a:t>Symbolic Abstraction</a:t>
            </a:r>
          </a:p>
        </p:txBody>
      </p:sp>
      <p:grpSp>
        <p:nvGrpSpPr>
          <p:cNvPr id="1561618" name="Group 16"/>
          <p:cNvGrpSpPr>
            <a:grpSpLocks/>
          </p:cNvGrpSpPr>
          <p:nvPr/>
        </p:nvGrpSpPr>
        <p:grpSpPr bwMode="auto">
          <a:xfrm>
            <a:off x="3943350" y="1377950"/>
            <a:ext cx="1725613" cy="4378325"/>
            <a:chOff x="3942855" y="1378077"/>
            <a:chExt cx="1725328" cy="4378796"/>
          </a:xfrm>
        </p:grpSpPr>
        <p:sp>
          <p:nvSpPr>
            <p:cNvPr id="5" name="Oval 4"/>
            <p:cNvSpPr/>
            <p:nvPr/>
          </p:nvSpPr>
          <p:spPr>
            <a:xfrm>
              <a:off x="3942855" y="2119520"/>
              <a:ext cx="1725328" cy="363735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5" name="TextBox 2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461965" y="1378077"/>
              <a:ext cx="664221" cy="769441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69900" y="3373438"/>
            <a:ext cx="7159625" cy="1479550"/>
            <a:chOff x="469127" y="3372787"/>
            <a:chExt cx="7160866" cy="1479688"/>
          </a:xfrm>
        </p:grpSpPr>
        <p:grpSp>
          <p:nvGrpSpPr>
            <p:cNvPr id="1561623" name="Group 22"/>
            <p:cNvGrpSpPr>
              <a:grpSpLocks/>
            </p:cNvGrpSpPr>
            <p:nvPr/>
          </p:nvGrpSpPr>
          <p:grpSpPr bwMode="auto">
            <a:xfrm>
              <a:off x="1876639" y="3372787"/>
              <a:ext cx="5753354" cy="1347612"/>
              <a:chOff x="1876639" y="3372787"/>
              <a:chExt cx="5753354" cy="1347612"/>
            </a:xfrm>
          </p:grpSpPr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719" y="4074068"/>
                <a:ext cx="543289" cy="64633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en-US" sz="1800">
                    <a:noFill/>
                    <a:latin typeface="Calibri"/>
                  </a:rPr>
                  <a:t> </a:t>
                </a: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1875896" y="3372787"/>
                <a:ext cx="5754097" cy="870031"/>
              </a:xfrm>
              <a:custGeom>
                <a:avLst/>
                <a:gdLst>
                  <a:gd name="connsiteX0" fmla="*/ 6145967 w 6145967"/>
                  <a:gd name="connsiteY0" fmla="*/ 0 h 870094"/>
                  <a:gd name="connsiteX1" fmla="*/ 4706912 w 6145967"/>
                  <a:gd name="connsiteY1" fmla="*/ 734518 h 870094"/>
                  <a:gd name="connsiteX2" fmla="*/ 1109272 w 6145967"/>
                  <a:gd name="connsiteY2" fmla="*/ 869429 h 870094"/>
                  <a:gd name="connsiteX3" fmla="*/ 0 w 6145967"/>
                  <a:gd name="connsiteY3" fmla="*/ 779488 h 870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45967" h="870094">
                    <a:moveTo>
                      <a:pt x="6145967" y="0"/>
                    </a:moveTo>
                    <a:cubicBezTo>
                      <a:pt x="5846164" y="294806"/>
                      <a:pt x="5546361" y="589613"/>
                      <a:pt x="4706912" y="734518"/>
                    </a:cubicBezTo>
                    <a:cubicBezTo>
                      <a:pt x="3867463" y="879423"/>
                      <a:pt x="1893757" y="861934"/>
                      <a:pt x="1109272" y="869429"/>
                    </a:cubicBezTo>
                    <a:cubicBezTo>
                      <a:pt x="324787" y="876924"/>
                      <a:pt x="177383" y="819462"/>
                      <a:pt x="0" y="7794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561626" name="Ink 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447" y="3394835"/>
              <a:ext cx="1473840" cy="1472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61627" name="TextBox 113"/>
          <p:cNvSpPr txBox="1">
            <a:spLocks noChangeArrowheads="1"/>
          </p:cNvSpPr>
          <p:nvPr/>
        </p:nvSpPr>
        <p:spPr bwMode="auto">
          <a:xfrm>
            <a:off x="735013" y="457200"/>
            <a:ext cx="76739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3600" smtClean="0">
                <a:solidFill>
                  <a:srgbClr val="000000"/>
                </a:solidFill>
                <a:latin typeface="Calibri" pitchFamily="34" charset="0"/>
              </a:rPr>
              <a:t>In 2004, Reps, Sagiv, and Yorsh gave us: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150484" y="2520098"/>
            <a:ext cx="2589636" cy="3148048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56336" y="5685615"/>
            <a:ext cx="2239716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rgbClr val="0070C0"/>
                </a:solidFill>
                <a:latin typeface="Comic Sans MS" pitchFamily="66" charset="0"/>
              </a:rPr>
              <a:t>Universe of States</a:t>
            </a:r>
          </a:p>
        </p:txBody>
      </p:sp>
      <p:pic>
        <p:nvPicPr>
          <p:cNvPr id="30" name="Picture 2" descr="C:\Users\aditya\AppData\Local\Microsoft\Windows\Temporary Internet Files\Content.IE5\LHMHQNH2\MC900436397[1]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750" y="2554243"/>
            <a:ext cx="6492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3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07EFB-0A0C-4971-B5D8-809B6217112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" y="1596027"/>
            <a:ext cx="625748" cy="70788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86000" y="1931204"/>
            <a:ext cx="4889480" cy="954107"/>
          </a:xfrm>
          <a:prstGeom prst="rect">
            <a:avLst/>
          </a:prstGeom>
          <a:blipFill rotWithShape="1">
            <a:blip r:embed="rId3"/>
            <a:stretch>
              <a:fillRect l="-2494" t="-5769" r="-1496" b="-17949"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27274" y="119511"/>
            <a:ext cx="7383325" cy="675378"/>
          </a:xfrm>
          <a:prstGeom prst="rect">
            <a:avLst/>
          </a:prstGeom>
          <a:blipFill rotWithShape="1">
            <a:blip r:embed="rId4"/>
            <a:stretch>
              <a:fillRect b="-17273"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50484" y="2520098"/>
            <a:ext cx="2589636" cy="3148048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6336" y="5685615"/>
            <a:ext cx="2239716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rgbClr val="0070C0"/>
                </a:solidFill>
                <a:latin typeface="Comic Sans MS" pitchFamily="66" charset="0"/>
              </a:rPr>
              <a:t>Universe of States</a:t>
            </a:r>
          </a:p>
        </p:txBody>
      </p:sp>
      <p:pic>
        <p:nvPicPr>
          <p:cNvPr id="13" name="Picture 2" descr="C:\Users\aditya\AppData\Local\Microsoft\Windows\Temporary Internet Files\Content.IE5\LHMHQNH2\MC900436397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750" y="2554243"/>
            <a:ext cx="6492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18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C2DD2C-6799-4EF9-8A15-F069246E295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6" name="Diamond 145"/>
          <p:cNvSpPr/>
          <p:nvPr/>
        </p:nvSpPr>
        <p:spPr>
          <a:xfrm>
            <a:off x="6478588" y="2303463"/>
            <a:ext cx="2355850" cy="3268662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267665" y="1518684"/>
            <a:ext cx="777008" cy="70788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12" name="Rectangle 1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" y="1596027"/>
            <a:ext cx="625748" cy="707886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18" name="TextBox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0" y="3124200"/>
            <a:ext cx="611385" cy="64633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5" name="Oval 4"/>
          <p:cNvSpPr/>
          <p:nvPr/>
        </p:nvSpPr>
        <p:spPr>
          <a:xfrm>
            <a:off x="3943350" y="2119313"/>
            <a:ext cx="1725613" cy="36369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61965" y="1378077"/>
            <a:ext cx="664221" cy="769441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pic>
        <p:nvPicPr>
          <p:cNvPr id="1563660" name="Ink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3394075"/>
            <a:ext cx="14732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27274" y="119511"/>
            <a:ext cx="7383325" cy="675378"/>
          </a:xfrm>
          <a:prstGeom prst="rect">
            <a:avLst/>
          </a:prstGeom>
          <a:blipFill rotWithShape="1">
            <a:blip r:embed="rId7"/>
            <a:stretch>
              <a:fillRect b="-17273"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28" name="TextBox 2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2687" y="4720399"/>
            <a:ext cx="1118640" cy="646331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03535" y="5495263"/>
            <a:ext cx="505267" cy="52322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24942" y="4724400"/>
            <a:ext cx="448841" cy="461665"/>
          </a:xfrm>
          <a:prstGeom prst="rect">
            <a:avLst/>
          </a:prstGeom>
          <a:blipFill rotWithShape="1">
            <a:blip r:embed="rId10"/>
            <a:stretch>
              <a:fillRect l="-4110" r="-1370" b="-17105"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13" name="Freeform 12"/>
          <p:cNvSpPr/>
          <p:nvPr/>
        </p:nvSpPr>
        <p:spPr>
          <a:xfrm>
            <a:off x="1471613" y="3962400"/>
            <a:ext cx="5995987" cy="782638"/>
          </a:xfrm>
          <a:custGeom>
            <a:avLst/>
            <a:gdLst>
              <a:gd name="connsiteX0" fmla="*/ 0 w 5996065"/>
              <a:gd name="connsiteY0" fmla="*/ 0 h 782912"/>
              <a:gd name="connsiteX1" fmla="*/ 1603947 w 5996065"/>
              <a:gd name="connsiteY1" fmla="*/ 704538 h 782912"/>
              <a:gd name="connsiteX2" fmla="*/ 5996065 w 5996065"/>
              <a:gd name="connsiteY2" fmla="*/ 734518 h 7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96065" h="782912">
                <a:moveTo>
                  <a:pt x="0" y="0"/>
                </a:moveTo>
                <a:cubicBezTo>
                  <a:pt x="302301" y="291059"/>
                  <a:pt x="604603" y="582118"/>
                  <a:pt x="1603947" y="704538"/>
                </a:cubicBezTo>
                <a:cubicBezTo>
                  <a:pt x="2603291" y="826958"/>
                  <a:pt x="4299678" y="780738"/>
                  <a:pt x="5996065" y="734518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26" name="Straight Arrow Connector 25"/>
          <p:cNvCxnSpPr>
            <a:stCxn id="3" idx="0"/>
          </p:cNvCxnSpPr>
          <p:nvPr/>
        </p:nvCxnSpPr>
        <p:spPr>
          <a:xfrm flipH="1" flipV="1">
            <a:off x="7467600" y="4719638"/>
            <a:ext cx="188913" cy="776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58000" y="4191000"/>
            <a:ext cx="874855" cy="461665"/>
          </a:xfrm>
          <a:prstGeom prst="rect">
            <a:avLst/>
          </a:prstGeom>
          <a:blipFill rotWithShape="1">
            <a:blip r:embed="rId11"/>
            <a:stretch>
              <a:fillRect l="-1389" r="-694" b="-17333"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842250" y="5495925"/>
            <a:ext cx="76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2000" smtClean="0">
                <a:solidFill>
                  <a:srgbClr val="FF0000"/>
                </a:solidFill>
                <a:latin typeface="Calibri" pitchFamily="34" charset="0"/>
              </a:rPr>
              <a:t>ans</a:t>
            </a:r>
          </a:p>
        </p:txBody>
      </p: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4448175" y="3733800"/>
            <a:ext cx="2847975" cy="919163"/>
            <a:chOff x="4448204" y="3733800"/>
            <a:chExt cx="2847224" cy="918865"/>
          </a:xfrm>
        </p:grpSpPr>
        <p:cxnSp>
          <p:nvCxnSpPr>
            <p:cNvPr id="37" name="Straight Arrow Connector 36"/>
            <p:cNvCxnSpPr>
              <a:stCxn id="35" idx="2"/>
            </p:cNvCxnSpPr>
            <p:nvPr/>
          </p:nvCxnSpPr>
          <p:spPr>
            <a:xfrm flipH="1" flipV="1">
              <a:off x="4825929" y="4190852"/>
              <a:ext cx="2469499" cy="461813"/>
            </a:xfrm>
            <a:prstGeom prst="straightConnector1">
              <a:avLst/>
            </a:prstGeom>
            <a:ln w="240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935609" y="3886200"/>
              <a:ext cx="465191" cy="523220"/>
            </a:xfrm>
            <a:prstGeom prst="rect">
              <a:avLst/>
            </a:prstGeom>
            <a:blipFill rotWithShape="1"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  <p:sp>
          <p:nvSpPr>
            <p:cNvPr id="42" name="TextBox 4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448204" y="3733800"/>
              <a:ext cx="1342996" cy="523220"/>
            </a:xfrm>
            <a:prstGeom prst="rect">
              <a:avLst/>
            </a:prstGeom>
            <a:blipFill rotWithShape="1"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</p:grpSp>
      <p:pic>
        <p:nvPicPr>
          <p:cNvPr id="1563675" name="Ink 4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583" y="3407299"/>
            <a:ext cx="741566" cy="82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 bwMode="auto">
          <a:xfrm>
            <a:off x="150484" y="2520098"/>
            <a:ext cx="2589636" cy="3148048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56336" y="5685615"/>
            <a:ext cx="2239716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rgbClr val="0070C0"/>
                </a:solidFill>
                <a:latin typeface="Comic Sans MS" pitchFamily="66" charset="0"/>
              </a:rPr>
              <a:t>Universe of States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68348" y="3189367"/>
            <a:ext cx="3589377" cy="1057235"/>
            <a:chOff x="1068348" y="3189367"/>
            <a:chExt cx="3589377" cy="1057235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 flipH="1">
              <a:off x="1447800" y="3529013"/>
              <a:ext cx="3209925" cy="409575"/>
            </a:xfrm>
            <a:prstGeom prst="straightConnector1">
              <a:avLst/>
            </a:prstGeom>
            <a:ln w="240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068348" y="3661827"/>
              <a:ext cx="608052" cy="584775"/>
            </a:xfrm>
            <a:prstGeom prst="rect">
              <a:avLst/>
            </a:prstGeom>
            <a:blipFill rotWithShape="1"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21149549">
              <a:off x="2880135" y="3189367"/>
              <a:ext cx="1032655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3200" dirty="0" smtClean="0">
                  <a:solidFill>
                    <a:schemeClr val="tx1"/>
                  </a:solidFill>
                </a:rPr>
                <a:t>S </a:t>
              </a:r>
              <a:r>
                <a:rPr lang="en-US" sz="3200" b="1" dirty="0" smtClean="0">
                  <a:solidFill>
                    <a:schemeClr val="tx1"/>
                  </a:solidFill>
                  <a:sym typeface="Math B"/>
                </a:rPr>
                <a:t></a:t>
              </a:r>
              <a:r>
                <a:rPr lang="en-US" sz="3200" dirty="0" smtClean="0">
                  <a:solidFill>
                    <a:schemeClr val="tx1"/>
                  </a:solidFill>
                  <a:sym typeface="Math B"/>
                </a:rPr>
                <a:t> </a:t>
              </a:r>
              <a:r>
                <a:rPr lang="en-US" sz="3200" dirty="0" smtClean="0">
                  <a:solidFill>
                    <a:schemeClr val="accent1"/>
                  </a:solidFill>
                  <a:sym typeface="Symbol"/>
                </a:rPr>
                <a:t></a:t>
              </a:r>
              <a:endParaRPr lang="en-US" sz="3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28813" y="3667638"/>
            <a:ext cx="2643188" cy="369332"/>
            <a:chOff x="1928813" y="3667638"/>
            <a:chExt cx="2643188" cy="369332"/>
          </a:xfrm>
        </p:grpSpPr>
        <p:cxnSp>
          <p:nvCxnSpPr>
            <p:cNvPr id="52" name="Straight Arrow Connector 51"/>
            <p:cNvCxnSpPr/>
            <p:nvPr/>
          </p:nvCxnSpPr>
          <p:spPr bwMode="auto">
            <a:xfrm flipH="1">
              <a:off x="1928813" y="3995495"/>
              <a:ext cx="2643188" cy="0"/>
            </a:xfrm>
            <a:prstGeom prst="straightConnector1">
              <a:avLst/>
            </a:prstGeom>
            <a:ln w="240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432182" y="3667638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chemeClr val="tx1"/>
                  </a:solidFill>
                  <a:sym typeface="Math B"/>
                </a:rPr>
                <a:t> 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4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62428E-6 L -0.04132 -0.1415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00" y="-7075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6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87380-CDCB-44E1-AD48-BA75CB824CA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564674" name="Ink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3406775"/>
            <a:ext cx="7413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Diamond 145"/>
          <p:cNvSpPr/>
          <p:nvPr/>
        </p:nvSpPr>
        <p:spPr>
          <a:xfrm>
            <a:off x="6478588" y="2303463"/>
            <a:ext cx="2355850" cy="3268662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267665" y="1518684"/>
            <a:ext cx="777008" cy="707886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12" name="Rectangle 1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" y="1596027"/>
            <a:ext cx="625748" cy="707886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18" name="TextBox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0" y="4382869"/>
            <a:ext cx="816184" cy="646331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5" name="Oval 4"/>
          <p:cNvSpPr/>
          <p:nvPr/>
        </p:nvSpPr>
        <p:spPr>
          <a:xfrm>
            <a:off x="3943350" y="2119313"/>
            <a:ext cx="1725613" cy="36369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61965" y="1378077"/>
            <a:ext cx="664221" cy="769441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pic>
        <p:nvPicPr>
          <p:cNvPr id="1564682" name="Ink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3394075"/>
            <a:ext cx="14732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27274" y="119511"/>
            <a:ext cx="7383325" cy="675378"/>
          </a:xfrm>
          <a:prstGeom prst="rect">
            <a:avLst/>
          </a:prstGeom>
          <a:blipFill rotWithShape="1">
            <a:blip r:embed="rId8"/>
            <a:stretch>
              <a:fillRect b="-17273"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28" name="TextBox 2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2687" y="4720399"/>
            <a:ext cx="1118640" cy="646331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03535" y="5495263"/>
            <a:ext cx="505267" cy="523220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914400" y="4292600"/>
            <a:ext cx="3733800" cy="788988"/>
            <a:chOff x="914400" y="4292025"/>
            <a:chExt cx="3733800" cy="788864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1470025" y="4638046"/>
              <a:ext cx="3178175" cy="68252"/>
            </a:xfrm>
            <a:prstGeom prst="straightConnector1">
              <a:avLst/>
            </a:prstGeom>
            <a:ln w="240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541968" y="4557669"/>
              <a:ext cx="1726311" cy="523220"/>
            </a:xfrm>
            <a:prstGeom prst="rect">
              <a:avLst/>
            </a:prstGeom>
            <a:blipFill rotWithShape="1"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  <p:sp>
          <p:nvSpPr>
            <p:cNvPr id="30" name="TextBox 2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914400" y="4292025"/>
              <a:ext cx="608052" cy="584775"/>
            </a:xfrm>
            <a:prstGeom prst="rect">
              <a:avLst/>
            </a:prstGeom>
            <a:blipFill rotWithShape="1"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393825" y="3503613"/>
            <a:ext cx="5902325" cy="1149350"/>
            <a:chOff x="1393662" y="3502967"/>
            <a:chExt cx="5901765" cy="1149698"/>
          </a:xfrm>
        </p:grpSpPr>
        <p:sp>
          <p:nvSpPr>
            <p:cNvPr id="10" name="TextBox 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427630" y="3502967"/>
              <a:ext cx="448841" cy="461665"/>
            </a:xfrm>
            <a:prstGeom prst="rect">
              <a:avLst/>
            </a:prstGeom>
            <a:blipFill rotWithShape="1">
              <a:blip r:embed="rId13"/>
              <a:stretch>
                <a:fillRect l="-2703" r="-1351" b="-18667"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  <p:sp>
          <p:nvSpPr>
            <p:cNvPr id="13" name="Freeform 12"/>
            <p:cNvSpPr/>
            <p:nvPr/>
          </p:nvSpPr>
          <p:spPr>
            <a:xfrm flipV="1">
              <a:off x="1393662" y="3995241"/>
              <a:ext cx="5901765" cy="657424"/>
            </a:xfrm>
            <a:custGeom>
              <a:avLst/>
              <a:gdLst>
                <a:gd name="connsiteX0" fmla="*/ 0 w 5996065"/>
                <a:gd name="connsiteY0" fmla="*/ 0 h 782912"/>
                <a:gd name="connsiteX1" fmla="*/ 1603947 w 5996065"/>
                <a:gd name="connsiteY1" fmla="*/ 704538 h 782912"/>
                <a:gd name="connsiteX2" fmla="*/ 5996065 w 5996065"/>
                <a:gd name="connsiteY2" fmla="*/ 734518 h 78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96065" h="782912">
                  <a:moveTo>
                    <a:pt x="0" y="0"/>
                  </a:moveTo>
                  <a:cubicBezTo>
                    <a:pt x="302301" y="291059"/>
                    <a:pt x="604603" y="582118"/>
                    <a:pt x="1603947" y="704538"/>
                  </a:cubicBezTo>
                  <a:cubicBezTo>
                    <a:pt x="2603291" y="826958"/>
                    <a:pt x="4299678" y="780738"/>
                    <a:pt x="5996065" y="734518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43800" y="4505325"/>
            <a:ext cx="76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2000" smtClean="0">
                <a:solidFill>
                  <a:srgbClr val="FF0000"/>
                </a:solidFill>
                <a:latin typeface="Calibri" pitchFamily="34" charset="0"/>
              </a:rPr>
              <a:t>ans</a:t>
            </a:r>
          </a:p>
        </p:txBody>
      </p:sp>
      <p:sp>
        <p:nvSpPr>
          <p:cNvPr id="31" name="TextBox 3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05124" y="6018483"/>
            <a:ext cx="3027624" cy="523220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7404100" y="3733800"/>
            <a:ext cx="504825" cy="938213"/>
            <a:chOff x="7403535" y="3733799"/>
            <a:chExt cx="505267" cy="938170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7543357" y="3819520"/>
              <a:ext cx="365445" cy="85244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403535" y="3733799"/>
              <a:ext cx="505267" cy="2619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/>
          <p:nvPr/>
        </p:nvSpPr>
        <p:spPr bwMode="auto">
          <a:xfrm>
            <a:off x="150484" y="2520098"/>
            <a:ext cx="2589636" cy="3148048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56336" y="5685615"/>
            <a:ext cx="2239716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rgbClr val="0070C0"/>
                </a:solidFill>
                <a:latin typeface="Comic Sans MS" pitchFamily="66" charset="0"/>
              </a:rPr>
              <a:t>Universe of States</a:t>
            </a:r>
          </a:p>
        </p:txBody>
      </p:sp>
    </p:spTree>
    <p:extLst>
      <p:ext uri="{BB962C8B-B14F-4D97-AF65-F5344CB8AC3E}">
        <p14:creationId xmlns:p14="http://schemas.microsoft.com/office/powerpoint/2010/main" val="305054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08092E-6 L 0.03299 -0.141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00" y="-707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31B26-B991-4EB4-9C80-E0781587E2F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2514600" y="1103313"/>
            <a:ext cx="3419475" cy="5141912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cxnSp>
        <p:nvCxnSpPr>
          <p:cNvPr id="5" name="Straight Connector 4"/>
          <p:cNvCxnSpPr>
            <a:endCxn id="12" idx="0"/>
          </p:cNvCxnSpPr>
          <p:nvPr/>
        </p:nvCxnSpPr>
        <p:spPr>
          <a:xfrm rot="10800000">
            <a:off x="4224338" y="1103313"/>
            <a:ext cx="0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2" idx="0"/>
          </p:cNvCxnSpPr>
          <p:nvPr/>
        </p:nvCxnSpPr>
        <p:spPr>
          <a:xfrm flipH="1">
            <a:off x="4224338" y="1103313"/>
            <a:ext cx="0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2" idx="0"/>
          </p:cNvCxnSpPr>
          <p:nvPr/>
        </p:nvCxnSpPr>
        <p:spPr>
          <a:xfrm flipH="1">
            <a:off x="4224338" y="1103313"/>
            <a:ext cx="0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2" idx="0"/>
          </p:cNvCxnSpPr>
          <p:nvPr/>
        </p:nvCxnSpPr>
        <p:spPr>
          <a:xfrm rot="10800000">
            <a:off x="4224338" y="1103313"/>
            <a:ext cx="0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2" idx="0"/>
          </p:cNvCxnSpPr>
          <p:nvPr/>
        </p:nvCxnSpPr>
        <p:spPr>
          <a:xfrm rot="10800000">
            <a:off x="4224338" y="1103313"/>
            <a:ext cx="0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49344" y="527214"/>
            <a:ext cx="550151" cy="5847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60" name="TextBox 5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49343" y="6245760"/>
            <a:ext cx="550151" cy="5847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284663" y="4724400"/>
            <a:ext cx="214312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038600" y="3817938"/>
            <a:ext cx="460375" cy="906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038600" y="2654300"/>
            <a:ext cx="84138" cy="1163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2" idx="2"/>
          </p:cNvCxnSpPr>
          <p:nvPr/>
        </p:nvCxnSpPr>
        <p:spPr>
          <a:xfrm flipV="1">
            <a:off x="4224338" y="5486400"/>
            <a:ext cx="60325" cy="758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3810000" y="2020888"/>
            <a:ext cx="1287463" cy="646112"/>
            <a:chOff x="3683149" y="3832262"/>
            <a:chExt cx="1287404" cy="646331"/>
          </a:xfrm>
        </p:grpSpPr>
        <p:sp>
          <p:nvSpPr>
            <p:cNvPr id="46" name="Rectangle 45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683149" y="3832262"/>
              <a:ext cx="1287404" cy="646331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4016509" y="4419836"/>
              <a:ext cx="46036" cy="4605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5" name="TextBox 2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27274" y="119511"/>
            <a:ext cx="7383325" cy="675378"/>
          </a:xfrm>
          <a:prstGeom prst="rect">
            <a:avLst/>
          </a:prstGeom>
          <a:blipFill rotWithShape="1">
            <a:blip r:embed="rId5"/>
            <a:stretch>
              <a:fillRect b="-17273"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793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407F4-D021-419A-8B04-8D075CCFD49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645595" name="Rectangle 27"/>
          <p:cNvSpPr>
            <a:spLocks noGrp="1"/>
          </p:cNvSpPr>
          <p:nvPr>
            <p:ph type="title"/>
          </p:nvPr>
        </p:nvSpPr>
        <p:spPr>
          <a:xfrm>
            <a:off x="334963" y="200025"/>
            <a:ext cx="8229600" cy="1143000"/>
          </a:xfrm>
        </p:spPr>
        <p:txBody>
          <a:bodyPr/>
          <a:lstStyle/>
          <a:p>
            <a:r>
              <a:rPr lang="en-US" dirty="0" smtClean="0"/>
              <a:t>From “Below” vs. From “Above”</a:t>
            </a:r>
            <a:endParaRPr lang="en-US" dirty="0"/>
          </a:p>
        </p:txBody>
      </p:sp>
      <p:sp>
        <p:nvSpPr>
          <p:cNvPr id="1645596" name="Rectangle 28"/>
          <p:cNvSpPr>
            <a:spLocks noGrp="1"/>
          </p:cNvSpPr>
          <p:nvPr>
            <p:ph type="body" idx="1"/>
          </p:nvPr>
        </p:nvSpPr>
        <p:spPr>
          <a:xfrm>
            <a:off x="561805" y="1600200"/>
            <a:ext cx="8043456" cy="4525963"/>
          </a:xfrm>
        </p:spPr>
        <p:txBody>
          <a:bodyPr/>
          <a:lstStyle/>
          <a:p>
            <a:r>
              <a:rPr lang="en-US" sz="2400" dirty="0" smtClean="0"/>
              <a:t>Reps</a:t>
            </a:r>
            <a:r>
              <a:rPr lang="en-US" sz="2400" dirty="0"/>
              <a:t>, </a:t>
            </a:r>
            <a:r>
              <a:rPr lang="en-US" sz="2400" dirty="0" err="1"/>
              <a:t>Sagiv</a:t>
            </a:r>
            <a:r>
              <a:rPr lang="en-US" sz="2400" dirty="0"/>
              <a:t>, and </a:t>
            </a:r>
            <a:r>
              <a:rPr lang="en-US" sz="2400" dirty="0" err="1"/>
              <a:t>Yorsh</a:t>
            </a:r>
            <a:r>
              <a:rPr lang="en-US" sz="2400" dirty="0"/>
              <a:t> 2004: approximation from </a:t>
            </a:r>
            <a:r>
              <a:rPr lang="en-US" sz="2400" dirty="0">
                <a:sym typeface="Symbol" pitchFamily="18" charset="2"/>
              </a:rPr>
              <a:t>“</a:t>
            </a:r>
            <a:r>
              <a:rPr lang="en-US" sz="2400" dirty="0"/>
              <a:t>below”</a:t>
            </a:r>
            <a:endParaRPr lang="en-US" sz="2400" dirty="0" smtClean="0">
              <a:sym typeface="Symbol" pitchFamily="18" charset="2"/>
            </a:endParaRPr>
          </a:p>
          <a:p>
            <a:r>
              <a:rPr lang="en-US" sz="2400" dirty="0" smtClean="0">
                <a:sym typeface="Symbol" pitchFamily="18" charset="2"/>
              </a:rPr>
              <a:t>Desirable</a:t>
            </a:r>
            <a:r>
              <a:rPr lang="en-US" sz="2400" dirty="0">
                <a:sym typeface="Symbol" pitchFamily="18" charset="2"/>
              </a:rPr>
              <a:t>: approximation from “above”</a:t>
            </a:r>
          </a:p>
          <a:p>
            <a:pPr lvl="1"/>
            <a:r>
              <a:rPr lang="en-US" sz="2000" dirty="0">
                <a:sym typeface="Symbol" pitchFamily="18" charset="2"/>
              </a:rPr>
              <a:t>always have safe over-approximation in hand</a:t>
            </a:r>
          </a:p>
          <a:p>
            <a:pPr lvl="1"/>
            <a:r>
              <a:rPr lang="en-US" sz="2000" dirty="0">
                <a:sym typeface="Symbol" pitchFamily="18" charset="2"/>
              </a:rPr>
              <a:t>can stop algorithm at any time (e.g., if taking too long</a:t>
            </a:r>
            <a:r>
              <a:rPr lang="en-US" sz="2000" dirty="0" smtClean="0">
                <a:sym typeface="Symbol" pitchFamily="18" charset="2"/>
              </a:rPr>
              <a:t>)</a:t>
            </a:r>
          </a:p>
          <a:p>
            <a:pPr lvl="1"/>
            <a:r>
              <a:rPr lang="en-US" sz="1800" dirty="0"/>
              <a:t>Thakur, A. and Reps, T., A method for symbolic computation of abstract operations. In </a:t>
            </a:r>
            <a:r>
              <a:rPr lang="en-US" sz="1800" i="1" dirty="0"/>
              <a:t>Proc. Computer-Aided Verification</a:t>
            </a:r>
            <a:r>
              <a:rPr lang="en-US" sz="1800" dirty="0"/>
              <a:t> (CAV), </a:t>
            </a:r>
            <a:r>
              <a:rPr lang="en-US" sz="1800" dirty="0" smtClean="0"/>
              <a:t>2012</a:t>
            </a:r>
            <a:endParaRPr lang="en-US" sz="2000" dirty="0">
              <a:sym typeface="Symbol" pitchFamily="18" charset="2"/>
            </a:endParaRPr>
          </a:p>
          <a:p>
            <a:endParaRPr lang="en-US" sz="2400" dirty="0"/>
          </a:p>
        </p:txBody>
      </p: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113776" y="5057580"/>
            <a:ext cx="1106487" cy="1716088"/>
            <a:chOff x="3949" y="887"/>
            <a:chExt cx="697" cy="1081"/>
          </a:xfrm>
        </p:grpSpPr>
        <p:pic>
          <p:nvPicPr>
            <p:cNvPr id="6" name="Picture 46" descr="adi-beard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" y="887"/>
              <a:ext cx="697" cy="746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47"/>
            <p:cNvSpPr txBox="1">
              <a:spLocks noChangeArrowheads="1"/>
            </p:cNvSpPr>
            <p:nvPr/>
          </p:nvSpPr>
          <p:spPr bwMode="auto">
            <a:xfrm>
              <a:off x="4060" y="1663"/>
              <a:ext cx="476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buFontTx/>
                <a:buNone/>
              </a:pPr>
              <a:r>
                <a:rPr lang="en-US" sz="1600">
                  <a:latin typeface="Calibri" pitchFamily="34" charset="0"/>
                </a:rPr>
                <a:t>Aditya</a:t>
              </a:r>
            </a:p>
            <a:p>
              <a:pPr algn="ctr">
                <a:lnSpc>
                  <a:spcPct val="70000"/>
                </a:lnSpc>
                <a:buFontTx/>
                <a:buNone/>
              </a:pPr>
              <a:r>
                <a:rPr lang="en-US" sz="1600">
                  <a:latin typeface="Calibri" pitchFamily="34" charset="0"/>
                </a:rPr>
                <a:t>Thakur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55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5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A48419-01A2-4FCD-8681-2044744F35C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2514600" y="1103313"/>
            <a:ext cx="3419475" cy="5141912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cxnSp>
        <p:nvCxnSpPr>
          <p:cNvPr id="5" name="Straight Connector 4"/>
          <p:cNvCxnSpPr>
            <a:endCxn id="12" idx="0"/>
          </p:cNvCxnSpPr>
          <p:nvPr/>
        </p:nvCxnSpPr>
        <p:spPr>
          <a:xfrm rot="10800000">
            <a:off x="4224338" y="1103313"/>
            <a:ext cx="0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2" idx="0"/>
          </p:cNvCxnSpPr>
          <p:nvPr/>
        </p:nvCxnSpPr>
        <p:spPr>
          <a:xfrm flipH="1">
            <a:off x="4224338" y="1103313"/>
            <a:ext cx="0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2" idx="0"/>
          </p:cNvCxnSpPr>
          <p:nvPr/>
        </p:nvCxnSpPr>
        <p:spPr>
          <a:xfrm flipH="1">
            <a:off x="4224338" y="1103313"/>
            <a:ext cx="0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2" idx="0"/>
          </p:cNvCxnSpPr>
          <p:nvPr/>
        </p:nvCxnSpPr>
        <p:spPr>
          <a:xfrm rot="10800000">
            <a:off x="4224338" y="1103313"/>
            <a:ext cx="0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2" idx="0"/>
          </p:cNvCxnSpPr>
          <p:nvPr/>
        </p:nvCxnSpPr>
        <p:spPr>
          <a:xfrm rot="10800000">
            <a:off x="4224338" y="1103313"/>
            <a:ext cx="0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49344" y="527214"/>
            <a:ext cx="550151" cy="5847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60" name="TextBox 5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49343" y="6245760"/>
            <a:ext cx="550151" cy="5847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cxnSp>
        <p:nvCxnSpPr>
          <p:cNvPr id="26" name="Straight Arrow Connector 25"/>
          <p:cNvCxnSpPr>
            <a:stCxn id="12" idx="0"/>
          </p:cNvCxnSpPr>
          <p:nvPr/>
        </p:nvCxnSpPr>
        <p:spPr>
          <a:xfrm>
            <a:off x="4224338" y="1103313"/>
            <a:ext cx="119062" cy="487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038600" y="1590675"/>
            <a:ext cx="304800" cy="390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038600" y="1981200"/>
            <a:ext cx="304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343400" y="2362200"/>
            <a:ext cx="155575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284663" y="2819400"/>
            <a:ext cx="214312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91000" y="3200400"/>
            <a:ext cx="93663" cy="474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191000" y="3675063"/>
            <a:ext cx="230188" cy="287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4038600" y="3962400"/>
            <a:ext cx="352425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3725863" y="4402138"/>
            <a:ext cx="1287462" cy="646112"/>
            <a:chOff x="3726064" y="4402393"/>
            <a:chExt cx="1287404" cy="646331"/>
          </a:xfrm>
        </p:grpSpPr>
        <p:sp>
          <p:nvSpPr>
            <p:cNvPr id="46" name="Rectangle 45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726064" y="4402393"/>
              <a:ext cx="1287404" cy="646331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4016563" y="4419861"/>
              <a:ext cx="46036" cy="460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273329" y="36159"/>
            <a:ext cx="180575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[CAV 2012]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6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20020-5BFB-479C-A3E7-292EEFCAA3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2514600" y="1103313"/>
            <a:ext cx="3419475" cy="5141912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pic>
        <p:nvPicPr>
          <p:cNvPr id="1571843" name="Ink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84138"/>
            <a:ext cx="117792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1844" name="Ink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76225"/>
            <a:ext cx="122872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endCxn id="12" idx="0"/>
          </p:cNvCxnSpPr>
          <p:nvPr/>
        </p:nvCxnSpPr>
        <p:spPr>
          <a:xfrm rot="10800000">
            <a:off x="4224338" y="1103313"/>
            <a:ext cx="0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2" idx="0"/>
          </p:cNvCxnSpPr>
          <p:nvPr/>
        </p:nvCxnSpPr>
        <p:spPr>
          <a:xfrm flipH="1">
            <a:off x="4224338" y="1103313"/>
            <a:ext cx="0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2" idx="0"/>
          </p:cNvCxnSpPr>
          <p:nvPr/>
        </p:nvCxnSpPr>
        <p:spPr>
          <a:xfrm flipH="1">
            <a:off x="4224338" y="1103313"/>
            <a:ext cx="0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2" idx="0"/>
          </p:cNvCxnSpPr>
          <p:nvPr/>
        </p:nvCxnSpPr>
        <p:spPr>
          <a:xfrm rot="10800000">
            <a:off x="4224338" y="1103313"/>
            <a:ext cx="0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2" idx="0"/>
          </p:cNvCxnSpPr>
          <p:nvPr/>
        </p:nvCxnSpPr>
        <p:spPr>
          <a:xfrm rot="10800000">
            <a:off x="4224338" y="1103313"/>
            <a:ext cx="0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49344" y="527214"/>
            <a:ext cx="550151" cy="5847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sp>
        <p:nvSpPr>
          <p:cNvPr id="60" name="TextBox 5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49343" y="6245760"/>
            <a:ext cx="550151" cy="58477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>
                <a:noFill/>
                <a:latin typeface="Calibri"/>
              </a:rPr>
              <a:t> </a:t>
            </a:r>
          </a:p>
        </p:txBody>
      </p:sp>
      <p:cxnSp>
        <p:nvCxnSpPr>
          <p:cNvPr id="26" name="Straight Arrow Connector 25"/>
          <p:cNvCxnSpPr>
            <a:stCxn id="12" idx="0"/>
          </p:cNvCxnSpPr>
          <p:nvPr/>
        </p:nvCxnSpPr>
        <p:spPr>
          <a:xfrm>
            <a:off x="4224338" y="1103313"/>
            <a:ext cx="119062" cy="487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038600" y="1590675"/>
            <a:ext cx="304800" cy="390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038600" y="1981200"/>
            <a:ext cx="304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343400" y="2362200"/>
            <a:ext cx="155575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284663" y="2819400"/>
            <a:ext cx="214312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91000" y="3200400"/>
            <a:ext cx="93663" cy="474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191000" y="3675063"/>
            <a:ext cx="230188" cy="287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4038600" y="3962400"/>
            <a:ext cx="352425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1860" name="Group 47"/>
          <p:cNvGrpSpPr>
            <a:grpSpLocks/>
          </p:cNvGrpSpPr>
          <p:nvPr/>
        </p:nvGrpSpPr>
        <p:grpSpPr bwMode="auto">
          <a:xfrm>
            <a:off x="3725863" y="4402138"/>
            <a:ext cx="1287462" cy="646112"/>
            <a:chOff x="3726064" y="4402393"/>
            <a:chExt cx="1287404" cy="646331"/>
          </a:xfrm>
        </p:grpSpPr>
        <p:sp>
          <p:nvSpPr>
            <p:cNvPr id="46" name="Rectangle 45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726064" y="4402393"/>
              <a:ext cx="1287404" cy="646331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4016563" y="4419861"/>
              <a:ext cx="46036" cy="460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3978275" y="3167063"/>
            <a:ext cx="1287463" cy="646112"/>
            <a:chOff x="3726064" y="4402393"/>
            <a:chExt cx="1287404" cy="646331"/>
          </a:xfrm>
        </p:grpSpPr>
        <p:sp>
          <p:nvSpPr>
            <p:cNvPr id="27" name="Rectangle 26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726064" y="4402393"/>
              <a:ext cx="1287404" cy="646331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>
                  <a:noFill/>
                  <a:latin typeface="Calibri"/>
                </a:rPr>
                <a:t> 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4016564" y="4419861"/>
              <a:ext cx="46035" cy="460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600700" y="5257800"/>
            <a:ext cx="1504950" cy="584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3200" smtClean="0">
                <a:solidFill>
                  <a:srgbClr val="000000"/>
                </a:solidFill>
                <a:latin typeface="Calibri" pitchFamily="34" charset="0"/>
              </a:rPr>
              <a:t>Tunable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486400" y="6102350"/>
            <a:ext cx="3216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Calibri" pitchFamily="34" charset="0"/>
              </a:rPr>
              <a:t>More time </a:t>
            </a:r>
            <a:r>
              <a:rPr lang="en-US" sz="2000" smtClean="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 more precision</a:t>
            </a:r>
            <a:endParaRPr lang="en-US" sz="20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664200" y="1619250"/>
            <a:ext cx="26527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2800" smtClean="0">
                <a:solidFill>
                  <a:srgbClr val="000000"/>
                </a:solidFill>
                <a:latin typeface="Calibri" pitchFamily="34" charset="0"/>
              </a:rPr>
              <a:t>Stop at any time </a:t>
            </a:r>
            <a:br>
              <a:rPr lang="en-US" sz="280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smtClean="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 sound answer</a:t>
            </a:r>
            <a:endParaRPr lang="en-US" sz="28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73329" y="36159"/>
            <a:ext cx="180575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[CAV 2012]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0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35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Stålmarck’s</a:t>
            </a:r>
            <a:r>
              <a:rPr lang="en-US" dirty="0"/>
              <a:t> </a:t>
            </a:r>
            <a:r>
              <a:rPr lang="en-US" dirty="0" smtClean="0"/>
              <a:t>method (1989)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503" y="1381780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Dilemma Rule</a:t>
            </a:r>
            <a:endParaRPr lang="en-US" sz="28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685197" y="2912113"/>
                <a:ext cx="21696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𝑅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∪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{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00B050"/>
                          </a:solidFill>
                        </a:rPr>
                        <m:t>True</m:t>
                      </m:r>
                      <m:r>
                        <m:rPr>
                          <m:nor/>
                        </m:rPr>
                        <a:rPr lang="en-US" sz="2400" b="0" i="0" dirty="0" smtClean="0">
                          <a:solidFill>
                            <a:schemeClr val="tx1"/>
                          </a:solidFill>
                        </a:rPr>
                        <m:t>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97" y="2912113"/>
                <a:ext cx="2169632" cy="461665"/>
              </a:xfrm>
              <a:prstGeom prst="rect">
                <a:avLst/>
              </a:prstGeom>
              <a:blipFill rotWithShape="1">
                <a:blip r:embed="rId2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472258" y="2873423"/>
                <a:ext cx="22289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𝑅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∪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{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C00000"/>
                          </a:solidFill>
                        </a:rPr>
                        <m:t>False</m:t>
                      </m:r>
                      <m:r>
                        <m:rPr>
                          <m:nor/>
                        </m:rPr>
                        <a:rPr lang="en-US" sz="2400" b="0" i="0" dirty="0" smtClean="0">
                          <a:solidFill>
                            <a:schemeClr val="tx1"/>
                          </a:solidFill>
                        </a:rPr>
                        <m:t>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258" y="2873423"/>
                <a:ext cx="2228944" cy="461665"/>
              </a:xfrm>
              <a:prstGeom prst="rect">
                <a:avLst/>
              </a:prstGeom>
              <a:blipFill rotWithShape="1">
                <a:blip r:embed="rId3"/>
                <a:stretch>
                  <a:fillRect r="-27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>
            <a:stCxn id="20" idx="2"/>
          </p:cNvCxnSpPr>
          <p:nvPr/>
        </p:nvCxnSpPr>
        <p:spPr>
          <a:xfrm flipH="1">
            <a:off x="3566761" y="2442865"/>
            <a:ext cx="1215206" cy="4692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0" idx="2"/>
          </p:cNvCxnSpPr>
          <p:nvPr/>
        </p:nvCxnSpPr>
        <p:spPr>
          <a:xfrm>
            <a:off x="4781967" y="2442865"/>
            <a:ext cx="1511835" cy="43055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552866" y="1981200"/>
                <a:ext cx="4582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𝑅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866" y="1981200"/>
                <a:ext cx="458202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3186175" y="3335088"/>
            <a:ext cx="579389" cy="1352735"/>
            <a:chOff x="2649108" y="3162925"/>
            <a:chExt cx="579389" cy="13527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2649108" y="4053995"/>
                  <a:ext cx="57938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9108" y="4053995"/>
                  <a:ext cx="579389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Freeform 22"/>
            <p:cNvSpPr/>
            <p:nvPr/>
          </p:nvSpPr>
          <p:spPr>
            <a:xfrm>
              <a:off x="2908092" y="3162925"/>
              <a:ext cx="134911" cy="899409"/>
            </a:xfrm>
            <a:custGeom>
              <a:avLst/>
              <a:gdLst>
                <a:gd name="connsiteX0" fmla="*/ 104931 w 134911"/>
                <a:gd name="connsiteY0" fmla="*/ 0 h 899409"/>
                <a:gd name="connsiteX1" fmla="*/ 89941 w 134911"/>
                <a:gd name="connsiteY1" fmla="*/ 104931 h 899409"/>
                <a:gd name="connsiteX2" fmla="*/ 59960 w 134911"/>
                <a:gd name="connsiteY2" fmla="*/ 134911 h 899409"/>
                <a:gd name="connsiteX3" fmla="*/ 29980 w 134911"/>
                <a:gd name="connsiteY3" fmla="*/ 179882 h 899409"/>
                <a:gd name="connsiteX4" fmla="*/ 44970 w 134911"/>
                <a:gd name="connsiteY4" fmla="*/ 224852 h 899409"/>
                <a:gd name="connsiteX5" fmla="*/ 134911 w 134911"/>
                <a:gd name="connsiteY5" fmla="*/ 254832 h 899409"/>
                <a:gd name="connsiteX6" fmla="*/ 119921 w 134911"/>
                <a:gd name="connsiteY6" fmla="*/ 314793 h 899409"/>
                <a:gd name="connsiteX7" fmla="*/ 74951 w 134911"/>
                <a:gd name="connsiteY7" fmla="*/ 344773 h 899409"/>
                <a:gd name="connsiteX8" fmla="*/ 14990 w 134911"/>
                <a:gd name="connsiteY8" fmla="*/ 419724 h 899409"/>
                <a:gd name="connsiteX9" fmla="*/ 0 w 134911"/>
                <a:gd name="connsiteY9" fmla="*/ 464695 h 899409"/>
                <a:gd name="connsiteX10" fmla="*/ 59960 w 134911"/>
                <a:gd name="connsiteY10" fmla="*/ 539645 h 899409"/>
                <a:gd name="connsiteX11" fmla="*/ 89941 w 134911"/>
                <a:gd name="connsiteY11" fmla="*/ 569626 h 899409"/>
                <a:gd name="connsiteX12" fmla="*/ 74951 w 134911"/>
                <a:gd name="connsiteY12" fmla="*/ 644577 h 899409"/>
                <a:gd name="connsiteX13" fmla="*/ 59960 w 134911"/>
                <a:gd name="connsiteY13" fmla="*/ 704537 h 899409"/>
                <a:gd name="connsiteX14" fmla="*/ 89941 w 134911"/>
                <a:gd name="connsiteY14" fmla="*/ 869429 h 899409"/>
                <a:gd name="connsiteX15" fmla="*/ 119921 w 134911"/>
                <a:gd name="connsiteY15" fmla="*/ 899409 h 89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911" h="899409">
                  <a:moveTo>
                    <a:pt x="104931" y="0"/>
                  </a:moveTo>
                  <a:cubicBezTo>
                    <a:pt x="99934" y="34977"/>
                    <a:pt x="101114" y="71412"/>
                    <a:pt x="89941" y="104931"/>
                  </a:cubicBezTo>
                  <a:cubicBezTo>
                    <a:pt x="85472" y="118339"/>
                    <a:pt x="68789" y="123875"/>
                    <a:pt x="59960" y="134911"/>
                  </a:cubicBezTo>
                  <a:cubicBezTo>
                    <a:pt x="48705" y="148979"/>
                    <a:pt x="39973" y="164892"/>
                    <a:pt x="29980" y="179882"/>
                  </a:cubicBezTo>
                  <a:cubicBezTo>
                    <a:pt x="34977" y="194872"/>
                    <a:pt x="32112" y="215668"/>
                    <a:pt x="44970" y="224852"/>
                  </a:cubicBezTo>
                  <a:cubicBezTo>
                    <a:pt x="70686" y="243220"/>
                    <a:pt x="134911" y="254832"/>
                    <a:pt x="134911" y="254832"/>
                  </a:cubicBezTo>
                  <a:cubicBezTo>
                    <a:pt x="129914" y="274819"/>
                    <a:pt x="131349" y="297651"/>
                    <a:pt x="119921" y="314793"/>
                  </a:cubicBezTo>
                  <a:cubicBezTo>
                    <a:pt x="109928" y="329783"/>
                    <a:pt x="89019" y="333519"/>
                    <a:pt x="74951" y="344773"/>
                  </a:cubicBezTo>
                  <a:cubicBezTo>
                    <a:pt x="44437" y="369185"/>
                    <a:pt x="37251" y="386332"/>
                    <a:pt x="14990" y="419724"/>
                  </a:cubicBezTo>
                  <a:cubicBezTo>
                    <a:pt x="9993" y="434714"/>
                    <a:pt x="0" y="448894"/>
                    <a:pt x="0" y="464695"/>
                  </a:cubicBezTo>
                  <a:cubicBezTo>
                    <a:pt x="0" y="517003"/>
                    <a:pt x="25430" y="512021"/>
                    <a:pt x="59960" y="539645"/>
                  </a:cubicBezTo>
                  <a:cubicBezTo>
                    <a:pt x="70996" y="548474"/>
                    <a:pt x="79947" y="559632"/>
                    <a:pt x="89941" y="569626"/>
                  </a:cubicBezTo>
                  <a:cubicBezTo>
                    <a:pt x="84944" y="594610"/>
                    <a:pt x="80478" y="619705"/>
                    <a:pt x="74951" y="644577"/>
                  </a:cubicBezTo>
                  <a:cubicBezTo>
                    <a:pt x="70482" y="664688"/>
                    <a:pt x="59960" y="683935"/>
                    <a:pt x="59960" y="704537"/>
                  </a:cubicBezTo>
                  <a:cubicBezTo>
                    <a:pt x="59960" y="717623"/>
                    <a:pt x="68860" y="834295"/>
                    <a:pt x="89941" y="869429"/>
                  </a:cubicBezTo>
                  <a:cubicBezTo>
                    <a:pt x="97212" y="881548"/>
                    <a:pt x="109928" y="889416"/>
                    <a:pt x="119921" y="899409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09185" y="3337684"/>
            <a:ext cx="586506" cy="1160593"/>
            <a:chOff x="4532752" y="3124235"/>
            <a:chExt cx="586506" cy="11605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532752" y="3823163"/>
                  <a:ext cx="58650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2752" y="3823163"/>
                  <a:ext cx="586506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Freeform 25"/>
            <p:cNvSpPr/>
            <p:nvPr/>
          </p:nvSpPr>
          <p:spPr>
            <a:xfrm>
              <a:off x="4571653" y="3124235"/>
              <a:ext cx="134911" cy="741244"/>
            </a:xfrm>
            <a:custGeom>
              <a:avLst/>
              <a:gdLst>
                <a:gd name="connsiteX0" fmla="*/ 104931 w 134911"/>
                <a:gd name="connsiteY0" fmla="*/ 0 h 899409"/>
                <a:gd name="connsiteX1" fmla="*/ 89941 w 134911"/>
                <a:gd name="connsiteY1" fmla="*/ 104931 h 899409"/>
                <a:gd name="connsiteX2" fmla="*/ 59960 w 134911"/>
                <a:gd name="connsiteY2" fmla="*/ 134911 h 899409"/>
                <a:gd name="connsiteX3" fmla="*/ 29980 w 134911"/>
                <a:gd name="connsiteY3" fmla="*/ 179882 h 899409"/>
                <a:gd name="connsiteX4" fmla="*/ 44970 w 134911"/>
                <a:gd name="connsiteY4" fmla="*/ 224852 h 899409"/>
                <a:gd name="connsiteX5" fmla="*/ 134911 w 134911"/>
                <a:gd name="connsiteY5" fmla="*/ 254832 h 899409"/>
                <a:gd name="connsiteX6" fmla="*/ 119921 w 134911"/>
                <a:gd name="connsiteY6" fmla="*/ 314793 h 899409"/>
                <a:gd name="connsiteX7" fmla="*/ 74951 w 134911"/>
                <a:gd name="connsiteY7" fmla="*/ 344773 h 899409"/>
                <a:gd name="connsiteX8" fmla="*/ 14990 w 134911"/>
                <a:gd name="connsiteY8" fmla="*/ 419724 h 899409"/>
                <a:gd name="connsiteX9" fmla="*/ 0 w 134911"/>
                <a:gd name="connsiteY9" fmla="*/ 464695 h 899409"/>
                <a:gd name="connsiteX10" fmla="*/ 59960 w 134911"/>
                <a:gd name="connsiteY10" fmla="*/ 539645 h 899409"/>
                <a:gd name="connsiteX11" fmla="*/ 89941 w 134911"/>
                <a:gd name="connsiteY11" fmla="*/ 569626 h 899409"/>
                <a:gd name="connsiteX12" fmla="*/ 74951 w 134911"/>
                <a:gd name="connsiteY12" fmla="*/ 644577 h 899409"/>
                <a:gd name="connsiteX13" fmla="*/ 59960 w 134911"/>
                <a:gd name="connsiteY13" fmla="*/ 704537 h 899409"/>
                <a:gd name="connsiteX14" fmla="*/ 89941 w 134911"/>
                <a:gd name="connsiteY14" fmla="*/ 869429 h 899409"/>
                <a:gd name="connsiteX15" fmla="*/ 119921 w 134911"/>
                <a:gd name="connsiteY15" fmla="*/ 899409 h 89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911" h="899409">
                  <a:moveTo>
                    <a:pt x="104931" y="0"/>
                  </a:moveTo>
                  <a:cubicBezTo>
                    <a:pt x="99934" y="34977"/>
                    <a:pt x="101114" y="71412"/>
                    <a:pt x="89941" y="104931"/>
                  </a:cubicBezTo>
                  <a:cubicBezTo>
                    <a:pt x="85472" y="118339"/>
                    <a:pt x="68789" y="123875"/>
                    <a:pt x="59960" y="134911"/>
                  </a:cubicBezTo>
                  <a:cubicBezTo>
                    <a:pt x="48705" y="148979"/>
                    <a:pt x="39973" y="164892"/>
                    <a:pt x="29980" y="179882"/>
                  </a:cubicBezTo>
                  <a:cubicBezTo>
                    <a:pt x="34977" y="194872"/>
                    <a:pt x="32112" y="215668"/>
                    <a:pt x="44970" y="224852"/>
                  </a:cubicBezTo>
                  <a:cubicBezTo>
                    <a:pt x="70686" y="243220"/>
                    <a:pt x="134911" y="254832"/>
                    <a:pt x="134911" y="254832"/>
                  </a:cubicBezTo>
                  <a:cubicBezTo>
                    <a:pt x="129914" y="274819"/>
                    <a:pt x="131349" y="297651"/>
                    <a:pt x="119921" y="314793"/>
                  </a:cubicBezTo>
                  <a:cubicBezTo>
                    <a:pt x="109928" y="329783"/>
                    <a:pt x="89019" y="333519"/>
                    <a:pt x="74951" y="344773"/>
                  </a:cubicBezTo>
                  <a:cubicBezTo>
                    <a:pt x="44437" y="369185"/>
                    <a:pt x="37251" y="386332"/>
                    <a:pt x="14990" y="419724"/>
                  </a:cubicBezTo>
                  <a:cubicBezTo>
                    <a:pt x="9993" y="434714"/>
                    <a:pt x="0" y="448894"/>
                    <a:pt x="0" y="464695"/>
                  </a:cubicBezTo>
                  <a:cubicBezTo>
                    <a:pt x="0" y="517003"/>
                    <a:pt x="25430" y="512021"/>
                    <a:pt x="59960" y="539645"/>
                  </a:cubicBezTo>
                  <a:cubicBezTo>
                    <a:pt x="70996" y="548474"/>
                    <a:pt x="79947" y="559632"/>
                    <a:pt x="89941" y="569626"/>
                  </a:cubicBezTo>
                  <a:cubicBezTo>
                    <a:pt x="84944" y="594610"/>
                    <a:pt x="80478" y="619705"/>
                    <a:pt x="74951" y="644577"/>
                  </a:cubicBezTo>
                  <a:cubicBezTo>
                    <a:pt x="70482" y="664688"/>
                    <a:pt x="59960" y="683935"/>
                    <a:pt x="59960" y="704537"/>
                  </a:cubicBezTo>
                  <a:cubicBezTo>
                    <a:pt x="59960" y="717623"/>
                    <a:pt x="68860" y="834295"/>
                    <a:pt x="89941" y="869429"/>
                  </a:cubicBezTo>
                  <a:cubicBezTo>
                    <a:pt x="97212" y="881548"/>
                    <a:pt x="109928" y="889416"/>
                    <a:pt x="119921" y="899409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753068" y="3605258"/>
            <a:ext cx="2662473" cy="905684"/>
            <a:chOff x="2827554" y="3394405"/>
            <a:chExt cx="2662473" cy="9056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3345295" y="3394405"/>
                  <a:ext cx="1357872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′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∩</m:t>
                        </m:r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US" sz="2400" b="0" dirty="0" smtClean="0">
                    <a:solidFill>
                      <a:srgbClr val="FF0000"/>
                    </a:solidFill>
                    <a:ea typeface="Cambria Math"/>
                  </a:endParaRPr>
                </a:p>
                <a:p>
                  <a:endParaRPr lang="en-US" sz="2400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295" y="3394405"/>
                  <a:ext cx="1357872" cy="83099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/>
            <p:cNvCxnSpPr/>
            <p:nvPr/>
          </p:nvCxnSpPr>
          <p:spPr>
            <a:xfrm flipV="1">
              <a:off x="2827554" y="3868075"/>
              <a:ext cx="1196677" cy="4320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4065307" y="3868075"/>
              <a:ext cx="1424720" cy="2424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493521" y="2514600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Split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457200" y="3276600"/>
            <a:ext cx="179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Propagate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472335" y="4034135"/>
            <a:ext cx="1346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Merge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8F7-15F9-4DFB-921C-EEFB2B83F565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1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31" grpId="0"/>
      <p:bldP spid="32" grpId="0"/>
      <p:bldP spid="33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Stålmarck’s</a:t>
            </a:r>
            <a:r>
              <a:rPr lang="en-US" dirty="0"/>
              <a:t> method (1989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3630071" y="1625052"/>
            <a:ext cx="381000" cy="388576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011071" y="1662170"/>
            <a:ext cx="381000" cy="351458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392071" y="2013628"/>
            <a:ext cx="0" cy="540224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4011071" y="2568016"/>
            <a:ext cx="381001" cy="278614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657133" y="2027792"/>
            <a:ext cx="0" cy="540224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3657134" y="2589005"/>
            <a:ext cx="353937" cy="278614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3643602" y="2804742"/>
            <a:ext cx="381000" cy="388576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4024602" y="2841860"/>
            <a:ext cx="381000" cy="351458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405602" y="3193318"/>
            <a:ext cx="0" cy="540224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4024602" y="3747706"/>
            <a:ext cx="381001" cy="278614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3670664" y="3207482"/>
            <a:ext cx="0" cy="540224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3670665" y="3768695"/>
            <a:ext cx="353937" cy="278614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3658606" y="4026320"/>
            <a:ext cx="381000" cy="388576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4039606" y="4063438"/>
            <a:ext cx="381000" cy="351458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4420606" y="4414896"/>
            <a:ext cx="0" cy="540224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4039606" y="4969284"/>
            <a:ext cx="381001" cy="278614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685668" y="4429060"/>
            <a:ext cx="0" cy="540224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3685669" y="4990273"/>
            <a:ext cx="353937" cy="278614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72200" y="2379796"/>
            <a:ext cx="170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1-saturation</a:t>
            </a:r>
            <a:endParaRPr lang="en-US" sz="2400" dirty="0"/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4039606" y="5410200"/>
            <a:ext cx="0" cy="540224"/>
          </a:xfrm>
          <a:prstGeom prst="straightConnector1">
            <a:avLst/>
          </a:prstGeom>
          <a:ln w="22225"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8F7-15F9-4DFB-921C-EEFB2B83F565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Class Hierarchies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Create a </a:t>
            </a:r>
            <a:r>
              <a:rPr lang="en-US" dirty="0" err="1" smtClean="0"/>
              <a:t>trie</a:t>
            </a:r>
            <a:r>
              <a:rPr lang="en-US" dirty="0" smtClean="0"/>
              <a:t> from fingerprints</a:t>
            </a:r>
          </a:p>
          <a:p>
            <a:r>
              <a:rPr lang="en-US" dirty="0" smtClean="0"/>
              <a:t>Associate each object-trace with </a:t>
            </a:r>
            <a:r>
              <a:rPr lang="en-US" dirty="0" err="1" smtClean="0"/>
              <a:t>trie</a:t>
            </a:r>
            <a:r>
              <a:rPr lang="en-US" dirty="0" smtClean="0"/>
              <a:t> node that accepts object-trace’s fingerprint</a:t>
            </a:r>
          </a:p>
          <a:p>
            <a:r>
              <a:rPr lang="en-US" dirty="0" smtClean="0"/>
              <a:t>Add methods in each object-trace to associated  </a:t>
            </a:r>
            <a:r>
              <a:rPr lang="en-US" dirty="0" err="1" smtClean="0"/>
              <a:t>trie</a:t>
            </a:r>
            <a:r>
              <a:rPr lang="en-US" dirty="0" smtClean="0"/>
              <a:t> node</a:t>
            </a:r>
          </a:p>
          <a:p>
            <a:r>
              <a:rPr lang="en-US" dirty="0" smtClean="0"/>
              <a:t>If parent and child nodes have common methods, remove common methods from child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686674" y="2400299"/>
            <a:ext cx="771525" cy="4476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~A()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362825" y="3181348"/>
            <a:ext cx="476250" cy="4476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</a:rPr>
              <a:t>B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362825" y="4002811"/>
            <a:ext cx="476250" cy="4476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</a:rPr>
              <a:t>D</a:t>
            </a:r>
            <a:endParaRPr lang="en-US" sz="1100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>
            <a:stCxn id="7" idx="3"/>
            <a:endCxn id="8" idx="0"/>
          </p:cNvCxnSpPr>
          <p:nvPr/>
        </p:nvCxnSpPr>
        <p:spPr>
          <a:xfrm flipH="1">
            <a:off x="7600950" y="2782414"/>
            <a:ext cx="198711" cy="39893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5"/>
            <a:endCxn id="37" idx="0"/>
          </p:cNvCxnSpPr>
          <p:nvPr/>
        </p:nvCxnSpPr>
        <p:spPr>
          <a:xfrm>
            <a:off x="8345212" y="2782414"/>
            <a:ext cx="117751" cy="396437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4"/>
            <a:endCxn id="9" idx="0"/>
          </p:cNvCxnSpPr>
          <p:nvPr/>
        </p:nvCxnSpPr>
        <p:spPr>
          <a:xfrm>
            <a:off x="7600950" y="3629023"/>
            <a:ext cx="0" cy="37378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88264" y="2612549"/>
            <a:ext cx="11239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>
                <a:solidFill>
                  <a:prstClr val="black"/>
                </a:solidFill>
              </a:rPr>
              <a:t>. . p</a:t>
            </a:r>
            <a:r>
              <a:rPr lang="en-US" dirty="0" smtClean="0">
                <a:solidFill>
                  <a:prstClr val="black"/>
                </a:solidFill>
              </a:rPr>
              <a:t>() ~A()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88265" y="3483739"/>
            <a:ext cx="1600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>
                <a:solidFill>
                  <a:prstClr val="black"/>
                </a:solidFill>
              </a:rPr>
              <a:t>. . q</a:t>
            </a:r>
            <a:r>
              <a:rPr lang="en-US" dirty="0" smtClean="0">
                <a:solidFill>
                  <a:prstClr val="black"/>
                </a:solidFill>
              </a:rPr>
              <a:t>() ~A() ~B()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88265" y="4789012"/>
            <a:ext cx="21216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>
                <a:solidFill>
                  <a:prstClr val="black"/>
                </a:solidFill>
              </a:rPr>
              <a:t>. . r</a:t>
            </a:r>
            <a:r>
              <a:rPr lang="en-US" dirty="0" smtClean="0">
                <a:solidFill>
                  <a:prstClr val="black"/>
                </a:solidFill>
              </a:rPr>
              <a:t>() </a:t>
            </a:r>
            <a:r>
              <a:rPr lang="en-US" dirty="0">
                <a:solidFill>
                  <a:prstClr val="black"/>
                </a:solidFill>
              </a:rPr>
              <a:t>~</a:t>
            </a:r>
            <a:r>
              <a:rPr lang="en-US" dirty="0" smtClean="0">
                <a:solidFill>
                  <a:prstClr val="black"/>
                </a:solidFill>
              </a:rPr>
              <a:t>A() ~B() ~D()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88265" y="5714184"/>
            <a:ext cx="152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>
                <a:solidFill>
                  <a:prstClr val="black"/>
                </a:solidFill>
              </a:rPr>
              <a:t>. . </a:t>
            </a:r>
            <a:r>
              <a:rPr lang="en-US" dirty="0" smtClean="0">
                <a:solidFill>
                  <a:prstClr val="black"/>
                </a:solidFill>
              </a:rPr>
              <a:t>s() </a:t>
            </a:r>
            <a:r>
              <a:rPr lang="en-US" dirty="0">
                <a:solidFill>
                  <a:prstClr val="black"/>
                </a:solidFill>
              </a:rPr>
              <a:t>~</a:t>
            </a:r>
            <a:r>
              <a:rPr lang="en-US" dirty="0" smtClean="0">
                <a:solidFill>
                  <a:prstClr val="black"/>
                </a:solidFill>
              </a:rPr>
              <a:t>A() ~C()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Curved Connector 17"/>
          <p:cNvCxnSpPr>
            <a:stCxn id="14" idx="0"/>
            <a:endCxn id="7" idx="0"/>
          </p:cNvCxnSpPr>
          <p:nvPr/>
        </p:nvCxnSpPr>
        <p:spPr>
          <a:xfrm rot="5400000" flipH="1" flipV="1">
            <a:off x="6405213" y="945325"/>
            <a:ext cx="212250" cy="3122198"/>
          </a:xfrm>
          <a:prstGeom prst="curvedConnector3">
            <a:avLst>
              <a:gd name="adj1" fmla="val 207703"/>
            </a:avLst>
          </a:prstGeom>
          <a:ln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16" idx="0"/>
            <a:endCxn id="9" idx="0"/>
          </p:cNvCxnSpPr>
          <p:nvPr/>
        </p:nvCxnSpPr>
        <p:spPr>
          <a:xfrm rot="5400000" flipH="1" flipV="1">
            <a:off x="6131931" y="3319994"/>
            <a:ext cx="786201" cy="2151837"/>
          </a:xfrm>
          <a:prstGeom prst="curvedConnector3">
            <a:avLst>
              <a:gd name="adj1" fmla="val 129077"/>
            </a:avLst>
          </a:prstGeom>
          <a:ln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17" idx="3"/>
            <a:endCxn id="37" idx="4"/>
          </p:cNvCxnSpPr>
          <p:nvPr/>
        </p:nvCxnSpPr>
        <p:spPr>
          <a:xfrm flipV="1">
            <a:off x="5912265" y="3626526"/>
            <a:ext cx="2550698" cy="2272324"/>
          </a:xfrm>
          <a:prstGeom prst="curvedConnector2">
            <a:avLst/>
          </a:prstGeom>
          <a:ln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7215187" y="3181345"/>
            <a:ext cx="771525" cy="4476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~B()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077200" y="3178851"/>
            <a:ext cx="771525" cy="4476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~C()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7234326" y="4003696"/>
            <a:ext cx="771525" cy="4476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~D()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43" name="Rounded Rectangular Callout 42"/>
          <p:cNvSpPr/>
          <p:nvPr/>
        </p:nvSpPr>
        <p:spPr>
          <a:xfrm>
            <a:off x="6781800" y="2362200"/>
            <a:ext cx="745508" cy="446601"/>
          </a:xfrm>
          <a:prstGeom prst="wedgeRoundRectCallout">
            <a:avLst>
              <a:gd name="adj1" fmla="val 71490"/>
              <a:gd name="adj2" fmla="val 39101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...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p(), ~A()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6019800" y="3181348"/>
            <a:ext cx="1062216" cy="492802"/>
          </a:xfrm>
          <a:prstGeom prst="wedgeRoundRectCallout">
            <a:avLst>
              <a:gd name="adj1" fmla="val 69554"/>
              <a:gd name="adj2" fmla="val 34059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...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  q() ~B()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48" name="Curved Connector 47"/>
          <p:cNvCxnSpPr>
            <a:stCxn id="15" idx="0"/>
            <a:endCxn id="8" idx="0"/>
          </p:cNvCxnSpPr>
          <p:nvPr/>
        </p:nvCxnSpPr>
        <p:spPr>
          <a:xfrm rot="5400000" flipH="1" flipV="1">
            <a:off x="6243462" y="2126252"/>
            <a:ext cx="302391" cy="2412585"/>
          </a:xfrm>
          <a:prstGeom prst="curvedConnector3">
            <a:avLst>
              <a:gd name="adj1" fmla="val 175597"/>
            </a:avLst>
          </a:prstGeom>
          <a:ln>
            <a:solidFill>
              <a:srgbClr val="FF0000"/>
            </a:solidFill>
            <a:headEnd type="none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ounded Rectangular Callout 49"/>
          <p:cNvSpPr/>
          <p:nvPr/>
        </p:nvSpPr>
        <p:spPr>
          <a:xfrm>
            <a:off x="5791200" y="4114801"/>
            <a:ext cx="1392785" cy="504082"/>
          </a:xfrm>
          <a:prstGeom prst="wedgeRoundRectCallout">
            <a:avLst>
              <a:gd name="adj1" fmla="val 71362"/>
              <a:gd name="adj2" fmla="val 23361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...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  r() ~D() 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2" name="Rounded Rectangular Callout 51"/>
          <p:cNvSpPr/>
          <p:nvPr/>
        </p:nvSpPr>
        <p:spPr>
          <a:xfrm>
            <a:off x="8462962" y="3956087"/>
            <a:ext cx="604837" cy="1079146"/>
          </a:xfrm>
          <a:prstGeom prst="wedgeRoundRectCallout">
            <a:avLst>
              <a:gd name="adj1" fmla="val -13409"/>
              <a:gd name="adj2" fmla="val -78122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599192" y="3382795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~A()</a:t>
            </a:r>
            <a:endParaRPr lang="en-US" sz="1400" dirty="0"/>
          </a:p>
        </p:txBody>
      </p:sp>
      <p:sp>
        <p:nvSpPr>
          <p:cNvPr id="66" name="TextBox 65"/>
          <p:cNvSpPr txBox="1"/>
          <p:nvPr/>
        </p:nvSpPr>
        <p:spPr>
          <a:xfrm>
            <a:off x="6369987" y="4311106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~A() ~B()</a:t>
            </a:r>
            <a:endParaRPr lang="en-US" sz="1400" dirty="0"/>
          </a:p>
        </p:txBody>
      </p:sp>
      <p:sp>
        <p:nvSpPr>
          <p:cNvPr id="67" name="TextBox 66"/>
          <p:cNvSpPr txBox="1"/>
          <p:nvPr/>
        </p:nvSpPr>
        <p:spPr>
          <a:xfrm>
            <a:off x="8493585" y="4665901"/>
            <a:ext cx="722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~A()</a:t>
            </a:r>
            <a:endParaRPr lang="en-US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8487431" y="4002811"/>
            <a:ext cx="722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…</a:t>
            </a:r>
          </a:p>
          <a:p>
            <a:r>
              <a:rPr lang="en-US" sz="1400" dirty="0" smtClean="0"/>
              <a:t>   s()</a:t>
            </a:r>
          </a:p>
          <a:p>
            <a:r>
              <a:rPr lang="en-US" sz="1400" dirty="0" smtClean="0"/>
              <a:t> ~C()</a:t>
            </a:r>
          </a:p>
        </p:txBody>
      </p:sp>
    </p:spTree>
    <p:extLst>
      <p:ext uri="{BB962C8B-B14F-4D97-AF65-F5344CB8AC3E}">
        <p14:creationId xmlns:p14="http://schemas.microsoft.com/office/powerpoint/2010/main" val="381319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5" grpId="0" animBg="1"/>
      <p:bldP spid="37" grpId="0" animBg="1"/>
      <p:bldP spid="39" grpId="0" animBg="1"/>
      <p:bldP spid="43" grpId="0" animBg="1"/>
      <p:bldP spid="44" grpId="0" animBg="1"/>
      <p:bldP spid="50" grpId="0" animBg="1"/>
      <p:bldP spid="52" grpId="0" animBg="1"/>
      <p:bldP spid="64" grpId="0"/>
      <p:bldP spid="64" grpId="1"/>
      <p:bldP spid="66" grpId="0"/>
      <p:bldP spid="66" grpId="1"/>
      <p:bldP spid="67" grpId="0"/>
      <p:bldP spid="67" grpId="1"/>
      <p:bldP spid="68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Stålmarck’s</a:t>
            </a:r>
            <a:r>
              <a:rPr lang="en-US" dirty="0"/>
              <a:t> </a:t>
            </a:r>
            <a:r>
              <a:rPr lang="en-US" dirty="0" smtClean="0"/>
              <a:t>method (</a:t>
            </a:r>
            <a:r>
              <a:rPr lang="en-US" dirty="0"/>
              <a:t>1989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106337" y="2201246"/>
            <a:ext cx="1846664" cy="1285983"/>
            <a:chOff x="3106337" y="2201246"/>
            <a:chExt cx="1846664" cy="1285983"/>
          </a:xfrm>
        </p:grpSpPr>
        <p:cxnSp>
          <p:nvCxnSpPr>
            <p:cNvPr id="54" name="Straight Arrow Connector 53"/>
            <p:cNvCxnSpPr/>
            <p:nvPr/>
          </p:nvCxnSpPr>
          <p:spPr>
            <a:xfrm flipH="1">
              <a:off x="3106337" y="2244662"/>
              <a:ext cx="381000" cy="388576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3487337" y="2281780"/>
              <a:ext cx="381000" cy="351458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3886200" y="2633238"/>
              <a:ext cx="0" cy="54022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3487337" y="3187626"/>
              <a:ext cx="381001" cy="27861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3133399" y="2647402"/>
              <a:ext cx="0" cy="54022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3133400" y="3208615"/>
              <a:ext cx="353937" cy="27861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4191000" y="2201246"/>
              <a:ext cx="381000" cy="388576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4572000" y="2238364"/>
              <a:ext cx="381000" cy="351458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4953000" y="2589822"/>
              <a:ext cx="0" cy="54022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4572000" y="3144210"/>
              <a:ext cx="381001" cy="27861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4218062" y="2603986"/>
              <a:ext cx="0" cy="54022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4218063" y="3165199"/>
              <a:ext cx="353937" cy="27861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/>
          <p:cNvCxnSpPr/>
          <p:nvPr/>
        </p:nvCxnSpPr>
        <p:spPr>
          <a:xfrm flipH="1">
            <a:off x="3487337" y="1295400"/>
            <a:ext cx="523734" cy="388576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011071" y="1332518"/>
            <a:ext cx="560929" cy="351458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572000" y="1683976"/>
            <a:ext cx="0" cy="540224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487337" y="1704438"/>
            <a:ext cx="0" cy="540224"/>
          </a:xfrm>
          <a:prstGeom prst="straightConnector1">
            <a:avLst/>
          </a:prstGeom>
          <a:ln w="2222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106336" y="3404148"/>
            <a:ext cx="1846664" cy="1285983"/>
            <a:chOff x="3106336" y="3404148"/>
            <a:chExt cx="1846664" cy="1285983"/>
          </a:xfrm>
        </p:grpSpPr>
        <p:cxnSp>
          <p:nvCxnSpPr>
            <p:cNvPr id="31" name="Straight Arrow Connector 30"/>
            <p:cNvCxnSpPr/>
            <p:nvPr/>
          </p:nvCxnSpPr>
          <p:spPr>
            <a:xfrm flipH="1">
              <a:off x="3106336" y="3447564"/>
              <a:ext cx="381000" cy="388576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3487336" y="3484682"/>
              <a:ext cx="381000" cy="351458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3886200" y="3836140"/>
              <a:ext cx="0" cy="54022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3487336" y="4390528"/>
              <a:ext cx="381001" cy="27861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133398" y="3850304"/>
              <a:ext cx="0" cy="54022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133399" y="4411517"/>
              <a:ext cx="353937" cy="27861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>
              <a:off x="4190999" y="3404148"/>
              <a:ext cx="381000" cy="388576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4571999" y="3441266"/>
              <a:ext cx="381000" cy="351458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952999" y="3792724"/>
              <a:ext cx="0" cy="54022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4571999" y="4347112"/>
              <a:ext cx="381001" cy="27861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4218061" y="3806888"/>
              <a:ext cx="0" cy="54022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4218062" y="4368101"/>
              <a:ext cx="353937" cy="27861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3657134" y="5029200"/>
            <a:ext cx="734938" cy="299603"/>
            <a:chOff x="3657134" y="5029200"/>
            <a:chExt cx="734938" cy="299603"/>
          </a:xfrm>
        </p:grpSpPr>
        <p:cxnSp>
          <p:nvCxnSpPr>
            <p:cNvPr id="47" name="Straight Arrow Connector 46"/>
            <p:cNvCxnSpPr/>
            <p:nvPr/>
          </p:nvCxnSpPr>
          <p:spPr>
            <a:xfrm flipH="1">
              <a:off x="4011071" y="5029200"/>
              <a:ext cx="381001" cy="27861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3657134" y="5050189"/>
              <a:ext cx="353937" cy="27861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24200" y="5351971"/>
            <a:ext cx="1846663" cy="1337838"/>
            <a:chOff x="3124200" y="5351971"/>
            <a:chExt cx="1846663" cy="1337838"/>
          </a:xfrm>
        </p:grpSpPr>
        <p:cxnSp>
          <p:nvCxnSpPr>
            <p:cNvPr id="49" name="Straight Arrow Connector 48"/>
            <p:cNvCxnSpPr/>
            <p:nvPr/>
          </p:nvCxnSpPr>
          <p:spPr>
            <a:xfrm flipH="1">
              <a:off x="3124200" y="6301233"/>
              <a:ext cx="381000" cy="388576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505200" y="6338351"/>
              <a:ext cx="381000" cy="351458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>
              <a:off x="4208863" y="6257817"/>
              <a:ext cx="381000" cy="388576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4589863" y="6294935"/>
              <a:ext cx="381000" cy="351458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H="1">
              <a:off x="3505200" y="5351971"/>
              <a:ext cx="523734" cy="388576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4028934" y="5389089"/>
              <a:ext cx="560929" cy="351458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4589863" y="5740547"/>
              <a:ext cx="0" cy="54022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3505200" y="5761009"/>
              <a:ext cx="0" cy="540224"/>
            </a:xfrm>
            <a:prstGeom prst="straightConnector1">
              <a:avLst/>
            </a:prstGeom>
            <a:ln w="2222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/>
          <p:cNvSpPr txBox="1"/>
          <p:nvPr/>
        </p:nvSpPr>
        <p:spPr>
          <a:xfrm>
            <a:off x="6172200" y="2379796"/>
            <a:ext cx="170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-saturation</a:t>
            </a:r>
            <a:endParaRPr lang="en-US" sz="2400" dirty="0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3487337" y="4690131"/>
            <a:ext cx="169797" cy="360058"/>
          </a:xfrm>
          <a:prstGeom prst="straightConnector1">
            <a:avLst/>
          </a:prstGeom>
          <a:ln w="22225"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4399363" y="4669142"/>
            <a:ext cx="171432" cy="360058"/>
          </a:xfrm>
          <a:prstGeom prst="straightConnector1">
            <a:avLst/>
          </a:prstGeom>
          <a:ln w="22225"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8F7-15F9-4DFB-921C-EEFB2B83F565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2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1905000" y="1223898"/>
            <a:ext cx="5759884" cy="5481702"/>
            <a:chOff x="2702569" y="1214735"/>
            <a:chExt cx="4231631" cy="5481702"/>
          </a:xfrm>
        </p:grpSpPr>
        <p:sp>
          <p:nvSpPr>
            <p:cNvPr id="39" name="Diamond 38"/>
            <p:cNvSpPr/>
            <p:nvPr/>
          </p:nvSpPr>
          <p:spPr>
            <a:xfrm>
              <a:off x="2702569" y="1609373"/>
              <a:ext cx="4231631" cy="4715228"/>
            </a:xfrm>
            <a:prstGeom prst="diamond">
              <a:avLst/>
            </a:prstGeom>
            <a:noFill/>
            <a:ln w="24000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D1C24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4585879" y="6234772"/>
                  <a:ext cx="45717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879" y="6234772"/>
                  <a:ext cx="457176" cy="46166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4585879" y="1214735"/>
                  <a:ext cx="45717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879" y="1214735"/>
                  <a:ext cx="457176" cy="461665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472258" y="2873423"/>
                <a:ext cx="222894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𝑅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∪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{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C00000"/>
                          </a:solidFill>
                        </a:rPr>
                        <m:t>False</m:t>
                      </m:r>
                      <m:r>
                        <m:rPr>
                          <m:nor/>
                        </m:rPr>
                        <a:rPr lang="en-US" sz="2400" b="0" i="0" dirty="0" smtClean="0">
                          <a:solidFill>
                            <a:schemeClr val="tx1"/>
                          </a:solidFill>
                        </a:rPr>
                        <m:t>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258" y="2873423"/>
                <a:ext cx="2228944" cy="461665"/>
              </a:xfrm>
              <a:prstGeom prst="rect">
                <a:avLst/>
              </a:prstGeom>
              <a:blipFill rotWithShape="1">
                <a:blip r:embed="rId13"/>
                <a:stretch>
                  <a:fillRect r="-27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685197" y="2912113"/>
                <a:ext cx="216963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𝑅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∪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{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00B050"/>
                          </a:solidFill>
                        </a:rPr>
                        <m:t>True</m:t>
                      </m:r>
                      <m:r>
                        <m:rPr>
                          <m:nor/>
                        </m:rPr>
                        <a:rPr lang="en-US" sz="2400" b="0" i="0" dirty="0" smtClean="0">
                          <a:solidFill>
                            <a:schemeClr val="tx1"/>
                          </a:solidFill>
                        </a:rPr>
                        <m:t>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97" y="2912113"/>
                <a:ext cx="2169632" cy="461665"/>
              </a:xfrm>
              <a:prstGeom prst="rect">
                <a:avLst/>
              </a:prstGeom>
              <a:blipFill rotWithShape="1">
                <a:blip r:embed="rId14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3048000" y="2909455"/>
                <a:ext cx="1115626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⊓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909455"/>
                <a:ext cx="1115626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544290" y="1981200"/>
                <a:ext cx="458202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𝐴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290" y="1981200"/>
                <a:ext cx="458202" cy="461665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/>
              <p:cNvSpPr txBox="1">
                <a:spLocks/>
              </p:cNvSpPr>
              <p:nvPr/>
            </p:nvSpPr>
            <p:spPr>
              <a:xfrm>
                <a:off x="457200" y="152400"/>
                <a:ext cx="8229600" cy="10668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 err="1"/>
                  <a:t>Stålmarck’s</a:t>
                </a:r>
                <a:r>
                  <a:rPr lang="en-US" dirty="0"/>
                  <a:t> </a:t>
                </a:r>
                <a:r>
                  <a:rPr lang="en-US" dirty="0" smtClean="0"/>
                  <a:t>method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↓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2400"/>
                <a:ext cx="8229600" cy="1066800"/>
              </a:xfrm>
              <a:prstGeom prst="rect">
                <a:avLst/>
              </a:prstGeom>
              <a:blipFill rotWithShape="1">
                <a:blip r:embed="rId17"/>
                <a:stretch>
                  <a:fillRect b="-14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96503" y="1381780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Dilemma Rule</a:t>
            </a:r>
            <a:endParaRPr lang="en-US" sz="28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570998" y="1981200"/>
                <a:ext cx="4582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𝑅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998" y="1981200"/>
                <a:ext cx="458202" cy="461665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3186175" y="3335088"/>
            <a:ext cx="546111" cy="1352735"/>
            <a:chOff x="2649108" y="3162925"/>
            <a:chExt cx="546111" cy="13527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2649108" y="4053995"/>
                  <a:ext cx="5461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9108" y="4053995"/>
                  <a:ext cx="546111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Freeform 22"/>
            <p:cNvSpPr/>
            <p:nvPr/>
          </p:nvSpPr>
          <p:spPr>
            <a:xfrm>
              <a:off x="2908092" y="3162925"/>
              <a:ext cx="134911" cy="899409"/>
            </a:xfrm>
            <a:custGeom>
              <a:avLst/>
              <a:gdLst>
                <a:gd name="connsiteX0" fmla="*/ 104931 w 134911"/>
                <a:gd name="connsiteY0" fmla="*/ 0 h 899409"/>
                <a:gd name="connsiteX1" fmla="*/ 89941 w 134911"/>
                <a:gd name="connsiteY1" fmla="*/ 104931 h 899409"/>
                <a:gd name="connsiteX2" fmla="*/ 59960 w 134911"/>
                <a:gd name="connsiteY2" fmla="*/ 134911 h 899409"/>
                <a:gd name="connsiteX3" fmla="*/ 29980 w 134911"/>
                <a:gd name="connsiteY3" fmla="*/ 179882 h 899409"/>
                <a:gd name="connsiteX4" fmla="*/ 44970 w 134911"/>
                <a:gd name="connsiteY4" fmla="*/ 224852 h 899409"/>
                <a:gd name="connsiteX5" fmla="*/ 134911 w 134911"/>
                <a:gd name="connsiteY5" fmla="*/ 254832 h 899409"/>
                <a:gd name="connsiteX6" fmla="*/ 119921 w 134911"/>
                <a:gd name="connsiteY6" fmla="*/ 314793 h 899409"/>
                <a:gd name="connsiteX7" fmla="*/ 74951 w 134911"/>
                <a:gd name="connsiteY7" fmla="*/ 344773 h 899409"/>
                <a:gd name="connsiteX8" fmla="*/ 14990 w 134911"/>
                <a:gd name="connsiteY8" fmla="*/ 419724 h 899409"/>
                <a:gd name="connsiteX9" fmla="*/ 0 w 134911"/>
                <a:gd name="connsiteY9" fmla="*/ 464695 h 899409"/>
                <a:gd name="connsiteX10" fmla="*/ 59960 w 134911"/>
                <a:gd name="connsiteY10" fmla="*/ 539645 h 899409"/>
                <a:gd name="connsiteX11" fmla="*/ 89941 w 134911"/>
                <a:gd name="connsiteY11" fmla="*/ 569626 h 899409"/>
                <a:gd name="connsiteX12" fmla="*/ 74951 w 134911"/>
                <a:gd name="connsiteY12" fmla="*/ 644577 h 899409"/>
                <a:gd name="connsiteX13" fmla="*/ 59960 w 134911"/>
                <a:gd name="connsiteY13" fmla="*/ 704537 h 899409"/>
                <a:gd name="connsiteX14" fmla="*/ 89941 w 134911"/>
                <a:gd name="connsiteY14" fmla="*/ 869429 h 899409"/>
                <a:gd name="connsiteX15" fmla="*/ 119921 w 134911"/>
                <a:gd name="connsiteY15" fmla="*/ 899409 h 89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911" h="899409">
                  <a:moveTo>
                    <a:pt x="104931" y="0"/>
                  </a:moveTo>
                  <a:cubicBezTo>
                    <a:pt x="99934" y="34977"/>
                    <a:pt x="101114" y="71412"/>
                    <a:pt x="89941" y="104931"/>
                  </a:cubicBezTo>
                  <a:cubicBezTo>
                    <a:pt x="85472" y="118339"/>
                    <a:pt x="68789" y="123875"/>
                    <a:pt x="59960" y="134911"/>
                  </a:cubicBezTo>
                  <a:cubicBezTo>
                    <a:pt x="48705" y="148979"/>
                    <a:pt x="39973" y="164892"/>
                    <a:pt x="29980" y="179882"/>
                  </a:cubicBezTo>
                  <a:cubicBezTo>
                    <a:pt x="34977" y="194872"/>
                    <a:pt x="32112" y="215668"/>
                    <a:pt x="44970" y="224852"/>
                  </a:cubicBezTo>
                  <a:cubicBezTo>
                    <a:pt x="70686" y="243220"/>
                    <a:pt x="134911" y="254832"/>
                    <a:pt x="134911" y="254832"/>
                  </a:cubicBezTo>
                  <a:cubicBezTo>
                    <a:pt x="129914" y="274819"/>
                    <a:pt x="131349" y="297651"/>
                    <a:pt x="119921" y="314793"/>
                  </a:cubicBezTo>
                  <a:cubicBezTo>
                    <a:pt x="109928" y="329783"/>
                    <a:pt x="89019" y="333519"/>
                    <a:pt x="74951" y="344773"/>
                  </a:cubicBezTo>
                  <a:cubicBezTo>
                    <a:pt x="44437" y="369185"/>
                    <a:pt x="37251" y="386332"/>
                    <a:pt x="14990" y="419724"/>
                  </a:cubicBezTo>
                  <a:cubicBezTo>
                    <a:pt x="9993" y="434714"/>
                    <a:pt x="0" y="448894"/>
                    <a:pt x="0" y="464695"/>
                  </a:cubicBezTo>
                  <a:cubicBezTo>
                    <a:pt x="0" y="517003"/>
                    <a:pt x="25430" y="512021"/>
                    <a:pt x="59960" y="539645"/>
                  </a:cubicBezTo>
                  <a:cubicBezTo>
                    <a:pt x="70996" y="548474"/>
                    <a:pt x="79947" y="559632"/>
                    <a:pt x="89941" y="569626"/>
                  </a:cubicBezTo>
                  <a:cubicBezTo>
                    <a:pt x="84944" y="594610"/>
                    <a:pt x="80478" y="619705"/>
                    <a:pt x="74951" y="644577"/>
                  </a:cubicBezTo>
                  <a:cubicBezTo>
                    <a:pt x="70482" y="664688"/>
                    <a:pt x="59960" y="683935"/>
                    <a:pt x="59960" y="704537"/>
                  </a:cubicBezTo>
                  <a:cubicBezTo>
                    <a:pt x="59960" y="717623"/>
                    <a:pt x="68860" y="834295"/>
                    <a:pt x="89941" y="869429"/>
                  </a:cubicBezTo>
                  <a:cubicBezTo>
                    <a:pt x="97212" y="881548"/>
                    <a:pt x="109928" y="889416"/>
                    <a:pt x="119921" y="899409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09185" y="3337684"/>
            <a:ext cx="550087" cy="1160593"/>
            <a:chOff x="4532752" y="3124235"/>
            <a:chExt cx="550087" cy="11605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532752" y="3823163"/>
                  <a:ext cx="55008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2752" y="3823163"/>
                  <a:ext cx="550087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Freeform 25"/>
            <p:cNvSpPr/>
            <p:nvPr/>
          </p:nvSpPr>
          <p:spPr>
            <a:xfrm>
              <a:off x="4571653" y="3124235"/>
              <a:ext cx="134911" cy="741244"/>
            </a:xfrm>
            <a:custGeom>
              <a:avLst/>
              <a:gdLst>
                <a:gd name="connsiteX0" fmla="*/ 104931 w 134911"/>
                <a:gd name="connsiteY0" fmla="*/ 0 h 899409"/>
                <a:gd name="connsiteX1" fmla="*/ 89941 w 134911"/>
                <a:gd name="connsiteY1" fmla="*/ 104931 h 899409"/>
                <a:gd name="connsiteX2" fmla="*/ 59960 w 134911"/>
                <a:gd name="connsiteY2" fmla="*/ 134911 h 899409"/>
                <a:gd name="connsiteX3" fmla="*/ 29980 w 134911"/>
                <a:gd name="connsiteY3" fmla="*/ 179882 h 899409"/>
                <a:gd name="connsiteX4" fmla="*/ 44970 w 134911"/>
                <a:gd name="connsiteY4" fmla="*/ 224852 h 899409"/>
                <a:gd name="connsiteX5" fmla="*/ 134911 w 134911"/>
                <a:gd name="connsiteY5" fmla="*/ 254832 h 899409"/>
                <a:gd name="connsiteX6" fmla="*/ 119921 w 134911"/>
                <a:gd name="connsiteY6" fmla="*/ 314793 h 899409"/>
                <a:gd name="connsiteX7" fmla="*/ 74951 w 134911"/>
                <a:gd name="connsiteY7" fmla="*/ 344773 h 899409"/>
                <a:gd name="connsiteX8" fmla="*/ 14990 w 134911"/>
                <a:gd name="connsiteY8" fmla="*/ 419724 h 899409"/>
                <a:gd name="connsiteX9" fmla="*/ 0 w 134911"/>
                <a:gd name="connsiteY9" fmla="*/ 464695 h 899409"/>
                <a:gd name="connsiteX10" fmla="*/ 59960 w 134911"/>
                <a:gd name="connsiteY10" fmla="*/ 539645 h 899409"/>
                <a:gd name="connsiteX11" fmla="*/ 89941 w 134911"/>
                <a:gd name="connsiteY11" fmla="*/ 569626 h 899409"/>
                <a:gd name="connsiteX12" fmla="*/ 74951 w 134911"/>
                <a:gd name="connsiteY12" fmla="*/ 644577 h 899409"/>
                <a:gd name="connsiteX13" fmla="*/ 59960 w 134911"/>
                <a:gd name="connsiteY13" fmla="*/ 704537 h 899409"/>
                <a:gd name="connsiteX14" fmla="*/ 89941 w 134911"/>
                <a:gd name="connsiteY14" fmla="*/ 869429 h 899409"/>
                <a:gd name="connsiteX15" fmla="*/ 119921 w 134911"/>
                <a:gd name="connsiteY15" fmla="*/ 899409 h 89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911" h="899409">
                  <a:moveTo>
                    <a:pt x="104931" y="0"/>
                  </a:moveTo>
                  <a:cubicBezTo>
                    <a:pt x="99934" y="34977"/>
                    <a:pt x="101114" y="71412"/>
                    <a:pt x="89941" y="104931"/>
                  </a:cubicBezTo>
                  <a:cubicBezTo>
                    <a:pt x="85472" y="118339"/>
                    <a:pt x="68789" y="123875"/>
                    <a:pt x="59960" y="134911"/>
                  </a:cubicBezTo>
                  <a:cubicBezTo>
                    <a:pt x="48705" y="148979"/>
                    <a:pt x="39973" y="164892"/>
                    <a:pt x="29980" y="179882"/>
                  </a:cubicBezTo>
                  <a:cubicBezTo>
                    <a:pt x="34977" y="194872"/>
                    <a:pt x="32112" y="215668"/>
                    <a:pt x="44970" y="224852"/>
                  </a:cubicBezTo>
                  <a:cubicBezTo>
                    <a:pt x="70686" y="243220"/>
                    <a:pt x="134911" y="254832"/>
                    <a:pt x="134911" y="254832"/>
                  </a:cubicBezTo>
                  <a:cubicBezTo>
                    <a:pt x="129914" y="274819"/>
                    <a:pt x="131349" y="297651"/>
                    <a:pt x="119921" y="314793"/>
                  </a:cubicBezTo>
                  <a:cubicBezTo>
                    <a:pt x="109928" y="329783"/>
                    <a:pt x="89019" y="333519"/>
                    <a:pt x="74951" y="344773"/>
                  </a:cubicBezTo>
                  <a:cubicBezTo>
                    <a:pt x="44437" y="369185"/>
                    <a:pt x="37251" y="386332"/>
                    <a:pt x="14990" y="419724"/>
                  </a:cubicBezTo>
                  <a:cubicBezTo>
                    <a:pt x="9993" y="434714"/>
                    <a:pt x="0" y="448894"/>
                    <a:pt x="0" y="464695"/>
                  </a:cubicBezTo>
                  <a:cubicBezTo>
                    <a:pt x="0" y="517003"/>
                    <a:pt x="25430" y="512021"/>
                    <a:pt x="59960" y="539645"/>
                  </a:cubicBezTo>
                  <a:cubicBezTo>
                    <a:pt x="70996" y="548474"/>
                    <a:pt x="79947" y="559632"/>
                    <a:pt x="89941" y="569626"/>
                  </a:cubicBezTo>
                  <a:cubicBezTo>
                    <a:pt x="84944" y="594610"/>
                    <a:pt x="80478" y="619705"/>
                    <a:pt x="74951" y="644577"/>
                  </a:cubicBezTo>
                  <a:cubicBezTo>
                    <a:pt x="70482" y="664688"/>
                    <a:pt x="59960" y="683935"/>
                    <a:pt x="59960" y="704537"/>
                  </a:cubicBezTo>
                  <a:cubicBezTo>
                    <a:pt x="59960" y="717623"/>
                    <a:pt x="68860" y="834295"/>
                    <a:pt x="89941" y="869429"/>
                  </a:cubicBezTo>
                  <a:cubicBezTo>
                    <a:pt x="97212" y="881548"/>
                    <a:pt x="109928" y="889416"/>
                    <a:pt x="119921" y="899409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270809" y="3605258"/>
                <a:ext cx="13578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∩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b="0" dirty="0" smtClean="0">
                  <a:solidFill>
                    <a:srgbClr val="FF0000"/>
                  </a:solidFill>
                  <a:ea typeface="Cambria Math"/>
                </a:endParaRP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809" y="3605258"/>
                <a:ext cx="1357872" cy="83099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 flipV="1">
            <a:off x="3753068" y="4078928"/>
            <a:ext cx="1196677" cy="43201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990821" y="4078928"/>
            <a:ext cx="1424720" cy="2424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3521" y="2514600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Split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457200" y="3276600"/>
            <a:ext cx="179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Propagate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472335" y="4034135"/>
            <a:ext cx="1346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Merge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5684845" y="2881745"/>
                <a:ext cx="112274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⊓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845" y="2881745"/>
                <a:ext cx="1122743" cy="461665"/>
              </a:xfrm>
              <a:prstGeom prst="rect">
                <a:avLst/>
              </a:prstGeom>
              <a:blipFill rotWithShape="1">
                <a:blip r:embed="rId19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4218710" y="3623238"/>
                <a:ext cx="146450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⊔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b="0" dirty="0" smtClean="0">
                  <a:solidFill>
                    <a:srgbClr val="FF0000"/>
                  </a:solidFill>
                  <a:ea typeface="Cambria Math"/>
                </a:endParaRP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710" y="3623238"/>
                <a:ext cx="1464503" cy="830997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3187689" y="3304309"/>
            <a:ext cx="584647" cy="1348356"/>
            <a:chOff x="3187689" y="3304309"/>
            <a:chExt cx="584647" cy="13483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3187689" y="4191000"/>
                  <a:ext cx="584647" cy="46166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7689" y="4191000"/>
                  <a:ext cx="584647" cy="461665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Arrow Connector 48"/>
            <p:cNvCxnSpPr/>
            <p:nvPr/>
          </p:nvCxnSpPr>
          <p:spPr>
            <a:xfrm>
              <a:off x="3580070" y="3304309"/>
              <a:ext cx="93698" cy="455120"/>
            </a:xfrm>
            <a:prstGeom prst="straightConnector1">
              <a:avLst/>
            </a:prstGeom>
            <a:ln w="2857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673768" y="3738265"/>
              <a:ext cx="58519" cy="277779"/>
            </a:xfrm>
            <a:prstGeom prst="straightConnector1">
              <a:avLst/>
            </a:prstGeom>
            <a:ln w="2857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endCxn id="22" idx="0"/>
            </p:cNvCxnSpPr>
            <p:nvPr/>
          </p:nvCxnSpPr>
          <p:spPr>
            <a:xfrm flipH="1">
              <a:off x="3459231" y="3968105"/>
              <a:ext cx="254587" cy="258053"/>
            </a:xfrm>
            <a:prstGeom prst="straightConnector1">
              <a:avLst/>
            </a:prstGeom>
            <a:ln w="2857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6096000" y="3275713"/>
            <a:ext cx="799585" cy="1224552"/>
            <a:chOff x="6096000" y="3275713"/>
            <a:chExt cx="799585" cy="12245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6303820" y="4038600"/>
                  <a:ext cx="591765" cy="46166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3820" y="4038600"/>
                  <a:ext cx="591765" cy="461665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8" name="Group 57"/>
            <p:cNvGrpSpPr/>
            <p:nvPr/>
          </p:nvGrpSpPr>
          <p:grpSpPr>
            <a:xfrm>
              <a:off x="6096000" y="3275713"/>
              <a:ext cx="488229" cy="760899"/>
              <a:chOff x="6096000" y="3275713"/>
              <a:chExt cx="488229" cy="760899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 flipH="1">
                <a:off x="6263933" y="3275713"/>
                <a:ext cx="35181" cy="358444"/>
              </a:xfrm>
              <a:prstGeom prst="straightConnector1">
                <a:avLst/>
              </a:prstGeom>
              <a:ln w="28575">
                <a:headEnd type="oval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H="1">
                <a:off x="6096000" y="3625456"/>
                <a:ext cx="178110" cy="267947"/>
              </a:xfrm>
              <a:prstGeom prst="straightConnector1">
                <a:avLst/>
              </a:prstGeom>
              <a:ln w="28575">
                <a:headEnd type="oval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>
                <a:endCxn id="25" idx="0"/>
              </p:cNvCxnSpPr>
              <p:nvPr/>
            </p:nvCxnSpPr>
            <p:spPr>
              <a:xfrm>
                <a:off x="6113591" y="3909000"/>
                <a:ext cx="470638" cy="127612"/>
              </a:xfrm>
              <a:prstGeom prst="straightConnector1">
                <a:avLst/>
              </a:prstGeom>
              <a:ln w="28575">
                <a:headEnd type="oval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" name="Straight Arrow Connector 17"/>
          <p:cNvCxnSpPr>
            <a:stCxn id="20" idx="2"/>
          </p:cNvCxnSpPr>
          <p:nvPr/>
        </p:nvCxnSpPr>
        <p:spPr>
          <a:xfrm flipH="1">
            <a:off x="3584893" y="2442865"/>
            <a:ext cx="1215206" cy="4692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0" idx="2"/>
          </p:cNvCxnSpPr>
          <p:nvPr/>
        </p:nvCxnSpPr>
        <p:spPr>
          <a:xfrm>
            <a:off x="4800099" y="2442865"/>
            <a:ext cx="1314033" cy="4692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42" idx="2"/>
            <a:endCxn id="48" idx="0"/>
          </p:cNvCxnSpPr>
          <p:nvPr/>
        </p:nvCxnSpPr>
        <p:spPr>
          <a:xfrm>
            <a:off x="4773391" y="2442865"/>
            <a:ext cx="177571" cy="1180373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8F7-15F9-4DFB-921C-EEFB2B83F565}" type="slidenum">
              <a:rPr lang="en-US" smtClean="0"/>
              <a:t>181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5943600" y="1976735"/>
                <a:ext cx="316452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∪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⊇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1976735"/>
                <a:ext cx="3164521" cy="461665"/>
              </a:xfrm>
              <a:prstGeom prst="rect">
                <a:avLst/>
              </a:prstGeom>
              <a:blipFill rotWithShape="1">
                <a:blip r:embed="rId2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4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43" grpId="0" animBg="1"/>
      <p:bldP spid="42" grpId="0"/>
      <p:bldP spid="20" grpId="0"/>
      <p:bldP spid="28" grpId="0"/>
      <p:bldP spid="31" grpId="0"/>
      <p:bldP spid="32" grpId="0"/>
      <p:bldP spid="33" grpId="0"/>
      <p:bldP spid="45" grpId="0" animBg="1"/>
      <p:bldP spid="48" grpId="0"/>
      <p:bldP spid="44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mond 11"/>
          <p:cNvSpPr/>
          <p:nvPr/>
        </p:nvSpPr>
        <p:spPr>
          <a:xfrm>
            <a:off x="2500745" y="1862892"/>
            <a:ext cx="3419640" cy="4382868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p:cxnSp>
        <p:nvCxnSpPr>
          <p:cNvPr id="5" name="Straight Connector 4"/>
          <p:cNvCxnSpPr>
            <a:endCxn id="12" idx="0"/>
          </p:cNvCxnSpPr>
          <p:nvPr/>
        </p:nvCxnSpPr>
        <p:spPr>
          <a:xfrm>
            <a:off x="4210384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2" idx="0"/>
          </p:cNvCxnSpPr>
          <p:nvPr/>
        </p:nvCxnSpPr>
        <p:spPr>
          <a:xfrm flipV="1">
            <a:off x="4210384" y="1862892"/>
            <a:ext cx="181" cy="114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2" idx="0"/>
          </p:cNvCxnSpPr>
          <p:nvPr/>
        </p:nvCxnSpPr>
        <p:spPr>
          <a:xfrm flipV="1">
            <a:off x="4210384" y="1862892"/>
            <a:ext cx="181" cy="114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2" idx="0"/>
          </p:cNvCxnSpPr>
          <p:nvPr/>
        </p:nvCxnSpPr>
        <p:spPr>
          <a:xfrm>
            <a:off x="4210384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2" idx="0"/>
          </p:cNvCxnSpPr>
          <p:nvPr/>
        </p:nvCxnSpPr>
        <p:spPr>
          <a:xfrm>
            <a:off x="4210384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935489" y="1286574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⊤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489" y="1286574"/>
                <a:ext cx="550151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949343" y="6245760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343" y="6245760"/>
                <a:ext cx="550151" cy="584775"/>
              </a:xfrm>
              <a:prstGeom prst="rect">
                <a:avLst/>
              </a:prstGeom>
              <a:blipFill rotWithShape="1"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>
          <a:xfrm flipH="1">
            <a:off x="4239699" y="2371274"/>
            <a:ext cx="155892" cy="219526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Ink 24"/>
              <p14:cNvContentPartPr/>
              <p14:nvPr/>
            </p14:nvContentPartPr>
            <p14:xfrm>
              <a:off x="3583625" y="1286574"/>
              <a:ext cx="1253880" cy="5486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69229" y="1281537"/>
                <a:ext cx="1283392" cy="567707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le 1"/>
          <p:cNvSpPr txBox="1">
            <a:spLocks/>
          </p:cNvSpPr>
          <p:nvPr/>
        </p:nvSpPr>
        <p:spPr>
          <a:xfrm>
            <a:off x="457200" y="1524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Stålmarck’s</a:t>
            </a:r>
            <a:r>
              <a:rPr lang="en-US" dirty="0"/>
              <a:t> method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 flipH="1">
            <a:off x="3865442" y="2590800"/>
            <a:ext cx="358976" cy="30537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4239699" y="2590800"/>
            <a:ext cx="254237" cy="333592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H="1">
            <a:off x="3810000" y="2896170"/>
            <a:ext cx="76200" cy="306334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4499494" y="2924392"/>
            <a:ext cx="80608" cy="375467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3822841" y="3082092"/>
            <a:ext cx="387543" cy="152400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H="1" flipV="1">
            <a:off x="4210384" y="3082092"/>
            <a:ext cx="370233" cy="243337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4210565" y="3202504"/>
            <a:ext cx="370052" cy="518663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3583625" y="3220959"/>
            <a:ext cx="626940" cy="40927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3584140" y="3630229"/>
            <a:ext cx="81803" cy="486675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4580617" y="3721167"/>
            <a:ext cx="81803" cy="486675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V="1">
            <a:off x="3665943" y="3964504"/>
            <a:ext cx="448857" cy="152400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H="1" flipV="1">
            <a:off x="4114800" y="3964504"/>
            <a:ext cx="552965" cy="243338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8F7-15F9-4DFB-921C-EEFB2B83F565}" type="slidenum">
              <a:rPr lang="en-US" smtClean="0"/>
              <a:t>182</a:t>
            </a:fld>
            <a:endParaRPr lang="en-US"/>
          </a:p>
        </p:txBody>
      </p:sp>
      <p:cxnSp>
        <p:nvCxnSpPr>
          <p:cNvPr id="40" name="Straight Arrow Connector 39"/>
          <p:cNvCxnSpPr>
            <a:stCxn id="12" idx="0"/>
          </p:cNvCxnSpPr>
          <p:nvPr/>
        </p:nvCxnSpPr>
        <p:spPr>
          <a:xfrm>
            <a:off x="4210565" y="1862892"/>
            <a:ext cx="180717" cy="508382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48100" y="3964504"/>
                <a:ext cx="55335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𝜶</m:t>
                          </m:r>
                        </m:e>
                      </m:acc>
                    </m:oMath>
                  </m:oMathPara>
                </a14:m>
                <a:endParaRPr lang="en-US" b="1" i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100" y="3964504"/>
                <a:ext cx="553357" cy="584775"/>
              </a:xfrm>
              <a:prstGeom prst="rect">
                <a:avLst/>
              </a:prstGeom>
              <a:blipFill rotWithShape="1"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807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mond 11"/>
          <p:cNvSpPr/>
          <p:nvPr/>
        </p:nvSpPr>
        <p:spPr>
          <a:xfrm>
            <a:off x="2500745" y="1862892"/>
            <a:ext cx="3419640" cy="4382868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p:cxnSp>
        <p:nvCxnSpPr>
          <p:cNvPr id="5" name="Straight Connector 4"/>
          <p:cNvCxnSpPr>
            <a:endCxn id="12" idx="0"/>
          </p:cNvCxnSpPr>
          <p:nvPr/>
        </p:nvCxnSpPr>
        <p:spPr>
          <a:xfrm>
            <a:off x="4210384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2" idx="0"/>
          </p:cNvCxnSpPr>
          <p:nvPr/>
        </p:nvCxnSpPr>
        <p:spPr>
          <a:xfrm flipV="1">
            <a:off x="4210384" y="1862892"/>
            <a:ext cx="181" cy="114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2" idx="0"/>
          </p:cNvCxnSpPr>
          <p:nvPr/>
        </p:nvCxnSpPr>
        <p:spPr>
          <a:xfrm flipV="1">
            <a:off x="4210384" y="1862892"/>
            <a:ext cx="181" cy="114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2" idx="0"/>
          </p:cNvCxnSpPr>
          <p:nvPr/>
        </p:nvCxnSpPr>
        <p:spPr>
          <a:xfrm>
            <a:off x="4210384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2" idx="0"/>
          </p:cNvCxnSpPr>
          <p:nvPr/>
        </p:nvCxnSpPr>
        <p:spPr>
          <a:xfrm>
            <a:off x="4210384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935489" y="1286574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⊤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489" y="1286574"/>
                <a:ext cx="550151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949343" y="6245760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343" y="6245760"/>
                <a:ext cx="550151" cy="584775"/>
              </a:xfrm>
              <a:prstGeom prst="rect">
                <a:avLst/>
              </a:prstGeom>
              <a:blipFill rotWithShape="1"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>
          <a:xfrm flipH="1">
            <a:off x="4239699" y="2371274"/>
            <a:ext cx="155892" cy="219526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Ink 24"/>
              <p14:cNvContentPartPr/>
              <p14:nvPr/>
            </p14:nvContentPartPr>
            <p14:xfrm>
              <a:off x="3583625" y="1286574"/>
              <a:ext cx="1253880" cy="5486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69229" y="1281537"/>
                <a:ext cx="1283392" cy="567707"/>
              </a:xfrm>
              <a:prstGeom prst="rect">
                <a:avLst/>
              </a:prstGeom>
            </p:spPr>
          </p:pic>
        </mc:Fallback>
      </mc:AlternateContent>
      <p:cxnSp>
        <p:nvCxnSpPr>
          <p:cNvPr id="102" name="Straight Arrow Connector 101"/>
          <p:cNvCxnSpPr/>
          <p:nvPr/>
        </p:nvCxnSpPr>
        <p:spPr>
          <a:xfrm flipH="1">
            <a:off x="3865442" y="2590800"/>
            <a:ext cx="358976" cy="30537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4239699" y="2590800"/>
            <a:ext cx="254237" cy="333592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H="1">
            <a:off x="3810000" y="2896170"/>
            <a:ext cx="76200" cy="306334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4499494" y="2924392"/>
            <a:ext cx="80608" cy="375467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3822841" y="3082092"/>
            <a:ext cx="387543" cy="152400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H="1" flipV="1">
            <a:off x="4210384" y="3082092"/>
            <a:ext cx="370233" cy="243337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4210565" y="3202504"/>
            <a:ext cx="370052" cy="518663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3583625" y="3220959"/>
            <a:ext cx="626940" cy="40927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3584140" y="3630229"/>
            <a:ext cx="81803" cy="486675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4580617" y="3721167"/>
            <a:ext cx="81803" cy="486675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V="1">
            <a:off x="3665943" y="3964504"/>
            <a:ext cx="448857" cy="152400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H="1" flipV="1">
            <a:off x="4114800" y="3964504"/>
            <a:ext cx="552965" cy="243338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H="1">
            <a:off x="3665943" y="4054326"/>
            <a:ext cx="444103" cy="746274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4130443" y="4063115"/>
            <a:ext cx="707062" cy="737485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endCxn id="12" idx="2"/>
          </p:cNvCxnSpPr>
          <p:nvPr/>
        </p:nvCxnSpPr>
        <p:spPr>
          <a:xfrm>
            <a:off x="3728197" y="4800600"/>
            <a:ext cx="482368" cy="144516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endCxn id="12" idx="2"/>
          </p:cNvCxnSpPr>
          <p:nvPr/>
        </p:nvCxnSpPr>
        <p:spPr>
          <a:xfrm flipH="1">
            <a:off x="4210565" y="4800600"/>
            <a:ext cx="630256" cy="144516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8F7-15F9-4DFB-921C-EEFB2B83F565}" type="slidenum">
              <a:rPr lang="en-US" smtClean="0"/>
              <a:t>183</a:t>
            </a:fld>
            <a:endParaRPr lang="en-US"/>
          </a:p>
        </p:txBody>
      </p:sp>
      <p:cxnSp>
        <p:nvCxnSpPr>
          <p:cNvPr id="40" name="Straight Arrow Connector 39"/>
          <p:cNvCxnSpPr>
            <a:stCxn id="12" idx="0"/>
          </p:cNvCxnSpPr>
          <p:nvPr/>
        </p:nvCxnSpPr>
        <p:spPr>
          <a:xfrm>
            <a:off x="4210565" y="1862892"/>
            <a:ext cx="180717" cy="508382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461479" y="572170"/>
                <a:ext cx="6221042" cy="545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800" dirty="0" smtClean="0">
                    <a:solidFill>
                      <a:prstClr val="black"/>
                    </a:solidFill>
                    <a:latin typeface="Calibri"/>
                  </a:rPr>
                  <a:t>Reasoning: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↓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  <a:latin typeface="Calibri"/>
                  </a:rPr>
                  <a:t> in an SMT solver</a:t>
                </a:r>
                <a:endParaRPr lang="en-US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479" y="572170"/>
                <a:ext cx="6221042" cy="545727"/>
              </a:xfrm>
              <a:prstGeom prst="rect">
                <a:avLst/>
              </a:prstGeom>
              <a:blipFill rotWithShape="1">
                <a:blip r:embed="rId47"/>
                <a:stretch>
                  <a:fillRect l="-2059" t="-5618" b="-32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279849" y="6135469"/>
                <a:ext cx="179972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</m:acc>
                        </m:e>
                        <m:sup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↓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849" y="6135469"/>
                <a:ext cx="1799723" cy="646331"/>
              </a:xfrm>
              <a:prstGeom prst="rect">
                <a:avLst/>
              </a:prstGeom>
              <a:blipFill rotWithShape="1"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128870" y="6135469"/>
                <a:ext cx="3414082" cy="584775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sym typeface="Symbol"/>
                      </a:rPr>
                      <m:t>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𝜑</m:t>
                    </m:r>
                  </m:oMath>
                </a14:m>
                <a:r>
                  <a:rPr lang="en-US" sz="3200" dirty="0" smtClean="0">
                    <a:solidFill>
                      <a:prstClr val="black"/>
                    </a:solidFill>
                    <a:latin typeface="Calibri"/>
                  </a:rPr>
                  <a:t> is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Calibri"/>
                  </a:rPr>
                  <a:t>unsatisfiable</a:t>
                </a:r>
                <a:endParaRPr lang="en-US" sz="3600" dirty="0" smtClean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870" y="6135469"/>
                <a:ext cx="3414082" cy="584775"/>
              </a:xfrm>
              <a:prstGeom prst="rect">
                <a:avLst/>
              </a:prstGeom>
              <a:blipFill rotWithShape="1">
                <a:blip r:embed="rId49"/>
                <a:stretch>
                  <a:fillRect t="-12500" r="-1964" b="-34375"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ounded Rectangular Callout 35"/>
          <p:cNvSpPr/>
          <p:nvPr/>
        </p:nvSpPr>
        <p:spPr>
          <a:xfrm>
            <a:off x="5016842" y="4319753"/>
            <a:ext cx="3748785" cy="1338098"/>
          </a:xfrm>
          <a:prstGeom prst="wedgeRoundRectCallout">
            <a:avLst>
              <a:gd name="adj1" fmla="val -1320"/>
              <a:gd name="adj2" fmla="val 95022"/>
              <a:gd name="adj3" fmla="val 16667"/>
            </a:avLst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Property verification</a:t>
            </a:r>
          </a:p>
          <a:p>
            <a:pPr algn="ctr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via model checking: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OK if </a:t>
            </a:r>
            <a:r>
              <a:rPr lang="en-US" sz="2400" dirty="0" err="1">
                <a:solidFill>
                  <a:schemeClr val="bg1"/>
                </a:solidFill>
              </a:rPr>
              <a:t>Unsat</a:t>
            </a:r>
            <a:r>
              <a:rPr lang="en-US" sz="2400" dirty="0">
                <a:solidFill>
                  <a:schemeClr val="bg1"/>
                </a:solidFill>
              </a:rPr>
              <a:t>(Program </a:t>
            </a:r>
            <a:r>
              <a:rPr lang="en-US" sz="2400" dirty="0" smtClean="0">
                <a:solidFill>
                  <a:schemeClr val="bg1"/>
                </a:solidFill>
                <a:sym typeface="Symbol"/>
              </a:rPr>
              <a:t> </a:t>
            </a:r>
            <a:r>
              <a:rPr lang="en-US" sz="2400" dirty="0">
                <a:solidFill>
                  <a:schemeClr val="bg1"/>
                </a:solidFill>
                <a:sym typeface="Symbol"/>
              </a:rPr>
              <a:t>Bad)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ular Callout 36"/>
              <p:cNvSpPr/>
              <p:nvPr/>
            </p:nvSpPr>
            <p:spPr>
              <a:xfrm>
                <a:off x="4923109" y="699012"/>
                <a:ext cx="4155888" cy="2353146"/>
              </a:xfrm>
              <a:prstGeom prst="wedgeRoundRectCallout">
                <a:avLst>
                  <a:gd name="adj1" fmla="val -64293"/>
                  <a:gd name="adj2" fmla="val 96362"/>
                  <a:gd name="adj3" fmla="val 16667"/>
                </a:avLst>
              </a:prstGeom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en-US" sz="2400" dirty="0"/>
                  <a:t>Dual use: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/>
                  <a:t>for abstract interpretation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2400" dirty="0" err="1"/>
                  <a:t>Unsat</a:t>
                </a:r>
                <a:r>
                  <a:rPr lang="en-US" sz="2400" dirty="0"/>
                  <a:t>/validity checking for</a:t>
                </a:r>
              </a:p>
              <a:p>
                <a:r>
                  <a:rPr lang="en-US" sz="2400" dirty="0"/>
                  <a:t>     </a:t>
                </a:r>
                <a:r>
                  <a:rPr lang="en-US" sz="2400" dirty="0" smtClean="0"/>
                  <a:t>pure logical reasoning</a:t>
                </a:r>
              </a:p>
              <a:p>
                <a:r>
                  <a:rPr lang="en-US" sz="2400" dirty="0" smtClean="0"/>
                  <a:t>      </a:t>
                </a:r>
                <a:r>
                  <a:rPr lang="en-US" sz="2400" dirty="0" smtClean="0">
                    <a:sym typeface="Symbol"/>
                  </a:rPr>
                  <a:t> abstract interpretation in</a:t>
                </a:r>
              </a:p>
              <a:p>
                <a:r>
                  <a:rPr lang="en-US" sz="2400" dirty="0" smtClean="0">
                    <a:sym typeface="Symbol"/>
                  </a:rPr>
                  <a:t>           service to logic!</a:t>
                </a:r>
                <a:endParaRPr lang="en-US" sz="2400" dirty="0"/>
              </a:p>
            </p:txBody>
          </p:sp>
        </mc:Choice>
        <mc:Fallback xmlns="">
          <p:sp>
            <p:nvSpPr>
              <p:cNvPr id="37" name="Rounded Rectangular Callout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109" y="699012"/>
                <a:ext cx="4155888" cy="2353146"/>
              </a:xfrm>
              <a:prstGeom prst="wedgeRoundRectCallout">
                <a:avLst>
                  <a:gd name="adj1" fmla="val -64293"/>
                  <a:gd name="adj2" fmla="val 96362"/>
                  <a:gd name="adj3" fmla="val 16667"/>
                </a:avLst>
              </a:prstGeom>
              <a:blipFill rotWithShape="1">
                <a:blip r:embed="rId50"/>
                <a:stretch>
                  <a:fillRect t="-531" r="-385"/>
                </a:stretch>
              </a:blipFill>
              <a:ln w="158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7273329" y="36159"/>
            <a:ext cx="180575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[CAV 2012]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2" name="Ink 20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84138"/>
            <a:ext cx="117792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nk 21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76225"/>
            <a:ext cx="122872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6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1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 animBg="1"/>
      <p:bldP spid="37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data structures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67640" y="1600200"/>
            <a:ext cx="4038600" cy="4995228"/>
          </a:xfrm>
        </p:spPr>
        <p:txBody>
          <a:bodyPr>
            <a:normAutofit/>
          </a:bodyPr>
          <a:lstStyle/>
          <a:p>
            <a:r>
              <a:rPr lang="en-US" dirty="0" smtClean="0"/>
              <a:t>Classic union-find</a:t>
            </a:r>
          </a:p>
          <a:p>
            <a:pPr lvl="1"/>
            <a:r>
              <a:rPr lang="en-US" dirty="0" smtClean="0"/>
              <a:t>plus layers</a:t>
            </a:r>
          </a:p>
          <a:p>
            <a:pPr lvl="1"/>
            <a:r>
              <a:rPr lang="en-US" dirty="0" smtClean="0"/>
              <a:t>plus least-upper bound</a:t>
            </a:r>
          </a:p>
          <a:p>
            <a:r>
              <a:rPr lang="en-US" dirty="0" smtClean="0"/>
              <a:t>Given UF</a:t>
            </a:r>
            <a:r>
              <a:rPr lang="en-US" baseline="-25000" dirty="0" smtClean="0"/>
              <a:t>1</a:t>
            </a:r>
            <a:r>
              <a:rPr lang="en-US" dirty="0" smtClean="0"/>
              <a:t> and UF</a:t>
            </a:r>
            <a:r>
              <a:rPr lang="en-US" baseline="-25000" dirty="0" smtClean="0"/>
              <a:t>2</a:t>
            </a:r>
            <a:r>
              <a:rPr lang="en-US" dirty="0" smtClean="0"/>
              <a:t>, find the coarsest partition that is finer than UF</a:t>
            </a:r>
            <a:r>
              <a:rPr lang="en-US" baseline="-25000" dirty="0" smtClean="0"/>
              <a:t>1</a:t>
            </a:r>
            <a:r>
              <a:rPr lang="en-US" dirty="0" smtClean="0"/>
              <a:t> and UF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Roughly, “confluent, partially-persistent union-find”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184</a:t>
            </a:fld>
            <a:endParaRPr lang="en-US"/>
          </a:p>
        </p:txBody>
      </p:sp>
      <p:pic>
        <p:nvPicPr>
          <p:cNvPr id="6146" name="Picture 2" descr="C:\Users\reps\Documents\Proposals\DARPA\BET11\Project Files\Reports and DARPA Meetings\DC-Oct-2012\comparis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51928"/>
            <a:ext cx="4953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56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 </a:t>
            </a:r>
            <a:r>
              <a:rPr lang="en-US" dirty="0" err="1" smtClean="0"/>
              <a:t>WALi</a:t>
            </a:r>
            <a:r>
              <a:rPr lang="en-US" dirty="0" smtClean="0"/>
              <a:t> to use </a:t>
            </a:r>
            <a:r>
              <a:rPr lang="en-US" dirty="0" smtClean="0">
                <a:sym typeface="Symbol"/>
              </a:rPr>
              <a:t>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12508" cy="3440903"/>
          </a:xfr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n-US" dirty="0" smtClean="0"/>
              <a:t>Weighted Automaton Library (</a:t>
            </a:r>
            <a:r>
              <a:rPr lang="en-US" dirty="0" err="1" smtClean="0"/>
              <a:t>WALi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supports context-sensitive </a:t>
            </a:r>
            <a:r>
              <a:rPr lang="en-US" dirty="0" err="1" smtClean="0"/>
              <a:t>interprocedural</a:t>
            </a:r>
            <a:r>
              <a:rPr lang="en-US" dirty="0" smtClean="0"/>
              <a:t> analysis</a:t>
            </a:r>
          </a:p>
          <a:p>
            <a:pPr lvl="1"/>
            <a:r>
              <a:rPr lang="en-US" dirty="0" smtClean="0"/>
              <a:t>weights = dataflow transformers</a:t>
            </a:r>
          </a:p>
          <a:p>
            <a:pPr lvl="1"/>
            <a:r>
              <a:rPr lang="en-US" dirty="0" smtClean="0"/>
              <a:t>weighted version of PDSs (a la material on specialized slicing)</a:t>
            </a:r>
          </a:p>
          <a:p>
            <a:r>
              <a:rPr lang="en-US" dirty="0" smtClean="0"/>
              <a:t>More precise results in abstract interpretation</a:t>
            </a:r>
          </a:p>
          <a:p>
            <a:r>
              <a:rPr lang="en-US" dirty="0" smtClean="0"/>
              <a:t>Easier implementation of analysis tools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185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14" y="1752600"/>
            <a:ext cx="3276600" cy="4382713"/>
          </a:xfrm>
          <a:prstGeom prst="rect">
            <a:avLst/>
          </a:prstGeom>
        </p:spPr>
      </p:pic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88170" y="5041104"/>
            <a:ext cx="925512" cy="1755775"/>
            <a:chOff x="1977" y="2960"/>
            <a:chExt cx="583" cy="1106"/>
          </a:xfrm>
        </p:grpSpPr>
        <p:pic>
          <p:nvPicPr>
            <p:cNvPr id="9" name="Picture 23" descr="junghe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" y="2960"/>
              <a:ext cx="583" cy="743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24"/>
            <p:cNvSpPr txBox="1">
              <a:spLocks noChangeArrowheads="1"/>
            </p:cNvSpPr>
            <p:nvPr/>
          </p:nvSpPr>
          <p:spPr bwMode="auto">
            <a:xfrm>
              <a:off x="1995" y="3761"/>
              <a:ext cx="546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buFontTx/>
                <a:buNone/>
              </a:pPr>
              <a:r>
                <a:rPr lang="en-US" sz="1600" dirty="0" err="1">
                  <a:latin typeface="Calibri" pitchFamily="34" charset="0"/>
                </a:rPr>
                <a:t>Junghee</a:t>
              </a:r>
              <a:endParaRPr lang="en-US" sz="1600" dirty="0">
                <a:latin typeface="Calibri" pitchFamily="34" charset="0"/>
              </a:endParaRPr>
            </a:p>
            <a:p>
              <a:pPr algn="ctr">
                <a:lnSpc>
                  <a:spcPct val="70000"/>
                </a:lnSpc>
                <a:buFontTx/>
                <a:buNone/>
              </a:pPr>
              <a:r>
                <a:rPr lang="en-US" sz="1600" dirty="0">
                  <a:latin typeface="Calibri" pitchFamily="34" charset="0"/>
                </a:rPr>
                <a:t>Lim</a:t>
              </a:r>
            </a:p>
          </p:txBody>
        </p:sp>
      </p:grpSp>
      <p:grpSp>
        <p:nvGrpSpPr>
          <p:cNvPr id="11" name="Group 48"/>
          <p:cNvGrpSpPr>
            <a:grpSpLocks/>
          </p:cNvGrpSpPr>
          <p:nvPr/>
        </p:nvGrpSpPr>
        <p:grpSpPr bwMode="auto">
          <a:xfrm>
            <a:off x="1191012" y="5057580"/>
            <a:ext cx="1106487" cy="1716088"/>
            <a:chOff x="3949" y="887"/>
            <a:chExt cx="697" cy="1081"/>
          </a:xfrm>
        </p:grpSpPr>
        <p:pic>
          <p:nvPicPr>
            <p:cNvPr id="12" name="Picture 46" descr="adi-beard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" y="887"/>
              <a:ext cx="697" cy="746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47"/>
            <p:cNvSpPr txBox="1">
              <a:spLocks noChangeArrowheads="1"/>
            </p:cNvSpPr>
            <p:nvPr/>
          </p:nvSpPr>
          <p:spPr bwMode="auto">
            <a:xfrm>
              <a:off x="4060" y="1663"/>
              <a:ext cx="476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buFontTx/>
                <a:buNone/>
              </a:pPr>
              <a:r>
                <a:rPr lang="en-US" sz="1600">
                  <a:latin typeface="Calibri" pitchFamily="34" charset="0"/>
                </a:rPr>
                <a:t>Aditya</a:t>
              </a:r>
            </a:p>
            <a:p>
              <a:pPr algn="ctr">
                <a:lnSpc>
                  <a:spcPct val="70000"/>
                </a:lnSpc>
                <a:buFontTx/>
                <a:buNone/>
              </a:pPr>
              <a:r>
                <a:rPr lang="en-US" sz="1600">
                  <a:latin typeface="Calibri" pitchFamily="34" charset="0"/>
                </a:rPr>
                <a:t>Thakur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69385" y="32948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sym typeface="Symbol"/>
              </a:rPr>
              <a:t>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AlphaHat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AlphaHat</a:t>
            </a:r>
            <a:r>
              <a:rPr lang="en-US" dirty="0" smtClean="0"/>
              <a:t> technique in three ways</a:t>
            </a:r>
          </a:p>
          <a:p>
            <a:pPr lvl="1"/>
            <a:r>
              <a:rPr lang="en-US" dirty="0" err="1" smtClean="0"/>
              <a:t>WALi</a:t>
            </a:r>
            <a:r>
              <a:rPr lang="en-US" dirty="0" smtClean="0"/>
              <a:t> + </a:t>
            </a:r>
            <a:r>
              <a:rPr lang="en-US" dirty="0" err="1" smtClean="0"/>
              <a:t>AlphaHat</a:t>
            </a:r>
            <a:r>
              <a:rPr lang="en-US" dirty="0" smtClean="0"/>
              <a:t> (</a:t>
            </a:r>
            <a:r>
              <a:rPr lang="en-US" dirty="0" err="1" smtClean="0"/>
              <a:t>Aditya</a:t>
            </a:r>
            <a:r>
              <a:rPr lang="en-US" dirty="0" smtClean="0"/>
              <a:t> Thakur and </a:t>
            </a:r>
            <a:r>
              <a:rPr lang="en-US" dirty="0" err="1" smtClean="0"/>
              <a:t>Junghee</a:t>
            </a:r>
            <a:r>
              <a:rPr lang="en-US" dirty="0" smtClean="0"/>
              <a:t> Lim)</a:t>
            </a:r>
          </a:p>
          <a:p>
            <a:pPr lvl="2"/>
            <a:r>
              <a:rPr lang="en-US" dirty="0" smtClean="0"/>
              <a:t>~October 2012</a:t>
            </a:r>
          </a:p>
          <a:p>
            <a:pPr lvl="1"/>
            <a:r>
              <a:rPr lang="en-US" dirty="0" smtClean="0"/>
              <a:t>Boogie + </a:t>
            </a:r>
            <a:r>
              <a:rPr lang="en-US" dirty="0" err="1" smtClean="0"/>
              <a:t>AlphaHat</a:t>
            </a:r>
            <a:r>
              <a:rPr lang="en-US" dirty="0" smtClean="0"/>
              <a:t> for source code (</a:t>
            </a:r>
            <a:r>
              <a:rPr lang="en-US" dirty="0" err="1" smtClean="0"/>
              <a:t>Akash</a:t>
            </a:r>
            <a:r>
              <a:rPr lang="en-US" dirty="0" smtClean="0"/>
              <a:t> </a:t>
            </a:r>
            <a:r>
              <a:rPr lang="en-US" dirty="0" err="1" smtClean="0"/>
              <a:t>Lal</a:t>
            </a:r>
            <a:r>
              <a:rPr lang="en-US" dirty="0" smtClean="0"/>
              <a:t> at Microsoft India)</a:t>
            </a:r>
          </a:p>
          <a:p>
            <a:pPr lvl="2"/>
            <a:r>
              <a:rPr lang="en-US" dirty="0" smtClean="0"/>
              <a:t>~November 2012</a:t>
            </a:r>
          </a:p>
          <a:p>
            <a:pPr lvl="1"/>
            <a:r>
              <a:rPr lang="en-US" dirty="0" smtClean="0"/>
              <a:t>Boogie + </a:t>
            </a:r>
            <a:r>
              <a:rPr lang="en-US" dirty="0" err="1" smtClean="0"/>
              <a:t>AlphaHat</a:t>
            </a:r>
            <a:r>
              <a:rPr lang="en-US" dirty="0" smtClean="0"/>
              <a:t> for machine code (</a:t>
            </a:r>
            <a:r>
              <a:rPr lang="en-US" dirty="0" err="1" smtClean="0"/>
              <a:t>Aditya</a:t>
            </a:r>
            <a:r>
              <a:rPr lang="en-US" dirty="0" smtClean="0"/>
              <a:t> Thakur and </a:t>
            </a:r>
            <a:r>
              <a:rPr lang="en-US" dirty="0" err="1" smtClean="0"/>
              <a:t>Junghee</a:t>
            </a:r>
            <a:r>
              <a:rPr lang="en-US" dirty="0" smtClean="0"/>
              <a:t> Lim)</a:t>
            </a:r>
          </a:p>
          <a:p>
            <a:pPr lvl="2"/>
            <a:r>
              <a:rPr lang="en-US" dirty="0" smtClean="0"/>
              <a:t>~November 2012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Possible-overflow example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187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char* </a:t>
            </a:r>
            <a:r>
              <a:rPr lang="en-US" dirty="0" err="1"/>
              <a:t>concat</a:t>
            </a:r>
            <a:r>
              <a:rPr lang="en-US" dirty="0"/>
              <a:t>(char* a, char* b)</a:t>
            </a:r>
          </a:p>
          <a:p>
            <a:pPr marL="0" indent="0">
              <a:buNone/>
            </a:pPr>
            <a:r>
              <a:rPr lang="en-US" dirty="0"/>
              <a:t>{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/>
              <a:t>unsigned size = </a:t>
            </a:r>
            <a:r>
              <a:rPr lang="en-US" dirty="0" err="1"/>
              <a:t>strlen</a:t>
            </a:r>
            <a:r>
              <a:rPr lang="en-US" dirty="0"/>
              <a:t>(a)+</a:t>
            </a:r>
            <a:r>
              <a:rPr lang="en-US" dirty="0" err="1"/>
              <a:t>strlen</a:t>
            </a:r>
            <a:r>
              <a:rPr lang="en-US" dirty="0"/>
              <a:t>(b)+1;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char* </a:t>
            </a:r>
            <a:r>
              <a:rPr lang="en-US" dirty="0" smtClean="0"/>
              <a:t>out = (</a:t>
            </a:r>
            <a:r>
              <a:rPr lang="en-US" dirty="0"/>
              <a:t>char*)</a:t>
            </a:r>
            <a:r>
              <a:rPr lang="en-US" dirty="0" err="1"/>
              <a:t>malloc</a:t>
            </a:r>
            <a:r>
              <a:rPr lang="en-US" dirty="0"/>
              <a:t>(size*</a:t>
            </a:r>
            <a:r>
              <a:rPr lang="en-US" dirty="0" err="1"/>
              <a:t>sizeof</a:t>
            </a:r>
            <a:r>
              <a:rPr lang="en-US" dirty="0"/>
              <a:t>(char</a:t>
            </a:r>
            <a:r>
              <a:rPr lang="en-US" dirty="0" smtClean="0"/>
              <a:t>));       // Possible </a:t>
            </a:r>
            <a:r>
              <a:rPr lang="en-US" dirty="0"/>
              <a:t>overflow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for(unsigned </a:t>
            </a:r>
            <a:r>
              <a:rPr lang="en-US" dirty="0" err="1" smtClean="0"/>
              <a:t>i</a:t>
            </a:r>
            <a:r>
              <a:rPr lang="en-US" dirty="0" smtClean="0"/>
              <a:t> = 0; </a:t>
            </a:r>
            <a:r>
              <a:rPr lang="en-US" dirty="0" err="1" smtClean="0"/>
              <a:t>i</a:t>
            </a:r>
            <a:r>
              <a:rPr lang="en-US" dirty="0" smtClean="0"/>
              <a:t> &lt; </a:t>
            </a:r>
            <a:r>
              <a:rPr lang="en-US" dirty="0" err="1" smtClean="0"/>
              <a:t>strlen</a:t>
            </a:r>
            <a:r>
              <a:rPr lang="en-US" dirty="0" smtClean="0"/>
              <a:t>(a); </a:t>
            </a:r>
            <a:r>
              <a:rPr lang="en-US" dirty="0" err="1" smtClean="0"/>
              <a:t>i</a:t>
            </a:r>
            <a:r>
              <a:rPr lang="en-US" dirty="0" smtClean="0"/>
              <a:t>++)  </a:t>
            </a:r>
            <a:r>
              <a:rPr lang="en-US" dirty="0"/>
              <a:t>{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smtClean="0"/>
              <a:t>    </a:t>
            </a:r>
            <a:r>
              <a:rPr lang="en-US" dirty="0"/>
              <a:t>out[</a:t>
            </a:r>
            <a:r>
              <a:rPr lang="en-US" dirty="0" err="1"/>
              <a:t>i</a:t>
            </a:r>
            <a:r>
              <a:rPr lang="en-US" dirty="0" smtClean="0"/>
              <a:t>] = a[</a:t>
            </a:r>
            <a:r>
              <a:rPr lang="en-US" dirty="0" err="1" smtClean="0"/>
              <a:t>i</a:t>
            </a:r>
            <a:r>
              <a:rPr lang="en-US" dirty="0" smtClean="0"/>
              <a:t>];      // Potential </a:t>
            </a:r>
            <a:r>
              <a:rPr lang="en-US" dirty="0"/>
              <a:t>memory corruption</a:t>
            </a:r>
          </a:p>
          <a:p>
            <a:pPr marL="0" indent="0">
              <a:buNone/>
            </a:pPr>
            <a:r>
              <a:rPr lang="en-US" dirty="0" smtClean="0"/>
              <a:t>    } 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for(unsigned </a:t>
            </a:r>
            <a:r>
              <a:rPr lang="en-US" dirty="0" err="1" smtClean="0"/>
              <a:t>i</a:t>
            </a:r>
            <a:r>
              <a:rPr lang="en-US" dirty="0" smtClean="0"/>
              <a:t> = 0; </a:t>
            </a:r>
            <a:r>
              <a:rPr lang="en-US" dirty="0" err="1" smtClean="0"/>
              <a:t>i</a:t>
            </a:r>
            <a:r>
              <a:rPr lang="en-US" dirty="0" smtClean="0"/>
              <a:t> &lt; </a:t>
            </a:r>
            <a:r>
              <a:rPr lang="en-US" dirty="0" err="1" smtClean="0"/>
              <a:t>strlen</a:t>
            </a:r>
            <a:r>
              <a:rPr lang="en-US" dirty="0" smtClean="0"/>
              <a:t>(b); </a:t>
            </a:r>
            <a:r>
              <a:rPr lang="en-US" dirty="0" err="1" smtClean="0"/>
              <a:t>i</a:t>
            </a:r>
            <a:r>
              <a:rPr lang="en-US" dirty="0" smtClean="0"/>
              <a:t>++) {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smtClean="0"/>
              <a:t>    out[</a:t>
            </a:r>
            <a:r>
              <a:rPr lang="en-US" dirty="0" err="1" smtClean="0"/>
              <a:t>i+strlen</a:t>
            </a:r>
            <a:r>
              <a:rPr lang="en-US" dirty="0" smtClean="0"/>
              <a:t>(a)] = b[</a:t>
            </a:r>
            <a:r>
              <a:rPr lang="en-US" dirty="0" err="1" smtClean="0"/>
              <a:t>i</a:t>
            </a:r>
            <a:r>
              <a:rPr lang="en-US" dirty="0" smtClean="0"/>
              <a:t>];       // Potential </a:t>
            </a:r>
            <a:r>
              <a:rPr lang="en-US" dirty="0"/>
              <a:t>memory corruption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smtClean="0"/>
              <a:t>  }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smtClean="0"/>
              <a:t>  out[</a:t>
            </a:r>
            <a:r>
              <a:rPr lang="en-US" dirty="0" err="1" smtClean="0"/>
              <a:t>i+strlen</a:t>
            </a:r>
            <a:r>
              <a:rPr lang="en-US" dirty="0" smtClean="0"/>
              <a:t>(a)] = '\</a:t>
            </a:r>
            <a:r>
              <a:rPr lang="en-US" dirty="0"/>
              <a:t>0';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smtClean="0"/>
              <a:t>  return </a:t>
            </a:r>
            <a:r>
              <a:rPr lang="en-US" dirty="0"/>
              <a:t>out;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2990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scenario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188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98392" y="1828800"/>
            <a:ext cx="1762897" cy="423424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27222" y="2813219"/>
            <a:ext cx="1696995" cy="947351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23106" y="2809103"/>
            <a:ext cx="1696995" cy="947351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03376" y="4156003"/>
            <a:ext cx="1696995" cy="947351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70476" y="1832916"/>
            <a:ext cx="1762897" cy="423424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1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50127E-6 L 0.30451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Relationships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Class A has a member instance of B</a:t>
            </a:r>
          </a:p>
          <a:p>
            <a:r>
              <a:rPr lang="en-US" dirty="0" smtClean="0"/>
              <a:t>A is responsible for cleaning up B – A’s </a:t>
            </a:r>
            <a:r>
              <a:rPr lang="en-US" dirty="0" err="1" smtClean="0"/>
              <a:t>finalizer</a:t>
            </a:r>
            <a:r>
              <a:rPr lang="en-US" dirty="0" smtClean="0"/>
              <a:t> calls B’s </a:t>
            </a:r>
            <a:r>
              <a:rPr lang="en-US" dirty="0" err="1" smtClean="0"/>
              <a:t>finalizer</a:t>
            </a:r>
            <a:endParaRPr lang="en-US" dirty="0" smtClean="0"/>
          </a:p>
          <a:p>
            <a:r>
              <a:rPr lang="en-US" dirty="0" smtClean="0"/>
              <a:t>Record the methods directly called by each method in object-trace</a:t>
            </a:r>
          </a:p>
          <a:p>
            <a:r>
              <a:rPr lang="en-US" dirty="0" smtClean="0"/>
              <a:t>Conditions for a composition relationship to exist between inferred classes A and B</a:t>
            </a:r>
          </a:p>
          <a:p>
            <a:pPr lvl="1"/>
            <a:r>
              <a:rPr lang="en-US" dirty="0" smtClean="0"/>
              <a:t>A’s </a:t>
            </a:r>
            <a:r>
              <a:rPr lang="en-US" dirty="0" err="1" smtClean="0"/>
              <a:t>finalizer</a:t>
            </a:r>
            <a:r>
              <a:rPr lang="en-US" dirty="0" smtClean="0"/>
              <a:t> calls B’s </a:t>
            </a:r>
            <a:r>
              <a:rPr lang="en-US" dirty="0" err="1" smtClean="0"/>
              <a:t>finalizer</a:t>
            </a:r>
            <a:endParaRPr lang="en-US" dirty="0" smtClean="0"/>
          </a:p>
          <a:p>
            <a:pPr lvl="1"/>
            <a:r>
              <a:rPr lang="en-US" dirty="0" smtClean="0"/>
              <a:t>A is not B’s ancestor or descendant in the inferred hierarchy</a:t>
            </a:r>
          </a:p>
          <a:p>
            <a:endParaRPr lang="en-US" i="1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4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6301-9A03-4655-8CAF-29DAADB90C9B}" type="slidenum">
              <a:rPr lang="en-US"/>
              <a:pPr/>
              <a:t>2</a:t>
            </a:fld>
            <a:endParaRPr lang="en-US"/>
          </a:p>
        </p:txBody>
      </p:sp>
      <p:sp>
        <p:nvSpPr>
          <p:cNvPr id="134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158705"/>
          </a:xfrm>
        </p:spPr>
        <p:txBody>
          <a:bodyPr>
            <a:normAutofit/>
          </a:bodyPr>
          <a:lstStyle/>
          <a:p>
            <a:r>
              <a:rPr lang="en-US" sz="4000"/>
              <a:t>Project Goals</a:t>
            </a:r>
          </a:p>
        </p:txBody>
      </p:sp>
      <p:sp>
        <p:nvSpPr>
          <p:cNvPr id="134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87475"/>
            <a:ext cx="8493125" cy="5029200"/>
          </a:xfrm>
        </p:spPr>
        <p:txBody>
          <a:bodyPr>
            <a:normAutofit/>
          </a:bodyPr>
          <a:lstStyle/>
          <a:p>
            <a:r>
              <a:rPr lang="en-US" sz="3200" dirty="0"/>
              <a:t>Develop a “redeveloper’s workbench</a:t>
            </a:r>
            <a:r>
              <a:rPr lang="en-US" sz="3200" dirty="0" smtClean="0"/>
              <a:t>”</a:t>
            </a:r>
          </a:p>
          <a:p>
            <a:pPr marL="346075" lvl="1" indent="0">
              <a:buNone/>
            </a:pPr>
            <a:r>
              <a:rPr lang="en-US" sz="2800" dirty="0"/>
              <a:t>Tools to identify and extract components, and establish their behavioral </a:t>
            </a:r>
            <a:r>
              <a:rPr lang="en-US" sz="2800" dirty="0" smtClean="0"/>
              <a:t>properties</a:t>
            </a:r>
            <a:endParaRPr lang="en-US" sz="2800" dirty="0"/>
          </a:p>
          <a:p>
            <a:pPr marL="633413" lvl="1" indent="-295275"/>
            <a:r>
              <a:rPr lang="en-US" sz="2800" dirty="0" smtClean="0"/>
              <a:t>identify </a:t>
            </a:r>
            <a:r>
              <a:rPr lang="en-US" sz="2800" dirty="0"/>
              <a:t>components</a:t>
            </a:r>
          </a:p>
          <a:p>
            <a:pPr marL="633413" lvl="1" indent="-295275"/>
            <a:r>
              <a:rPr lang="en-US" sz="2800" dirty="0"/>
              <a:t>make adjustments to components identified</a:t>
            </a:r>
          </a:p>
          <a:p>
            <a:pPr marL="633413" lvl="1" indent="-295275"/>
            <a:r>
              <a:rPr lang="en-US" sz="2800" dirty="0"/>
              <a:t>issue queries about a component’s properties</a:t>
            </a:r>
          </a:p>
          <a:p>
            <a:pPr marL="857250" lvl="2" indent="-230188"/>
            <a:r>
              <a:rPr lang="en-US" sz="2200" dirty="0" smtClean="0"/>
              <a:t>type </a:t>
            </a:r>
            <a:r>
              <a:rPr lang="en-US" sz="2200" dirty="0"/>
              <a:t>information; function prototypes</a:t>
            </a:r>
          </a:p>
          <a:p>
            <a:pPr marL="857250" lvl="2" indent="-230188"/>
            <a:r>
              <a:rPr lang="en-US" sz="2200" dirty="0"/>
              <a:t>side-effect “footprint</a:t>
            </a:r>
            <a:r>
              <a:rPr lang="en-US" sz="2200" dirty="0" smtClean="0"/>
              <a:t>” and other invariants</a:t>
            </a:r>
            <a:endParaRPr lang="en-US" sz="2200" dirty="0"/>
          </a:p>
          <a:p>
            <a:pPr marL="857250" lvl="2" indent="-230188"/>
            <a:r>
              <a:rPr lang="en-US" sz="2200" dirty="0"/>
              <a:t>error-triggering properties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9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Scoring – Ground Truth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64948" y="2340344"/>
            <a:ext cx="1219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Vehicle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426948" y="3317497"/>
            <a:ext cx="1219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902948" y="3326462"/>
            <a:ext cx="1219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512548" y="4317062"/>
            <a:ext cx="14478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Compact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6" idx="3"/>
          </p:cNvCxnSpPr>
          <p:nvPr/>
        </p:nvCxnSpPr>
        <p:spPr>
          <a:xfrm flipH="1">
            <a:off x="5512548" y="2730589"/>
            <a:ext cx="330948" cy="58690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5"/>
            <a:endCxn id="7" idx="0"/>
          </p:cNvCxnSpPr>
          <p:nvPr/>
        </p:nvCxnSpPr>
        <p:spPr>
          <a:xfrm>
            <a:off x="6705600" y="2730589"/>
            <a:ext cx="330948" cy="58690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3"/>
            <a:endCxn id="9" idx="0"/>
          </p:cNvCxnSpPr>
          <p:nvPr/>
        </p:nvCxnSpPr>
        <p:spPr>
          <a:xfrm flipH="1">
            <a:off x="6236448" y="3707742"/>
            <a:ext cx="369048" cy="60932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543800" y="4321544"/>
            <a:ext cx="812052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SUV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Straight Connector 24"/>
          <p:cNvCxnSpPr>
            <a:stCxn id="7" idx="5"/>
            <a:endCxn id="18" idx="0"/>
          </p:cNvCxnSpPr>
          <p:nvPr/>
        </p:nvCxnSpPr>
        <p:spPr>
          <a:xfrm>
            <a:off x="7467600" y="3707742"/>
            <a:ext cx="482226" cy="613802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3706159" y="2566843"/>
            <a:ext cx="1219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GPS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385857" y="3326462"/>
            <a:ext cx="1219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082677" y="4303615"/>
            <a:ext cx="13716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Arterials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43201" y="3887033"/>
            <a:ext cx="1066800" cy="645181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Inter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state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/>
          <p:cNvCxnSpPr>
            <a:stCxn id="30" idx="3"/>
            <a:endCxn id="32" idx="0"/>
          </p:cNvCxnSpPr>
          <p:nvPr/>
        </p:nvCxnSpPr>
        <p:spPr>
          <a:xfrm flipH="1">
            <a:off x="3276601" y="3716707"/>
            <a:ext cx="287804" cy="17032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30" idx="5"/>
            <a:endCxn id="31" idx="0"/>
          </p:cNvCxnSpPr>
          <p:nvPr/>
        </p:nvCxnSpPr>
        <p:spPr>
          <a:xfrm>
            <a:off x="4426509" y="3716707"/>
            <a:ext cx="341968" cy="58690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3385857" y="5318300"/>
            <a:ext cx="1219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Local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8" name="Straight Connector 47"/>
          <p:cNvCxnSpPr>
            <a:stCxn id="30" idx="4"/>
            <a:endCxn id="37" idx="0"/>
          </p:cNvCxnSpPr>
          <p:nvPr/>
        </p:nvCxnSpPr>
        <p:spPr>
          <a:xfrm>
            <a:off x="3995457" y="3783662"/>
            <a:ext cx="0" cy="153463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762000" y="1883144"/>
            <a:ext cx="14478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ios_base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685800" y="4841778"/>
            <a:ext cx="15240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ofstream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876300" y="2869123"/>
            <a:ext cx="1219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762000" y="3877513"/>
            <a:ext cx="14478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ostream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4" name="Straight Connector 53"/>
          <p:cNvCxnSpPr>
            <a:stCxn id="50" idx="4"/>
            <a:endCxn id="52" idx="0"/>
          </p:cNvCxnSpPr>
          <p:nvPr/>
        </p:nvCxnSpPr>
        <p:spPr>
          <a:xfrm>
            <a:off x="1485900" y="2340344"/>
            <a:ext cx="0" cy="52877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485900" y="3326323"/>
            <a:ext cx="0" cy="560155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465729" y="4312999"/>
            <a:ext cx="0" cy="52877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2253877" y="1923485"/>
            <a:ext cx="6400800" cy="4365256"/>
          </a:xfrm>
          <a:prstGeom prst="ellipse">
            <a:avLst/>
          </a:prstGeom>
          <a:noFill/>
          <a:ln w="19050">
            <a:solidFill>
              <a:srgbClr val="0070C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4681038" y="5867400"/>
            <a:ext cx="1685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Unrestricted GT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514600" y="2057400"/>
            <a:ext cx="5360148" cy="3241578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4207738" y="4841778"/>
            <a:ext cx="229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Partially Restricted GT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716771" y="2174778"/>
            <a:ext cx="4597681" cy="2667000"/>
          </a:xfrm>
          <a:prstGeom prst="ellipse">
            <a:avLst/>
          </a:prstGeom>
          <a:noFill/>
          <a:ln w="19050">
            <a:solidFill>
              <a:srgbClr val="7030A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4768477" y="3852193"/>
            <a:ext cx="145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Restricted GT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179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Precision and Recall </a:t>
            </a:r>
          </a:p>
          <a:p>
            <a:r>
              <a:rPr lang="en-US" sz="2400" dirty="0" smtClean="0"/>
              <a:t>Can’t treat classes as flat sets of methods – inheritance relationships between classes</a:t>
            </a:r>
          </a:p>
          <a:p>
            <a:r>
              <a:rPr lang="en-US" sz="2400" dirty="0" smtClean="0"/>
              <a:t>For every path in the GT inheritance hierarchy, find the path in the inferred hierarchy that gives maximum precision and recall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398870" y="3937955"/>
            <a:ext cx="1219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Vehicle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160870" y="4915108"/>
            <a:ext cx="1219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36870" y="4924073"/>
            <a:ext cx="1219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246470" y="5914673"/>
            <a:ext cx="14478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Compact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6" idx="3"/>
          </p:cNvCxnSpPr>
          <p:nvPr/>
        </p:nvCxnSpPr>
        <p:spPr>
          <a:xfrm flipH="1">
            <a:off x="1246470" y="4328200"/>
            <a:ext cx="330948" cy="58690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5"/>
            <a:endCxn id="7" idx="0"/>
          </p:cNvCxnSpPr>
          <p:nvPr/>
        </p:nvCxnSpPr>
        <p:spPr>
          <a:xfrm>
            <a:off x="2439522" y="4328200"/>
            <a:ext cx="330948" cy="58690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3"/>
            <a:endCxn id="9" idx="0"/>
          </p:cNvCxnSpPr>
          <p:nvPr/>
        </p:nvCxnSpPr>
        <p:spPr>
          <a:xfrm flipH="1">
            <a:off x="1970370" y="5305353"/>
            <a:ext cx="369048" cy="60932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277722" y="5919155"/>
            <a:ext cx="812052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SUV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>
            <a:stCxn id="7" idx="5"/>
            <a:endCxn id="13" idx="0"/>
          </p:cNvCxnSpPr>
          <p:nvPr/>
        </p:nvCxnSpPr>
        <p:spPr>
          <a:xfrm>
            <a:off x="3201522" y="5305353"/>
            <a:ext cx="482226" cy="613802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257800" y="3937955"/>
            <a:ext cx="13716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Vehicle’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96000" y="4915108"/>
            <a:ext cx="1219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Car’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572000" y="4924073"/>
            <a:ext cx="1219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Bus’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105400" y="5914673"/>
            <a:ext cx="15240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Compact’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5" idx="3"/>
          </p:cNvCxnSpPr>
          <p:nvPr/>
        </p:nvCxnSpPr>
        <p:spPr>
          <a:xfrm flipH="1">
            <a:off x="5181602" y="4328200"/>
            <a:ext cx="277064" cy="58690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5" idx="5"/>
            <a:endCxn id="16" idx="0"/>
          </p:cNvCxnSpPr>
          <p:nvPr/>
        </p:nvCxnSpPr>
        <p:spPr>
          <a:xfrm>
            <a:off x="6428534" y="4328200"/>
            <a:ext cx="277066" cy="58690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6" idx="3"/>
            <a:endCxn id="18" idx="0"/>
          </p:cNvCxnSpPr>
          <p:nvPr/>
        </p:nvCxnSpPr>
        <p:spPr>
          <a:xfrm flipH="1">
            <a:off x="5867400" y="5305353"/>
            <a:ext cx="407148" cy="60932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705600" y="5914673"/>
            <a:ext cx="888252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SUV’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3" name="Straight Connector 22"/>
          <p:cNvCxnSpPr>
            <a:stCxn id="16" idx="4"/>
            <a:endCxn id="22" idx="0"/>
          </p:cNvCxnSpPr>
          <p:nvPr/>
        </p:nvCxnSpPr>
        <p:spPr>
          <a:xfrm>
            <a:off x="6705600" y="5372308"/>
            <a:ext cx="444126" cy="542365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7738032" y="5914673"/>
            <a:ext cx="1024968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SUV’’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/>
          <p:cNvCxnSpPr>
            <a:stCxn id="16" idx="5"/>
            <a:endCxn id="31" idx="0"/>
          </p:cNvCxnSpPr>
          <p:nvPr/>
        </p:nvCxnSpPr>
        <p:spPr>
          <a:xfrm>
            <a:off x="7136652" y="5305353"/>
            <a:ext cx="1113864" cy="60932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ular Callout 36"/>
          <p:cNvSpPr/>
          <p:nvPr/>
        </p:nvSpPr>
        <p:spPr>
          <a:xfrm>
            <a:off x="4191000" y="5777753"/>
            <a:ext cx="634626" cy="457200"/>
          </a:xfrm>
          <a:prstGeom prst="wedgeRoundRectCallout">
            <a:avLst>
              <a:gd name="adj1" fmla="val -61798"/>
              <a:gd name="adj2" fmla="val 37010"/>
              <a:gd name="adj3" fmla="val 16667"/>
            </a:avLst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p = X%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r = Y%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38" name="Rounded Rectangular Callout 37"/>
          <p:cNvSpPr/>
          <p:nvPr/>
        </p:nvSpPr>
        <p:spPr>
          <a:xfrm>
            <a:off x="3455148" y="4848153"/>
            <a:ext cx="634626" cy="457200"/>
          </a:xfrm>
          <a:prstGeom prst="wedgeRoundRectCallout">
            <a:avLst>
              <a:gd name="adj1" fmla="val -61798"/>
              <a:gd name="adj2" fmla="val 37010"/>
              <a:gd name="adj3" fmla="val 16667"/>
            </a:avLst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p = X%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r = Y%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39" name="Rounded Rectangular Callout 38"/>
          <p:cNvSpPr/>
          <p:nvPr/>
        </p:nvSpPr>
        <p:spPr>
          <a:xfrm>
            <a:off x="2694270" y="3945167"/>
            <a:ext cx="634626" cy="457200"/>
          </a:xfrm>
          <a:prstGeom prst="wedgeRoundRectCallout">
            <a:avLst>
              <a:gd name="adj1" fmla="val -68861"/>
              <a:gd name="adj2" fmla="val 29167"/>
              <a:gd name="adj3" fmla="val 16667"/>
            </a:avLst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p = X%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r = Y%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457200" y="5777753"/>
            <a:ext cx="634626" cy="457200"/>
          </a:xfrm>
          <a:prstGeom prst="wedgeRoundRectCallout">
            <a:avLst>
              <a:gd name="adj1" fmla="val 69573"/>
              <a:gd name="adj2" fmla="val 38971"/>
              <a:gd name="adj3" fmla="val 16667"/>
            </a:avLst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p = X%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r = Y%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1" name="Rounded Rectangular Callout 40"/>
          <p:cNvSpPr/>
          <p:nvPr/>
        </p:nvSpPr>
        <p:spPr>
          <a:xfrm>
            <a:off x="474195" y="4402367"/>
            <a:ext cx="634626" cy="457200"/>
          </a:xfrm>
          <a:prstGeom prst="wedgeRoundRectCallout">
            <a:avLst>
              <a:gd name="adj1" fmla="val 13070"/>
              <a:gd name="adj2" fmla="val 68383"/>
              <a:gd name="adj3" fmla="val 16667"/>
            </a:avLst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p = X%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r = Y%</a:t>
            </a:r>
            <a:endParaRPr lang="en-US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6422657"/>
              </p:ext>
            </p:extLst>
          </p:nvPr>
        </p:nvGraphicFramePr>
        <p:xfrm>
          <a:off x="0" y="1143000"/>
          <a:ext cx="9144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54596"/>
              </p:ext>
            </p:extLst>
          </p:nvPr>
        </p:nvGraphicFramePr>
        <p:xfrm>
          <a:off x="4482" y="3657600"/>
          <a:ext cx="9144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41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 – Destructor copies not provided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9803097"/>
              </p:ext>
            </p:extLst>
          </p:nvPr>
        </p:nvGraphicFramePr>
        <p:xfrm>
          <a:off x="0" y="1143001"/>
          <a:ext cx="91440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9174323"/>
              </p:ext>
            </p:extLst>
          </p:nvPr>
        </p:nvGraphicFramePr>
        <p:xfrm>
          <a:off x="0" y="3581400"/>
          <a:ext cx="9144000" cy="3140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927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Composition Relationships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3810430"/>
              </p:ext>
            </p:extLst>
          </p:nvPr>
        </p:nvGraphicFramePr>
        <p:xfrm>
          <a:off x="0" y="1143001"/>
          <a:ext cx="9144000" cy="2971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6298111"/>
              </p:ext>
            </p:extLst>
          </p:nvPr>
        </p:nvGraphicFramePr>
        <p:xfrm>
          <a:off x="31376" y="3962400"/>
          <a:ext cx="91440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74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4031-BC7C-4854-BB3B-B61E5CD3B582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144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7600"/>
          </a:xfrm>
        </p:spPr>
        <p:txBody>
          <a:bodyPr>
            <a:normAutofit/>
          </a:bodyPr>
          <a:lstStyle/>
          <a:p>
            <a:r>
              <a:rPr lang="en-US" sz="4000" dirty="0"/>
              <a:t>Outline of Talk</a:t>
            </a:r>
          </a:p>
        </p:txBody>
      </p:sp>
      <p:sp>
        <p:nvSpPr>
          <p:cNvPr id="144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412713"/>
            <a:ext cx="8600587" cy="5160887"/>
          </a:xfrm>
        </p:spPr>
        <p:txBody>
          <a:bodyPr>
            <a:normAutofit/>
          </a:bodyPr>
          <a:lstStyle/>
          <a:p>
            <a:r>
              <a:rPr lang="en-US" sz="2600" dirty="0"/>
              <a:t>Review of goals</a:t>
            </a:r>
          </a:p>
          <a:p>
            <a:r>
              <a:rPr lang="en-US" sz="2600" dirty="0"/>
              <a:t>Progress </a:t>
            </a:r>
            <a:r>
              <a:rPr lang="en-US" sz="2600" dirty="0" smtClean="0"/>
              <a:t>(Oct. 2012 - May 2013)</a:t>
            </a:r>
          </a:p>
          <a:p>
            <a:pPr lvl="1"/>
            <a:r>
              <a:rPr lang="en-US" sz="2000" dirty="0"/>
              <a:t>Component identification</a:t>
            </a:r>
          </a:p>
          <a:p>
            <a:pPr lvl="2"/>
            <a:r>
              <a:rPr lang="en-US" sz="1600" dirty="0"/>
              <a:t>Recovering class hierarchies using dynamic </a:t>
            </a:r>
            <a:r>
              <a:rPr lang="en-US" sz="1600" dirty="0" smtClean="0"/>
              <a:t>analysis</a:t>
            </a:r>
            <a:endParaRPr lang="en-US" sz="1400" dirty="0"/>
          </a:p>
          <a:p>
            <a:pPr lvl="1"/>
            <a:r>
              <a:rPr lang="en-US" sz="2000" dirty="0" smtClean="0"/>
              <a:t>Verifying </a:t>
            </a:r>
            <a:r>
              <a:rPr lang="en-US" sz="2000" dirty="0"/>
              <a:t>component properties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</a:rPr>
              <a:t>Symbolic abstraction (BET + ONR STTR)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</a:rPr>
              <a:t>Domain-combination technique: combine results from multiple analysis methods</a:t>
            </a:r>
          </a:p>
          <a:p>
            <a:pPr lvl="2"/>
            <a:r>
              <a:rPr lang="en-US" sz="1600" dirty="0"/>
              <a:t>Abstract domain of bit-vector inequalities</a:t>
            </a:r>
          </a:p>
          <a:p>
            <a:pPr lvl="2"/>
            <a:r>
              <a:rPr lang="en-US" sz="1600" dirty="0" smtClean="0"/>
              <a:t>Format-compatibility </a:t>
            </a:r>
            <a:r>
              <a:rPr lang="en-US" sz="1600" dirty="0"/>
              <a:t>checking (ONR)</a:t>
            </a:r>
          </a:p>
          <a:p>
            <a:pPr lvl="1"/>
            <a:r>
              <a:rPr lang="en-US" sz="2000" dirty="0"/>
              <a:t>Component extraction</a:t>
            </a:r>
          </a:p>
          <a:p>
            <a:pPr lvl="2"/>
            <a:r>
              <a:rPr lang="en-US" sz="1600" dirty="0"/>
              <a:t>Specialization slicing</a:t>
            </a:r>
          </a:p>
          <a:p>
            <a:pPr lvl="2"/>
            <a:r>
              <a:rPr lang="en-US" sz="1600" dirty="0"/>
              <a:t>Partial evaluation of machine code</a:t>
            </a:r>
          </a:p>
          <a:p>
            <a:r>
              <a:rPr lang="en-US" sz="2600" dirty="0" smtClean="0"/>
              <a:t>Recap </a:t>
            </a:r>
            <a:r>
              <a:rPr lang="en-US" sz="2600" dirty="0"/>
              <a:t>of publications/submissions</a:t>
            </a:r>
          </a:p>
          <a:p>
            <a:r>
              <a:rPr lang="en-US" sz="2600" dirty="0"/>
              <a:t>Recap of plans for 2013</a:t>
            </a:r>
          </a:p>
          <a:p>
            <a:endParaRPr lang="en-US" sz="24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5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Verifying component properties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Left Brace 6"/>
          <p:cNvSpPr/>
          <p:nvPr/>
        </p:nvSpPr>
        <p:spPr>
          <a:xfrm rot="16200000">
            <a:off x="6296226" y="-51067"/>
            <a:ext cx="486383" cy="2582692"/>
          </a:xfrm>
          <a:prstGeom prst="leftBrace">
            <a:avLst>
              <a:gd name="adj1" fmla="val 8333"/>
              <a:gd name="adj2" fmla="val 52010"/>
            </a:avLst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22193" y="1614791"/>
            <a:ext cx="39898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No null-pointer </a:t>
            </a:r>
            <a:r>
              <a:rPr lang="en-US" sz="2000" dirty="0" err="1" smtClean="0"/>
              <a:t>deferences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No accesses outside array bounds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No stack smashing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No division by zero</a:t>
            </a:r>
          </a:p>
        </p:txBody>
      </p:sp>
      <p:sp>
        <p:nvSpPr>
          <p:cNvPr id="11" name="Left Brace 10"/>
          <p:cNvSpPr/>
          <p:nvPr/>
        </p:nvSpPr>
        <p:spPr>
          <a:xfrm rot="16200000">
            <a:off x="1245944" y="99696"/>
            <a:ext cx="486383" cy="2313581"/>
          </a:xfrm>
          <a:prstGeom prst="leftBrace">
            <a:avLst>
              <a:gd name="adj1" fmla="val 8333"/>
              <a:gd name="adj2" fmla="val 52010"/>
            </a:avLst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3214" y="1614791"/>
            <a:ext cx="4277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Property holds for all possible inputs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516753" y="3507344"/>
                <a:ext cx="6882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70C0"/>
                    </a:solidFill>
                  </a:rPr>
                  <a:t>y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/>
                      </a:rPr>
                      <m:t>→2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753" y="3507344"/>
                <a:ext cx="688236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79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536209" y="3776314"/>
                <a:ext cx="6882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70C0"/>
                    </a:solidFill>
                  </a:rPr>
                  <a:t>y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/>
                      </a:rPr>
                      <m:t>→8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209" y="3776314"/>
                <a:ext cx="688236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70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32960" y="4019680"/>
                <a:ext cx="8156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70C0"/>
                    </a:solidFill>
                  </a:rPr>
                  <a:t>y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/>
                      </a:rPr>
                      <m:t>→42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960" y="4019680"/>
                <a:ext cx="815607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676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32960" y="4288650"/>
                <a:ext cx="10879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70C0"/>
                    </a:solidFill>
                  </a:rPr>
                  <a:t>y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/>
                      </a:rPr>
                      <m:t>→1</m:t>
                    </m:r>
                  </m:oMath>
                </a14:m>
                <a:r>
                  <a:rPr lang="en-US" dirty="0" smtClean="0">
                    <a:solidFill>
                      <a:srgbClr val="0070C0"/>
                    </a:solidFill>
                  </a:rPr>
                  <a:t>78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960" y="4288650"/>
                <a:ext cx="1087982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5056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653667" y="5248136"/>
            <a:ext cx="98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176919" y="5248136"/>
            <a:ext cx="1814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concrete</a:t>
            </a:r>
            <a:br>
              <a:rPr lang="en-US" dirty="0" smtClean="0"/>
            </a:br>
            <a:r>
              <a:rPr lang="en-US" dirty="0" smtClean="0"/>
              <a:t>values of 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39440" y="4557002"/>
            <a:ext cx="108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…</a:t>
            </a:r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264771" y="4018751"/>
                <a:ext cx="6882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y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&gt;0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771" y="4018751"/>
                <a:ext cx="688236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79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4922193" y="3346735"/>
            <a:ext cx="33881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 Abstraction: </a:t>
            </a:r>
            <a:r>
              <a:rPr lang="en-US" sz="1600" dirty="0" smtClean="0"/>
              <a:t>only track whether</a:t>
            </a:r>
            <a:br>
              <a:rPr lang="en-US" sz="1600" dirty="0" smtClean="0"/>
            </a:br>
            <a:r>
              <a:rPr lang="en-US" sz="1600" dirty="0" smtClean="0"/>
              <a:t>variable is positive, negative, or zero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4743" y="3507344"/>
            <a:ext cx="1372679" cy="1403557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087923" y="4019680"/>
            <a:ext cx="676071" cy="369332"/>
          </a:xfrm>
          <a:prstGeom prst="rightArrow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adi\AppData\Local\Microsoft\Windows\Temporary Internet Files\Content.IE5\QWUQK2KY\MC900434665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30" y="2579831"/>
            <a:ext cx="293349" cy="2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169272" y="5253515"/>
            <a:ext cx="101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3337" y="3129983"/>
            <a:ext cx="17996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while(1) {</a:t>
            </a:r>
          </a:p>
          <a:p>
            <a:r>
              <a:rPr lang="en-US" dirty="0" smtClean="0"/>
              <a:t>   x = input();</a:t>
            </a:r>
          </a:p>
          <a:p>
            <a:r>
              <a:rPr lang="en-US" dirty="0" smtClean="0"/>
              <a:t>   If (x &gt; 0)   {</a:t>
            </a:r>
          </a:p>
          <a:p>
            <a:r>
              <a:rPr lang="en-US" dirty="0"/>
              <a:t> </a:t>
            </a:r>
            <a:r>
              <a:rPr lang="en-US" dirty="0" smtClean="0"/>
              <a:t>     y = 2*x;</a:t>
            </a:r>
          </a:p>
          <a:p>
            <a:r>
              <a:rPr lang="en-US" dirty="0"/>
              <a:t> </a:t>
            </a:r>
            <a:r>
              <a:rPr lang="en-US" dirty="0" smtClean="0"/>
              <a:t>      z = w/y;</a:t>
            </a:r>
          </a:p>
          <a:p>
            <a:r>
              <a:rPr lang="en-US" dirty="0" smtClean="0"/>
              <a:t>   }</a:t>
            </a:r>
          </a:p>
          <a:p>
            <a:r>
              <a:rPr lang="en-US" dirty="0"/>
              <a:t>}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0089" y="3126735"/>
            <a:ext cx="17996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while(1) {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  x = input();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  If (x &gt; 0)   {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    y = 2*x;</a:t>
            </a:r>
          </a:p>
          <a:p>
            <a:r>
              <a:rPr lang="en-US" dirty="0"/>
              <a:t> </a:t>
            </a:r>
            <a:r>
              <a:rPr lang="en-US" dirty="0" smtClean="0"/>
              <a:t>      z = w/y;</a:t>
            </a:r>
          </a:p>
          <a:p>
            <a:r>
              <a:rPr lang="en-US" dirty="0" smtClean="0"/>
              <a:t>  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0147" y="5244888"/>
            <a:ext cx="202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Program statement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248071" y="2579831"/>
            <a:ext cx="2067129" cy="358399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9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  <p:bldP spid="19" grpId="2"/>
      <p:bldP spid="20" grpId="0"/>
      <p:bldP spid="20" grpId="1"/>
      <p:bldP spid="21" grpId="0"/>
      <p:bldP spid="21" grpId="1"/>
      <p:bldP spid="22" grpId="0"/>
      <p:bldP spid="23" grpId="0"/>
      <p:bldP spid="23" grpId="1"/>
      <p:bldP spid="24" grpId="0" animBg="1"/>
      <p:bldP spid="24" grpId="1" animBg="1"/>
      <p:bldP spid="25" grpId="0" animBg="1"/>
      <p:bldP spid="25" grpId="1" animBg="1"/>
      <p:bldP spid="27" grpId="0"/>
      <p:bldP spid="28" grpId="0"/>
      <p:bldP spid="28" grpId="1"/>
      <p:bldP spid="28" grpId="2"/>
      <p:bldP spid="29" grpId="0"/>
      <p:bldP spid="29" grpId="1"/>
      <p:bldP spid="30" grpId="0"/>
      <p:bldP spid="30" grpId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Inductive Invariants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42118" y="2235306"/>
            <a:ext cx="1459149" cy="340468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68577" y="3606906"/>
            <a:ext cx="1206230" cy="431259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42117" y="4706131"/>
            <a:ext cx="1614793" cy="449094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13789" y="2211307"/>
                <a:ext cx="4388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789" y="2211307"/>
                <a:ext cx="438838" cy="40011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8078" y="3616634"/>
                <a:ext cx="4448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078" y="3616634"/>
                <a:ext cx="444802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798079" y="4755740"/>
                <a:ext cx="4448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079" y="4755740"/>
                <a:ext cx="444802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stCxn id="6" idx="2"/>
            <a:endCxn id="22" idx="2"/>
          </p:cNvCxnSpPr>
          <p:nvPr/>
        </p:nvCxnSpPr>
        <p:spPr>
          <a:xfrm>
            <a:off x="3042118" y="2405540"/>
            <a:ext cx="355187" cy="1416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6"/>
            <a:endCxn id="22" idx="6"/>
          </p:cNvCxnSpPr>
          <p:nvPr/>
        </p:nvCxnSpPr>
        <p:spPr>
          <a:xfrm flipH="1">
            <a:off x="4146079" y="2405540"/>
            <a:ext cx="355188" cy="1416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25" idx="2"/>
          </p:cNvCxnSpPr>
          <p:nvPr/>
        </p:nvCxnSpPr>
        <p:spPr>
          <a:xfrm>
            <a:off x="3168577" y="3822535"/>
            <a:ext cx="416049" cy="11478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6"/>
            <a:endCxn id="25" idx="6"/>
          </p:cNvCxnSpPr>
          <p:nvPr/>
        </p:nvCxnSpPr>
        <p:spPr>
          <a:xfrm flipH="1">
            <a:off x="4333400" y="3822536"/>
            <a:ext cx="41407" cy="11478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397305" y="3706263"/>
            <a:ext cx="748774" cy="232544"/>
          </a:xfrm>
          <a:prstGeom prst="ellipse">
            <a:avLst/>
          </a:prstGeom>
          <a:noFill/>
          <a:ln w="19050">
            <a:solidFill>
              <a:srgbClr val="0070C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84626" y="4854072"/>
            <a:ext cx="748774" cy="232544"/>
          </a:xfrm>
          <a:prstGeom prst="ellipse">
            <a:avLst/>
          </a:prstGeom>
          <a:noFill/>
          <a:ln w="19050">
            <a:solidFill>
              <a:srgbClr val="0070C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516755" y="2929371"/>
                <a:ext cx="6381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12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755" y="2929371"/>
                <a:ext cx="638187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544388" y="4070749"/>
                <a:ext cx="6441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23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388" y="4070749"/>
                <a:ext cx="644151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/>
          <p:nvPr/>
        </p:nvCxnSpPr>
        <p:spPr>
          <a:xfrm>
            <a:off x="2332006" y="2405540"/>
            <a:ext cx="19455" cy="1411149"/>
          </a:xfrm>
          <a:prstGeom prst="straightConnector1">
            <a:avLst/>
          </a:prstGeom>
          <a:ln w="19050"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351461" y="3822536"/>
            <a:ext cx="9727" cy="1147808"/>
          </a:xfrm>
          <a:prstGeom prst="straightConnector1">
            <a:avLst/>
          </a:prstGeom>
          <a:ln w="19050"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600426" y="2175664"/>
                <a:ext cx="4871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426" y="2175664"/>
                <a:ext cx="487185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584715" y="3580991"/>
                <a:ext cx="4931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715" y="3580991"/>
                <a:ext cx="493148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584716" y="4720097"/>
                <a:ext cx="4931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716" y="4720097"/>
                <a:ext cx="493148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798079" y="1646659"/>
            <a:ext cx="2632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Inductive Invariants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409152" y="1646660"/>
            <a:ext cx="209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Program points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506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0.05539 -0.0039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208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/>
      <p:bldP spid="10" grpId="0"/>
      <p:bldP spid="11" grpId="0"/>
      <p:bldP spid="22" grpId="0" animBg="1"/>
      <p:bldP spid="25" grpId="0" animBg="1"/>
      <p:bldP spid="25" grpId="1" animBg="1"/>
      <p:bldP spid="36" grpId="0"/>
      <p:bldP spid="37" grpId="0"/>
      <p:bldP spid="42" grpId="0"/>
      <p:bldP spid="43" grpId="0"/>
      <p:bldP spid="44" grpId="0"/>
      <p:bldP spid="3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Interpretation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03654" y="1449421"/>
            <a:ext cx="1379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Concrete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65119" y="1429966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Abstract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95914" y="2189999"/>
                <a:ext cx="1795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ea typeface="Cambria Math"/>
                  </a:rPr>
                  <a:t>Concrete state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</a:rPr>
                      <m:t>𝒞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14" y="2189999"/>
                <a:ext cx="1795876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306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95914" y="2653844"/>
                <a:ext cx="22509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70C0"/>
                    </a:solidFill>
                  </a:rPr>
                  <a:t>[x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/>
                      </a:rPr>
                      <m:t>→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solidFill>
                      <a:srgbClr val="0070C0"/>
                    </a:solidFill>
                  </a:rPr>
                  <a:t>, </a:t>
                </a:r>
                <a:r>
                  <a:rPr lang="en-US" dirty="0">
                    <a:solidFill>
                      <a:srgbClr val="0070C0"/>
                    </a:solidFill>
                  </a:rPr>
                  <a:t>y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/>
                      </a:rPr>
                      <m:t>→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/>
                      </a:rPr>
                      <m:t>z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/>
                      </a:rPr>
                      <m:t>→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/>
                      </a:rPr>
                      <m:t>−3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]</a:t>
                </a:r>
                <a:br>
                  <a:rPr lang="en-US" dirty="0">
                    <a:solidFill>
                      <a:srgbClr val="0070C0"/>
                    </a:solidFill>
                  </a:rPr>
                </a:br>
                <a:r>
                  <a:rPr lang="en-US" dirty="0">
                    <a:solidFill>
                      <a:srgbClr val="0070C0"/>
                    </a:solidFill>
                  </a:rPr>
                  <a:t>[x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/>
                      </a:rPr>
                      <m:t>→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/>
                      </a:rPr>
                      <m:t>7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, y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/>
                      </a:rPr>
                      <m:t>→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/>
                      </a:rPr>
                      <m:t>8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70C0"/>
                        </a:solidFill>
                        <a:latin typeface="Cambria Math"/>
                      </a:rPr>
                      <m:t>z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/>
                      </a:rPr>
                      <m:t>→−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/>
                      </a:rPr>
                      <m:t>6</m:t>
                    </m:r>
                  </m:oMath>
                </a14:m>
                <a:r>
                  <a:rPr lang="en-US" dirty="0" smtClean="0">
                    <a:solidFill>
                      <a:srgbClr val="0070C0"/>
                    </a:solidFill>
                  </a:rPr>
                  <a:t>]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14" y="2653844"/>
                <a:ext cx="2250937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2439" t="-4717" r="-135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23943" y="2189999"/>
                <a:ext cx="17429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ea typeface="Cambria Math"/>
                  </a:rPr>
                  <a:t>Abstract state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𝒜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943" y="2189999"/>
                <a:ext cx="174297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279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62855" y="2653844"/>
                <a:ext cx="20152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[x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&gt;0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, </a:t>
                </a:r>
                <a:r>
                  <a:rPr lang="en-US" dirty="0">
                    <a:solidFill>
                      <a:srgbClr val="FF0000"/>
                    </a:solidFill>
                  </a:rPr>
                  <a:t>y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&gt;0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/>
                      </a:rPr>
                      <m:t>z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&lt;0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]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855" y="2653844"/>
                <a:ext cx="2015295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2417" t="-8197" r="-151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95914" y="3434895"/>
                <a:ext cx="22565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ea typeface="Cambria Math"/>
                  </a:rPr>
                  <a:t>Concrete transformer </a:t>
                </a:r>
                <a:br>
                  <a:rPr lang="en-US" dirty="0" smtClean="0">
                    <a:ea typeface="Cambria Math"/>
                  </a:rPr>
                </a:br>
                <a:r>
                  <a:rPr lang="en-US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a:rPr lang="en-US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</a:rPr>
                      <m:t>𝒞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</a:rPr>
                      <m:t>𝒞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14" y="3434895"/>
                <a:ext cx="2256515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2432" t="-4717" r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475971" y="3443427"/>
                <a:ext cx="2189061" cy="651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ea typeface="Cambria Math"/>
                  </a:rPr>
                  <a:t>Abstract transformer </a:t>
                </a:r>
                <a:br>
                  <a:rPr lang="en-US" dirty="0" smtClean="0">
                    <a:ea typeface="Cambria Math"/>
                  </a:rPr>
                </a:br>
                <a:r>
                  <a:rPr lang="en-US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#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𝒜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𝒜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971" y="3443427"/>
                <a:ext cx="2189061" cy="651332"/>
              </a:xfrm>
              <a:prstGeom prst="rect">
                <a:avLst/>
              </a:prstGeom>
              <a:blipFill rotWithShape="1">
                <a:blip r:embed="rId7"/>
                <a:stretch>
                  <a:fillRect l="-2228" t="-4673" r="-1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38104" y="4325328"/>
                <a:ext cx="3177986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ea typeface="Cambria Math"/>
                  </a:rPr>
                  <a:t>Concrete execution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ea typeface="Cambria Math"/>
                  </a:rPr>
                  <a:t>Start with concrete input,</a:t>
                </a:r>
                <a:br>
                  <a:rPr lang="en-US" dirty="0" smtClean="0">
                    <a:ea typeface="Cambria Math"/>
                  </a:rPr>
                </a:br>
                <a:r>
                  <a:rPr lang="en-US" dirty="0" smtClean="0">
                    <a:ea typeface="Cambria Math"/>
                  </a:rPr>
                  <a:t>one of the possibly infinite</a:t>
                </a:r>
                <a:br>
                  <a:rPr lang="en-US" dirty="0" smtClean="0">
                    <a:ea typeface="Cambria Math"/>
                  </a:rPr>
                </a:br>
                <a:r>
                  <a:rPr lang="en-US" dirty="0" smtClean="0">
                    <a:ea typeface="Cambria Math"/>
                  </a:rPr>
                  <a:t>set of concrete inputs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ea typeface="Cambria Math"/>
                  </a:rPr>
                  <a:t>Apply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𝜏</m:t>
                    </m:r>
                  </m:oMath>
                </a14:m>
                <a:r>
                  <a:rPr lang="en-US" dirty="0" smtClean="0"/>
                  <a:t> for each statement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/>
                  <a:t>Not guaranteed to terminate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04" y="4325328"/>
                <a:ext cx="3177986" cy="2031325"/>
              </a:xfrm>
              <a:prstGeom prst="rect">
                <a:avLst/>
              </a:prstGeom>
              <a:blipFill rotWithShape="1">
                <a:blip r:embed="rId8"/>
                <a:stretch>
                  <a:fillRect l="-1533" t="-1502" r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04487" y="4324859"/>
                <a:ext cx="3868688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ea typeface="Cambria Math"/>
                  </a:rPr>
                  <a:t>Abstract execution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ea typeface="Cambria Math"/>
                  </a:rPr>
                  <a:t>Start with abstract input </a:t>
                </a:r>
                <a:br>
                  <a:rPr lang="en-US" dirty="0" smtClean="0">
                    <a:ea typeface="Cambria Math"/>
                  </a:rPr>
                </a:br>
                <a:r>
                  <a:rPr lang="en-US" i="1" dirty="0" smtClean="0">
                    <a:ea typeface="Cambria Math"/>
                  </a:rPr>
                  <a:t>that represents all possible concrete</a:t>
                </a:r>
                <a:br>
                  <a:rPr lang="en-US" i="1" dirty="0" smtClean="0">
                    <a:ea typeface="Cambria Math"/>
                  </a:rPr>
                </a:br>
                <a:r>
                  <a:rPr lang="en-US" i="1" dirty="0" smtClean="0">
                    <a:ea typeface="Cambria Math"/>
                  </a:rPr>
                  <a:t>inputs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ea typeface="Cambria Math"/>
                  </a:rPr>
                  <a:t>Apply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#</m:t>
                        </m:r>
                      </m:sup>
                    </m:sSup>
                  </m:oMath>
                </a14:m>
                <a:r>
                  <a:rPr lang="en-US" dirty="0" smtClean="0"/>
                  <a:t>for each statement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/>
                  <a:t>Guaranteed to reach </a:t>
                </a:r>
                <a:r>
                  <a:rPr lang="en-US" i="1" dirty="0" err="1" smtClean="0"/>
                  <a:t>fixpoint</a:t>
                </a:r>
                <a:endParaRPr lang="en-US" i="1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487" y="4324859"/>
                <a:ext cx="3868688" cy="2031325"/>
              </a:xfrm>
              <a:prstGeom prst="rect">
                <a:avLst/>
              </a:prstGeom>
              <a:blipFill rotWithShape="1">
                <a:blip r:embed="rId9"/>
                <a:stretch>
                  <a:fillRect l="-1417" t="-1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eft Arrow Callout 17"/>
          <p:cNvSpPr/>
          <p:nvPr/>
        </p:nvSpPr>
        <p:spPr>
          <a:xfrm>
            <a:off x="6578150" y="3106306"/>
            <a:ext cx="2312931" cy="1119851"/>
          </a:xfrm>
          <a:prstGeom prst="leftArrowCallout">
            <a:avLst>
              <a:gd name="adj1" fmla="val 11988"/>
              <a:gd name="adj2" fmla="val 11884"/>
              <a:gd name="adj3" fmla="val 17345"/>
              <a:gd name="adj4" fmla="val 79818"/>
            </a:avLst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Has to be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sound, precise over-approximation</a:t>
            </a:r>
          </a:p>
        </p:txBody>
      </p:sp>
      <p:pic>
        <p:nvPicPr>
          <p:cNvPr id="20" name="Picture 2" descr="C:\Users\adi\AppData\Local\Microsoft\Windows\Temporary Internet Files\Content.IE5\QWUQK2KY\MC900434665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16" y="2161773"/>
            <a:ext cx="293349" cy="2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i\AppData\Local\Microsoft\Windows\Temporary Internet Files\Content.IE5\QWUQK2KY\MC900434665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94" y="4374457"/>
            <a:ext cx="293349" cy="2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63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4" grpId="0"/>
      <p:bldP spid="15" grpId="0"/>
      <p:bldP spid="17" grpId="0" build="allAtOnce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Transformers via reinterpretation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2543783"/>
              </a:xfrm>
            </p:spPr>
            <p:txBody>
              <a:bodyPr/>
              <a:lstStyle/>
              <a:p>
                <a:r>
                  <a:rPr lang="en-US" dirty="0" smtClean="0"/>
                  <a:t>Define abstract operator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#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for each concrete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/>
                        <a:ea typeface="Cambria Math"/>
                      </a:rPr>
                      <m:t>∗</m:t>
                    </m:r>
                  </m:oMath>
                </a14:m>
                <a:r>
                  <a:rPr lang="en-US" dirty="0" smtClean="0">
                    <a:solidFill>
                      <a:srgbClr val="00B0F0"/>
                    </a:solidFill>
                  </a:rPr>
                  <a:t> </a:t>
                </a:r>
                <a:r>
                  <a:rPr lang="en-US" dirty="0" smtClean="0"/>
                  <a:t>in the program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2543783"/>
              </a:xfrm>
              <a:blipFill rotWithShape="1">
                <a:blip r:embed="rId2"/>
                <a:stretch>
                  <a:fillRect l="-1259" t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0070415"/>
                  </p:ext>
                </p:extLst>
              </p:nvPr>
            </p:nvGraphicFramePr>
            <p:xfrm>
              <a:off x="2769140" y="3595448"/>
              <a:ext cx="3369012" cy="2508250"/>
            </p:xfrm>
            <a:graphic>
              <a:graphicData uri="http://schemas.openxmlformats.org/drawingml/2006/table">
                <a:tbl>
                  <a:tblPr firstRow="1" firstCol="1">
                    <a:tableStyleId>{073A0DAA-6AF3-43AB-8588-CEC1D06C72B9}</a:tableStyleId>
                  </a:tblPr>
                  <a:tblGrid>
                    <a:gridCol w="842253"/>
                    <a:gridCol w="842253"/>
                    <a:gridCol w="842253"/>
                    <a:gridCol w="842253"/>
                  </a:tblGrid>
                  <a:tr h="539076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   </m:t>
                              </m:r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#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3200" dirty="0" smtClean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586813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586813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586813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3102167"/>
                  </p:ext>
                </p:extLst>
              </p:nvPr>
            </p:nvGraphicFramePr>
            <p:xfrm>
              <a:off x="2769140" y="3595448"/>
              <a:ext cx="3369012" cy="2508250"/>
            </p:xfrm>
            <a:graphic>
              <a:graphicData uri="http://schemas.openxmlformats.org/drawingml/2006/table">
                <a:tbl>
                  <a:tblPr firstRow="1" firstCol="1">
                    <a:tableStyleId>{073A0DAA-6AF3-43AB-8588-CEC1D06C72B9}</a:tableStyleId>
                  </a:tblPr>
                  <a:tblGrid>
                    <a:gridCol w="842253"/>
                    <a:gridCol w="842253"/>
                    <a:gridCol w="842253"/>
                    <a:gridCol w="842253"/>
                  </a:tblGrid>
                  <a:tr h="5880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1042" r="-300725" b="-3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99281" t="-1042" r="-198561" b="-3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00725" t="-1042" r="-100000" b="-3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00725" t="-1042" b="-329167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92381" r="-300725" b="-2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99281" t="-92381" r="-198561" b="-2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00725" t="-92381" r="-100000" b="-2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00725" t="-92381" b="-200952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192381" r="-300725" b="-1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99281" t="-192381" r="-198561" b="-1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00725" t="-192381" r="-100000" b="-1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00725" t="-192381" b="-100952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292381" r="-300725" b="-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99281" t="-292381" r="-198561" b="-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00725" t="-292381" r="-100000" b="-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00725" t="-292381" b="-95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3" name="Oval 12"/>
          <p:cNvSpPr/>
          <p:nvPr/>
        </p:nvSpPr>
        <p:spPr>
          <a:xfrm>
            <a:off x="4542816" y="4192617"/>
            <a:ext cx="603115" cy="389106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02994" y="4192619"/>
            <a:ext cx="603115" cy="389106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424791" y="4192619"/>
            <a:ext cx="603115" cy="389106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2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4031-BC7C-4854-BB3B-B61E5CD3B582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44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7600"/>
          </a:xfrm>
        </p:spPr>
        <p:txBody>
          <a:bodyPr>
            <a:normAutofit/>
          </a:bodyPr>
          <a:lstStyle/>
          <a:p>
            <a:r>
              <a:rPr lang="en-US" sz="4000" dirty="0"/>
              <a:t>Project Activities</a:t>
            </a:r>
          </a:p>
        </p:txBody>
      </p:sp>
      <p:sp>
        <p:nvSpPr>
          <p:cNvPr id="144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412713"/>
            <a:ext cx="8600587" cy="5160887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Component identification</a:t>
            </a:r>
          </a:p>
          <a:p>
            <a:pPr lvl="1"/>
            <a:r>
              <a:rPr lang="en-US" sz="2000" dirty="0"/>
              <a:t>Recovering class hierarchies </a:t>
            </a:r>
            <a:r>
              <a:rPr lang="en-US" sz="2000" dirty="0" smtClean="0"/>
              <a:t>using dynamic analysis</a:t>
            </a:r>
          </a:p>
          <a:p>
            <a:pPr lvl="2"/>
            <a:r>
              <a:rPr lang="en-US" sz="1600" dirty="0" smtClean="0"/>
              <a:t>group </a:t>
            </a:r>
            <a:r>
              <a:rPr lang="en-US" sz="1600" dirty="0"/>
              <a:t>functions into </a:t>
            </a:r>
            <a:r>
              <a:rPr lang="en-US" sz="1600" dirty="0" smtClean="0"/>
              <a:t>classes</a:t>
            </a:r>
          </a:p>
          <a:p>
            <a:pPr lvl="2"/>
            <a:r>
              <a:rPr lang="en-US" sz="1600" dirty="0" smtClean="0"/>
              <a:t>identify </a:t>
            </a:r>
            <a:r>
              <a:rPr lang="en-US" sz="1600" dirty="0"/>
              <a:t>inheritance and delegation relationships among the inferred classes</a:t>
            </a:r>
          </a:p>
          <a:p>
            <a:r>
              <a:rPr lang="en-US" sz="2400" dirty="0" smtClean="0"/>
              <a:t>Component </a:t>
            </a:r>
            <a:r>
              <a:rPr lang="en-US" sz="2400" dirty="0"/>
              <a:t>extraction</a:t>
            </a:r>
          </a:p>
          <a:p>
            <a:pPr lvl="1"/>
            <a:r>
              <a:rPr lang="en-US" sz="2000" dirty="0" smtClean="0"/>
              <a:t>Specialization slicing</a:t>
            </a:r>
          </a:p>
          <a:p>
            <a:pPr lvl="2"/>
            <a:r>
              <a:rPr lang="en-US" sz="1600" dirty="0" smtClean="0"/>
              <a:t>create </a:t>
            </a:r>
            <a:r>
              <a:rPr lang="en-US" sz="1600" dirty="0"/>
              <a:t>multiple specialized versions of a procedure, each equipped with a different subset of the original procedure's parameters</a:t>
            </a:r>
          </a:p>
          <a:p>
            <a:pPr lvl="2"/>
            <a:r>
              <a:rPr lang="en-US" sz="1600" dirty="0" smtClean="0"/>
              <a:t>novel </a:t>
            </a:r>
            <a:r>
              <a:rPr lang="en-US" sz="1600" dirty="0"/>
              <a:t>algorithm creates optimal specialization </a:t>
            </a:r>
            <a:r>
              <a:rPr lang="en-US" sz="1600" dirty="0" smtClean="0"/>
              <a:t>slice</a:t>
            </a:r>
          </a:p>
          <a:p>
            <a:pPr lvl="1"/>
            <a:r>
              <a:rPr lang="en-US" sz="2100" dirty="0" smtClean="0"/>
              <a:t>Partial </a:t>
            </a:r>
            <a:r>
              <a:rPr lang="en-US" sz="2100" dirty="0"/>
              <a:t>evaluation of machine </a:t>
            </a:r>
            <a:r>
              <a:rPr lang="en-US" sz="2100" dirty="0" smtClean="0"/>
              <a:t>code</a:t>
            </a:r>
          </a:p>
          <a:p>
            <a:pPr lvl="2">
              <a:lnSpc>
                <a:spcPts val="2000"/>
              </a:lnSpc>
              <a:spcBef>
                <a:spcPts val="0"/>
              </a:spcBef>
            </a:pPr>
            <a:r>
              <a:rPr lang="en-US" sz="1600" dirty="0" smtClean="0"/>
              <a:t>general method to address extraction, specialization, and optimization of machine code</a:t>
            </a:r>
          </a:p>
          <a:p>
            <a:r>
              <a:rPr lang="en-US" sz="2400" dirty="0" smtClean="0"/>
              <a:t>Verifying </a:t>
            </a:r>
            <a:r>
              <a:rPr lang="en-US" sz="2400" dirty="0"/>
              <a:t>component </a:t>
            </a:r>
            <a:r>
              <a:rPr lang="en-US" sz="2400" dirty="0" smtClean="0"/>
              <a:t>properties</a:t>
            </a:r>
          </a:p>
          <a:p>
            <a:pPr lvl="1"/>
            <a:r>
              <a:rPr lang="en-US" sz="2000" dirty="0" smtClean="0"/>
              <a:t>Symbolic abstraction</a:t>
            </a:r>
            <a:r>
              <a:rPr lang="en-US" sz="2000" dirty="0"/>
              <a:t> (BET + ONR STTR)</a:t>
            </a:r>
          </a:p>
          <a:p>
            <a:pPr lvl="2"/>
            <a:r>
              <a:rPr lang="en-US" sz="1600" dirty="0" smtClean="0"/>
              <a:t>methods </a:t>
            </a:r>
            <a:r>
              <a:rPr lang="en-US" sz="1600" dirty="0"/>
              <a:t>to obtain most-precise results in abstract interpretation</a:t>
            </a:r>
          </a:p>
          <a:p>
            <a:pPr lvl="2"/>
            <a:r>
              <a:rPr lang="en-US" sz="1600" dirty="0" smtClean="0"/>
              <a:t>for </a:t>
            </a:r>
            <a:r>
              <a:rPr lang="en-US" sz="1600" dirty="0"/>
              <a:t>a given abstract domain, attains the limit of what is achievable by any analysis algorithm</a:t>
            </a:r>
          </a:p>
          <a:p>
            <a:pPr lvl="1"/>
            <a:r>
              <a:rPr lang="en-US" sz="2000" dirty="0"/>
              <a:t>Domain-combination technique: combine results from multiple analysis </a:t>
            </a:r>
            <a:r>
              <a:rPr lang="en-US" sz="2000" dirty="0" smtClean="0"/>
              <a:t>methods</a:t>
            </a:r>
          </a:p>
          <a:p>
            <a:pPr lvl="1"/>
            <a:r>
              <a:rPr lang="en-US" sz="2000" dirty="0" smtClean="0"/>
              <a:t>Abstract </a:t>
            </a:r>
            <a:r>
              <a:rPr lang="en-US" sz="2000" dirty="0"/>
              <a:t>domain of bit-vector inequalities</a:t>
            </a:r>
          </a:p>
          <a:p>
            <a:pPr lvl="2"/>
            <a:r>
              <a:rPr lang="en-US" sz="1600" dirty="0"/>
              <a:t>allows a tool to identify inequality invariants for machine arithmetic (arithmetic mod 2</a:t>
            </a:r>
            <a:r>
              <a:rPr lang="en-US" sz="1600" baseline="30000" dirty="0"/>
              <a:t>32</a:t>
            </a:r>
            <a:r>
              <a:rPr lang="en-US" sz="1600" dirty="0"/>
              <a:t> or 2</a:t>
            </a:r>
            <a:r>
              <a:rPr lang="en-US" sz="1600" baseline="30000" dirty="0"/>
              <a:t>64</a:t>
            </a:r>
            <a:r>
              <a:rPr lang="en-US" sz="1600" dirty="0"/>
              <a:t>)</a:t>
            </a:r>
          </a:p>
          <a:p>
            <a:pPr lvl="2"/>
            <a:r>
              <a:rPr lang="en-US" sz="1600" dirty="0"/>
              <a:t>fills a long-standing need in both source-code and machine-code </a:t>
            </a:r>
            <a:r>
              <a:rPr lang="en-US" sz="1600" dirty="0" smtClean="0"/>
              <a:t>analysis</a:t>
            </a:r>
            <a:endParaRPr lang="en-US" sz="2000" dirty="0"/>
          </a:p>
          <a:p>
            <a:pPr lvl="1"/>
            <a:r>
              <a:rPr lang="en-US" sz="2000" dirty="0" smtClean="0"/>
              <a:t>Format-compatibility checking (ONR)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24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Transformers via reinterpretation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2543783"/>
              </a:xfrm>
            </p:spPr>
            <p:txBody>
              <a:bodyPr/>
              <a:lstStyle/>
              <a:p>
                <a:r>
                  <a:rPr lang="en-US" dirty="0" smtClean="0"/>
                  <a:t>Define abstract operator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#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for each concrete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/>
                        <a:ea typeface="Cambria Math"/>
                      </a:rPr>
                      <m:t>∗</m:t>
                    </m:r>
                  </m:oMath>
                </a14:m>
                <a:r>
                  <a:rPr lang="en-US" dirty="0" smtClean="0">
                    <a:solidFill>
                      <a:srgbClr val="00B0F0"/>
                    </a:solidFill>
                  </a:rPr>
                  <a:t> </a:t>
                </a:r>
                <a:r>
                  <a:rPr lang="en-US" dirty="0" smtClean="0"/>
                  <a:t>in the program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2543783"/>
              </a:xfrm>
              <a:blipFill rotWithShape="1">
                <a:blip r:embed="rId2"/>
                <a:stretch>
                  <a:fillRect l="-1259" t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9719916"/>
                  </p:ext>
                </p:extLst>
              </p:nvPr>
            </p:nvGraphicFramePr>
            <p:xfrm>
              <a:off x="2769140" y="3595448"/>
              <a:ext cx="3369012" cy="2508250"/>
            </p:xfrm>
            <a:graphic>
              <a:graphicData uri="http://schemas.openxmlformats.org/drawingml/2006/table">
                <a:tbl>
                  <a:tblPr firstRow="1" firstCol="1">
                    <a:tableStyleId>{073A0DAA-6AF3-43AB-8588-CEC1D06C72B9}</a:tableStyleId>
                  </a:tblPr>
                  <a:tblGrid>
                    <a:gridCol w="842253"/>
                    <a:gridCol w="842253"/>
                    <a:gridCol w="842253"/>
                    <a:gridCol w="842253"/>
                  </a:tblGrid>
                  <a:tr h="539076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   </m:t>
                              </m:r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#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3200" dirty="0" smtClean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586813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586813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586813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5677179"/>
                  </p:ext>
                </p:extLst>
              </p:nvPr>
            </p:nvGraphicFramePr>
            <p:xfrm>
              <a:off x="2769140" y="3595448"/>
              <a:ext cx="3369012" cy="2508250"/>
            </p:xfrm>
            <a:graphic>
              <a:graphicData uri="http://schemas.openxmlformats.org/drawingml/2006/table">
                <a:tbl>
                  <a:tblPr firstRow="1" firstCol="1">
                    <a:tableStyleId>{073A0DAA-6AF3-43AB-8588-CEC1D06C72B9}</a:tableStyleId>
                  </a:tblPr>
                  <a:tblGrid>
                    <a:gridCol w="842253"/>
                    <a:gridCol w="842253"/>
                    <a:gridCol w="842253"/>
                    <a:gridCol w="842253"/>
                  </a:tblGrid>
                  <a:tr h="5880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1042" r="-300725" b="-3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99281" t="-1042" r="-198561" b="-3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00725" t="-1042" r="-100000" b="-3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00725" t="-1042" b="-329167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92381" r="-300725" b="-2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99281" t="-92381" r="-198561" b="-2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00725" t="-92381" r="-100000" b="-2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00725" t="-92381" b="-200952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192381" r="-300725" b="-1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99281" t="-192381" r="-198561" b="-1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00725" t="-192381" r="-100000" b="-1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00725" t="-192381" b="-100952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292381" r="-300725" b="-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99281" t="-292381" r="-198561" b="-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00725" t="-292381" r="-100000" b="-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00725" t="-292381" b="-95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Oval 8"/>
          <p:cNvSpPr/>
          <p:nvPr/>
        </p:nvSpPr>
        <p:spPr>
          <a:xfrm>
            <a:off x="5424791" y="4192619"/>
            <a:ext cx="603115" cy="389106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47440"/>
          </a:xfrm>
        </p:spPr>
        <p:txBody>
          <a:bodyPr/>
          <a:lstStyle/>
          <a:p>
            <a:r>
              <a:rPr lang="en-US" dirty="0" smtClean="0"/>
              <a:t>Compositionally define abstract transformers for statements using abstract operators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Transformers via reinterpretation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54025" y="3696544"/>
                <a:ext cx="20473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000" dirty="0" smtClean="0"/>
                  <a:t>   (x</a:t>
                </a:r>
                <a:r>
                  <a:rPr lang="en-US" sz="2000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∗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 smtClean="0"/>
                  <a:t>  y)</a:t>
                </a:r>
                <a:r>
                  <a:rPr lang="en-US" sz="2000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∗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 smtClean="0"/>
                  <a:t>  z;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025" y="3696544"/>
                <a:ext cx="2047355" cy="400110"/>
              </a:xfrm>
              <a:prstGeom prst="rect">
                <a:avLst/>
              </a:prstGeom>
              <a:blipFill rotWithShape="1">
                <a:blip r:embed="rId2"/>
                <a:stretch>
                  <a:fillRect l="-2976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854023" y="2987830"/>
                <a:ext cx="20152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[x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&gt;0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, </a:t>
                </a:r>
                <a:r>
                  <a:rPr lang="en-US" dirty="0">
                    <a:solidFill>
                      <a:srgbClr val="FF0000"/>
                    </a:solidFill>
                  </a:rPr>
                  <a:t>y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&gt;0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/>
                      </a:rPr>
                      <m:t>z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&lt;0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]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023" y="2987830"/>
                <a:ext cx="2015295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2417" t="-8197" r="-151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854024" y="3694557"/>
                <a:ext cx="2021579" cy="405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#</m:t>
                        </m:r>
                      </m:sup>
                    </m:sSup>
                  </m:oMath>
                </a14:m>
                <a:r>
                  <a:rPr lang="en-US" sz="2000" dirty="0" smtClean="0"/>
                  <a:t> (x</a:t>
                </a:r>
                <a:r>
                  <a:rPr lang="en-US" sz="2000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#</m:t>
                        </m:r>
                      </m:sup>
                    </m:sSup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 smtClean="0"/>
                  <a:t>y)</a:t>
                </a:r>
                <a:r>
                  <a:rPr lang="en-US" sz="2000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#</m:t>
                        </m:r>
                      </m:sup>
                    </m:sSup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 smtClean="0"/>
                  <a:t>z;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024" y="3694557"/>
                <a:ext cx="2021579" cy="405752"/>
              </a:xfrm>
              <a:prstGeom prst="rect">
                <a:avLst/>
              </a:prstGeom>
              <a:blipFill rotWithShape="1">
                <a:blip r:embed="rId4"/>
                <a:stretch>
                  <a:fillRect l="-3012" t="-5970" r="-2711" b="-25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60504" y="3710765"/>
                <a:ext cx="2010037" cy="405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#</m:t>
                        </m:r>
                      </m:sup>
                    </m:sSup>
                  </m:oMath>
                </a14:m>
                <a:r>
                  <a:rPr lang="en-US" sz="2000" dirty="0" smtClean="0"/>
                  <a:t> (</a:t>
                </a:r>
                <a:r>
                  <a:rPr lang="en-US" sz="2000" dirty="0" smtClean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&gt;0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 smtClean="0"/>
                  <a:t> )</a:t>
                </a:r>
                <a:r>
                  <a:rPr lang="en-US" sz="2000" dirty="0" smtClean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#</m:t>
                        </m:r>
                      </m:sup>
                    </m:sSup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 smtClean="0"/>
                  <a:t>z;</a:t>
                </a:r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504" y="3710765"/>
                <a:ext cx="2010037" cy="405752"/>
              </a:xfrm>
              <a:prstGeom prst="rect">
                <a:avLst/>
              </a:prstGeom>
              <a:blipFill rotWithShape="1">
                <a:blip r:embed="rId5"/>
                <a:stretch>
                  <a:fillRect l="-3030" t="-6061" r="-2424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56322" y="3710224"/>
                <a:ext cx="1148199" cy="405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#</m:t>
                        </m:r>
                      </m:sup>
                    </m:sSup>
                  </m:oMath>
                </a14:m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&lt;0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322" y="3710224"/>
                <a:ext cx="1148199" cy="405752"/>
              </a:xfrm>
              <a:prstGeom prst="rect">
                <a:avLst/>
              </a:prstGeom>
              <a:blipFill rotWithShape="1">
                <a:blip r:embed="rId6"/>
                <a:stretch>
                  <a:fillRect l="-5851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765" y="4307975"/>
                <a:ext cx="2771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[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/>
                      </a:rPr>
                      <m:t>a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&lt;0,</m:t>
                    </m:r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</a:rPr>
                      <m:t>x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&gt;0</m:t>
                    </m:r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</a:rPr>
                      <m:t>, </m:t>
                    </m:r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</a:rPr>
                      <m:t>y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&gt;0</m:t>
                    </m:r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</a:rPr>
                      <m:t>,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z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&lt;0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]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765" y="4307975"/>
                <a:ext cx="2771913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1982" t="-8333" r="-1101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8098843"/>
                  </p:ext>
                </p:extLst>
              </p:nvPr>
            </p:nvGraphicFramePr>
            <p:xfrm>
              <a:off x="6465651" y="3803679"/>
              <a:ext cx="2386520" cy="2415627"/>
            </p:xfrm>
            <a:graphic>
              <a:graphicData uri="http://schemas.openxmlformats.org/drawingml/2006/table">
                <a:tbl>
                  <a:tblPr firstRow="1" firstCol="1">
                    <a:tableStyleId>{073A0DAA-6AF3-43AB-8588-CEC1D06C72B9}</a:tableStyleId>
                  </a:tblPr>
                  <a:tblGrid>
                    <a:gridCol w="596630"/>
                    <a:gridCol w="596630"/>
                    <a:gridCol w="596630"/>
                    <a:gridCol w="596630"/>
                  </a:tblGrid>
                  <a:tr h="495387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   </m:t>
                              </m:r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#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000" dirty="0" smtClean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539254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539254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539254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5266047"/>
                  </p:ext>
                </p:extLst>
              </p:nvPr>
            </p:nvGraphicFramePr>
            <p:xfrm>
              <a:off x="6465651" y="3803679"/>
              <a:ext cx="2386520" cy="2415627"/>
            </p:xfrm>
            <a:graphic>
              <a:graphicData uri="http://schemas.openxmlformats.org/drawingml/2006/table">
                <a:tbl>
                  <a:tblPr firstRow="1" firstCol="1">
                    <a:tableStyleId>{073A0DAA-6AF3-43AB-8588-CEC1D06C72B9}</a:tableStyleId>
                  </a:tblPr>
                  <a:tblGrid>
                    <a:gridCol w="596630"/>
                    <a:gridCol w="596630"/>
                    <a:gridCol w="596630"/>
                    <a:gridCol w="596630"/>
                  </a:tblGrid>
                  <a:tr h="4953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020" t="-1235" r="-300000" b="-3901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01020" t="-1235" r="-200000" b="-3901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203093" t="-1235" r="-102062" b="-3901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300000" t="-1235" r="-1020" b="-390123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020" t="-78095" r="-300000" b="-2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01020" t="-78095" r="-200000" b="-2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203093" t="-78095" r="-102062" b="-2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300000" t="-78095" r="-1020" b="-200952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020" t="-178095" r="-300000" b="-1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01020" t="-178095" r="-200000" b="-1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203093" t="-178095" r="-102062" b="-10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300000" t="-178095" r="-1020" b="-100952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020" t="-278095" r="-300000" b="-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01020" t="-278095" r="-200000" b="-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203093" t="-278095" r="-102062" b="-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300000" t="-278095" r="-1020" b="-95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7716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  <p:bldP spid="9" grpId="1"/>
      <p:bldP spid="12" grpId="0"/>
      <p:bldP spid="12" grpId="1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Transformers via reinterpretation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69723" y="1330008"/>
                <a:ext cx="3276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00B050"/>
                        </a:solidFill>
                        <a:latin typeface="Cambria Math"/>
                        <a:ea typeface="MS Mincho" pitchFamily="49" charset="-128"/>
                      </a:rPr>
                      <m:t>𝝉</m:t>
                    </m:r>
                    <m:r>
                      <a:rPr lang="en-US" sz="3600" b="1" i="1" dirty="0" smtClean="0">
                        <a:solidFill>
                          <a:srgbClr val="00B050"/>
                        </a:solidFill>
                        <a:latin typeface="Cambria Math"/>
                        <a:ea typeface="MS Mincho" pitchFamily="49" charset="-128"/>
                      </a:rPr>
                      <m:t>: </m:t>
                    </m:r>
                  </m:oMath>
                </a14:m>
                <a:r>
                  <a:rPr lang="en-US" sz="3600" b="1" dirty="0" smtClean="0">
                    <a:latin typeface="MS Mincho" pitchFamily="49" charset="-128"/>
                    <a:ea typeface="MS Mincho" pitchFamily="49" charset="-128"/>
                  </a:rPr>
                  <a:t>add </a:t>
                </a:r>
                <a:r>
                  <a:rPr lang="en-US" sz="3600" b="1" dirty="0" err="1" smtClean="0">
                    <a:latin typeface="MS Mincho" pitchFamily="49" charset="-128"/>
                    <a:ea typeface="MS Mincho" pitchFamily="49" charset="-128"/>
                  </a:rPr>
                  <a:t>bh</a:t>
                </a:r>
                <a:r>
                  <a:rPr lang="en-US" sz="3600" b="1" dirty="0" smtClean="0">
                    <a:latin typeface="MS Mincho" pitchFamily="49" charset="-128"/>
                    <a:ea typeface="MS Mincho" pitchFamily="49" charset="-128"/>
                  </a:rPr>
                  <a:t>, al</a:t>
                </a:r>
                <a:endParaRPr lang="en-US" sz="3600" b="1" dirty="0">
                  <a:latin typeface="MS Mincho" pitchFamily="49" charset="-128"/>
                  <a:ea typeface="MS Mincho" pitchFamily="49" charset="-128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723" y="1330008"/>
                <a:ext cx="3276600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16981" b="-3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608208" y="2244935"/>
            <a:ext cx="5316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Adds </a:t>
            </a:r>
            <a:r>
              <a:rPr lang="en-US" b="1" dirty="0">
                <a:latin typeface="MS Mincho" pitchFamily="49" charset="-128"/>
                <a:ea typeface="MS Mincho" pitchFamily="49" charset="-128"/>
              </a:rPr>
              <a:t>al</a:t>
            </a:r>
            <a:r>
              <a:rPr lang="en-US" dirty="0" smtClean="0"/>
              <a:t>, the low-order byte of 32-bit register </a:t>
            </a:r>
            <a:r>
              <a:rPr lang="en-US" b="1" dirty="0" err="1" smtClean="0">
                <a:latin typeface="MS Mincho" pitchFamily="49" charset="-128"/>
                <a:ea typeface="MS Mincho" pitchFamily="49" charset="-128"/>
              </a:rPr>
              <a:t>eax,</a:t>
            </a:r>
            <a:r>
              <a:rPr lang="en-US" dirty="0" err="1" smtClean="0"/>
              <a:t>to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dirty="0" err="1" smtClean="0">
                <a:latin typeface="MS Mincho" pitchFamily="49" charset="-128"/>
                <a:ea typeface="MS Mincho" pitchFamily="49" charset="-128"/>
              </a:rPr>
              <a:t>bh</a:t>
            </a:r>
            <a:r>
              <a:rPr lang="en-US" dirty="0" smtClean="0"/>
              <a:t>, the second-to-lowest byte of 32-bit register </a:t>
            </a:r>
            <a:r>
              <a:rPr lang="en-US" b="1" dirty="0" err="1" smtClean="0">
                <a:latin typeface="MS Mincho" pitchFamily="49" charset="-128"/>
                <a:ea typeface="MS Mincho" pitchFamily="49" charset="-128"/>
              </a:rPr>
              <a:t>ebx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093597"/>
              </p:ext>
            </p:extLst>
          </p:nvPr>
        </p:nvGraphicFramePr>
        <p:xfrm>
          <a:off x="2569723" y="3400898"/>
          <a:ext cx="3524656" cy="42207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81164"/>
                <a:gridCol w="881164"/>
                <a:gridCol w="881164"/>
                <a:gridCol w="881164"/>
              </a:tblGrid>
              <a:tr h="4220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017707"/>
              </p:ext>
            </p:extLst>
          </p:nvPr>
        </p:nvGraphicFramePr>
        <p:xfrm>
          <a:off x="2445695" y="5308878"/>
          <a:ext cx="3524656" cy="39153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81164"/>
                <a:gridCol w="881164"/>
                <a:gridCol w="881164"/>
                <a:gridCol w="881164"/>
              </a:tblGrid>
              <a:tr h="3915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52986" y="3443751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err="1">
                <a:latin typeface="MS Mincho" pitchFamily="49" charset="-128"/>
                <a:ea typeface="MS Mincho" pitchFamily="49" charset="-128"/>
              </a:rPr>
              <a:t>eax</a:t>
            </a:r>
            <a:r>
              <a:rPr lang="en-US" b="1" dirty="0">
                <a:latin typeface="MS Mincho" pitchFamily="49" charset="-128"/>
                <a:ea typeface="MS Mincho" pitchFamily="49" charset="-128"/>
              </a:rPr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00685" y="5317946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err="1" smtClean="0">
                <a:latin typeface="MS Mincho" pitchFamily="49" charset="-128"/>
                <a:ea typeface="MS Mincho" pitchFamily="49" charset="-128"/>
              </a:rPr>
              <a:t>ebx</a:t>
            </a:r>
            <a:r>
              <a:rPr lang="en-US" b="1" dirty="0" smtClean="0">
                <a:latin typeface="MS Mincho" pitchFamily="49" charset="-128"/>
                <a:ea typeface="MS Mincho" pitchFamily="49" charset="-128"/>
              </a:rPr>
              <a:t> 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922196" y="4630371"/>
            <a:ext cx="0" cy="668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922196" y="3813083"/>
            <a:ext cx="714982" cy="583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 rot="10800000" flipV="1">
            <a:off x="4445540" y="4513638"/>
            <a:ext cx="355060" cy="80430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680784" y="4282805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784" y="4282805"/>
                <a:ext cx="482824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479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Transformers via reinterpretation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69723" y="1330008"/>
                <a:ext cx="3276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/>
                        <a:ea typeface="MS Mincho" pitchFamily="49" charset="-128"/>
                      </a:rPr>
                      <m:t>𝝉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/>
                        <a:ea typeface="MS Mincho" pitchFamily="49" charset="-128"/>
                      </a:rPr>
                      <m:t>: </m:t>
                    </m:r>
                  </m:oMath>
                </a14:m>
                <a:r>
                  <a:rPr lang="en-US" sz="3600" b="1" dirty="0" smtClean="0">
                    <a:latin typeface="MS Mincho" pitchFamily="49" charset="-128"/>
                    <a:ea typeface="MS Mincho" pitchFamily="49" charset="-128"/>
                  </a:rPr>
                  <a:t>add </a:t>
                </a:r>
                <a:r>
                  <a:rPr lang="en-US" sz="3600" b="1" dirty="0" err="1" smtClean="0">
                    <a:latin typeface="MS Mincho" pitchFamily="49" charset="-128"/>
                    <a:ea typeface="MS Mincho" pitchFamily="49" charset="-128"/>
                  </a:rPr>
                  <a:t>bh</a:t>
                </a:r>
                <a:r>
                  <a:rPr lang="en-US" sz="3600" b="1" dirty="0" smtClean="0">
                    <a:latin typeface="MS Mincho" pitchFamily="49" charset="-128"/>
                    <a:ea typeface="MS Mincho" pitchFamily="49" charset="-128"/>
                  </a:rPr>
                  <a:t>, al</a:t>
                </a:r>
                <a:endParaRPr lang="en-US" sz="3600" b="1" dirty="0">
                  <a:latin typeface="MS Mincho" pitchFamily="49" charset="-128"/>
                  <a:ea typeface="MS Mincho" pitchFamily="49" charset="-128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723" y="1330008"/>
                <a:ext cx="3276600" cy="646331"/>
              </a:xfrm>
              <a:prstGeom prst="rect">
                <a:avLst/>
              </a:prstGeom>
              <a:blipFill rotWithShape="1">
                <a:blip r:embed="rId2"/>
                <a:stretch>
                  <a:fillRect t="-16981" b="-3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77" y="3304061"/>
            <a:ext cx="6919621" cy="107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15183" y="4679004"/>
            <a:ext cx="334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Semantics expressed as a formula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28342" y="3430083"/>
            <a:ext cx="6171115" cy="828059"/>
            <a:chOff x="1428342" y="3430083"/>
            <a:chExt cx="6171115" cy="8280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2569723" y="3431523"/>
                  <a:ext cx="402611" cy="374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#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9723" y="3431523"/>
                  <a:ext cx="402611" cy="37433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2623490" y="3883809"/>
                  <a:ext cx="402611" cy="374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#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3490" y="3883809"/>
                  <a:ext cx="402611" cy="37433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3266870" y="3869937"/>
                  <a:ext cx="402611" cy="374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#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6870" y="3869937"/>
                  <a:ext cx="402611" cy="37433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4026173" y="3850480"/>
                  <a:ext cx="402611" cy="374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#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6173" y="3850480"/>
                  <a:ext cx="402611" cy="37433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5076217" y="3840753"/>
                  <a:ext cx="402611" cy="374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#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6217" y="3840753"/>
                  <a:ext cx="402611" cy="374333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1817450" y="3825312"/>
                  <a:ext cx="402611" cy="374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#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7450" y="3825312"/>
                  <a:ext cx="402611" cy="37433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1428342" y="3613106"/>
                  <a:ext cx="402611" cy="374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#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8342" y="3613106"/>
                  <a:ext cx="402611" cy="37433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7196846" y="3430083"/>
                  <a:ext cx="402611" cy="374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#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6846" y="3430083"/>
                  <a:ext cx="402611" cy="37433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7196846" y="3883809"/>
                  <a:ext cx="402611" cy="374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#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6846" y="3883809"/>
                  <a:ext cx="402611" cy="37433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/>
          <p:cNvSpPr txBox="1"/>
          <p:nvPr/>
        </p:nvSpPr>
        <p:spPr>
          <a:xfrm>
            <a:off x="5744450" y="5837260"/>
            <a:ext cx="3042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Primed variables represent values </a:t>
            </a:r>
            <a:br>
              <a:rPr lang="en-US" sz="1600" dirty="0" smtClean="0"/>
            </a:br>
            <a:r>
              <a:rPr lang="en-US" sz="1600" dirty="0" smtClean="0"/>
              <a:t>in post-state.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972333" y="2675107"/>
                <a:ext cx="20211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  <a:latin typeface="MS Mincho" pitchFamily="49" charset="-128"/>
                    <a:ea typeface="MS Mincho" pitchFamily="49" charset="-128"/>
                  </a:rPr>
                  <a:t>ebx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ecx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𝒜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2333" y="2675107"/>
                <a:ext cx="2021131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2719" t="-13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545343" y="2111381"/>
                <a:ext cx="62392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𝒜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: Conjunctions of bit-vector affine equalities between registers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343" y="2111381"/>
                <a:ext cx="6239272" cy="369332"/>
              </a:xfrm>
              <a:prstGeom prst="rect">
                <a:avLst/>
              </a:prstGeom>
              <a:blipFill rotWithShape="1">
                <a:blip r:embed="rId9"/>
                <a:stretch>
                  <a:fillRect t="-8197" r="-19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118421" y="5429997"/>
                <a:ext cx="3192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</a:rPr>
                      <m:t>∧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16</m:t>
                        </m:r>
                      </m:sup>
                    </m:sSup>
                    <m:r>
                      <a:rPr lang="en-US" i="1" dirty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MS Mincho" pitchFamily="49" charset="-128"/>
                    <a:ea typeface="MS Mincho" pitchFamily="49" charset="-128"/>
                  </a:rPr>
                  <a:t>ebx</a:t>
                </a:r>
                <a:r>
                  <a:rPr lang="en-US" dirty="0">
                    <a:solidFill>
                      <a:srgbClr val="FF0000"/>
                    </a:solidFill>
                  </a:rPr>
                  <a:t>’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16</m:t>
                        </m:r>
                      </m:sup>
                    </m:sSup>
                    <m:r>
                      <a:rPr lang="en-US" i="1" dirty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ecx’ </a:t>
                </a:r>
                <a14:m>
                  <m:oMath xmlns:m="http://schemas.openxmlformats.org/officeDocument/2006/math">
                    <m:r>
                      <a:rPr lang="en-US" dirty="0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24</m:t>
                        </m:r>
                      </m:sup>
                    </m:sSup>
                    <m:r>
                      <a:rPr lang="en-US" i="1" dirty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eax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’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421" y="5429997"/>
                <a:ext cx="3192862" cy="369332"/>
              </a:xfrm>
              <a:prstGeom prst="rect">
                <a:avLst/>
              </a:prstGeom>
              <a:blipFill rotWithShape="1">
                <a:blip r:embed="rId10"/>
                <a:stretch>
                  <a:fillRect t="-13333" r="-765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854428" y="5125520"/>
                <a:ext cx="29116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24</m:t>
                        </m:r>
                      </m:sup>
                    </m:sSup>
                    <m:r>
                      <a:rPr lang="en-US" i="1" dirty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="1" dirty="0" smtClean="0">
                    <a:solidFill>
                      <a:srgbClr val="FF0000"/>
                    </a:solidFill>
                    <a:latin typeface="MS Mincho" pitchFamily="49" charset="-128"/>
                    <a:ea typeface="MS Mincho" pitchFamily="49" charset="-128"/>
                  </a:rPr>
                  <a:t>ebx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’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24</m:t>
                        </m:r>
                      </m:sup>
                    </m:sSup>
                    <m:r>
                      <a:rPr lang="en-US" i="1" dirty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ecx’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𝒜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428" y="5125520"/>
                <a:ext cx="2911631" cy="369332"/>
              </a:xfrm>
              <a:prstGeom prst="rect">
                <a:avLst/>
              </a:prstGeom>
              <a:blipFill rotWithShape="1">
                <a:blip r:embed="rId11"/>
                <a:stretch>
                  <a:fillRect t="-13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5876272" y="5108985"/>
            <a:ext cx="271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the most-precise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36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  <p:bldP spid="15" grpId="0"/>
      <p:bldP spid="30" grpId="0"/>
      <p:bldP spid="31" grpId="0"/>
      <p:bldP spid="32" grpId="0"/>
      <p:bldP spid="19" grpId="0"/>
      <p:bldP spid="1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Automation of best transformer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02648" y="2895600"/>
            <a:ext cx="2209800" cy="1524000"/>
          </a:xfrm>
          <a:prstGeom prst="rect">
            <a:avLst/>
          </a:prstGeom>
          <a:solidFill>
            <a:schemeClr val="tx1"/>
          </a:solidFill>
          <a:ln w="41275">
            <a:solidFill>
              <a:srgbClr val="D4B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3177722" y="2206486"/>
            <a:ext cx="353185" cy="61291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617048" y="4467086"/>
            <a:ext cx="388504" cy="612914"/>
          </a:xfrm>
          <a:prstGeom prst="downArrow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160604" y="2209800"/>
            <a:ext cx="353185" cy="61291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C:\Users\aditya\AppData\Local\Microsoft\Windows\Temporary Internet Files\Content.IE5\6EU15VYJ\MC900431526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35" y="3010712"/>
            <a:ext cx="137145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60932" y="1621711"/>
                <a:ext cx="48763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00B0F0"/>
                          </a:solidFill>
                          <a:latin typeface="Cambria Math"/>
                          <a:ea typeface="MS Mincho" pitchFamily="49" charset="-128"/>
                        </a:rPr>
                        <m:t>𝝉</m:t>
                      </m:r>
                    </m:oMath>
                  </m:oMathPara>
                </a14:m>
                <a:endParaRPr lang="en-US" sz="3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932" y="1621711"/>
                <a:ext cx="487634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005552" y="1498600"/>
                <a:ext cx="167879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∈</m:t>
                      </m:r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552" y="1498600"/>
                <a:ext cx="1678793" cy="7078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514478" y="5066101"/>
                <a:ext cx="66396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478" y="5066101"/>
                <a:ext cx="663964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Callout 1 16"/>
          <p:cNvSpPr/>
          <p:nvPr/>
        </p:nvSpPr>
        <p:spPr>
          <a:xfrm>
            <a:off x="4912449" y="5080000"/>
            <a:ext cx="2324930" cy="916057"/>
          </a:xfrm>
          <a:prstGeom prst="borderCallout1">
            <a:avLst>
              <a:gd name="adj1" fmla="val 34708"/>
              <a:gd name="adj2" fmla="val -1111"/>
              <a:gd name="adj3" fmla="val 33871"/>
              <a:gd name="adj4" fmla="val -29193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Application of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best transformer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Line Callout 1 (Border and Accent Bar) 17"/>
          <p:cNvSpPr/>
          <p:nvPr/>
        </p:nvSpPr>
        <p:spPr>
          <a:xfrm>
            <a:off x="5758754" y="2671271"/>
            <a:ext cx="2558395" cy="1799022"/>
          </a:xfrm>
          <a:prstGeom prst="accentBorderCallout1">
            <a:avLst>
              <a:gd name="adj1" fmla="val 48392"/>
              <a:gd name="adj2" fmla="val -8333"/>
              <a:gd name="adj3" fmla="val 48843"/>
              <a:gd name="adj4" fmla="val -31861"/>
            </a:avLst>
          </a:prstGeom>
          <a:noFill/>
          <a:ln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Ensures correctness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Ensures precision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Reduces time to implement primitives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1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/>
      <p:bldP spid="15" grpId="0"/>
      <p:bldP spid="16" grpId="0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Symbolic Abstract Interpretation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Diamond 5"/>
          <p:cNvSpPr/>
          <p:nvPr/>
        </p:nvSpPr>
        <p:spPr>
          <a:xfrm>
            <a:off x="6478249" y="2303913"/>
            <a:ext cx="2355840" cy="3268527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4867274" y="2514600"/>
            <a:ext cx="2788896" cy="768328"/>
            <a:chOff x="4867274" y="2514600"/>
            <a:chExt cx="2788896" cy="768328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4867274" y="3281260"/>
              <a:ext cx="2788896" cy="1668"/>
            </a:xfrm>
            <a:prstGeom prst="straightConnector1">
              <a:avLst/>
            </a:prstGeom>
            <a:ln w="240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934960" y="2514600"/>
                  <a:ext cx="54328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6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360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</m:acc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960" y="2514600"/>
                  <a:ext cx="543289" cy="64633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1742094" y="2958094"/>
            <a:ext cx="3083408" cy="905298"/>
            <a:chOff x="1742094" y="2958094"/>
            <a:chExt cx="3083408" cy="905298"/>
          </a:xfrm>
        </p:grpSpPr>
        <p:cxnSp>
          <p:nvCxnSpPr>
            <p:cNvPr id="12" name="Straight Arrow Connector 11"/>
            <p:cNvCxnSpPr>
              <a:endCxn id="31" idx="30"/>
            </p:cNvCxnSpPr>
            <p:nvPr/>
          </p:nvCxnSpPr>
          <p:spPr>
            <a:xfrm flipH="1">
              <a:off x="1742094" y="3281260"/>
              <a:ext cx="3083408" cy="582132"/>
            </a:xfrm>
            <a:prstGeom prst="straightConnector1">
              <a:avLst/>
            </a:prstGeom>
            <a:ln w="240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743200" y="2958094"/>
                  <a:ext cx="79611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⟦"/>
                            <m:endChr m:val="⟧"/>
                            <m:ctrlPr>
                              <a:rPr lang="en-US" sz="360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3200" y="2958094"/>
                  <a:ext cx="796115" cy="64633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3942855" y="1378077"/>
            <a:ext cx="1725328" cy="4378796"/>
            <a:chOff x="3942855" y="1378077"/>
            <a:chExt cx="1725328" cy="4378796"/>
          </a:xfrm>
        </p:grpSpPr>
        <p:sp>
          <p:nvSpPr>
            <p:cNvPr id="16" name="Oval 15"/>
            <p:cNvSpPr/>
            <p:nvPr/>
          </p:nvSpPr>
          <p:spPr>
            <a:xfrm>
              <a:off x="3942855" y="2119479"/>
              <a:ext cx="1725328" cy="363739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461965" y="1378077"/>
                  <a:ext cx="664221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ℒ</m:t>
                        </m:r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1965" y="1378077"/>
                  <a:ext cx="664221" cy="769441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1753252" y="3372787"/>
            <a:ext cx="5876741" cy="1347612"/>
            <a:chOff x="1753252" y="3372787"/>
            <a:chExt cx="5876741" cy="13476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5743719" y="4074068"/>
                  <a:ext cx="54328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3719" y="4074068"/>
                  <a:ext cx="543289" cy="64633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Freeform 19"/>
            <p:cNvSpPr/>
            <p:nvPr/>
          </p:nvSpPr>
          <p:spPr>
            <a:xfrm>
              <a:off x="1753252" y="3372787"/>
              <a:ext cx="5876741" cy="870094"/>
            </a:xfrm>
            <a:custGeom>
              <a:avLst/>
              <a:gdLst>
                <a:gd name="connsiteX0" fmla="*/ 6145967 w 6145967"/>
                <a:gd name="connsiteY0" fmla="*/ 0 h 870094"/>
                <a:gd name="connsiteX1" fmla="*/ 4706912 w 6145967"/>
                <a:gd name="connsiteY1" fmla="*/ 734518 h 870094"/>
                <a:gd name="connsiteX2" fmla="*/ 1109272 w 6145967"/>
                <a:gd name="connsiteY2" fmla="*/ 869429 h 870094"/>
                <a:gd name="connsiteX3" fmla="*/ 0 w 6145967"/>
                <a:gd name="connsiteY3" fmla="*/ 779488 h 87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5967" h="870094">
                  <a:moveTo>
                    <a:pt x="6145967" y="0"/>
                  </a:moveTo>
                  <a:cubicBezTo>
                    <a:pt x="5846164" y="294806"/>
                    <a:pt x="5546361" y="589613"/>
                    <a:pt x="4706912" y="734518"/>
                  </a:cubicBezTo>
                  <a:cubicBezTo>
                    <a:pt x="3867463" y="879423"/>
                    <a:pt x="1893757" y="861934"/>
                    <a:pt x="1109272" y="869429"/>
                  </a:cubicBezTo>
                  <a:cubicBezTo>
                    <a:pt x="324787" y="876924"/>
                    <a:pt x="177383" y="819462"/>
                    <a:pt x="0" y="779488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976748" y="6000901"/>
            <a:ext cx="4957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Symbolic </a:t>
            </a:r>
            <a:r>
              <a:rPr lang="en-US" sz="3600" dirty="0" smtClean="0">
                <a:solidFill>
                  <a:srgbClr val="FF0000"/>
                </a:solidFill>
              </a:rPr>
              <a:t>Concretization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5882" y="2042303"/>
            <a:ext cx="82144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Easy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14400" y="1295400"/>
                <a:ext cx="62574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𝒞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295400"/>
                <a:ext cx="625748" cy="70788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228600" y="2086068"/>
            <a:ext cx="2578873" cy="36745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2" descr="C:\Users\aditya\AppData\Local\Microsoft\Windows\Temporary Internet Files\Content.IE5\LHMHQNH2\MC900436397[1]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09" y="1600200"/>
            <a:ext cx="915091" cy="91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572000" y="3124200"/>
            <a:ext cx="611386" cy="646331"/>
            <a:chOff x="4572000" y="3124200"/>
            <a:chExt cx="611386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4572000" y="3124200"/>
                  <a:ext cx="61138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𝜑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3124200"/>
                  <a:ext cx="611386" cy="646331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Flowchart: Connector 27"/>
            <p:cNvSpPr/>
            <p:nvPr/>
          </p:nvSpPr>
          <p:spPr>
            <a:xfrm>
              <a:off x="4774208" y="3232109"/>
              <a:ext cx="93066" cy="101639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543800" y="3061648"/>
                <a:ext cx="5566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3061648"/>
                <a:ext cx="556627" cy="646331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lowchart: Connector 29"/>
          <p:cNvSpPr/>
          <p:nvPr/>
        </p:nvSpPr>
        <p:spPr>
          <a:xfrm>
            <a:off x="7611005" y="3232431"/>
            <a:ext cx="93066" cy="101639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827174" y="3615470"/>
            <a:ext cx="926078" cy="1326378"/>
          </a:xfrm>
          <a:custGeom>
            <a:avLst/>
            <a:gdLst>
              <a:gd name="connsiteX0" fmla="*/ 160867 w 702734"/>
              <a:gd name="connsiteY0" fmla="*/ 93134 h 905934"/>
              <a:gd name="connsiteX1" fmla="*/ 93134 w 702734"/>
              <a:gd name="connsiteY1" fmla="*/ 101600 h 905934"/>
              <a:gd name="connsiteX2" fmla="*/ 67734 w 702734"/>
              <a:gd name="connsiteY2" fmla="*/ 118534 h 905934"/>
              <a:gd name="connsiteX3" fmla="*/ 42334 w 702734"/>
              <a:gd name="connsiteY3" fmla="*/ 127000 h 905934"/>
              <a:gd name="connsiteX4" fmla="*/ 8467 w 702734"/>
              <a:gd name="connsiteY4" fmla="*/ 169334 h 905934"/>
              <a:gd name="connsiteX5" fmla="*/ 0 w 702734"/>
              <a:gd name="connsiteY5" fmla="*/ 194734 h 905934"/>
              <a:gd name="connsiteX6" fmla="*/ 16934 w 702734"/>
              <a:gd name="connsiteY6" fmla="*/ 287867 h 905934"/>
              <a:gd name="connsiteX7" fmla="*/ 33867 w 702734"/>
              <a:gd name="connsiteY7" fmla="*/ 313267 h 905934"/>
              <a:gd name="connsiteX8" fmla="*/ 42334 w 702734"/>
              <a:gd name="connsiteY8" fmla="*/ 338667 h 905934"/>
              <a:gd name="connsiteX9" fmla="*/ 50800 w 702734"/>
              <a:gd name="connsiteY9" fmla="*/ 584200 h 905934"/>
              <a:gd name="connsiteX10" fmla="*/ 59267 w 702734"/>
              <a:gd name="connsiteY10" fmla="*/ 609600 h 905934"/>
              <a:gd name="connsiteX11" fmla="*/ 76200 w 702734"/>
              <a:gd name="connsiteY11" fmla="*/ 668867 h 905934"/>
              <a:gd name="connsiteX12" fmla="*/ 110067 w 702734"/>
              <a:gd name="connsiteY12" fmla="*/ 702734 h 905934"/>
              <a:gd name="connsiteX13" fmla="*/ 118534 w 702734"/>
              <a:gd name="connsiteY13" fmla="*/ 728134 h 905934"/>
              <a:gd name="connsiteX14" fmla="*/ 169334 w 702734"/>
              <a:gd name="connsiteY14" fmla="*/ 745067 h 905934"/>
              <a:gd name="connsiteX15" fmla="*/ 338667 w 702734"/>
              <a:gd name="connsiteY15" fmla="*/ 753534 h 905934"/>
              <a:gd name="connsiteX16" fmla="*/ 364067 w 702734"/>
              <a:gd name="connsiteY16" fmla="*/ 762000 h 905934"/>
              <a:gd name="connsiteX17" fmla="*/ 397934 w 702734"/>
              <a:gd name="connsiteY17" fmla="*/ 829734 h 905934"/>
              <a:gd name="connsiteX18" fmla="*/ 414867 w 702734"/>
              <a:gd name="connsiteY18" fmla="*/ 855134 h 905934"/>
              <a:gd name="connsiteX19" fmla="*/ 465667 w 702734"/>
              <a:gd name="connsiteY19" fmla="*/ 897467 h 905934"/>
              <a:gd name="connsiteX20" fmla="*/ 491067 w 702734"/>
              <a:gd name="connsiteY20" fmla="*/ 905934 h 905934"/>
              <a:gd name="connsiteX21" fmla="*/ 609600 w 702734"/>
              <a:gd name="connsiteY21" fmla="*/ 897467 h 905934"/>
              <a:gd name="connsiteX22" fmla="*/ 643467 w 702734"/>
              <a:gd name="connsiteY22" fmla="*/ 863600 h 905934"/>
              <a:gd name="connsiteX23" fmla="*/ 668867 w 702734"/>
              <a:gd name="connsiteY23" fmla="*/ 846667 h 905934"/>
              <a:gd name="connsiteX24" fmla="*/ 677334 w 702734"/>
              <a:gd name="connsiteY24" fmla="*/ 635000 h 905934"/>
              <a:gd name="connsiteX25" fmla="*/ 651934 w 702734"/>
              <a:gd name="connsiteY25" fmla="*/ 584200 h 905934"/>
              <a:gd name="connsiteX26" fmla="*/ 635000 w 702734"/>
              <a:gd name="connsiteY26" fmla="*/ 533400 h 905934"/>
              <a:gd name="connsiteX27" fmla="*/ 643467 w 702734"/>
              <a:gd name="connsiteY27" fmla="*/ 440267 h 905934"/>
              <a:gd name="connsiteX28" fmla="*/ 668867 w 702734"/>
              <a:gd name="connsiteY28" fmla="*/ 389467 h 905934"/>
              <a:gd name="connsiteX29" fmla="*/ 702734 w 702734"/>
              <a:gd name="connsiteY29" fmla="*/ 338667 h 905934"/>
              <a:gd name="connsiteX30" fmla="*/ 694267 w 702734"/>
              <a:gd name="connsiteY30" fmla="*/ 169334 h 905934"/>
              <a:gd name="connsiteX31" fmla="*/ 685800 w 702734"/>
              <a:gd name="connsiteY31" fmla="*/ 135467 h 905934"/>
              <a:gd name="connsiteX32" fmla="*/ 668867 w 702734"/>
              <a:gd name="connsiteY32" fmla="*/ 110067 h 905934"/>
              <a:gd name="connsiteX33" fmla="*/ 618067 w 702734"/>
              <a:gd name="connsiteY33" fmla="*/ 84667 h 905934"/>
              <a:gd name="connsiteX34" fmla="*/ 482600 w 702734"/>
              <a:gd name="connsiteY34" fmla="*/ 67734 h 905934"/>
              <a:gd name="connsiteX35" fmla="*/ 465667 w 702734"/>
              <a:gd name="connsiteY35" fmla="*/ 16934 h 905934"/>
              <a:gd name="connsiteX36" fmla="*/ 414867 w 702734"/>
              <a:gd name="connsiteY36" fmla="*/ 0 h 905934"/>
              <a:gd name="connsiteX37" fmla="*/ 313267 w 702734"/>
              <a:gd name="connsiteY37" fmla="*/ 8467 h 905934"/>
              <a:gd name="connsiteX38" fmla="*/ 287867 w 702734"/>
              <a:gd name="connsiteY38" fmla="*/ 33867 h 905934"/>
              <a:gd name="connsiteX39" fmla="*/ 262467 w 702734"/>
              <a:gd name="connsiteY39" fmla="*/ 42334 h 905934"/>
              <a:gd name="connsiteX40" fmla="*/ 237067 w 702734"/>
              <a:gd name="connsiteY40" fmla="*/ 59267 h 905934"/>
              <a:gd name="connsiteX41" fmla="*/ 203200 w 702734"/>
              <a:gd name="connsiteY41" fmla="*/ 67734 h 905934"/>
              <a:gd name="connsiteX42" fmla="*/ 177800 w 702734"/>
              <a:gd name="connsiteY42" fmla="*/ 76200 h 905934"/>
              <a:gd name="connsiteX43" fmla="*/ 160867 w 702734"/>
              <a:gd name="connsiteY43" fmla="*/ 93134 h 90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02734" h="905934">
                <a:moveTo>
                  <a:pt x="160867" y="93134"/>
                </a:moveTo>
                <a:cubicBezTo>
                  <a:pt x="138289" y="95956"/>
                  <a:pt x="115086" y="95613"/>
                  <a:pt x="93134" y="101600"/>
                </a:cubicBezTo>
                <a:cubicBezTo>
                  <a:pt x="83317" y="104277"/>
                  <a:pt x="76836" y="113983"/>
                  <a:pt x="67734" y="118534"/>
                </a:cubicBezTo>
                <a:cubicBezTo>
                  <a:pt x="59752" y="122525"/>
                  <a:pt x="50801" y="124178"/>
                  <a:pt x="42334" y="127000"/>
                </a:cubicBezTo>
                <a:cubicBezTo>
                  <a:pt x="26583" y="142751"/>
                  <a:pt x="19148" y="147972"/>
                  <a:pt x="8467" y="169334"/>
                </a:cubicBezTo>
                <a:cubicBezTo>
                  <a:pt x="4476" y="177316"/>
                  <a:pt x="2822" y="186267"/>
                  <a:pt x="0" y="194734"/>
                </a:cubicBezTo>
                <a:cubicBezTo>
                  <a:pt x="1962" y="208470"/>
                  <a:pt x="8379" y="267906"/>
                  <a:pt x="16934" y="287867"/>
                </a:cubicBezTo>
                <a:cubicBezTo>
                  <a:pt x="20942" y="297220"/>
                  <a:pt x="29316" y="304166"/>
                  <a:pt x="33867" y="313267"/>
                </a:cubicBezTo>
                <a:cubicBezTo>
                  <a:pt x="37858" y="321249"/>
                  <a:pt x="39512" y="330200"/>
                  <a:pt x="42334" y="338667"/>
                </a:cubicBezTo>
                <a:cubicBezTo>
                  <a:pt x="45156" y="420511"/>
                  <a:pt x="45692" y="502467"/>
                  <a:pt x="50800" y="584200"/>
                </a:cubicBezTo>
                <a:cubicBezTo>
                  <a:pt x="51357" y="593107"/>
                  <a:pt x="56815" y="601019"/>
                  <a:pt x="59267" y="609600"/>
                </a:cubicBezTo>
                <a:cubicBezTo>
                  <a:pt x="60362" y="613433"/>
                  <a:pt x="71369" y="662103"/>
                  <a:pt x="76200" y="668867"/>
                </a:cubicBezTo>
                <a:cubicBezTo>
                  <a:pt x="85479" y="681858"/>
                  <a:pt x="110067" y="702734"/>
                  <a:pt x="110067" y="702734"/>
                </a:cubicBezTo>
                <a:cubicBezTo>
                  <a:pt x="112889" y="711201"/>
                  <a:pt x="111272" y="722947"/>
                  <a:pt x="118534" y="728134"/>
                </a:cubicBezTo>
                <a:cubicBezTo>
                  <a:pt x="133059" y="738509"/>
                  <a:pt x="151507" y="744176"/>
                  <a:pt x="169334" y="745067"/>
                </a:cubicBezTo>
                <a:lnTo>
                  <a:pt x="338667" y="753534"/>
                </a:lnTo>
                <a:cubicBezTo>
                  <a:pt x="347134" y="756356"/>
                  <a:pt x="356414" y="757408"/>
                  <a:pt x="364067" y="762000"/>
                </a:cubicBezTo>
                <a:cubicBezTo>
                  <a:pt x="394986" y="780552"/>
                  <a:pt x="375423" y="795967"/>
                  <a:pt x="397934" y="829734"/>
                </a:cubicBezTo>
                <a:cubicBezTo>
                  <a:pt x="403578" y="838201"/>
                  <a:pt x="408353" y="847317"/>
                  <a:pt x="414867" y="855134"/>
                </a:cubicBezTo>
                <a:cubicBezTo>
                  <a:pt x="428242" y="871185"/>
                  <a:pt x="446638" y="887952"/>
                  <a:pt x="465667" y="897467"/>
                </a:cubicBezTo>
                <a:cubicBezTo>
                  <a:pt x="473649" y="901458"/>
                  <a:pt x="482600" y="903112"/>
                  <a:pt x="491067" y="905934"/>
                </a:cubicBezTo>
                <a:cubicBezTo>
                  <a:pt x="530578" y="903112"/>
                  <a:pt x="571433" y="908069"/>
                  <a:pt x="609600" y="897467"/>
                </a:cubicBezTo>
                <a:cubicBezTo>
                  <a:pt x="624983" y="893194"/>
                  <a:pt x="630183" y="872456"/>
                  <a:pt x="643467" y="863600"/>
                </a:cubicBezTo>
                <a:lnTo>
                  <a:pt x="668867" y="846667"/>
                </a:lnTo>
                <a:cubicBezTo>
                  <a:pt x="719284" y="771040"/>
                  <a:pt x="692321" y="822343"/>
                  <a:pt x="677334" y="635000"/>
                </a:cubicBezTo>
                <a:cubicBezTo>
                  <a:pt x="675075" y="606761"/>
                  <a:pt x="663070" y="609257"/>
                  <a:pt x="651934" y="584200"/>
                </a:cubicBezTo>
                <a:cubicBezTo>
                  <a:pt x="644685" y="567889"/>
                  <a:pt x="635000" y="533400"/>
                  <a:pt x="635000" y="533400"/>
                </a:cubicBezTo>
                <a:cubicBezTo>
                  <a:pt x="637822" y="502356"/>
                  <a:pt x="639058" y="471126"/>
                  <a:pt x="643467" y="440267"/>
                </a:cubicBezTo>
                <a:cubicBezTo>
                  <a:pt x="647723" y="410475"/>
                  <a:pt x="655454" y="416294"/>
                  <a:pt x="668867" y="389467"/>
                </a:cubicBezTo>
                <a:cubicBezTo>
                  <a:pt x="693373" y="340456"/>
                  <a:pt x="654585" y="386816"/>
                  <a:pt x="702734" y="338667"/>
                </a:cubicBezTo>
                <a:cubicBezTo>
                  <a:pt x="699912" y="282223"/>
                  <a:pt x="698960" y="225654"/>
                  <a:pt x="694267" y="169334"/>
                </a:cubicBezTo>
                <a:cubicBezTo>
                  <a:pt x="693301" y="157738"/>
                  <a:pt x="690384" y="146163"/>
                  <a:pt x="685800" y="135467"/>
                </a:cubicBezTo>
                <a:cubicBezTo>
                  <a:pt x="681792" y="126114"/>
                  <a:pt x="676062" y="117262"/>
                  <a:pt x="668867" y="110067"/>
                </a:cubicBezTo>
                <a:cubicBezTo>
                  <a:pt x="657362" y="98562"/>
                  <a:pt x="634420" y="87249"/>
                  <a:pt x="618067" y="84667"/>
                </a:cubicBezTo>
                <a:cubicBezTo>
                  <a:pt x="573117" y="77570"/>
                  <a:pt x="482600" y="67734"/>
                  <a:pt x="482600" y="67734"/>
                </a:cubicBezTo>
                <a:cubicBezTo>
                  <a:pt x="476956" y="50801"/>
                  <a:pt x="482600" y="22579"/>
                  <a:pt x="465667" y="16934"/>
                </a:cubicBezTo>
                <a:lnTo>
                  <a:pt x="414867" y="0"/>
                </a:lnTo>
                <a:cubicBezTo>
                  <a:pt x="381000" y="2822"/>
                  <a:pt x="346104" y="-290"/>
                  <a:pt x="313267" y="8467"/>
                </a:cubicBezTo>
                <a:cubicBezTo>
                  <a:pt x="301698" y="11552"/>
                  <a:pt x="297830" y="27225"/>
                  <a:pt x="287867" y="33867"/>
                </a:cubicBezTo>
                <a:cubicBezTo>
                  <a:pt x="280441" y="38818"/>
                  <a:pt x="270449" y="38343"/>
                  <a:pt x="262467" y="42334"/>
                </a:cubicBezTo>
                <a:cubicBezTo>
                  <a:pt x="253366" y="46885"/>
                  <a:pt x="246420" y="55259"/>
                  <a:pt x="237067" y="59267"/>
                </a:cubicBezTo>
                <a:cubicBezTo>
                  <a:pt x="226371" y="63851"/>
                  <a:pt x="214389" y="64537"/>
                  <a:pt x="203200" y="67734"/>
                </a:cubicBezTo>
                <a:cubicBezTo>
                  <a:pt x="194619" y="70186"/>
                  <a:pt x="186267" y="73378"/>
                  <a:pt x="177800" y="76200"/>
                </a:cubicBezTo>
                <a:lnTo>
                  <a:pt x="160867" y="93134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8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9" grpId="0"/>
      <p:bldP spid="30" grpId="0" animBg="1"/>
      <p:bldP spid="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Symbolic Abstract Interpretation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Diamond 5"/>
          <p:cNvSpPr/>
          <p:nvPr/>
        </p:nvSpPr>
        <p:spPr>
          <a:xfrm>
            <a:off x="6478249" y="2303913"/>
            <a:ext cx="2355840" cy="3268527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858000" y="1518684"/>
                <a:ext cx="178221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𝐼𝑛𝑡𝑒𝑟𝑣𝑎𝑙𝑠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1518684"/>
                <a:ext cx="1782218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4867274" y="2514600"/>
            <a:ext cx="2788896" cy="768328"/>
            <a:chOff x="4867274" y="2514600"/>
            <a:chExt cx="2788896" cy="768328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4867274" y="3281260"/>
              <a:ext cx="2788896" cy="1668"/>
            </a:xfrm>
            <a:prstGeom prst="straightConnector1">
              <a:avLst/>
            </a:prstGeom>
            <a:ln w="240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934960" y="2514600"/>
                  <a:ext cx="54328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6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360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</m:acc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960" y="2514600"/>
                  <a:ext cx="543289" cy="64633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1742094" y="2958094"/>
            <a:ext cx="3083408" cy="905298"/>
            <a:chOff x="1742094" y="2958094"/>
            <a:chExt cx="3083408" cy="9052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2743200" y="2958094"/>
                  <a:ext cx="79611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⟦"/>
                            <m:endChr m:val="⟧"/>
                            <m:ctrlPr>
                              <a:rPr lang="en-US" sz="360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3200" y="2958094"/>
                  <a:ext cx="796115" cy="64633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>
              <a:endCxn id="29" idx="30"/>
            </p:cNvCxnSpPr>
            <p:nvPr/>
          </p:nvCxnSpPr>
          <p:spPr>
            <a:xfrm flipH="1">
              <a:off x="1742094" y="3281260"/>
              <a:ext cx="3083408" cy="582132"/>
            </a:xfrm>
            <a:prstGeom prst="straightConnector1">
              <a:avLst/>
            </a:prstGeom>
            <a:ln w="240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942855" y="1378077"/>
            <a:ext cx="1725328" cy="4378796"/>
            <a:chOff x="3942855" y="1378077"/>
            <a:chExt cx="1725328" cy="4378796"/>
          </a:xfrm>
        </p:grpSpPr>
        <p:sp>
          <p:nvSpPr>
            <p:cNvPr id="15" name="Oval 14"/>
            <p:cNvSpPr/>
            <p:nvPr/>
          </p:nvSpPr>
          <p:spPr>
            <a:xfrm>
              <a:off x="3942855" y="2119479"/>
              <a:ext cx="1725328" cy="363739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461965" y="1378077"/>
                  <a:ext cx="664221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ℒ</m:t>
                        </m:r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1965" y="1378077"/>
                  <a:ext cx="664221" cy="769441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1753252" y="3372787"/>
            <a:ext cx="5876741" cy="1347612"/>
            <a:chOff x="1753252" y="3372787"/>
            <a:chExt cx="5876741" cy="13476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743719" y="4074068"/>
                  <a:ext cx="54328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3719" y="4074068"/>
                  <a:ext cx="543289" cy="64633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Freeform 18"/>
            <p:cNvSpPr/>
            <p:nvPr/>
          </p:nvSpPr>
          <p:spPr>
            <a:xfrm>
              <a:off x="1753252" y="3372787"/>
              <a:ext cx="5876741" cy="870094"/>
            </a:xfrm>
            <a:custGeom>
              <a:avLst/>
              <a:gdLst>
                <a:gd name="connsiteX0" fmla="*/ 6145967 w 6145967"/>
                <a:gd name="connsiteY0" fmla="*/ 0 h 870094"/>
                <a:gd name="connsiteX1" fmla="*/ 4706912 w 6145967"/>
                <a:gd name="connsiteY1" fmla="*/ 734518 h 870094"/>
                <a:gd name="connsiteX2" fmla="*/ 1109272 w 6145967"/>
                <a:gd name="connsiteY2" fmla="*/ 869429 h 870094"/>
                <a:gd name="connsiteX3" fmla="*/ 0 w 6145967"/>
                <a:gd name="connsiteY3" fmla="*/ 779488 h 87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5967" h="870094">
                  <a:moveTo>
                    <a:pt x="6145967" y="0"/>
                  </a:moveTo>
                  <a:cubicBezTo>
                    <a:pt x="5846164" y="294806"/>
                    <a:pt x="5546361" y="589613"/>
                    <a:pt x="4706912" y="734518"/>
                  </a:cubicBezTo>
                  <a:cubicBezTo>
                    <a:pt x="3867463" y="879423"/>
                    <a:pt x="1893757" y="861934"/>
                    <a:pt x="1109272" y="869429"/>
                  </a:cubicBezTo>
                  <a:cubicBezTo>
                    <a:pt x="324787" y="876924"/>
                    <a:pt x="177383" y="819462"/>
                    <a:pt x="0" y="779488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976748" y="6000901"/>
            <a:ext cx="4957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Symbolic </a:t>
            </a:r>
            <a:r>
              <a:rPr lang="en-US" sz="3600" dirty="0" smtClean="0">
                <a:solidFill>
                  <a:srgbClr val="FF0000"/>
                </a:solidFill>
              </a:rPr>
              <a:t>Concretization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914400" y="1295400"/>
                <a:ext cx="62574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𝒞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295400"/>
                <a:ext cx="625748" cy="70788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228600" y="2086068"/>
            <a:ext cx="2578873" cy="36745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" descr="C:\Users\aditya\AppData\Local\Microsoft\Windows\Temporary Internet Files\Content.IE5\LHMHQNH2\MC900436397[1]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09" y="1600200"/>
            <a:ext cx="915091" cy="91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3779490" y="3232109"/>
            <a:ext cx="2230482" cy="747499"/>
            <a:chOff x="3779490" y="3232109"/>
            <a:chExt cx="2230482" cy="747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3779490" y="3517943"/>
                  <a:ext cx="2230482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≥2∧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≤10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9490" y="3517943"/>
                  <a:ext cx="2230482" cy="461665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Flowchart: Connector 25"/>
            <p:cNvSpPr/>
            <p:nvPr/>
          </p:nvSpPr>
          <p:spPr>
            <a:xfrm>
              <a:off x="4774208" y="3232109"/>
              <a:ext cx="93066" cy="101639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29400" y="3429000"/>
                <a:ext cx="189000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{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2,10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3429000"/>
                <a:ext cx="1890005" cy="461665"/>
              </a:xfrm>
              <a:prstGeom prst="rect">
                <a:avLst/>
              </a:prstGeom>
              <a:blipFill rotWithShape="1">
                <a:blip r:embed="rId17"/>
                <a:stretch>
                  <a:fillRect l="-645" r="-645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lowchart: Connector 27"/>
          <p:cNvSpPr/>
          <p:nvPr/>
        </p:nvSpPr>
        <p:spPr>
          <a:xfrm>
            <a:off x="7611005" y="3232431"/>
            <a:ext cx="93066" cy="101639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827174" y="3615470"/>
            <a:ext cx="926078" cy="1326378"/>
          </a:xfrm>
          <a:custGeom>
            <a:avLst/>
            <a:gdLst>
              <a:gd name="connsiteX0" fmla="*/ 160867 w 702734"/>
              <a:gd name="connsiteY0" fmla="*/ 93134 h 905934"/>
              <a:gd name="connsiteX1" fmla="*/ 93134 w 702734"/>
              <a:gd name="connsiteY1" fmla="*/ 101600 h 905934"/>
              <a:gd name="connsiteX2" fmla="*/ 67734 w 702734"/>
              <a:gd name="connsiteY2" fmla="*/ 118534 h 905934"/>
              <a:gd name="connsiteX3" fmla="*/ 42334 w 702734"/>
              <a:gd name="connsiteY3" fmla="*/ 127000 h 905934"/>
              <a:gd name="connsiteX4" fmla="*/ 8467 w 702734"/>
              <a:gd name="connsiteY4" fmla="*/ 169334 h 905934"/>
              <a:gd name="connsiteX5" fmla="*/ 0 w 702734"/>
              <a:gd name="connsiteY5" fmla="*/ 194734 h 905934"/>
              <a:gd name="connsiteX6" fmla="*/ 16934 w 702734"/>
              <a:gd name="connsiteY6" fmla="*/ 287867 h 905934"/>
              <a:gd name="connsiteX7" fmla="*/ 33867 w 702734"/>
              <a:gd name="connsiteY7" fmla="*/ 313267 h 905934"/>
              <a:gd name="connsiteX8" fmla="*/ 42334 w 702734"/>
              <a:gd name="connsiteY8" fmla="*/ 338667 h 905934"/>
              <a:gd name="connsiteX9" fmla="*/ 50800 w 702734"/>
              <a:gd name="connsiteY9" fmla="*/ 584200 h 905934"/>
              <a:gd name="connsiteX10" fmla="*/ 59267 w 702734"/>
              <a:gd name="connsiteY10" fmla="*/ 609600 h 905934"/>
              <a:gd name="connsiteX11" fmla="*/ 76200 w 702734"/>
              <a:gd name="connsiteY11" fmla="*/ 668867 h 905934"/>
              <a:gd name="connsiteX12" fmla="*/ 110067 w 702734"/>
              <a:gd name="connsiteY12" fmla="*/ 702734 h 905934"/>
              <a:gd name="connsiteX13" fmla="*/ 118534 w 702734"/>
              <a:gd name="connsiteY13" fmla="*/ 728134 h 905934"/>
              <a:gd name="connsiteX14" fmla="*/ 169334 w 702734"/>
              <a:gd name="connsiteY14" fmla="*/ 745067 h 905934"/>
              <a:gd name="connsiteX15" fmla="*/ 338667 w 702734"/>
              <a:gd name="connsiteY15" fmla="*/ 753534 h 905934"/>
              <a:gd name="connsiteX16" fmla="*/ 364067 w 702734"/>
              <a:gd name="connsiteY16" fmla="*/ 762000 h 905934"/>
              <a:gd name="connsiteX17" fmla="*/ 397934 w 702734"/>
              <a:gd name="connsiteY17" fmla="*/ 829734 h 905934"/>
              <a:gd name="connsiteX18" fmla="*/ 414867 w 702734"/>
              <a:gd name="connsiteY18" fmla="*/ 855134 h 905934"/>
              <a:gd name="connsiteX19" fmla="*/ 465667 w 702734"/>
              <a:gd name="connsiteY19" fmla="*/ 897467 h 905934"/>
              <a:gd name="connsiteX20" fmla="*/ 491067 w 702734"/>
              <a:gd name="connsiteY20" fmla="*/ 905934 h 905934"/>
              <a:gd name="connsiteX21" fmla="*/ 609600 w 702734"/>
              <a:gd name="connsiteY21" fmla="*/ 897467 h 905934"/>
              <a:gd name="connsiteX22" fmla="*/ 643467 w 702734"/>
              <a:gd name="connsiteY22" fmla="*/ 863600 h 905934"/>
              <a:gd name="connsiteX23" fmla="*/ 668867 w 702734"/>
              <a:gd name="connsiteY23" fmla="*/ 846667 h 905934"/>
              <a:gd name="connsiteX24" fmla="*/ 677334 w 702734"/>
              <a:gd name="connsiteY24" fmla="*/ 635000 h 905934"/>
              <a:gd name="connsiteX25" fmla="*/ 651934 w 702734"/>
              <a:gd name="connsiteY25" fmla="*/ 584200 h 905934"/>
              <a:gd name="connsiteX26" fmla="*/ 635000 w 702734"/>
              <a:gd name="connsiteY26" fmla="*/ 533400 h 905934"/>
              <a:gd name="connsiteX27" fmla="*/ 643467 w 702734"/>
              <a:gd name="connsiteY27" fmla="*/ 440267 h 905934"/>
              <a:gd name="connsiteX28" fmla="*/ 668867 w 702734"/>
              <a:gd name="connsiteY28" fmla="*/ 389467 h 905934"/>
              <a:gd name="connsiteX29" fmla="*/ 702734 w 702734"/>
              <a:gd name="connsiteY29" fmla="*/ 338667 h 905934"/>
              <a:gd name="connsiteX30" fmla="*/ 694267 w 702734"/>
              <a:gd name="connsiteY30" fmla="*/ 169334 h 905934"/>
              <a:gd name="connsiteX31" fmla="*/ 685800 w 702734"/>
              <a:gd name="connsiteY31" fmla="*/ 135467 h 905934"/>
              <a:gd name="connsiteX32" fmla="*/ 668867 w 702734"/>
              <a:gd name="connsiteY32" fmla="*/ 110067 h 905934"/>
              <a:gd name="connsiteX33" fmla="*/ 618067 w 702734"/>
              <a:gd name="connsiteY33" fmla="*/ 84667 h 905934"/>
              <a:gd name="connsiteX34" fmla="*/ 482600 w 702734"/>
              <a:gd name="connsiteY34" fmla="*/ 67734 h 905934"/>
              <a:gd name="connsiteX35" fmla="*/ 465667 w 702734"/>
              <a:gd name="connsiteY35" fmla="*/ 16934 h 905934"/>
              <a:gd name="connsiteX36" fmla="*/ 414867 w 702734"/>
              <a:gd name="connsiteY36" fmla="*/ 0 h 905934"/>
              <a:gd name="connsiteX37" fmla="*/ 313267 w 702734"/>
              <a:gd name="connsiteY37" fmla="*/ 8467 h 905934"/>
              <a:gd name="connsiteX38" fmla="*/ 287867 w 702734"/>
              <a:gd name="connsiteY38" fmla="*/ 33867 h 905934"/>
              <a:gd name="connsiteX39" fmla="*/ 262467 w 702734"/>
              <a:gd name="connsiteY39" fmla="*/ 42334 h 905934"/>
              <a:gd name="connsiteX40" fmla="*/ 237067 w 702734"/>
              <a:gd name="connsiteY40" fmla="*/ 59267 h 905934"/>
              <a:gd name="connsiteX41" fmla="*/ 203200 w 702734"/>
              <a:gd name="connsiteY41" fmla="*/ 67734 h 905934"/>
              <a:gd name="connsiteX42" fmla="*/ 177800 w 702734"/>
              <a:gd name="connsiteY42" fmla="*/ 76200 h 905934"/>
              <a:gd name="connsiteX43" fmla="*/ 160867 w 702734"/>
              <a:gd name="connsiteY43" fmla="*/ 93134 h 90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02734" h="905934">
                <a:moveTo>
                  <a:pt x="160867" y="93134"/>
                </a:moveTo>
                <a:cubicBezTo>
                  <a:pt x="138289" y="95956"/>
                  <a:pt x="115086" y="95613"/>
                  <a:pt x="93134" y="101600"/>
                </a:cubicBezTo>
                <a:cubicBezTo>
                  <a:pt x="83317" y="104277"/>
                  <a:pt x="76836" y="113983"/>
                  <a:pt x="67734" y="118534"/>
                </a:cubicBezTo>
                <a:cubicBezTo>
                  <a:pt x="59752" y="122525"/>
                  <a:pt x="50801" y="124178"/>
                  <a:pt x="42334" y="127000"/>
                </a:cubicBezTo>
                <a:cubicBezTo>
                  <a:pt x="26583" y="142751"/>
                  <a:pt x="19148" y="147972"/>
                  <a:pt x="8467" y="169334"/>
                </a:cubicBezTo>
                <a:cubicBezTo>
                  <a:pt x="4476" y="177316"/>
                  <a:pt x="2822" y="186267"/>
                  <a:pt x="0" y="194734"/>
                </a:cubicBezTo>
                <a:cubicBezTo>
                  <a:pt x="1962" y="208470"/>
                  <a:pt x="8379" y="267906"/>
                  <a:pt x="16934" y="287867"/>
                </a:cubicBezTo>
                <a:cubicBezTo>
                  <a:pt x="20942" y="297220"/>
                  <a:pt x="29316" y="304166"/>
                  <a:pt x="33867" y="313267"/>
                </a:cubicBezTo>
                <a:cubicBezTo>
                  <a:pt x="37858" y="321249"/>
                  <a:pt x="39512" y="330200"/>
                  <a:pt x="42334" y="338667"/>
                </a:cubicBezTo>
                <a:cubicBezTo>
                  <a:pt x="45156" y="420511"/>
                  <a:pt x="45692" y="502467"/>
                  <a:pt x="50800" y="584200"/>
                </a:cubicBezTo>
                <a:cubicBezTo>
                  <a:pt x="51357" y="593107"/>
                  <a:pt x="56815" y="601019"/>
                  <a:pt x="59267" y="609600"/>
                </a:cubicBezTo>
                <a:cubicBezTo>
                  <a:pt x="60362" y="613433"/>
                  <a:pt x="71369" y="662103"/>
                  <a:pt x="76200" y="668867"/>
                </a:cubicBezTo>
                <a:cubicBezTo>
                  <a:pt x="85479" y="681858"/>
                  <a:pt x="110067" y="702734"/>
                  <a:pt x="110067" y="702734"/>
                </a:cubicBezTo>
                <a:cubicBezTo>
                  <a:pt x="112889" y="711201"/>
                  <a:pt x="111272" y="722947"/>
                  <a:pt x="118534" y="728134"/>
                </a:cubicBezTo>
                <a:cubicBezTo>
                  <a:pt x="133059" y="738509"/>
                  <a:pt x="151507" y="744176"/>
                  <a:pt x="169334" y="745067"/>
                </a:cubicBezTo>
                <a:lnTo>
                  <a:pt x="338667" y="753534"/>
                </a:lnTo>
                <a:cubicBezTo>
                  <a:pt x="347134" y="756356"/>
                  <a:pt x="356414" y="757408"/>
                  <a:pt x="364067" y="762000"/>
                </a:cubicBezTo>
                <a:cubicBezTo>
                  <a:pt x="394986" y="780552"/>
                  <a:pt x="375423" y="795967"/>
                  <a:pt x="397934" y="829734"/>
                </a:cubicBezTo>
                <a:cubicBezTo>
                  <a:pt x="403578" y="838201"/>
                  <a:pt x="408353" y="847317"/>
                  <a:pt x="414867" y="855134"/>
                </a:cubicBezTo>
                <a:cubicBezTo>
                  <a:pt x="428242" y="871185"/>
                  <a:pt x="446638" y="887952"/>
                  <a:pt x="465667" y="897467"/>
                </a:cubicBezTo>
                <a:cubicBezTo>
                  <a:pt x="473649" y="901458"/>
                  <a:pt x="482600" y="903112"/>
                  <a:pt x="491067" y="905934"/>
                </a:cubicBezTo>
                <a:cubicBezTo>
                  <a:pt x="530578" y="903112"/>
                  <a:pt x="571433" y="908069"/>
                  <a:pt x="609600" y="897467"/>
                </a:cubicBezTo>
                <a:cubicBezTo>
                  <a:pt x="624983" y="893194"/>
                  <a:pt x="630183" y="872456"/>
                  <a:pt x="643467" y="863600"/>
                </a:cubicBezTo>
                <a:lnTo>
                  <a:pt x="668867" y="846667"/>
                </a:lnTo>
                <a:cubicBezTo>
                  <a:pt x="719284" y="771040"/>
                  <a:pt x="692321" y="822343"/>
                  <a:pt x="677334" y="635000"/>
                </a:cubicBezTo>
                <a:cubicBezTo>
                  <a:pt x="675075" y="606761"/>
                  <a:pt x="663070" y="609257"/>
                  <a:pt x="651934" y="584200"/>
                </a:cubicBezTo>
                <a:cubicBezTo>
                  <a:pt x="644685" y="567889"/>
                  <a:pt x="635000" y="533400"/>
                  <a:pt x="635000" y="533400"/>
                </a:cubicBezTo>
                <a:cubicBezTo>
                  <a:pt x="637822" y="502356"/>
                  <a:pt x="639058" y="471126"/>
                  <a:pt x="643467" y="440267"/>
                </a:cubicBezTo>
                <a:cubicBezTo>
                  <a:pt x="647723" y="410475"/>
                  <a:pt x="655454" y="416294"/>
                  <a:pt x="668867" y="389467"/>
                </a:cubicBezTo>
                <a:cubicBezTo>
                  <a:pt x="693373" y="340456"/>
                  <a:pt x="654585" y="386816"/>
                  <a:pt x="702734" y="338667"/>
                </a:cubicBezTo>
                <a:cubicBezTo>
                  <a:pt x="699912" y="282223"/>
                  <a:pt x="698960" y="225654"/>
                  <a:pt x="694267" y="169334"/>
                </a:cubicBezTo>
                <a:cubicBezTo>
                  <a:pt x="693301" y="157738"/>
                  <a:pt x="690384" y="146163"/>
                  <a:pt x="685800" y="135467"/>
                </a:cubicBezTo>
                <a:cubicBezTo>
                  <a:pt x="681792" y="126114"/>
                  <a:pt x="676062" y="117262"/>
                  <a:pt x="668867" y="110067"/>
                </a:cubicBezTo>
                <a:cubicBezTo>
                  <a:pt x="657362" y="98562"/>
                  <a:pt x="634420" y="87249"/>
                  <a:pt x="618067" y="84667"/>
                </a:cubicBezTo>
                <a:cubicBezTo>
                  <a:pt x="573117" y="77570"/>
                  <a:pt x="482600" y="67734"/>
                  <a:pt x="482600" y="67734"/>
                </a:cubicBezTo>
                <a:cubicBezTo>
                  <a:pt x="476956" y="50801"/>
                  <a:pt x="482600" y="22579"/>
                  <a:pt x="465667" y="16934"/>
                </a:cubicBezTo>
                <a:lnTo>
                  <a:pt x="414867" y="0"/>
                </a:lnTo>
                <a:cubicBezTo>
                  <a:pt x="381000" y="2822"/>
                  <a:pt x="346104" y="-290"/>
                  <a:pt x="313267" y="8467"/>
                </a:cubicBezTo>
                <a:cubicBezTo>
                  <a:pt x="301698" y="11552"/>
                  <a:pt x="297830" y="27225"/>
                  <a:pt x="287867" y="33867"/>
                </a:cubicBezTo>
                <a:cubicBezTo>
                  <a:pt x="280441" y="38818"/>
                  <a:pt x="270449" y="38343"/>
                  <a:pt x="262467" y="42334"/>
                </a:cubicBezTo>
                <a:cubicBezTo>
                  <a:pt x="253366" y="46885"/>
                  <a:pt x="246420" y="55259"/>
                  <a:pt x="237067" y="59267"/>
                </a:cubicBezTo>
                <a:cubicBezTo>
                  <a:pt x="226371" y="63851"/>
                  <a:pt x="214389" y="64537"/>
                  <a:pt x="203200" y="67734"/>
                </a:cubicBezTo>
                <a:cubicBezTo>
                  <a:pt x="194619" y="70186"/>
                  <a:pt x="186267" y="73378"/>
                  <a:pt x="177800" y="76200"/>
                </a:cubicBezTo>
                <a:lnTo>
                  <a:pt x="160867" y="93134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Symbolic Abstract Interpretation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37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675149" y="3286023"/>
            <a:ext cx="3126539" cy="974042"/>
          </a:xfrm>
          <a:prstGeom prst="straightConnector1">
            <a:avLst/>
          </a:prstGeom>
          <a:ln w="24000">
            <a:solidFill>
              <a:srgbClr val="00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iamond 6"/>
          <p:cNvSpPr/>
          <p:nvPr/>
        </p:nvSpPr>
        <p:spPr>
          <a:xfrm>
            <a:off x="6478249" y="2303913"/>
            <a:ext cx="2355840" cy="3268527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H="1">
            <a:off x="4867274" y="3281259"/>
            <a:ext cx="2743731" cy="1670"/>
          </a:xfrm>
          <a:prstGeom prst="straightConnector1">
            <a:avLst/>
          </a:prstGeom>
          <a:ln w="24000">
            <a:solidFill>
              <a:srgbClr val="0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942855" y="1378077"/>
            <a:ext cx="1725328" cy="4378796"/>
            <a:chOff x="3942855" y="1378077"/>
            <a:chExt cx="1725328" cy="4378796"/>
          </a:xfrm>
        </p:grpSpPr>
        <p:sp>
          <p:nvSpPr>
            <p:cNvPr id="11" name="Oval 10"/>
            <p:cNvSpPr/>
            <p:nvPr/>
          </p:nvSpPr>
          <p:spPr>
            <a:xfrm>
              <a:off x="3942855" y="2119479"/>
              <a:ext cx="1725328" cy="363739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461965" y="1378077"/>
                  <a:ext cx="664221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ℒ</m:t>
                        </m:r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1965" y="1378077"/>
                  <a:ext cx="664221" cy="769441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14400" y="1295400"/>
                <a:ext cx="62574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𝒞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295400"/>
                <a:ext cx="625748" cy="70788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228600" y="2086068"/>
            <a:ext cx="2578873" cy="36745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2" descr="C:\Users\aditya\AppData\Local\Microsoft\Windows\Temporary Internet Files\Content.IE5\LHMHQNH2\MC900436397[1]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09" y="1600200"/>
            <a:ext cx="915091" cy="91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572000" y="3124200"/>
            <a:ext cx="611386" cy="646331"/>
            <a:chOff x="4572000" y="3124200"/>
            <a:chExt cx="611386" cy="646331"/>
          </a:xfrm>
        </p:grpSpPr>
        <p:sp>
          <p:nvSpPr>
            <p:cNvPr id="17" name="Flowchart: Connector 16"/>
            <p:cNvSpPr/>
            <p:nvPr/>
          </p:nvSpPr>
          <p:spPr>
            <a:xfrm>
              <a:off x="4774208" y="3232109"/>
              <a:ext cx="93066" cy="101639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572000" y="3124200"/>
                  <a:ext cx="61138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𝜑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3124200"/>
                  <a:ext cx="611386" cy="646331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543800" y="3061648"/>
                <a:ext cx="5566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3061648"/>
                <a:ext cx="556627" cy="646331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lowchart: Connector 19"/>
          <p:cNvSpPr/>
          <p:nvPr/>
        </p:nvSpPr>
        <p:spPr>
          <a:xfrm>
            <a:off x="7611005" y="3232431"/>
            <a:ext cx="93066" cy="101639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827174" y="3615470"/>
            <a:ext cx="926078" cy="1326378"/>
          </a:xfrm>
          <a:custGeom>
            <a:avLst/>
            <a:gdLst>
              <a:gd name="connsiteX0" fmla="*/ 160867 w 702734"/>
              <a:gd name="connsiteY0" fmla="*/ 93134 h 905934"/>
              <a:gd name="connsiteX1" fmla="*/ 93134 w 702734"/>
              <a:gd name="connsiteY1" fmla="*/ 101600 h 905934"/>
              <a:gd name="connsiteX2" fmla="*/ 67734 w 702734"/>
              <a:gd name="connsiteY2" fmla="*/ 118534 h 905934"/>
              <a:gd name="connsiteX3" fmla="*/ 42334 w 702734"/>
              <a:gd name="connsiteY3" fmla="*/ 127000 h 905934"/>
              <a:gd name="connsiteX4" fmla="*/ 8467 w 702734"/>
              <a:gd name="connsiteY4" fmla="*/ 169334 h 905934"/>
              <a:gd name="connsiteX5" fmla="*/ 0 w 702734"/>
              <a:gd name="connsiteY5" fmla="*/ 194734 h 905934"/>
              <a:gd name="connsiteX6" fmla="*/ 16934 w 702734"/>
              <a:gd name="connsiteY6" fmla="*/ 287867 h 905934"/>
              <a:gd name="connsiteX7" fmla="*/ 33867 w 702734"/>
              <a:gd name="connsiteY7" fmla="*/ 313267 h 905934"/>
              <a:gd name="connsiteX8" fmla="*/ 42334 w 702734"/>
              <a:gd name="connsiteY8" fmla="*/ 338667 h 905934"/>
              <a:gd name="connsiteX9" fmla="*/ 50800 w 702734"/>
              <a:gd name="connsiteY9" fmla="*/ 584200 h 905934"/>
              <a:gd name="connsiteX10" fmla="*/ 59267 w 702734"/>
              <a:gd name="connsiteY10" fmla="*/ 609600 h 905934"/>
              <a:gd name="connsiteX11" fmla="*/ 76200 w 702734"/>
              <a:gd name="connsiteY11" fmla="*/ 668867 h 905934"/>
              <a:gd name="connsiteX12" fmla="*/ 110067 w 702734"/>
              <a:gd name="connsiteY12" fmla="*/ 702734 h 905934"/>
              <a:gd name="connsiteX13" fmla="*/ 118534 w 702734"/>
              <a:gd name="connsiteY13" fmla="*/ 728134 h 905934"/>
              <a:gd name="connsiteX14" fmla="*/ 169334 w 702734"/>
              <a:gd name="connsiteY14" fmla="*/ 745067 h 905934"/>
              <a:gd name="connsiteX15" fmla="*/ 338667 w 702734"/>
              <a:gd name="connsiteY15" fmla="*/ 753534 h 905934"/>
              <a:gd name="connsiteX16" fmla="*/ 364067 w 702734"/>
              <a:gd name="connsiteY16" fmla="*/ 762000 h 905934"/>
              <a:gd name="connsiteX17" fmla="*/ 397934 w 702734"/>
              <a:gd name="connsiteY17" fmla="*/ 829734 h 905934"/>
              <a:gd name="connsiteX18" fmla="*/ 414867 w 702734"/>
              <a:gd name="connsiteY18" fmla="*/ 855134 h 905934"/>
              <a:gd name="connsiteX19" fmla="*/ 465667 w 702734"/>
              <a:gd name="connsiteY19" fmla="*/ 897467 h 905934"/>
              <a:gd name="connsiteX20" fmla="*/ 491067 w 702734"/>
              <a:gd name="connsiteY20" fmla="*/ 905934 h 905934"/>
              <a:gd name="connsiteX21" fmla="*/ 609600 w 702734"/>
              <a:gd name="connsiteY21" fmla="*/ 897467 h 905934"/>
              <a:gd name="connsiteX22" fmla="*/ 643467 w 702734"/>
              <a:gd name="connsiteY22" fmla="*/ 863600 h 905934"/>
              <a:gd name="connsiteX23" fmla="*/ 668867 w 702734"/>
              <a:gd name="connsiteY23" fmla="*/ 846667 h 905934"/>
              <a:gd name="connsiteX24" fmla="*/ 677334 w 702734"/>
              <a:gd name="connsiteY24" fmla="*/ 635000 h 905934"/>
              <a:gd name="connsiteX25" fmla="*/ 651934 w 702734"/>
              <a:gd name="connsiteY25" fmla="*/ 584200 h 905934"/>
              <a:gd name="connsiteX26" fmla="*/ 635000 w 702734"/>
              <a:gd name="connsiteY26" fmla="*/ 533400 h 905934"/>
              <a:gd name="connsiteX27" fmla="*/ 643467 w 702734"/>
              <a:gd name="connsiteY27" fmla="*/ 440267 h 905934"/>
              <a:gd name="connsiteX28" fmla="*/ 668867 w 702734"/>
              <a:gd name="connsiteY28" fmla="*/ 389467 h 905934"/>
              <a:gd name="connsiteX29" fmla="*/ 702734 w 702734"/>
              <a:gd name="connsiteY29" fmla="*/ 338667 h 905934"/>
              <a:gd name="connsiteX30" fmla="*/ 694267 w 702734"/>
              <a:gd name="connsiteY30" fmla="*/ 169334 h 905934"/>
              <a:gd name="connsiteX31" fmla="*/ 685800 w 702734"/>
              <a:gd name="connsiteY31" fmla="*/ 135467 h 905934"/>
              <a:gd name="connsiteX32" fmla="*/ 668867 w 702734"/>
              <a:gd name="connsiteY32" fmla="*/ 110067 h 905934"/>
              <a:gd name="connsiteX33" fmla="*/ 618067 w 702734"/>
              <a:gd name="connsiteY33" fmla="*/ 84667 h 905934"/>
              <a:gd name="connsiteX34" fmla="*/ 482600 w 702734"/>
              <a:gd name="connsiteY34" fmla="*/ 67734 h 905934"/>
              <a:gd name="connsiteX35" fmla="*/ 465667 w 702734"/>
              <a:gd name="connsiteY35" fmla="*/ 16934 h 905934"/>
              <a:gd name="connsiteX36" fmla="*/ 414867 w 702734"/>
              <a:gd name="connsiteY36" fmla="*/ 0 h 905934"/>
              <a:gd name="connsiteX37" fmla="*/ 313267 w 702734"/>
              <a:gd name="connsiteY37" fmla="*/ 8467 h 905934"/>
              <a:gd name="connsiteX38" fmla="*/ 287867 w 702734"/>
              <a:gd name="connsiteY38" fmla="*/ 33867 h 905934"/>
              <a:gd name="connsiteX39" fmla="*/ 262467 w 702734"/>
              <a:gd name="connsiteY39" fmla="*/ 42334 h 905934"/>
              <a:gd name="connsiteX40" fmla="*/ 237067 w 702734"/>
              <a:gd name="connsiteY40" fmla="*/ 59267 h 905934"/>
              <a:gd name="connsiteX41" fmla="*/ 203200 w 702734"/>
              <a:gd name="connsiteY41" fmla="*/ 67734 h 905934"/>
              <a:gd name="connsiteX42" fmla="*/ 177800 w 702734"/>
              <a:gd name="connsiteY42" fmla="*/ 76200 h 905934"/>
              <a:gd name="connsiteX43" fmla="*/ 160867 w 702734"/>
              <a:gd name="connsiteY43" fmla="*/ 93134 h 90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02734" h="905934">
                <a:moveTo>
                  <a:pt x="160867" y="93134"/>
                </a:moveTo>
                <a:cubicBezTo>
                  <a:pt x="138289" y="95956"/>
                  <a:pt x="115086" y="95613"/>
                  <a:pt x="93134" y="101600"/>
                </a:cubicBezTo>
                <a:cubicBezTo>
                  <a:pt x="83317" y="104277"/>
                  <a:pt x="76836" y="113983"/>
                  <a:pt x="67734" y="118534"/>
                </a:cubicBezTo>
                <a:cubicBezTo>
                  <a:pt x="59752" y="122525"/>
                  <a:pt x="50801" y="124178"/>
                  <a:pt x="42334" y="127000"/>
                </a:cubicBezTo>
                <a:cubicBezTo>
                  <a:pt x="26583" y="142751"/>
                  <a:pt x="19148" y="147972"/>
                  <a:pt x="8467" y="169334"/>
                </a:cubicBezTo>
                <a:cubicBezTo>
                  <a:pt x="4476" y="177316"/>
                  <a:pt x="2822" y="186267"/>
                  <a:pt x="0" y="194734"/>
                </a:cubicBezTo>
                <a:cubicBezTo>
                  <a:pt x="1962" y="208470"/>
                  <a:pt x="8379" y="267906"/>
                  <a:pt x="16934" y="287867"/>
                </a:cubicBezTo>
                <a:cubicBezTo>
                  <a:pt x="20942" y="297220"/>
                  <a:pt x="29316" y="304166"/>
                  <a:pt x="33867" y="313267"/>
                </a:cubicBezTo>
                <a:cubicBezTo>
                  <a:pt x="37858" y="321249"/>
                  <a:pt x="39512" y="330200"/>
                  <a:pt x="42334" y="338667"/>
                </a:cubicBezTo>
                <a:cubicBezTo>
                  <a:pt x="45156" y="420511"/>
                  <a:pt x="45692" y="502467"/>
                  <a:pt x="50800" y="584200"/>
                </a:cubicBezTo>
                <a:cubicBezTo>
                  <a:pt x="51357" y="593107"/>
                  <a:pt x="56815" y="601019"/>
                  <a:pt x="59267" y="609600"/>
                </a:cubicBezTo>
                <a:cubicBezTo>
                  <a:pt x="60362" y="613433"/>
                  <a:pt x="71369" y="662103"/>
                  <a:pt x="76200" y="668867"/>
                </a:cubicBezTo>
                <a:cubicBezTo>
                  <a:pt x="85479" y="681858"/>
                  <a:pt x="110067" y="702734"/>
                  <a:pt x="110067" y="702734"/>
                </a:cubicBezTo>
                <a:cubicBezTo>
                  <a:pt x="112889" y="711201"/>
                  <a:pt x="111272" y="722947"/>
                  <a:pt x="118534" y="728134"/>
                </a:cubicBezTo>
                <a:cubicBezTo>
                  <a:pt x="133059" y="738509"/>
                  <a:pt x="151507" y="744176"/>
                  <a:pt x="169334" y="745067"/>
                </a:cubicBezTo>
                <a:lnTo>
                  <a:pt x="338667" y="753534"/>
                </a:lnTo>
                <a:cubicBezTo>
                  <a:pt x="347134" y="756356"/>
                  <a:pt x="356414" y="757408"/>
                  <a:pt x="364067" y="762000"/>
                </a:cubicBezTo>
                <a:cubicBezTo>
                  <a:pt x="394986" y="780552"/>
                  <a:pt x="375423" y="795967"/>
                  <a:pt x="397934" y="829734"/>
                </a:cubicBezTo>
                <a:cubicBezTo>
                  <a:pt x="403578" y="838201"/>
                  <a:pt x="408353" y="847317"/>
                  <a:pt x="414867" y="855134"/>
                </a:cubicBezTo>
                <a:cubicBezTo>
                  <a:pt x="428242" y="871185"/>
                  <a:pt x="446638" y="887952"/>
                  <a:pt x="465667" y="897467"/>
                </a:cubicBezTo>
                <a:cubicBezTo>
                  <a:pt x="473649" y="901458"/>
                  <a:pt x="482600" y="903112"/>
                  <a:pt x="491067" y="905934"/>
                </a:cubicBezTo>
                <a:cubicBezTo>
                  <a:pt x="530578" y="903112"/>
                  <a:pt x="571433" y="908069"/>
                  <a:pt x="609600" y="897467"/>
                </a:cubicBezTo>
                <a:cubicBezTo>
                  <a:pt x="624983" y="893194"/>
                  <a:pt x="630183" y="872456"/>
                  <a:pt x="643467" y="863600"/>
                </a:cubicBezTo>
                <a:lnTo>
                  <a:pt x="668867" y="846667"/>
                </a:lnTo>
                <a:cubicBezTo>
                  <a:pt x="719284" y="771040"/>
                  <a:pt x="692321" y="822343"/>
                  <a:pt x="677334" y="635000"/>
                </a:cubicBezTo>
                <a:cubicBezTo>
                  <a:pt x="675075" y="606761"/>
                  <a:pt x="663070" y="609257"/>
                  <a:pt x="651934" y="584200"/>
                </a:cubicBezTo>
                <a:cubicBezTo>
                  <a:pt x="644685" y="567889"/>
                  <a:pt x="635000" y="533400"/>
                  <a:pt x="635000" y="533400"/>
                </a:cubicBezTo>
                <a:cubicBezTo>
                  <a:pt x="637822" y="502356"/>
                  <a:pt x="639058" y="471126"/>
                  <a:pt x="643467" y="440267"/>
                </a:cubicBezTo>
                <a:cubicBezTo>
                  <a:pt x="647723" y="410475"/>
                  <a:pt x="655454" y="416294"/>
                  <a:pt x="668867" y="389467"/>
                </a:cubicBezTo>
                <a:cubicBezTo>
                  <a:pt x="693373" y="340456"/>
                  <a:pt x="654585" y="386816"/>
                  <a:pt x="702734" y="338667"/>
                </a:cubicBezTo>
                <a:cubicBezTo>
                  <a:pt x="699912" y="282223"/>
                  <a:pt x="698960" y="225654"/>
                  <a:pt x="694267" y="169334"/>
                </a:cubicBezTo>
                <a:cubicBezTo>
                  <a:pt x="693301" y="157738"/>
                  <a:pt x="690384" y="146163"/>
                  <a:pt x="685800" y="135467"/>
                </a:cubicBezTo>
                <a:cubicBezTo>
                  <a:pt x="681792" y="126114"/>
                  <a:pt x="676062" y="117262"/>
                  <a:pt x="668867" y="110067"/>
                </a:cubicBezTo>
                <a:cubicBezTo>
                  <a:pt x="657362" y="98562"/>
                  <a:pt x="634420" y="87249"/>
                  <a:pt x="618067" y="84667"/>
                </a:cubicBezTo>
                <a:cubicBezTo>
                  <a:pt x="573117" y="77570"/>
                  <a:pt x="482600" y="67734"/>
                  <a:pt x="482600" y="67734"/>
                </a:cubicBezTo>
                <a:cubicBezTo>
                  <a:pt x="476956" y="50801"/>
                  <a:pt x="482600" y="22579"/>
                  <a:pt x="465667" y="16934"/>
                </a:cubicBezTo>
                <a:lnTo>
                  <a:pt x="414867" y="0"/>
                </a:lnTo>
                <a:cubicBezTo>
                  <a:pt x="381000" y="2822"/>
                  <a:pt x="346104" y="-290"/>
                  <a:pt x="313267" y="8467"/>
                </a:cubicBezTo>
                <a:cubicBezTo>
                  <a:pt x="301698" y="11552"/>
                  <a:pt x="297830" y="27225"/>
                  <a:pt x="287867" y="33867"/>
                </a:cubicBezTo>
                <a:cubicBezTo>
                  <a:pt x="280441" y="38818"/>
                  <a:pt x="270449" y="38343"/>
                  <a:pt x="262467" y="42334"/>
                </a:cubicBezTo>
                <a:cubicBezTo>
                  <a:pt x="253366" y="46885"/>
                  <a:pt x="246420" y="55259"/>
                  <a:pt x="237067" y="59267"/>
                </a:cubicBezTo>
                <a:cubicBezTo>
                  <a:pt x="226371" y="63851"/>
                  <a:pt x="214389" y="64537"/>
                  <a:pt x="203200" y="67734"/>
                </a:cubicBezTo>
                <a:cubicBezTo>
                  <a:pt x="194619" y="70186"/>
                  <a:pt x="186267" y="73378"/>
                  <a:pt x="177800" y="76200"/>
                </a:cubicBezTo>
                <a:lnTo>
                  <a:pt x="160867" y="93134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/>
          <p:cNvSpPr/>
          <p:nvPr/>
        </p:nvSpPr>
        <p:spPr>
          <a:xfrm>
            <a:off x="608305" y="3550330"/>
            <a:ext cx="1419911" cy="1402085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976748" y="6000901"/>
            <a:ext cx="4957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Symbolic </a:t>
            </a:r>
            <a:r>
              <a:rPr lang="en-US" sz="3600" dirty="0" smtClean="0">
                <a:solidFill>
                  <a:srgbClr val="FF0000"/>
                </a:solidFill>
              </a:rPr>
              <a:t>Abstraction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934960" y="2514600"/>
                <a:ext cx="5801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960" y="2514600"/>
                <a:ext cx="580159" cy="646331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479069" y="1991380"/>
            <a:ext cx="187423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Challenging</a:t>
            </a:r>
            <a:endParaRPr lang="en-US" sz="2800" dirty="0"/>
          </a:p>
        </p:txBody>
      </p:sp>
      <p:sp>
        <p:nvSpPr>
          <p:cNvPr id="26" name="Freeform 25"/>
          <p:cNvSpPr/>
          <p:nvPr/>
        </p:nvSpPr>
        <p:spPr>
          <a:xfrm>
            <a:off x="1910259" y="3311545"/>
            <a:ext cx="5745909" cy="1237435"/>
          </a:xfrm>
          <a:custGeom>
            <a:avLst/>
            <a:gdLst>
              <a:gd name="connsiteX0" fmla="*/ 6145967 w 6145967"/>
              <a:gd name="connsiteY0" fmla="*/ 0 h 870094"/>
              <a:gd name="connsiteX1" fmla="*/ 4706912 w 6145967"/>
              <a:gd name="connsiteY1" fmla="*/ 734518 h 870094"/>
              <a:gd name="connsiteX2" fmla="*/ 1109272 w 6145967"/>
              <a:gd name="connsiteY2" fmla="*/ 869429 h 870094"/>
              <a:gd name="connsiteX3" fmla="*/ 0 w 6145967"/>
              <a:gd name="connsiteY3" fmla="*/ 779488 h 870094"/>
              <a:gd name="connsiteX0" fmla="*/ 6043914 w 6043914"/>
              <a:gd name="connsiteY0" fmla="*/ 0 h 965043"/>
              <a:gd name="connsiteX1" fmla="*/ 4604859 w 6043914"/>
              <a:gd name="connsiteY1" fmla="*/ 734518 h 965043"/>
              <a:gd name="connsiteX2" fmla="*/ 1007219 w 6043914"/>
              <a:gd name="connsiteY2" fmla="*/ 869429 h 965043"/>
              <a:gd name="connsiteX3" fmla="*/ 0 w 6043914"/>
              <a:gd name="connsiteY3" fmla="*/ 956909 h 965043"/>
              <a:gd name="connsiteX0" fmla="*/ 6043914 w 6043914"/>
              <a:gd name="connsiteY0" fmla="*/ 0 h 1007662"/>
              <a:gd name="connsiteX1" fmla="*/ 4604859 w 6043914"/>
              <a:gd name="connsiteY1" fmla="*/ 734518 h 1007662"/>
              <a:gd name="connsiteX2" fmla="*/ 1050956 w 6043914"/>
              <a:gd name="connsiteY2" fmla="*/ 1005906 h 1007662"/>
              <a:gd name="connsiteX3" fmla="*/ 0 w 6043914"/>
              <a:gd name="connsiteY3" fmla="*/ 956909 h 1007662"/>
              <a:gd name="connsiteX0" fmla="*/ 6109747 w 6109747"/>
              <a:gd name="connsiteY0" fmla="*/ 0 h 1007259"/>
              <a:gd name="connsiteX1" fmla="*/ 4670692 w 6109747"/>
              <a:gd name="connsiteY1" fmla="*/ 734518 h 1007259"/>
              <a:gd name="connsiteX2" fmla="*/ 1116789 w 6109747"/>
              <a:gd name="connsiteY2" fmla="*/ 1005906 h 1007259"/>
              <a:gd name="connsiteX3" fmla="*/ 0 w 6109747"/>
              <a:gd name="connsiteY3" fmla="*/ 949156 h 100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9747" h="1007259">
                <a:moveTo>
                  <a:pt x="6109747" y="0"/>
                </a:moveTo>
                <a:cubicBezTo>
                  <a:pt x="5809944" y="294806"/>
                  <a:pt x="5502852" y="566867"/>
                  <a:pt x="4670692" y="734518"/>
                </a:cubicBezTo>
                <a:cubicBezTo>
                  <a:pt x="3838532" y="902169"/>
                  <a:pt x="1901274" y="998411"/>
                  <a:pt x="1116789" y="1005906"/>
                </a:cubicBezTo>
                <a:cubicBezTo>
                  <a:pt x="332304" y="1013401"/>
                  <a:pt x="177383" y="989130"/>
                  <a:pt x="0" y="949156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857511" y="4306669"/>
                <a:ext cx="5432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511" y="4306669"/>
                <a:ext cx="543289" cy="646331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37685" y="3048000"/>
                <a:ext cx="7961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sz="36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685" y="3048000"/>
                <a:ext cx="796115" cy="646331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54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6" grpId="0" animBg="1"/>
      <p:bldP spid="27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Symbolic abstraction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dirty="0"/>
                  <a:t> best transformer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Diamond 5"/>
          <p:cNvSpPr/>
          <p:nvPr/>
        </p:nvSpPr>
        <p:spPr>
          <a:xfrm>
            <a:off x="6478249" y="2303913"/>
            <a:ext cx="2355840" cy="3268527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3942855" y="1378077"/>
            <a:ext cx="1725328" cy="4378796"/>
            <a:chOff x="3942855" y="1378077"/>
            <a:chExt cx="1725328" cy="4378796"/>
          </a:xfrm>
        </p:grpSpPr>
        <p:sp>
          <p:nvSpPr>
            <p:cNvPr id="9" name="Oval 8"/>
            <p:cNvSpPr/>
            <p:nvPr/>
          </p:nvSpPr>
          <p:spPr>
            <a:xfrm>
              <a:off x="3942855" y="2119479"/>
              <a:ext cx="1725328" cy="363739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4461965" y="1378077"/>
                  <a:ext cx="664221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ℒ</m:t>
                        </m:r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1965" y="1378077"/>
                  <a:ext cx="664221" cy="769441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14400" y="1295400"/>
                <a:ext cx="62574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𝒞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295400"/>
                <a:ext cx="625748" cy="70788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28600" y="2086068"/>
            <a:ext cx="2578873" cy="36745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339498" y="2996431"/>
                <a:ext cx="4755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498" y="2996431"/>
                <a:ext cx="475579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lowchart: Connector 13"/>
          <p:cNvSpPr/>
          <p:nvPr/>
        </p:nvSpPr>
        <p:spPr>
          <a:xfrm>
            <a:off x="7368275" y="3379172"/>
            <a:ext cx="93066" cy="101639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011677" y="3585025"/>
            <a:ext cx="764620" cy="467655"/>
            <a:chOff x="1680500" y="3810000"/>
            <a:chExt cx="1291300" cy="743271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680500" y="3810000"/>
              <a:ext cx="1291300" cy="685800"/>
            </a:xfrm>
            <a:prstGeom prst="line">
              <a:avLst/>
            </a:prstGeom>
            <a:ln w="50800">
              <a:solidFill>
                <a:srgbClr val="3165BB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703760" y="3906940"/>
                  <a:ext cx="49722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oMath>
                    </m:oMathPara>
                  </a14:m>
                  <a:endParaRPr lang="en-US" sz="3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3760" y="3906940"/>
                  <a:ext cx="497224" cy="646331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r="-2041" b="-179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032030" y="3154138"/>
                <a:ext cx="154354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∧</m:t>
                      </m:r>
                      <m:acc>
                        <m:accPr>
                          <m:chr m:val="̂"/>
                          <m:ctrlPr>
                            <a:rPr lang="en-US" sz="2200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</m:acc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030" y="3154138"/>
                <a:ext cx="1543545" cy="430887"/>
              </a:xfrm>
              <a:prstGeom prst="rect">
                <a:avLst/>
              </a:prstGeom>
              <a:blipFill rotWithShape="1">
                <a:blip r:embed="rId16"/>
                <a:stretch>
                  <a:fillRect t="-2817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131306" y="3800772"/>
                <a:ext cx="5597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306" y="3800772"/>
                <a:ext cx="559769" cy="52322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lowchart: Connector 20"/>
          <p:cNvSpPr/>
          <p:nvPr/>
        </p:nvSpPr>
        <p:spPr>
          <a:xfrm>
            <a:off x="8131306" y="4113652"/>
            <a:ext cx="93066" cy="101639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447489" y="2870274"/>
            <a:ext cx="1934415" cy="523783"/>
            <a:chOff x="5447489" y="2870274"/>
            <a:chExt cx="1934415" cy="523783"/>
          </a:xfrm>
        </p:grpSpPr>
        <p:cxnSp>
          <p:nvCxnSpPr>
            <p:cNvPr id="24" name="Straight Arrow Connector 23"/>
            <p:cNvCxnSpPr>
              <a:stCxn id="14" idx="1"/>
            </p:cNvCxnSpPr>
            <p:nvPr/>
          </p:nvCxnSpPr>
          <p:spPr>
            <a:xfrm flipH="1" flipV="1">
              <a:off x="5447489" y="3379172"/>
              <a:ext cx="1934415" cy="14885"/>
            </a:xfrm>
            <a:prstGeom prst="straightConnector1">
              <a:avLst/>
            </a:prstGeom>
            <a:ln w="240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6046941" y="2870274"/>
                  <a:ext cx="42376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6941" y="2870274"/>
                  <a:ext cx="423769" cy="461665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 t="-3947" r="-21739"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8" name="Straight Arrow Connector 27"/>
          <p:cNvCxnSpPr/>
          <p:nvPr/>
        </p:nvCxnSpPr>
        <p:spPr>
          <a:xfrm flipV="1">
            <a:off x="1319872" y="3408953"/>
            <a:ext cx="2911660" cy="298061"/>
          </a:xfrm>
          <a:prstGeom prst="straightConnector1">
            <a:avLst/>
          </a:prstGeom>
          <a:ln w="240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owchart: Connector 31"/>
          <p:cNvSpPr/>
          <p:nvPr/>
        </p:nvSpPr>
        <p:spPr>
          <a:xfrm>
            <a:off x="4676379" y="3547642"/>
            <a:ext cx="93066" cy="101639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21" idx="2"/>
            <a:endCxn id="32" idx="5"/>
          </p:cNvCxnSpPr>
          <p:nvPr/>
        </p:nvCxnSpPr>
        <p:spPr>
          <a:xfrm flipH="1" flipV="1">
            <a:off x="4755816" y="3634396"/>
            <a:ext cx="3375490" cy="530076"/>
          </a:xfrm>
          <a:prstGeom prst="straightConnector1">
            <a:avLst/>
          </a:prstGeom>
          <a:ln w="24000">
            <a:solidFill>
              <a:srgbClr val="0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978710" y="3831549"/>
                <a:ext cx="4472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8710" y="3831549"/>
                <a:ext cx="447237" cy="461665"/>
              </a:xfrm>
              <a:prstGeom prst="rect">
                <a:avLst/>
              </a:prstGeom>
              <a:blipFill rotWithShape="1">
                <a:blip r:embed="rId19"/>
                <a:stretch>
                  <a:fillRect t="-4000" r="-24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/>
          <p:cNvGrpSpPr/>
          <p:nvPr/>
        </p:nvGrpSpPr>
        <p:grpSpPr>
          <a:xfrm>
            <a:off x="7447712" y="3292462"/>
            <a:ext cx="724392" cy="821191"/>
            <a:chOff x="1713052" y="3652306"/>
            <a:chExt cx="1223362" cy="1305168"/>
          </a:xfrm>
        </p:grpSpPr>
        <p:cxnSp>
          <p:nvCxnSpPr>
            <p:cNvPr id="46" name="Straight Connector 45"/>
            <p:cNvCxnSpPr>
              <a:stCxn id="14" idx="5"/>
            </p:cNvCxnSpPr>
            <p:nvPr/>
          </p:nvCxnSpPr>
          <p:spPr>
            <a:xfrm>
              <a:off x="1713052" y="3928004"/>
              <a:ext cx="1154462" cy="1029470"/>
            </a:xfrm>
            <a:prstGeom prst="line">
              <a:avLst/>
            </a:prstGeom>
            <a:ln w="38100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2290283" y="3652306"/>
                  <a:ext cx="646131" cy="8440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#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0283" y="3652306"/>
                  <a:ext cx="646131" cy="844019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 r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3360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/>
      <p:bldP spid="12" grpId="0" animBg="1"/>
      <p:bldP spid="13" grpId="0"/>
      <p:bldP spid="14" grpId="0" animBg="1"/>
      <p:bldP spid="19" grpId="0"/>
      <p:bldP spid="20" grpId="0"/>
      <p:bldP spid="21" grpId="0" animBg="1"/>
      <p:bldP spid="32" grpId="0" animBg="1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Automation of best transformer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02648" y="2895600"/>
            <a:ext cx="2209800" cy="1524000"/>
          </a:xfrm>
          <a:prstGeom prst="rect">
            <a:avLst/>
          </a:prstGeom>
          <a:solidFill>
            <a:schemeClr val="tx1"/>
          </a:solidFill>
          <a:ln w="41275">
            <a:solidFill>
              <a:srgbClr val="D4B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3177722" y="2206486"/>
            <a:ext cx="353185" cy="61291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617048" y="4467086"/>
            <a:ext cx="388504" cy="612914"/>
          </a:xfrm>
          <a:prstGeom prst="downArrow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160604" y="2209800"/>
            <a:ext cx="353185" cy="61291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C:\Users\aditya\AppData\Local\Microsoft\Windows\Temporary Internet Files\Content.IE5\6EU15VYJ\MC900431526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35" y="3010712"/>
            <a:ext cx="137145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60932" y="1621711"/>
                <a:ext cx="48763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00B0F0"/>
                          </a:solidFill>
                          <a:latin typeface="Cambria Math"/>
                          <a:ea typeface="MS Mincho" pitchFamily="49" charset="-128"/>
                        </a:rPr>
                        <m:t>𝝉</m:t>
                      </m:r>
                    </m:oMath>
                  </m:oMathPara>
                </a14:m>
                <a:endParaRPr lang="en-US" sz="3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932" y="1621711"/>
                <a:ext cx="487634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005552" y="1498600"/>
                <a:ext cx="167879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∈</m:t>
                      </m:r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552" y="1498600"/>
                <a:ext cx="1678793" cy="7078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514478" y="5066101"/>
                <a:ext cx="66396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478" y="5066101"/>
                <a:ext cx="663964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Callout 1 16"/>
          <p:cNvSpPr/>
          <p:nvPr/>
        </p:nvSpPr>
        <p:spPr>
          <a:xfrm>
            <a:off x="4912449" y="5080000"/>
            <a:ext cx="2324930" cy="916057"/>
          </a:xfrm>
          <a:prstGeom prst="borderCallout1">
            <a:avLst>
              <a:gd name="adj1" fmla="val 34708"/>
              <a:gd name="adj2" fmla="val -1111"/>
              <a:gd name="adj3" fmla="val 33871"/>
              <a:gd name="adj4" fmla="val -29193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Application of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best transformer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1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4031-BC7C-4854-BB3B-B61E5CD3B582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44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7600"/>
          </a:xfrm>
        </p:spPr>
        <p:txBody>
          <a:bodyPr>
            <a:normAutofit/>
          </a:bodyPr>
          <a:lstStyle/>
          <a:p>
            <a:r>
              <a:rPr lang="en-US" sz="4000" dirty="0"/>
              <a:t>Project Activities</a:t>
            </a:r>
          </a:p>
        </p:txBody>
      </p:sp>
      <p:sp>
        <p:nvSpPr>
          <p:cNvPr id="144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412713"/>
            <a:ext cx="8600587" cy="5160887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Component identification</a:t>
            </a:r>
          </a:p>
          <a:p>
            <a:pPr lvl="1"/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Recovering class hierarchies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using dynamic analysis</a:t>
            </a:r>
          </a:p>
          <a:p>
            <a:pPr lvl="2"/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</a:rPr>
              <a:t>group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functions into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</a:rPr>
              <a:t>classes</a:t>
            </a:r>
          </a:p>
          <a:p>
            <a:pPr lvl="2"/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</a:rPr>
              <a:t>identify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inheritance and delegation relationships among the inferred classes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Component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extraction</a:t>
            </a:r>
          </a:p>
          <a:p>
            <a:pPr lvl="1"/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Specialization slicing</a:t>
            </a:r>
          </a:p>
          <a:p>
            <a:pPr lvl="2"/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</a:rPr>
              <a:t>create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multiple specialized versions of a procedure, each equipped with a different subset of the original procedure's parameters</a:t>
            </a:r>
          </a:p>
          <a:p>
            <a:pPr lvl="2"/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</a:rPr>
              <a:t>novel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algorithm creates optimal specialization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</a:rPr>
              <a:t>slice</a:t>
            </a:r>
          </a:p>
          <a:p>
            <a:pPr lvl="1"/>
            <a:r>
              <a:rPr lang="en-US" sz="2100" dirty="0" smtClean="0">
                <a:solidFill>
                  <a:schemeClr val="bg2">
                    <a:lumMod val="75000"/>
                  </a:schemeClr>
                </a:solidFill>
              </a:rPr>
              <a:t>Partial </a:t>
            </a:r>
            <a:r>
              <a:rPr lang="en-US" sz="2100" dirty="0">
                <a:solidFill>
                  <a:schemeClr val="bg2">
                    <a:lumMod val="75000"/>
                  </a:schemeClr>
                </a:solidFill>
              </a:rPr>
              <a:t>evaluation of machine </a:t>
            </a:r>
            <a:r>
              <a:rPr lang="en-US" sz="2100" dirty="0" smtClean="0">
                <a:solidFill>
                  <a:schemeClr val="bg2">
                    <a:lumMod val="75000"/>
                  </a:schemeClr>
                </a:solidFill>
              </a:rPr>
              <a:t>code</a:t>
            </a:r>
          </a:p>
          <a:p>
            <a:pPr lvl="2">
              <a:lnSpc>
                <a:spcPts val="2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</a:rPr>
              <a:t>general method to address extraction, specialization, and optimization of machine code</a:t>
            </a:r>
          </a:p>
          <a:p>
            <a:r>
              <a:rPr lang="en-US" sz="2400" dirty="0" smtClean="0"/>
              <a:t>Verifying </a:t>
            </a:r>
            <a:r>
              <a:rPr lang="en-US" sz="2400" dirty="0"/>
              <a:t>component </a:t>
            </a:r>
            <a:r>
              <a:rPr lang="en-US" sz="2400" dirty="0" smtClean="0"/>
              <a:t>properties</a:t>
            </a:r>
          </a:p>
          <a:p>
            <a:pPr lvl="1"/>
            <a:r>
              <a:rPr lang="en-US" sz="2000" dirty="0" smtClean="0"/>
              <a:t>Symbolic abstraction</a:t>
            </a:r>
            <a:r>
              <a:rPr lang="en-US" sz="2000" dirty="0"/>
              <a:t> (BET + ONR STTR)</a:t>
            </a:r>
          </a:p>
          <a:p>
            <a:pPr lvl="2"/>
            <a:r>
              <a:rPr lang="en-US" sz="1600" dirty="0" smtClean="0"/>
              <a:t>methods </a:t>
            </a:r>
            <a:r>
              <a:rPr lang="en-US" sz="1600" dirty="0"/>
              <a:t>to obtain most-precise results in abstract interpretation</a:t>
            </a:r>
          </a:p>
          <a:p>
            <a:pPr lvl="2"/>
            <a:r>
              <a:rPr lang="en-US" sz="1600" dirty="0" smtClean="0"/>
              <a:t>for </a:t>
            </a:r>
            <a:r>
              <a:rPr lang="en-US" sz="1600" dirty="0"/>
              <a:t>a given abstract domain, attains the limit of what is achievable by any analysis algorithm</a:t>
            </a:r>
          </a:p>
          <a:p>
            <a:pPr lvl="1"/>
            <a:r>
              <a:rPr lang="en-US" sz="2000" dirty="0"/>
              <a:t>Domain-combination technique: combine results from multiple analysis </a:t>
            </a:r>
            <a:r>
              <a:rPr lang="en-US" sz="2000" dirty="0" smtClean="0"/>
              <a:t>methods</a:t>
            </a:r>
          </a:p>
          <a:p>
            <a:pPr lvl="1"/>
            <a:r>
              <a:rPr lang="en-US" sz="2000" dirty="0" smtClean="0"/>
              <a:t>Abstract </a:t>
            </a:r>
            <a:r>
              <a:rPr lang="en-US" sz="2000" dirty="0"/>
              <a:t>domain of bit-vector inequalities</a:t>
            </a:r>
          </a:p>
          <a:p>
            <a:pPr lvl="2"/>
            <a:r>
              <a:rPr lang="en-US" sz="1600" dirty="0"/>
              <a:t>allows a tool to identify inequality invariants for machine arithmetic (arithmetic mod 2</a:t>
            </a:r>
            <a:r>
              <a:rPr lang="en-US" sz="1600" baseline="30000" dirty="0"/>
              <a:t>32</a:t>
            </a:r>
            <a:r>
              <a:rPr lang="en-US" sz="1600" dirty="0"/>
              <a:t> or 2</a:t>
            </a:r>
            <a:r>
              <a:rPr lang="en-US" sz="1600" baseline="30000" dirty="0"/>
              <a:t>64</a:t>
            </a:r>
            <a:r>
              <a:rPr lang="en-US" sz="1600" dirty="0"/>
              <a:t>)</a:t>
            </a:r>
          </a:p>
          <a:p>
            <a:pPr lvl="2"/>
            <a:r>
              <a:rPr lang="en-US" sz="1600" dirty="0"/>
              <a:t>fills a long-standing need in both source-code and machine-code </a:t>
            </a:r>
            <a:r>
              <a:rPr lang="en-US" sz="1600" dirty="0" smtClean="0"/>
              <a:t>analysis</a:t>
            </a:r>
            <a:endParaRPr lang="en-US" sz="2000" dirty="0"/>
          </a:p>
          <a:p>
            <a:pPr lvl="1"/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Format-compatibility checking (ONR)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1434906" y="407963"/>
            <a:ext cx="7568418" cy="3193366"/>
          </a:xfrm>
          <a:prstGeom prst="wedgeRoundRectCallout">
            <a:avLst>
              <a:gd name="adj1" fmla="val -43027"/>
              <a:gd name="adj2" fmla="val 76425"/>
              <a:gd name="adj3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</a:rPr>
              <a:t>Theme of all BET projects: Recover abstractions of program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Deliberately </a:t>
            </a:r>
            <a:r>
              <a:rPr lang="en-US" sz="2000" dirty="0" err="1" smtClean="0">
                <a:solidFill>
                  <a:schemeClr val="tx1"/>
                </a:solidFill>
              </a:rPr>
              <a:t>lossy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dirty="0">
                <a:solidFill>
                  <a:schemeClr val="tx1"/>
                </a:solidFill>
              </a:rPr>
              <a:t>Model some aspect(s) of a program’s behavior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Range from</a:t>
            </a:r>
          </a:p>
          <a:p>
            <a:pPr marL="800100" lvl="1" indent="-342900">
              <a:buFont typeface="Calibri" pitchFamily="34" charset="0"/>
              <a:buChar char="—"/>
            </a:pPr>
            <a:r>
              <a:rPr lang="en-US" sz="2000" dirty="0" smtClean="0">
                <a:solidFill>
                  <a:schemeClr val="tx1"/>
                </a:solidFill>
              </a:rPr>
              <a:t>syntactic (CFG, PDG) to</a:t>
            </a:r>
          </a:p>
          <a:p>
            <a:pPr marL="800100" lvl="1" indent="-342900">
              <a:buFont typeface="Calibri" pitchFamily="34" charset="0"/>
              <a:buChar char="—"/>
            </a:pPr>
            <a:r>
              <a:rPr lang="en-US" sz="2000" dirty="0" smtClean="0">
                <a:solidFill>
                  <a:schemeClr val="tx1"/>
                </a:solidFill>
              </a:rPr>
              <a:t>semantic (invariants, procedure summaries, symbolic states)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Different algorithms/transformations need different properties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UW Theme: Fundamental techniques for recovering abstractions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Can attain </a:t>
            </a:r>
            <a:r>
              <a:rPr lang="en-US" sz="2000" i="1" dirty="0" smtClean="0">
                <a:solidFill>
                  <a:srgbClr val="C00000"/>
                </a:solidFill>
              </a:rPr>
              <a:t>provably best abstractions </a:t>
            </a:r>
            <a:r>
              <a:rPr lang="en-US" sz="2000" dirty="0" smtClean="0">
                <a:solidFill>
                  <a:schemeClr val="tx1"/>
                </a:solidFill>
              </a:rPr>
              <a:t>(under some conditions)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Easier to </a:t>
            </a:r>
            <a:r>
              <a:rPr lang="en-US" sz="2000" smtClean="0">
                <a:solidFill>
                  <a:schemeClr val="tx1"/>
                </a:solidFill>
              </a:rPr>
              <a:t>build tools: Correct-by-construction </a:t>
            </a:r>
            <a:r>
              <a:rPr lang="en-US" sz="2000" dirty="0" smtClean="0">
                <a:solidFill>
                  <a:schemeClr val="tx1"/>
                </a:solidFill>
              </a:rPr>
              <a:t>analyzers</a:t>
            </a:r>
          </a:p>
        </p:txBody>
      </p:sp>
    </p:spTree>
    <p:extLst>
      <p:ext uri="{BB962C8B-B14F-4D97-AF65-F5344CB8AC3E}">
        <p14:creationId xmlns:p14="http://schemas.microsoft.com/office/powerpoint/2010/main" val="396722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96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4896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Automation of best transformer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02648" y="2895600"/>
            <a:ext cx="2209800" cy="1524000"/>
          </a:xfrm>
          <a:prstGeom prst="rect">
            <a:avLst/>
          </a:prstGeom>
          <a:solidFill>
            <a:schemeClr val="tx1"/>
          </a:solidFill>
          <a:ln w="41275">
            <a:solidFill>
              <a:srgbClr val="D4B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3177722" y="2206486"/>
            <a:ext cx="353185" cy="61291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617048" y="4467086"/>
            <a:ext cx="388504" cy="612914"/>
          </a:xfrm>
          <a:prstGeom prst="downArrow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160604" y="2209800"/>
            <a:ext cx="353185" cy="61291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999343" y="1560155"/>
                <a:ext cx="7146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343" y="1560155"/>
                <a:ext cx="714683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005552" y="1498600"/>
                <a:ext cx="167879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∈</m:t>
                      </m:r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552" y="1498600"/>
                <a:ext cx="1678793" cy="707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514478" y="5066101"/>
                <a:ext cx="66396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478" y="5066101"/>
                <a:ext cx="663964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Callout 1 16"/>
          <p:cNvSpPr/>
          <p:nvPr/>
        </p:nvSpPr>
        <p:spPr>
          <a:xfrm>
            <a:off x="4912449" y="5080000"/>
            <a:ext cx="2324930" cy="916057"/>
          </a:xfrm>
          <a:prstGeom prst="borderCallout1">
            <a:avLst>
              <a:gd name="adj1" fmla="val 34708"/>
              <a:gd name="adj2" fmla="val -1111"/>
              <a:gd name="adj3" fmla="val 33871"/>
              <a:gd name="adj4" fmla="val -29193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Application of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best transformer</a:t>
            </a:r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343402" y="3195694"/>
                <a:ext cx="84433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60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acc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402" y="3195694"/>
                <a:ext cx="844334" cy="101566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783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Algorithm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𝒞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4191000" y="2805545"/>
            <a:ext cx="1752600" cy="1242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SMT Solver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800600" y="2057400"/>
            <a:ext cx="391395" cy="7135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38675" y="4720650"/>
                <a:ext cx="1523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sz="3200" i="1" smtClean="0">
                          <a:latin typeface="Cambria Math"/>
                          <a:ea typeface="Cambria Math"/>
                        </a:rPr>
                        <m:t>⊨</m:t>
                      </m:r>
                      <m:r>
                        <a:rPr lang="en-US" sz="320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675" y="4720650"/>
                <a:ext cx="1523999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own Arrow 9"/>
          <p:cNvSpPr/>
          <p:nvPr/>
        </p:nvSpPr>
        <p:spPr>
          <a:xfrm>
            <a:off x="4800600" y="4058515"/>
            <a:ext cx="391395" cy="7135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endCxn id="12" idx="6"/>
          </p:cNvCxnSpPr>
          <p:nvPr/>
        </p:nvCxnSpPr>
        <p:spPr>
          <a:xfrm flipH="1" flipV="1">
            <a:off x="1809750" y="4740472"/>
            <a:ext cx="2972770" cy="272565"/>
          </a:xfrm>
          <a:prstGeom prst="straightConnector1">
            <a:avLst/>
          </a:prstGeom>
          <a:ln w="240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657350" y="4657725"/>
            <a:ext cx="152400" cy="1654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8600" y="2086068"/>
            <a:ext cx="2578873" cy="36745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2" descr="C:\Users\aditya\AppData\Local\Microsoft\Windows\Temporary Internet Files\Content.IE5\LHMHQNH2\MC900436397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09" y="1600200"/>
            <a:ext cx="915091" cy="91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00674" y="6111240"/>
            <a:ext cx="349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SMT:= </a:t>
            </a:r>
            <a:r>
              <a:rPr lang="en-US" dirty="0" err="1" smtClean="0"/>
              <a:t>Satisfiability</a:t>
            </a:r>
            <a:r>
              <a:rPr lang="en-US" dirty="0" smtClean="0"/>
              <a:t> Modulo Theory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771798" y="1534180"/>
                <a:ext cx="5177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/>
                        </a:rPr>
                        <m:t>𝜑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1798" y="1534180"/>
                <a:ext cx="517769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96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 animBg="1"/>
      <p:bldP spid="12" grpId="0" animBg="1"/>
      <p:bldP spid="13" grpId="0" animBg="1"/>
      <p:bldP spid="15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RSY algorithm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 smtClean="0"/>
                  <a:t>             </a:t>
                </a:r>
                <a:r>
                  <a:rPr lang="en-US" sz="2400" dirty="0" smtClean="0"/>
                  <a:t>[VMCAI’04]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42</a:t>
            </a:fld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529535" y="4421833"/>
            <a:ext cx="241873" cy="49014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144468" y="3869963"/>
            <a:ext cx="385067" cy="55187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144468" y="3140674"/>
            <a:ext cx="385067" cy="695918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8" idx="6"/>
          </p:cNvCxnSpPr>
          <p:nvPr/>
        </p:nvCxnSpPr>
        <p:spPr>
          <a:xfrm flipV="1">
            <a:off x="7723596" y="4911973"/>
            <a:ext cx="47812" cy="618541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/>
              <p14:cNvContentPartPr/>
              <p14:nvPr/>
            </p14:nvContentPartPr>
            <p14:xfrm>
              <a:off x="7259791" y="5551659"/>
              <a:ext cx="883015" cy="438251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45392" y="5545902"/>
                <a:ext cx="912893" cy="458041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/>
          <p:cNvSpPr txBox="1"/>
          <p:nvPr/>
        </p:nvSpPr>
        <p:spPr>
          <a:xfrm>
            <a:off x="3270915" y="2630163"/>
            <a:ext cx="2537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a typeface="Cambria Math"/>
              </a:rPr>
              <a:t>Smart sampling</a:t>
            </a:r>
          </a:p>
        </p:txBody>
      </p:sp>
      <p:sp>
        <p:nvSpPr>
          <p:cNvPr id="33" name="Flowchart: Connector 32"/>
          <p:cNvSpPr/>
          <p:nvPr/>
        </p:nvSpPr>
        <p:spPr>
          <a:xfrm>
            <a:off x="1187840" y="3890991"/>
            <a:ext cx="102373" cy="1016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/>
          <p:cNvSpPr/>
          <p:nvPr/>
        </p:nvSpPr>
        <p:spPr>
          <a:xfrm>
            <a:off x="1415663" y="4218618"/>
            <a:ext cx="102373" cy="1016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/>
          <p:cNvSpPr/>
          <p:nvPr/>
        </p:nvSpPr>
        <p:spPr>
          <a:xfrm>
            <a:off x="1039139" y="4418466"/>
            <a:ext cx="102373" cy="1016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/>
          <p:cNvSpPr/>
          <p:nvPr/>
        </p:nvSpPr>
        <p:spPr>
          <a:xfrm>
            <a:off x="1488961" y="4664914"/>
            <a:ext cx="102373" cy="1016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057954" y="4766553"/>
            <a:ext cx="408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a typeface="Cambria Math"/>
              </a:rPr>
              <a:t>Converge “from below”</a:t>
            </a:r>
            <a:endParaRPr lang="en-US" sz="2800" dirty="0"/>
          </a:p>
        </p:txBody>
      </p:sp>
      <p:sp>
        <p:nvSpPr>
          <p:cNvPr id="42" name="Diamond 41"/>
          <p:cNvSpPr/>
          <p:nvPr/>
        </p:nvSpPr>
        <p:spPr>
          <a:xfrm>
            <a:off x="6478249" y="2303913"/>
            <a:ext cx="2355840" cy="3268527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lowchart: Connector 47"/>
          <p:cNvSpPr/>
          <p:nvPr/>
        </p:nvSpPr>
        <p:spPr>
          <a:xfrm>
            <a:off x="7621223" y="5474612"/>
            <a:ext cx="102373" cy="11180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193767" y="2507052"/>
            <a:ext cx="1287404" cy="646331"/>
            <a:chOff x="3683149" y="3832262"/>
            <a:chExt cx="1287404" cy="646331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3683149" y="3832262"/>
                  <a:ext cx="1287404" cy="646331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60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</m:acc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3149" y="3832262"/>
                  <a:ext cx="1287404" cy="646331"/>
                </a:xfrm>
                <a:prstGeom prst="rect">
                  <a:avLst/>
                </a:prstGeom>
                <a:blipFill rotWithShape="1"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4016143" y="4419600"/>
              <a:ext cx="45719" cy="4571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𝒞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  <a:blipFill rotWithShape="1"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sz="36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blipFill rotWithShape="1"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/>
          <p:cNvSpPr/>
          <p:nvPr/>
        </p:nvSpPr>
        <p:spPr>
          <a:xfrm>
            <a:off x="228600" y="2086068"/>
            <a:ext cx="2578873" cy="36745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827174" y="3615470"/>
            <a:ext cx="926078" cy="1326378"/>
          </a:xfrm>
          <a:custGeom>
            <a:avLst/>
            <a:gdLst>
              <a:gd name="connsiteX0" fmla="*/ 160867 w 702734"/>
              <a:gd name="connsiteY0" fmla="*/ 93134 h 905934"/>
              <a:gd name="connsiteX1" fmla="*/ 93134 w 702734"/>
              <a:gd name="connsiteY1" fmla="*/ 101600 h 905934"/>
              <a:gd name="connsiteX2" fmla="*/ 67734 w 702734"/>
              <a:gd name="connsiteY2" fmla="*/ 118534 h 905934"/>
              <a:gd name="connsiteX3" fmla="*/ 42334 w 702734"/>
              <a:gd name="connsiteY3" fmla="*/ 127000 h 905934"/>
              <a:gd name="connsiteX4" fmla="*/ 8467 w 702734"/>
              <a:gd name="connsiteY4" fmla="*/ 169334 h 905934"/>
              <a:gd name="connsiteX5" fmla="*/ 0 w 702734"/>
              <a:gd name="connsiteY5" fmla="*/ 194734 h 905934"/>
              <a:gd name="connsiteX6" fmla="*/ 16934 w 702734"/>
              <a:gd name="connsiteY6" fmla="*/ 287867 h 905934"/>
              <a:gd name="connsiteX7" fmla="*/ 33867 w 702734"/>
              <a:gd name="connsiteY7" fmla="*/ 313267 h 905934"/>
              <a:gd name="connsiteX8" fmla="*/ 42334 w 702734"/>
              <a:gd name="connsiteY8" fmla="*/ 338667 h 905934"/>
              <a:gd name="connsiteX9" fmla="*/ 50800 w 702734"/>
              <a:gd name="connsiteY9" fmla="*/ 584200 h 905934"/>
              <a:gd name="connsiteX10" fmla="*/ 59267 w 702734"/>
              <a:gd name="connsiteY10" fmla="*/ 609600 h 905934"/>
              <a:gd name="connsiteX11" fmla="*/ 76200 w 702734"/>
              <a:gd name="connsiteY11" fmla="*/ 668867 h 905934"/>
              <a:gd name="connsiteX12" fmla="*/ 110067 w 702734"/>
              <a:gd name="connsiteY12" fmla="*/ 702734 h 905934"/>
              <a:gd name="connsiteX13" fmla="*/ 118534 w 702734"/>
              <a:gd name="connsiteY13" fmla="*/ 728134 h 905934"/>
              <a:gd name="connsiteX14" fmla="*/ 169334 w 702734"/>
              <a:gd name="connsiteY14" fmla="*/ 745067 h 905934"/>
              <a:gd name="connsiteX15" fmla="*/ 338667 w 702734"/>
              <a:gd name="connsiteY15" fmla="*/ 753534 h 905934"/>
              <a:gd name="connsiteX16" fmla="*/ 364067 w 702734"/>
              <a:gd name="connsiteY16" fmla="*/ 762000 h 905934"/>
              <a:gd name="connsiteX17" fmla="*/ 397934 w 702734"/>
              <a:gd name="connsiteY17" fmla="*/ 829734 h 905934"/>
              <a:gd name="connsiteX18" fmla="*/ 414867 w 702734"/>
              <a:gd name="connsiteY18" fmla="*/ 855134 h 905934"/>
              <a:gd name="connsiteX19" fmla="*/ 465667 w 702734"/>
              <a:gd name="connsiteY19" fmla="*/ 897467 h 905934"/>
              <a:gd name="connsiteX20" fmla="*/ 491067 w 702734"/>
              <a:gd name="connsiteY20" fmla="*/ 905934 h 905934"/>
              <a:gd name="connsiteX21" fmla="*/ 609600 w 702734"/>
              <a:gd name="connsiteY21" fmla="*/ 897467 h 905934"/>
              <a:gd name="connsiteX22" fmla="*/ 643467 w 702734"/>
              <a:gd name="connsiteY22" fmla="*/ 863600 h 905934"/>
              <a:gd name="connsiteX23" fmla="*/ 668867 w 702734"/>
              <a:gd name="connsiteY23" fmla="*/ 846667 h 905934"/>
              <a:gd name="connsiteX24" fmla="*/ 677334 w 702734"/>
              <a:gd name="connsiteY24" fmla="*/ 635000 h 905934"/>
              <a:gd name="connsiteX25" fmla="*/ 651934 w 702734"/>
              <a:gd name="connsiteY25" fmla="*/ 584200 h 905934"/>
              <a:gd name="connsiteX26" fmla="*/ 635000 w 702734"/>
              <a:gd name="connsiteY26" fmla="*/ 533400 h 905934"/>
              <a:gd name="connsiteX27" fmla="*/ 643467 w 702734"/>
              <a:gd name="connsiteY27" fmla="*/ 440267 h 905934"/>
              <a:gd name="connsiteX28" fmla="*/ 668867 w 702734"/>
              <a:gd name="connsiteY28" fmla="*/ 389467 h 905934"/>
              <a:gd name="connsiteX29" fmla="*/ 702734 w 702734"/>
              <a:gd name="connsiteY29" fmla="*/ 338667 h 905934"/>
              <a:gd name="connsiteX30" fmla="*/ 694267 w 702734"/>
              <a:gd name="connsiteY30" fmla="*/ 169334 h 905934"/>
              <a:gd name="connsiteX31" fmla="*/ 685800 w 702734"/>
              <a:gd name="connsiteY31" fmla="*/ 135467 h 905934"/>
              <a:gd name="connsiteX32" fmla="*/ 668867 w 702734"/>
              <a:gd name="connsiteY32" fmla="*/ 110067 h 905934"/>
              <a:gd name="connsiteX33" fmla="*/ 618067 w 702734"/>
              <a:gd name="connsiteY33" fmla="*/ 84667 h 905934"/>
              <a:gd name="connsiteX34" fmla="*/ 482600 w 702734"/>
              <a:gd name="connsiteY34" fmla="*/ 67734 h 905934"/>
              <a:gd name="connsiteX35" fmla="*/ 465667 w 702734"/>
              <a:gd name="connsiteY35" fmla="*/ 16934 h 905934"/>
              <a:gd name="connsiteX36" fmla="*/ 414867 w 702734"/>
              <a:gd name="connsiteY36" fmla="*/ 0 h 905934"/>
              <a:gd name="connsiteX37" fmla="*/ 313267 w 702734"/>
              <a:gd name="connsiteY37" fmla="*/ 8467 h 905934"/>
              <a:gd name="connsiteX38" fmla="*/ 287867 w 702734"/>
              <a:gd name="connsiteY38" fmla="*/ 33867 h 905934"/>
              <a:gd name="connsiteX39" fmla="*/ 262467 w 702734"/>
              <a:gd name="connsiteY39" fmla="*/ 42334 h 905934"/>
              <a:gd name="connsiteX40" fmla="*/ 237067 w 702734"/>
              <a:gd name="connsiteY40" fmla="*/ 59267 h 905934"/>
              <a:gd name="connsiteX41" fmla="*/ 203200 w 702734"/>
              <a:gd name="connsiteY41" fmla="*/ 67734 h 905934"/>
              <a:gd name="connsiteX42" fmla="*/ 177800 w 702734"/>
              <a:gd name="connsiteY42" fmla="*/ 76200 h 905934"/>
              <a:gd name="connsiteX43" fmla="*/ 160867 w 702734"/>
              <a:gd name="connsiteY43" fmla="*/ 93134 h 90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02734" h="905934">
                <a:moveTo>
                  <a:pt x="160867" y="93134"/>
                </a:moveTo>
                <a:cubicBezTo>
                  <a:pt x="138289" y="95956"/>
                  <a:pt x="115086" y="95613"/>
                  <a:pt x="93134" y="101600"/>
                </a:cubicBezTo>
                <a:cubicBezTo>
                  <a:pt x="83317" y="104277"/>
                  <a:pt x="76836" y="113983"/>
                  <a:pt x="67734" y="118534"/>
                </a:cubicBezTo>
                <a:cubicBezTo>
                  <a:pt x="59752" y="122525"/>
                  <a:pt x="50801" y="124178"/>
                  <a:pt x="42334" y="127000"/>
                </a:cubicBezTo>
                <a:cubicBezTo>
                  <a:pt x="26583" y="142751"/>
                  <a:pt x="19148" y="147972"/>
                  <a:pt x="8467" y="169334"/>
                </a:cubicBezTo>
                <a:cubicBezTo>
                  <a:pt x="4476" y="177316"/>
                  <a:pt x="2822" y="186267"/>
                  <a:pt x="0" y="194734"/>
                </a:cubicBezTo>
                <a:cubicBezTo>
                  <a:pt x="1962" y="208470"/>
                  <a:pt x="8379" y="267906"/>
                  <a:pt x="16934" y="287867"/>
                </a:cubicBezTo>
                <a:cubicBezTo>
                  <a:pt x="20942" y="297220"/>
                  <a:pt x="29316" y="304166"/>
                  <a:pt x="33867" y="313267"/>
                </a:cubicBezTo>
                <a:cubicBezTo>
                  <a:pt x="37858" y="321249"/>
                  <a:pt x="39512" y="330200"/>
                  <a:pt x="42334" y="338667"/>
                </a:cubicBezTo>
                <a:cubicBezTo>
                  <a:pt x="45156" y="420511"/>
                  <a:pt x="45692" y="502467"/>
                  <a:pt x="50800" y="584200"/>
                </a:cubicBezTo>
                <a:cubicBezTo>
                  <a:pt x="51357" y="593107"/>
                  <a:pt x="56815" y="601019"/>
                  <a:pt x="59267" y="609600"/>
                </a:cubicBezTo>
                <a:cubicBezTo>
                  <a:pt x="60362" y="613433"/>
                  <a:pt x="71369" y="662103"/>
                  <a:pt x="76200" y="668867"/>
                </a:cubicBezTo>
                <a:cubicBezTo>
                  <a:pt x="85479" y="681858"/>
                  <a:pt x="110067" y="702734"/>
                  <a:pt x="110067" y="702734"/>
                </a:cubicBezTo>
                <a:cubicBezTo>
                  <a:pt x="112889" y="711201"/>
                  <a:pt x="111272" y="722947"/>
                  <a:pt x="118534" y="728134"/>
                </a:cubicBezTo>
                <a:cubicBezTo>
                  <a:pt x="133059" y="738509"/>
                  <a:pt x="151507" y="744176"/>
                  <a:pt x="169334" y="745067"/>
                </a:cubicBezTo>
                <a:lnTo>
                  <a:pt x="338667" y="753534"/>
                </a:lnTo>
                <a:cubicBezTo>
                  <a:pt x="347134" y="756356"/>
                  <a:pt x="356414" y="757408"/>
                  <a:pt x="364067" y="762000"/>
                </a:cubicBezTo>
                <a:cubicBezTo>
                  <a:pt x="394986" y="780552"/>
                  <a:pt x="375423" y="795967"/>
                  <a:pt x="397934" y="829734"/>
                </a:cubicBezTo>
                <a:cubicBezTo>
                  <a:pt x="403578" y="838201"/>
                  <a:pt x="408353" y="847317"/>
                  <a:pt x="414867" y="855134"/>
                </a:cubicBezTo>
                <a:cubicBezTo>
                  <a:pt x="428242" y="871185"/>
                  <a:pt x="446638" y="887952"/>
                  <a:pt x="465667" y="897467"/>
                </a:cubicBezTo>
                <a:cubicBezTo>
                  <a:pt x="473649" y="901458"/>
                  <a:pt x="482600" y="903112"/>
                  <a:pt x="491067" y="905934"/>
                </a:cubicBezTo>
                <a:cubicBezTo>
                  <a:pt x="530578" y="903112"/>
                  <a:pt x="571433" y="908069"/>
                  <a:pt x="609600" y="897467"/>
                </a:cubicBezTo>
                <a:cubicBezTo>
                  <a:pt x="624983" y="893194"/>
                  <a:pt x="630183" y="872456"/>
                  <a:pt x="643467" y="863600"/>
                </a:cubicBezTo>
                <a:lnTo>
                  <a:pt x="668867" y="846667"/>
                </a:lnTo>
                <a:cubicBezTo>
                  <a:pt x="719284" y="771040"/>
                  <a:pt x="692321" y="822343"/>
                  <a:pt x="677334" y="635000"/>
                </a:cubicBezTo>
                <a:cubicBezTo>
                  <a:pt x="675075" y="606761"/>
                  <a:pt x="663070" y="609257"/>
                  <a:pt x="651934" y="584200"/>
                </a:cubicBezTo>
                <a:cubicBezTo>
                  <a:pt x="644685" y="567889"/>
                  <a:pt x="635000" y="533400"/>
                  <a:pt x="635000" y="533400"/>
                </a:cubicBezTo>
                <a:cubicBezTo>
                  <a:pt x="637822" y="502356"/>
                  <a:pt x="639058" y="471126"/>
                  <a:pt x="643467" y="440267"/>
                </a:cubicBezTo>
                <a:cubicBezTo>
                  <a:pt x="647723" y="410475"/>
                  <a:pt x="655454" y="416294"/>
                  <a:pt x="668867" y="389467"/>
                </a:cubicBezTo>
                <a:cubicBezTo>
                  <a:pt x="693373" y="340456"/>
                  <a:pt x="654585" y="386816"/>
                  <a:pt x="702734" y="338667"/>
                </a:cubicBezTo>
                <a:cubicBezTo>
                  <a:pt x="699912" y="282223"/>
                  <a:pt x="698960" y="225654"/>
                  <a:pt x="694267" y="169334"/>
                </a:cubicBezTo>
                <a:cubicBezTo>
                  <a:pt x="693301" y="157738"/>
                  <a:pt x="690384" y="146163"/>
                  <a:pt x="685800" y="135467"/>
                </a:cubicBezTo>
                <a:cubicBezTo>
                  <a:pt x="681792" y="126114"/>
                  <a:pt x="676062" y="117262"/>
                  <a:pt x="668867" y="110067"/>
                </a:cubicBezTo>
                <a:cubicBezTo>
                  <a:pt x="657362" y="98562"/>
                  <a:pt x="634420" y="87249"/>
                  <a:pt x="618067" y="84667"/>
                </a:cubicBezTo>
                <a:cubicBezTo>
                  <a:pt x="573117" y="77570"/>
                  <a:pt x="482600" y="67734"/>
                  <a:pt x="482600" y="67734"/>
                </a:cubicBezTo>
                <a:cubicBezTo>
                  <a:pt x="476956" y="50801"/>
                  <a:pt x="482600" y="22579"/>
                  <a:pt x="465667" y="16934"/>
                </a:cubicBezTo>
                <a:lnTo>
                  <a:pt x="414867" y="0"/>
                </a:lnTo>
                <a:cubicBezTo>
                  <a:pt x="381000" y="2822"/>
                  <a:pt x="346104" y="-290"/>
                  <a:pt x="313267" y="8467"/>
                </a:cubicBezTo>
                <a:cubicBezTo>
                  <a:pt x="301698" y="11552"/>
                  <a:pt x="297830" y="27225"/>
                  <a:pt x="287867" y="33867"/>
                </a:cubicBezTo>
                <a:cubicBezTo>
                  <a:pt x="280441" y="38818"/>
                  <a:pt x="270449" y="38343"/>
                  <a:pt x="262467" y="42334"/>
                </a:cubicBezTo>
                <a:cubicBezTo>
                  <a:pt x="253366" y="46885"/>
                  <a:pt x="246420" y="55259"/>
                  <a:pt x="237067" y="59267"/>
                </a:cubicBezTo>
                <a:cubicBezTo>
                  <a:pt x="226371" y="63851"/>
                  <a:pt x="214389" y="64537"/>
                  <a:pt x="203200" y="67734"/>
                </a:cubicBezTo>
                <a:cubicBezTo>
                  <a:pt x="194619" y="70186"/>
                  <a:pt x="186267" y="73378"/>
                  <a:pt x="177800" y="76200"/>
                </a:cubicBezTo>
                <a:lnTo>
                  <a:pt x="160867" y="93134"/>
                </a:lnTo>
                <a:close/>
              </a:path>
            </a:pathLst>
          </a:cu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0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 animBg="1"/>
      <p:bldP spid="34" grpId="0" animBg="1"/>
      <p:bldP spid="35" grpId="0" animBg="1"/>
      <p:bldP spid="36" grpId="0" animBg="1"/>
      <p:bldP spid="3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Diamond 145"/>
          <p:cNvSpPr/>
          <p:nvPr/>
        </p:nvSpPr>
        <p:spPr>
          <a:xfrm>
            <a:off x="6478249" y="2303913"/>
            <a:ext cx="2355840" cy="3268527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𝒞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72000" y="3124200"/>
                <a:ext cx="6113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124200"/>
                <a:ext cx="611385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1447800" y="2996625"/>
            <a:ext cx="3377701" cy="941551"/>
            <a:chOff x="1447800" y="2996625"/>
            <a:chExt cx="3377701" cy="941551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1447800" y="3281260"/>
              <a:ext cx="3377701" cy="656916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362201" y="2996625"/>
                  <a:ext cx="152399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/>
                            <a:ea typeface="Cambria Math"/>
                          </a:rPr>
                          <m:t>𝑆</m:t>
                        </m:r>
                        <m:r>
                          <a:rPr lang="en-US" sz="3200" i="1" smtClean="0">
                            <a:latin typeface="Cambria Math"/>
                            <a:ea typeface="Cambria Math"/>
                          </a:rPr>
                          <m:t>⊨</m:t>
                        </m:r>
                        <m:r>
                          <a:rPr lang="en-US" sz="320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𝜑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2201" y="2996625"/>
                  <a:ext cx="1523999" cy="58477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Oval 4"/>
          <p:cNvSpPr/>
          <p:nvPr/>
        </p:nvSpPr>
        <p:spPr>
          <a:xfrm>
            <a:off x="3942855" y="2119479"/>
            <a:ext cx="1725328" cy="36373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461965" y="1378077"/>
                <a:ext cx="6642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ℒ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965" y="1378077"/>
                <a:ext cx="664221" cy="76944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sz="36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966748" y="3636427"/>
                <a:ext cx="6080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748" y="3636427"/>
                <a:ext cx="608052" cy="58477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924942" y="4724400"/>
                <a:ext cx="4488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𝛽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942" y="4724400"/>
                <a:ext cx="448841" cy="461665"/>
              </a:xfrm>
              <a:prstGeom prst="rect">
                <a:avLst/>
              </a:prstGeom>
              <a:blipFill rotWithShape="1">
                <a:blip r:embed="rId15"/>
                <a:stretch>
                  <a:fillRect l="-4110" r="-1370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12"/>
          <p:cNvSpPr/>
          <p:nvPr/>
        </p:nvSpPr>
        <p:spPr>
          <a:xfrm>
            <a:off x="1471535" y="3962400"/>
            <a:ext cx="5996065" cy="782912"/>
          </a:xfrm>
          <a:custGeom>
            <a:avLst/>
            <a:gdLst>
              <a:gd name="connsiteX0" fmla="*/ 0 w 5996065"/>
              <a:gd name="connsiteY0" fmla="*/ 0 h 782912"/>
              <a:gd name="connsiteX1" fmla="*/ 1603947 w 5996065"/>
              <a:gd name="connsiteY1" fmla="*/ 704538 h 782912"/>
              <a:gd name="connsiteX2" fmla="*/ 5996065 w 5996065"/>
              <a:gd name="connsiteY2" fmla="*/ 734518 h 7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96065" h="782912">
                <a:moveTo>
                  <a:pt x="0" y="0"/>
                </a:moveTo>
                <a:cubicBezTo>
                  <a:pt x="302301" y="291059"/>
                  <a:pt x="604603" y="582118"/>
                  <a:pt x="1603947" y="704538"/>
                </a:cubicBezTo>
                <a:cubicBezTo>
                  <a:pt x="2603291" y="826958"/>
                  <a:pt x="4299678" y="780738"/>
                  <a:pt x="5996065" y="734518"/>
                </a:cubicBezTo>
              </a:path>
            </a:pathLst>
          </a:custGeom>
          <a:noFill/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endCxn id="32" idx="4"/>
          </p:cNvCxnSpPr>
          <p:nvPr/>
        </p:nvCxnSpPr>
        <p:spPr>
          <a:xfrm flipH="1" flipV="1">
            <a:off x="7529536" y="4739590"/>
            <a:ext cx="146456" cy="802046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858000" y="4191000"/>
                <a:ext cx="8748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𝛽</m:t>
                      </m:r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r>
                        <a:rPr lang="en-US" sz="2400" b="0" i="1" smtClean="0">
                          <a:latin typeface="Cambria Math"/>
                        </a:rPr>
                        <m:t>𝑆</m:t>
                      </m:r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4191000"/>
                <a:ext cx="874855" cy="461665"/>
              </a:xfrm>
              <a:prstGeom prst="rect">
                <a:avLst/>
              </a:prstGeom>
              <a:blipFill rotWithShape="1">
                <a:blip r:embed="rId16"/>
                <a:stretch>
                  <a:fillRect l="-1389" r="-694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841985" y="5495263"/>
            <a:ext cx="76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ans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475914" y="3678380"/>
            <a:ext cx="2991686" cy="1018538"/>
            <a:chOff x="4475914" y="3678380"/>
            <a:chExt cx="2991686" cy="1018538"/>
          </a:xfrm>
        </p:grpSpPr>
        <p:cxnSp>
          <p:nvCxnSpPr>
            <p:cNvPr id="37" name="Straight Arrow Connector 36"/>
            <p:cNvCxnSpPr>
              <a:stCxn id="13" idx="2"/>
            </p:cNvCxnSpPr>
            <p:nvPr/>
          </p:nvCxnSpPr>
          <p:spPr>
            <a:xfrm flipH="1" flipV="1">
              <a:off x="4825502" y="4191001"/>
              <a:ext cx="2642098" cy="505917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5935609" y="3886200"/>
                  <a:ext cx="46519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80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</m:ac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5609" y="3886200"/>
                  <a:ext cx="465191" cy="52322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4475914" y="3678380"/>
                  <a:ext cx="134299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𝛾</m:t>
                            </m:r>
                          </m:e>
                        </m:acc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𝑎𝑛𝑠</m:t>
                        </m:r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5914" y="3678380"/>
                  <a:ext cx="1342996" cy="52322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1905000" y="3581400"/>
            <a:ext cx="2884275" cy="589159"/>
            <a:chOff x="1905000" y="3581400"/>
            <a:chExt cx="2884275" cy="589159"/>
          </a:xfrm>
        </p:grpSpPr>
        <p:cxnSp>
          <p:nvCxnSpPr>
            <p:cNvPr id="52" name="Straight Arrow Connector 51"/>
            <p:cNvCxnSpPr/>
            <p:nvPr/>
          </p:nvCxnSpPr>
          <p:spPr>
            <a:xfrm flipH="1" flipV="1">
              <a:off x="1905000" y="3923323"/>
              <a:ext cx="2884275" cy="247236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3377650" y="3581400"/>
                  <a:ext cx="6609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⟦"/>
                            <m:endChr m:val="⟧"/>
                            <m:ctrlPr>
                              <a:rPr lang="en-US" sz="280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7650" y="3581400"/>
                  <a:ext cx="660950" cy="52322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Flowchart: Connector 1"/>
          <p:cNvSpPr/>
          <p:nvPr/>
        </p:nvSpPr>
        <p:spPr>
          <a:xfrm>
            <a:off x="4803974" y="3224927"/>
            <a:ext cx="102373" cy="1016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/>
          <p:cNvSpPr/>
          <p:nvPr/>
        </p:nvSpPr>
        <p:spPr>
          <a:xfrm>
            <a:off x="7478349" y="4627787"/>
            <a:ext cx="102373" cy="11180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/>
          <p:cNvSpPr/>
          <p:nvPr/>
        </p:nvSpPr>
        <p:spPr>
          <a:xfrm>
            <a:off x="4738255" y="4123996"/>
            <a:ext cx="102373" cy="1016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7621223" y="5474612"/>
            <a:ext cx="102373" cy="11180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28600" y="2086068"/>
            <a:ext cx="2578873" cy="36745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827174" y="3615470"/>
            <a:ext cx="926078" cy="1326378"/>
          </a:xfrm>
          <a:custGeom>
            <a:avLst/>
            <a:gdLst>
              <a:gd name="connsiteX0" fmla="*/ 160867 w 702734"/>
              <a:gd name="connsiteY0" fmla="*/ 93134 h 905934"/>
              <a:gd name="connsiteX1" fmla="*/ 93134 w 702734"/>
              <a:gd name="connsiteY1" fmla="*/ 101600 h 905934"/>
              <a:gd name="connsiteX2" fmla="*/ 67734 w 702734"/>
              <a:gd name="connsiteY2" fmla="*/ 118534 h 905934"/>
              <a:gd name="connsiteX3" fmla="*/ 42334 w 702734"/>
              <a:gd name="connsiteY3" fmla="*/ 127000 h 905934"/>
              <a:gd name="connsiteX4" fmla="*/ 8467 w 702734"/>
              <a:gd name="connsiteY4" fmla="*/ 169334 h 905934"/>
              <a:gd name="connsiteX5" fmla="*/ 0 w 702734"/>
              <a:gd name="connsiteY5" fmla="*/ 194734 h 905934"/>
              <a:gd name="connsiteX6" fmla="*/ 16934 w 702734"/>
              <a:gd name="connsiteY6" fmla="*/ 287867 h 905934"/>
              <a:gd name="connsiteX7" fmla="*/ 33867 w 702734"/>
              <a:gd name="connsiteY7" fmla="*/ 313267 h 905934"/>
              <a:gd name="connsiteX8" fmla="*/ 42334 w 702734"/>
              <a:gd name="connsiteY8" fmla="*/ 338667 h 905934"/>
              <a:gd name="connsiteX9" fmla="*/ 50800 w 702734"/>
              <a:gd name="connsiteY9" fmla="*/ 584200 h 905934"/>
              <a:gd name="connsiteX10" fmla="*/ 59267 w 702734"/>
              <a:gd name="connsiteY10" fmla="*/ 609600 h 905934"/>
              <a:gd name="connsiteX11" fmla="*/ 76200 w 702734"/>
              <a:gd name="connsiteY11" fmla="*/ 668867 h 905934"/>
              <a:gd name="connsiteX12" fmla="*/ 110067 w 702734"/>
              <a:gd name="connsiteY12" fmla="*/ 702734 h 905934"/>
              <a:gd name="connsiteX13" fmla="*/ 118534 w 702734"/>
              <a:gd name="connsiteY13" fmla="*/ 728134 h 905934"/>
              <a:gd name="connsiteX14" fmla="*/ 169334 w 702734"/>
              <a:gd name="connsiteY14" fmla="*/ 745067 h 905934"/>
              <a:gd name="connsiteX15" fmla="*/ 338667 w 702734"/>
              <a:gd name="connsiteY15" fmla="*/ 753534 h 905934"/>
              <a:gd name="connsiteX16" fmla="*/ 364067 w 702734"/>
              <a:gd name="connsiteY16" fmla="*/ 762000 h 905934"/>
              <a:gd name="connsiteX17" fmla="*/ 397934 w 702734"/>
              <a:gd name="connsiteY17" fmla="*/ 829734 h 905934"/>
              <a:gd name="connsiteX18" fmla="*/ 414867 w 702734"/>
              <a:gd name="connsiteY18" fmla="*/ 855134 h 905934"/>
              <a:gd name="connsiteX19" fmla="*/ 465667 w 702734"/>
              <a:gd name="connsiteY19" fmla="*/ 897467 h 905934"/>
              <a:gd name="connsiteX20" fmla="*/ 491067 w 702734"/>
              <a:gd name="connsiteY20" fmla="*/ 905934 h 905934"/>
              <a:gd name="connsiteX21" fmla="*/ 609600 w 702734"/>
              <a:gd name="connsiteY21" fmla="*/ 897467 h 905934"/>
              <a:gd name="connsiteX22" fmla="*/ 643467 w 702734"/>
              <a:gd name="connsiteY22" fmla="*/ 863600 h 905934"/>
              <a:gd name="connsiteX23" fmla="*/ 668867 w 702734"/>
              <a:gd name="connsiteY23" fmla="*/ 846667 h 905934"/>
              <a:gd name="connsiteX24" fmla="*/ 677334 w 702734"/>
              <a:gd name="connsiteY24" fmla="*/ 635000 h 905934"/>
              <a:gd name="connsiteX25" fmla="*/ 651934 w 702734"/>
              <a:gd name="connsiteY25" fmla="*/ 584200 h 905934"/>
              <a:gd name="connsiteX26" fmla="*/ 635000 w 702734"/>
              <a:gd name="connsiteY26" fmla="*/ 533400 h 905934"/>
              <a:gd name="connsiteX27" fmla="*/ 643467 w 702734"/>
              <a:gd name="connsiteY27" fmla="*/ 440267 h 905934"/>
              <a:gd name="connsiteX28" fmla="*/ 668867 w 702734"/>
              <a:gd name="connsiteY28" fmla="*/ 389467 h 905934"/>
              <a:gd name="connsiteX29" fmla="*/ 702734 w 702734"/>
              <a:gd name="connsiteY29" fmla="*/ 338667 h 905934"/>
              <a:gd name="connsiteX30" fmla="*/ 694267 w 702734"/>
              <a:gd name="connsiteY30" fmla="*/ 169334 h 905934"/>
              <a:gd name="connsiteX31" fmla="*/ 685800 w 702734"/>
              <a:gd name="connsiteY31" fmla="*/ 135467 h 905934"/>
              <a:gd name="connsiteX32" fmla="*/ 668867 w 702734"/>
              <a:gd name="connsiteY32" fmla="*/ 110067 h 905934"/>
              <a:gd name="connsiteX33" fmla="*/ 618067 w 702734"/>
              <a:gd name="connsiteY33" fmla="*/ 84667 h 905934"/>
              <a:gd name="connsiteX34" fmla="*/ 482600 w 702734"/>
              <a:gd name="connsiteY34" fmla="*/ 67734 h 905934"/>
              <a:gd name="connsiteX35" fmla="*/ 465667 w 702734"/>
              <a:gd name="connsiteY35" fmla="*/ 16934 h 905934"/>
              <a:gd name="connsiteX36" fmla="*/ 414867 w 702734"/>
              <a:gd name="connsiteY36" fmla="*/ 0 h 905934"/>
              <a:gd name="connsiteX37" fmla="*/ 313267 w 702734"/>
              <a:gd name="connsiteY37" fmla="*/ 8467 h 905934"/>
              <a:gd name="connsiteX38" fmla="*/ 287867 w 702734"/>
              <a:gd name="connsiteY38" fmla="*/ 33867 h 905934"/>
              <a:gd name="connsiteX39" fmla="*/ 262467 w 702734"/>
              <a:gd name="connsiteY39" fmla="*/ 42334 h 905934"/>
              <a:gd name="connsiteX40" fmla="*/ 237067 w 702734"/>
              <a:gd name="connsiteY40" fmla="*/ 59267 h 905934"/>
              <a:gd name="connsiteX41" fmla="*/ 203200 w 702734"/>
              <a:gd name="connsiteY41" fmla="*/ 67734 h 905934"/>
              <a:gd name="connsiteX42" fmla="*/ 177800 w 702734"/>
              <a:gd name="connsiteY42" fmla="*/ 76200 h 905934"/>
              <a:gd name="connsiteX43" fmla="*/ 160867 w 702734"/>
              <a:gd name="connsiteY43" fmla="*/ 93134 h 90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02734" h="905934">
                <a:moveTo>
                  <a:pt x="160867" y="93134"/>
                </a:moveTo>
                <a:cubicBezTo>
                  <a:pt x="138289" y="95956"/>
                  <a:pt x="115086" y="95613"/>
                  <a:pt x="93134" y="101600"/>
                </a:cubicBezTo>
                <a:cubicBezTo>
                  <a:pt x="83317" y="104277"/>
                  <a:pt x="76836" y="113983"/>
                  <a:pt x="67734" y="118534"/>
                </a:cubicBezTo>
                <a:cubicBezTo>
                  <a:pt x="59752" y="122525"/>
                  <a:pt x="50801" y="124178"/>
                  <a:pt x="42334" y="127000"/>
                </a:cubicBezTo>
                <a:cubicBezTo>
                  <a:pt x="26583" y="142751"/>
                  <a:pt x="19148" y="147972"/>
                  <a:pt x="8467" y="169334"/>
                </a:cubicBezTo>
                <a:cubicBezTo>
                  <a:pt x="4476" y="177316"/>
                  <a:pt x="2822" y="186267"/>
                  <a:pt x="0" y="194734"/>
                </a:cubicBezTo>
                <a:cubicBezTo>
                  <a:pt x="1962" y="208470"/>
                  <a:pt x="8379" y="267906"/>
                  <a:pt x="16934" y="287867"/>
                </a:cubicBezTo>
                <a:cubicBezTo>
                  <a:pt x="20942" y="297220"/>
                  <a:pt x="29316" y="304166"/>
                  <a:pt x="33867" y="313267"/>
                </a:cubicBezTo>
                <a:cubicBezTo>
                  <a:pt x="37858" y="321249"/>
                  <a:pt x="39512" y="330200"/>
                  <a:pt x="42334" y="338667"/>
                </a:cubicBezTo>
                <a:cubicBezTo>
                  <a:pt x="45156" y="420511"/>
                  <a:pt x="45692" y="502467"/>
                  <a:pt x="50800" y="584200"/>
                </a:cubicBezTo>
                <a:cubicBezTo>
                  <a:pt x="51357" y="593107"/>
                  <a:pt x="56815" y="601019"/>
                  <a:pt x="59267" y="609600"/>
                </a:cubicBezTo>
                <a:cubicBezTo>
                  <a:pt x="60362" y="613433"/>
                  <a:pt x="71369" y="662103"/>
                  <a:pt x="76200" y="668867"/>
                </a:cubicBezTo>
                <a:cubicBezTo>
                  <a:pt x="85479" y="681858"/>
                  <a:pt x="110067" y="702734"/>
                  <a:pt x="110067" y="702734"/>
                </a:cubicBezTo>
                <a:cubicBezTo>
                  <a:pt x="112889" y="711201"/>
                  <a:pt x="111272" y="722947"/>
                  <a:pt x="118534" y="728134"/>
                </a:cubicBezTo>
                <a:cubicBezTo>
                  <a:pt x="133059" y="738509"/>
                  <a:pt x="151507" y="744176"/>
                  <a:pt x="169334" y="745067"/>
                </a:cubicBezTo>
                <a:lnTo>
                  <a:pt x="338667" y="753534"/>
                </a:lnTo>
                <a:cubicBezTo>
                  <a:pt x="347134" y="756356"/>
                  <a:pt x="356414" y="757408"/>
                  <a:pt x="364067" y="762000"/>
                </a:cubicBezTo>
                <a:cubicBezTo>
                  <a:pt x="394986" y="780552"/>
                  <a:pt x="375423" y="795967"/>
                  <a:pt x="397934" y="829734"/>
                </a:cubicBezTo>
                <a:cubicBezTo>
                  <a:pt x="403578" y="838201"/>
                  <a:pt x="408353" y="847317"/>
                  <a:pt x="414867" y="855134"/>
                </a:cubicBezTo>
                <a:cubicBezTo>
                  <a:pt x="428242" y="871185"/>
                  <a:pt x="446638" y="887952"/>
                  <a:pt x="465667" y="897467"/>
                </a:cubicBezTo>
                <a:cubicBezTo>
                  <a:pt x="473649" y="901458"/>
                  <a:pt x="482600" y="903112"/>
                  <a:pt x="491067" y="905934"/>
                </a:cubicBezTo>
                <a:cubicBezTo>
                  <a:pt x="530578" y="903112"/>
                  <a:pt x="571433" y="908069"/>
                  <a:pt x="609600" y="897467"/>
                </a:cubicBezTo>
                <a:cubicBezTo>
                  <a:pt x="624983" y="893194"/>
                  <a:pt x="630183" y="872456"/>
                  <a:pt x="643467" y="863600"/>
                </a:cubicBezTo>
                <a:lnTo>
                  <a:pt x="668867" y="846667"/>
                </a:lnTo>
                <a:cubicBezTo>
                  <a:pt x="719284" y="771040"/>
                  <a:pt x="692321" y="822343"/>
                  <a:pt x="677334" y="635000"/>
                </a:cubicBezTo>
                <a:cubicBezTo>
                  <a:pt x="675075" y="606761"/>
                  <a:pt x="663070" y="609257"/>
                  <a:pt x="651934" y="584200"/>
                </a:cubicBezTo>
                <a:cubicBezTo>
                  <a:pt x="644685" y="567889"/>
                  <a:pt x="635000" y="533400"/>
                  <a:pt x="635000" y="533400"/>
                </a:cubicBezTo>
                <a:cubicBezTo>
                  <a:pt x="637822" y="502356"/>
                  <a:pt x="639058" y="471126"/>
                  <a:pt x="643467" y="440267"/>
                </a:cubicBezTo>
                <a:cubicBezTo>
                  <a:pt x="647723" y="410475"/>
                  <a:pt x="655454" y="416294"/>
                  <a:pt x="668867" y="389467"/>
                </a:cubicBezTo>
                <a:cubicBezTo>
                  <a:pt x="693373" y="340456"/>
                  <a:pt x="654585" y="386816"/>
                  <a:pt x="702734" y="338667"/>
                </a:cubicBezTo>
                <a:cubicBezTo>
                  <a:pt x="699912" y="282223"/>
                  <a:pt x="698960" y="225654"/>
                  <a:pt x="694267" y="169334"/>
                </a:cubicBezTo>
                <a:cubicBezTo>
                  <a:pt x="693301" y="157738"/>
                  <a:pt x="690384" y="146163"/>
                  <a:pt x="685800" y="135467"/>
                </a:cubicBezTo>
                <a:cubicBezTo>
                  <a:pt x="681792" y="126114"/>
                  <a:pt x="676062" y="117262"/>
                  <a:pt x="668867" y="110067"/>
                </a:cubicBezTo>
                <a:cubicBezTo>
                  <a:pt x="657362" y="98562"/>
                  <a:pt x="634420" y="87249"/>
                  <a:pt x="618067" y="84667"/>
                </a:cubicBezTo>
                <a:cubicBezTo>
                  <a:pt x="573117" y="77570"/>
                  <a:pt x="482600" y="67734"/>
                  <a:pt x="482600" y="67734"/>
                </a:cubicBezTo>
                <a:cubicBezTo>
                  <a:pt x="476956" y="50801"/>
                  <a:pt x="482600" y="22579"/>
                  <a:pt x="465667" y="16934"/>
                </a:cubicBezTo>
                <a:lnTo>
                  <a:pt x="414867" y="0"/>
                </a:lnTo>
                <a:cubicBezTo>
                  <a:pt x="381000" y="2822"/>
                  <a:pt x="346104" y="-290"/>
                  <a:pt x="313267" y="8467"/>
                </a:cubicBezTo>
                <a:cubicBezTo>
                  <a:pt x="301698" y="11552"/>
                  <a:pt x="297830" y="27225"/>
                  <a:pt x="287867" y="33867"/>
                </a:cubicBezTo>
                <a:cubicBezTo>
                  <a:pt x="280441" y="38818"/>
                  <a:pt x="270449" y="38343"/>
                  <a:pt x="262467" y="42334"/>
                </a:cubicBezTo>
                <a:cubicBezTo>
                  <a:pt x="253366" y="46885"/>
                  <a:pt x="246420" y="55259"/>
                  <a:pt x="237067" y="59267"/>
                </a:cubicBezTo>
                <a:cubicBezTo>
                  <a:pt x="226371" y="63851"/>
                  <a:pt x="214389" y="64537"/>
                  <a:pt x="203200" y="67734"/>
                </a:cubicBezTo>
                <a:cubicBezTo>
                  <a:pt x="194619" y="70186"/>
                  <a:pt x="186267" y="73378"/>
                  <a:pt x="177800" y="76200"/>
                </a:cubicBezTo>
                <a:lnTo>
                  <a:pt x="160867" y="93134"/>
                </a:lnTo>
                <a:close/>
              </a:path>
            </a:pathLst>
          </a:cu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gular Pentagon 45"/>
          <p:cNvSpPr/>
          <p:nvPr/>
        </p:nvSpPr>
        <p:spPr>
          <a:xfrm>
            <a:off x="1120757" y="3505200"/>
            <a:ext cx="784243" cy="692727"/>
          </a:xfrm>
          <a:prstGeom prst="pentagon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>
            <a:off x="1372405" y="3892363"/>
            <a:ext cx="102373" cy="11180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914399" y="3923323"/>
            <a:ext cx="735937" cy="953477"/>
          </a:xfrm>
          <a:custGeom>
            <a:avLst/>
            <a:gdLst>
              <a:gd name="connsiteX0" fmla="*/ 0 w 609600"/>
              <a:gd name="connsiteY0" fmla="*/ 25400 h 596900"/>
              <a:gd name="connsiteX1" fmla="*/ 114300 w 609600"/>
              <a:gd name="connsiteY1" fmla="*/ 12700 h 596900"/>
              <a:gd name="connsiteX2" fmla="*/ 152400 w 609600"/>
              <a:gd name="connsiteY2" fmla="*/ 0 h 596900"/>
              <a:gd name="connsiteX3" fmla="*/ 215900 w 609600"/>
              <a:gd name="connsiteY3" fmla="*/ 12700 h 596900"/>
              <a:gd name="connsiteX4" fmla="*/ 177800 w 609600"/>
              <a:gd name="connsiteY4" fmla="*/ 25400 h 596900"/>
              <a:gd name="connsiteX5" fmla="*/ 139700 w 609600"/>
              <a:gd name="connsiteY5" fmla="*/ 50800 h 596900"/>
              <a:gd name="connsiteX6" fmla="*/ 50800 w 609600"/>
              <a:gd name="connsiteY6" fmla="*/ 114300 h 596900"/>
              <a:gd name="connsiteX7" fmla="*/ 88900 w 609600"/>
              <a:gd name="connsiteY7" fmla="*/ 203200 h 596900"/>
              <a:gd name="connsiteX8" fmla="*/ 266700 w 609600"/>
              <a:gd name="connsiteY8" fmla="*/ 215900 h 596900"/>
              <a:gd name="connsiteX9" fmla="*/ 177800 w 609600"/>
              <a:gd name="connsiteY9" fmla="*/ 254000 h 596900"/>
              <a:gd name="connsiteX10" fmla="*/ 101600 w 609600"/>
              <a:gd name="connsiteY10" fmla="*/ 279400 h 596900"/>
              <a:gd name="connsiteX11" fmla="*/ 63500 w 609600"/>
              <a:gd name="connsiteY11" fmla="*/ 304800 h 596900"/>
              <a:gd name="connsiteX12" fmla="*/ 482600 w 609600"/>
              <a:gd name="connsiteY12" fmla="*/ 292100 h 596900"/>
              <a:gd name="connsiteX13" fmla="*/ 393700 w 609600"/>
              <a:gd name="connsiteY13" fmla="*/ 317500 h 596900"/>
              <a:gd name="connsiteX14" fmla="*/ 317500 w 609600"/>
              <a:gd name="connsiteY14" fmla="*/ 355600 h 596900"/>
              <a:gd name="connsiteX15" fmla="*/ 444500 w 609600"/>
              <a:gd name="connsiteY15" fmla="*/ 406400 h 596900"/>
              <a:gd name="connsiteX16" fmla="*/ 406400 w 609600"/>
              <a:gd name="connsiteY16" fmla="*/ 431800 h 596900"/>
              <a:gd name="connsiteX17" fmla="*/ 330200 w 609600"/>
              <a:gd name="connsiteY17" fmla="*/ 457200 h 596900"/>
              <a:gd name="connsiteX18" fmla="*/ 368300 w 609600"/>
              <a:gd name="connsiteY18" fmla="*/ 482600 h 596900"/>
              <a:gd name="connsiteX19" fmla="*/ 469900 w 609600"/>
              <a:gd name="connsiteY19" fmla="*/ 508000 h 596900"/>
              <a:gd name="connsiteX20" fmla="*/ 508000 w 609600"/>
              <a:gd name="connsiteY20" fmla="*/ 520700 h 596900"/>
              <a:gd name="connsiteX21" fmla="*/ 457200 w 609600"/>
              <a:gd name="connsiteY21" fmla="*/ 533400 h 596900"/>
              <a:gd name="connsiteX22" fmla="*/ 419100 w 609600"/>
              <a:gd name="connsiteY22" fmla="*/ 546100 h 596900"/>
              <a:gd name="connsiteX23" fmla="*/ 482600 w 609600"/>
              <a:gd name="connsiteY23" fmla="*/ 584200 h 596900"/>
              <a:gd name="connsiteX24" fmla="*/ 609600 w 609600"/>
              <a:gd name="connsiteY24" fmla="*/ 5969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9600" h="596900">
                <a:moveTo>
                  <a:pt x="0" y="25400"/>
                </a:moveTo>
                <a:cubicBezTo>
                  <a:pt x="38100" y="21167"/>
                  <a:pt x="76487" y="19002"/>
                  <a:pt x="114300" y="12700"/>
                </a:cubicBezTo>
                <a:cubicBezTo>
                  <a:pt x="127505" y="10499"/>
                  <a:pt x="139013" y="0"/>
                  <a:pt x="152400" y="0"/>
                </a:cubicBezTo>
                <a:cubicBezTo>
                  <a:pt x="173986" y="0"/>
                  <a:pt x="194733" y="8467"/>
                  <a:pt x="215900" y="12700"/>
                </a:cubicBezTo>
                <a:cubicBezTo>
                  <a:pt x="203200" y="16933"/>
                  <a:pt x="189774" y="19413"/>
                  <a:pt x="177800" y="25400"/>
                </a:cubicBezTo>
                <a:cubicBezTo>
                  <a:pt x="164148" y="32226"/>
                  <a:pt x="152120" y="41928"/>
                  <a:pt x="139700" y="50800"/>
                </a:cubicBezTo>
                <a:cubicBezTo>
                  <a:pt x="29431" y="129564"/>
                  <a:pt x="140590" y="54440"/>
                  <a:pt x="50800" y="114300"/>
                </a:cubicBezTo>
                <a:cubicBezTo>
                  <a:pt x="21970" y="200789"/>
                  <a:pt x="-3592" y="193464"/>
                  <a:pt x="88900" y="203200"/>
                </a:cubicBezTo>
                <a:cubicBezTo>
                  <a:pt x="147991" y="209420"/>
                  <a:pt x="207433" y="211667"/>
                  <a:pt x="266700" y="215900"/>
                </a:cubicBezTo>
                <a:cubicBezTo>
                  <a:pt x="144058" y="256781"/>
                  <a:pt x="334734" y="191226"/>
                  <a:pt x="177800" y="254000"/>
                </a:cubicBezTo>
                <a:cubicBezTo>
                  <a:pt x="152941" y="263944"/>
                  <a:pt x="123877" y="264548"/>
                  <a:pt x="101600" y="279400"/>
                </a:cubicBezTo>
                <a:cubicBezTo>
                  <a:pt x="88900" y="287867"/>
                  <a:pt x="48245" y="304291"/>
                  <a:pt x="63500" y="304800"/>
                </a:cubicBezTo>
                <a:lnTo>
                  <a:pt x="482600" y="292100"/>
                </a:lnTo>
                <a:cubicBezTo>
                  <a:pt x="466324" y="296169"/>
                  <a:pt x="411920" y="308390"/>
                  <a:pt x="393700" y="317500"/>
                </a:cubicBezTo>
                <a:cubicBezTo>
                  <a:pt x="295223" y="366739"/>
                  <a:pt x="413265" y="323678"/>
                  <a:pt x="317500" y="355600"/>
                </a:cubicBezTo>
                <a:cubicBezTo>
                  <a:pt x="256980" y="446380"/>
                  <a:pt x="299745" y="358148"/>
                  <a:pt x="444500" y="406400"/>
                </a:cubicBezTo>
                <a:cubicBezTo>
                  <a:pt x="458980" y="411227"/>
                  <a:pt x="420348" y="425601"/>
                  <a:pt x="406400" y="431800"/>
                </a:cubicBezTo>
                <a:cubicBezTo>
                  <a:pt x="381934" y="442674"/>
                  <a:pt x="330200" y="457200"/>
                  <a:pt x="330200" y="457200"/>
                </a:cubicBezTo>
                <a:cubicBezTo>
                  <a:pt x="342900" y="465667"/>
                  <a:pt x="353955" y="477384"/>
                  <a:pt x="368300" y="482600"/>
                </a:cubicBezTo>
                <a:cubicBezTo>
                  <a:pt x="401107" y="494530"/>
                  <a:pt x="436782" y="496961"/>
                  <a:pt x="469900" y="508000"/>
                </a:cubicBezTo>
                <a:lnTo>
                  <a:pt x="508000" y="520700"/>
                </a:lnTo>
                <a:cubicBezTo>
                  <a:pt x="491067" y="524933"/>
                  <a:pt x="473983" y="528605"/>
                  <a:pt x="457200" y="533400"/>
                </a:cubicBezTo>
                <a:cubicBezTo>
                  <a:pt x="444328" y="537078"/>
                  <a:pt x="413113" y="534126"/>
                  <a:pt x="419100" y="546100"/>
                </a:cubicBezTo>
                <a:cubicBezTo>
                  <a:pt x="430139" y="568178"/>
                  <a:pt x="458749" y="577840"/>
                  <a:pt x="482600" y="584200"/>
                </a:cubicBezTo>
                <a:cubicBezTo>
                  <a:pt x="523708" y="595162"/>
                  <a:pt x="609600" y="596900"/>
                  <a:pt x="609600" y="596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5674633" y="6264305"/>
                <a:ext cx="28065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</a:rPr>
                      <m:t>𝛽</m:t>
                    </m:r>
                  </m:oMath>
                </a14:m>
                <a:r>
                  <a:rPr lang="en-US" sz="2400" dirty="0" smtClean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𝛼</m:t>
                    </m:r>
                  </m:oMath>
                </a14:m>
                <a:r>
                  <a:rPr lang="en-US" sz="2400" dirty="0" smtClean="0"/>
                  <a:t> for singleton set</a:t>
                </a:r>
                <a:endParaRPr 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633" y="6264305"/>
                <a:ext cx="2806538" cy="461665"/>
              </a:xfrm>
              <a:prstGeom prst="rect">
                <a:avLst/>
              </a:prstGeom>
              <a:blipFill rotWithShape="1">
                <a:blip r:embed="rId22"/>
                <a:stretch>
                  <a:fillRect l="-1957" t="-10667" r="-2609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RSY algorithm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 smtClean="0"/>
                  <a:t>             </a:t>
                </a:r>
                <a:r>
                  <a:rPr lang="en-US" sz="2400" dirty="0" smtClean="0"/>
                  <a:t>[VMCAI’04]</a:t>
                </a:r>
                <a:endParaRPr lang="en-US" dirty="0"/>
              </a:p>
            </p:txBody>
          </p:sp>
        </mc:Choice>
        <mc:Fallback xmlns="">
          <p:sp>
            <p:nvSpPr>
              <p:cNvPr id="57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1143000"/>
              </a:xfrm>
              <a:blipFill rotWithShape="1">
                <a:blip r:embed="rId23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1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-0.03298 -0.1460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-731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10" grpId="0"/>
      <p:bldP spid="10" grpId="1"/>
      <p:bldP spid="13" grpId="0" animBg="1"/>
      <p:bldP spid="13" grpId="1" animBg="1"/>
      <p:bldP spid="35" grpId="0"/>
      <p:bldP spid="35" grpId="1"/>
      <p:bldP spid="29" grpId="0"/>
      <p:bldP spid="32" grpId="0" animBg="1"/>
      <p:bldP spid="36" grpId="0" animBg="1"/>
      <p:bldP spid="46" grpId="0" animBg="1"/>
      <p:bldP spid="48" grpId="0" animBg="1"/>
      <p:bldP spid="48" grpId="1" animBg="1"/>
      <p:bldP spid="11" grpId="0" animBg="1"/>
      <p:bldP spid="4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Diamond 145"/>
          <p:cNvSpPr/>
          <p:nvPr/>
        </p:nvSpPr>
        <p:spPr>
          <a:xfrm>
            <a:off x="6478249" y="2303913"/>
            <a:ext cx="2355840" cy="3268527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72000" y="4382869"/>
                <a:ext cx="8161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382869"/>
                <a:ext cx="816184" cy="64633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3942855" y="2119479"/>
            <a:ext cx="1725328" cy="36373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461965" y="1378077"/>
                <a:ext cx="6642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ℒ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965" y="1378077"/>
                <a:ext cx="664221" cy="76944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901700" y="4165025"/>
            <a:ext cx="3746500" cy="915864"/>
            <a:chOff x="901700" y="4165025"/>
            <a:chExt cx="3746500" cy="915864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1469863" y="4637901"/>
              <a:ext cx="3178337" cy="68134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541968" y="4557669"/>
                  <a:ext cx="172631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/>
                                <a:ea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 smtClean="0">
                            <a:latin typeface="Cambria Math"/>
                            <a:ea typeface="Cambria Math"/>
                          </a:rPr>
                          <m:t>⊨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𝜑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1968" y="4557669"/>
                  <a:ext cx="1726311" cy="52322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901700" y="4165025"/>
                  <a:ext cx="6080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i="1" smtClean="0">
                                <a:latin typeface="Cambria Math"/>
                                <a:ea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1700" y="4165025"/>
                  <a:ext cx="608052" cy="584775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1393662" y="3502967"/>
            <a:ext cx="5901765" cy="1149698"/>
            <a:chOff x="1393662" y="3502967"/>
            <a:chExt cx="5901765" cy="11496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3427630" y="3502967"/>
                  <a:ext cx="44884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𝛽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7630" y="3502967"/>
                  <a:ext cx="448841" cy="461665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l="-2703" r="-1351" b="-18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Freeform 12"/>
            <p:cNvSpPr/>
            <p:nvPr/>
          </p:nvSpPr>
          <p:spPr>
            <a:xfrm flipV="1">
              <a:off x="1393662" y="3995411"/>
              <a:ext cx="5901765" cy="657254"/>
            </a:xfrm>
            <a:custGeom>
              <a:avLst/>
              <a:gdLst>
                <a:gd name="connsiteX0" fmla="*/ 0 w 5996065"/>
                <a:gd name="connsiteY0" fmla="*/ 0 h 782912"/>
                <a:gd name="connsiteX1" fmla="*/ 1603947 w 5996065"/>
                <a:gd name="connsiteY1" fmla="*/ 704538 h 782912"/>
                <a:gd name="connsiteX2" fmla="*/ 5996065 w 5996065"/>
                <a:gd name="connsiteY2" fmla="*/ 734518 h 78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96065" h="782912">
                  <a:moveTo>
                    <a:pt x="0" y="0"/>
                  </a:moveTo>
                  <a:cubicBezTo>
                    <a:pt x="302301" y="291059"/>
                    <a:pt x="604603" y="582118"/>
                    <a:pt x="1603947" y="704538"/>
                  </a:cubicBezTo>
                  <a:cubicBezTo>
                    <a:pt x="2603291" y="826958"/>
                    <a:pt x="4299678" y="780738"/>
                    <a:pt x="5996065" y="734518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43800" y="4492125"/>
            <a:ext cx="76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ans</a:t>
            </a:r>
            <a:endParaRPr 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405124" y="6018483"/>
                <a:ext cx="30276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𝜑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∧</m:t>
                      </m:r>
                      <m:r>
                        <a:rPr lang="en-US" sz="2000" i="1">
                          <a:latin typeface="Cambria Math"/>
                          <a:ea typeface="Cambria Math"/>
                          <a:cs typeface="Consolas" pitchFamily="49" charset="0"/>
                        </a:rPr>
                        <m:t>¬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ans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124" y="6018483"/>
                <a:ext cx="3027624" cy="52322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7403535" y="3748137"/>
            <a:ext cx="544719" cy="923832"/>
            <a:chOff x="7403535" y="3748137"/>
            <a:chExt cx="544719" cy="923832"/>
          </a:xfrm>
        </p:grpSpPr>
        <p:cxnSp>
          <p:nvCxnSpPr>
            <p:cNvPr id="26" name="Straight Arrow Connector 25"/>
            <p:cNvCxnSpPr>
              <a:endCxn id="33" idx="3"/>
            </p:cNvCxnSpPr>
            <p:nvPr/>
          </p:nvCxnSpPr>
          <p:spPr>
            <a:xfrm flipV="1">
              <a:off x="7543800" y="3784071"/>
              <a:ext cx="404454" cy="887898"/>
            </a:xfrm>
            <a:prstGeom prst="straightConnector1">
              <a:avLst/>
            </a:prstGeom>
            <a:ln w="2857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endCxn id="33" idx="2"/>
            </p:cNvCxnSpPr>
            <p:nvPr/>
          </p:nvCxnSpPr>
          <p:spPr>
            <a:xfrm flipV="1">
              <a:off x="7403535" y="3748137"/>
              <a:ext cx="529727" cy="247274"/>
            </a:xfrm>
            <a:prstGeom prst="straightConnector1">
              <a:avLst/>
            </a:prstGeom>
            <a:ln w="2857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lowchart: Connector 26"/>
          <p:cNvSpPr/>
          <p:nvPr/>
        </p:nvSpPr>
        <p:spPr>
          <a:xfrm>
            <a:off x="7478349" y="4632869"/>
            <a:ext cx="102373" cy="101639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/>
          <p:cNvSpPr/>
          <p:nvPr/>
        </p:nvSpPr>
        <p:spPr>
          <a:xfrm>
            <a:off x="7933262" y="3697317"/>
            <a:ext cx="102373" cy="101639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/>
          <p:cNvSpPr/>
          <p:nvPr/>
        </p:nvSpPr>
        <p:spPr>
          <a:xfrm>
            <a:off x="4599710" y="4648200"/>
            <a:ext cx="102373" cy="11180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/>
          <p:cNvSpPr/>
          <p:nvPr/>
        </p:nvSpPr>
        <p:spPr>
          <a:xfrm>
            <a:off x="7301345" y="3997035"/>
            <a:ext cx="102373" cy="101639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𝒞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sz="36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228600" y="2086068"/>
            <a:ext cx="2578873" cy="36745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827174" y="3615470"/>
            <a:ext cx="926078" cy="1326378"/>
          </a:xfrm>
          <a:custGeom>
            <a:avLst/>
            <a:gdLst>
              <a:gd name="connsiteX0" fmla="*/ 160867 w 702734"/>
              <a:gd name="connsiteY0" fmla="*/ 93134 h 905934"/>
              <a:gd name="connsiteX1" fmla="*/ 93134 w 702734"/>
              <a:gd name="connsiteY1" fmla="*/ 101600 h 905934"/>
              <a:gd name="connsiteX2" fmla="*/ 67734 w 702734"/>
              <a:gd name="connsiteY2" fmla="*/ 118534 h 905934"/>
              <a:gd name="connsiteX3" fmla="*/ 42334 w 702734"/>
              <a:gd name="connsiteY3" fmla="*/ 127000 h 905934"/>
              <a:gd name="connsiteX4" fmla="*/ 8467 w 702734"/>
              <a:gd name="connsiteY4" fmla="*/ 169334 h 905934"/>
              <a:gd name="connsiteX5" fmla="*/ 0 w 702734"/>
              <a:gd name="connsiteY5" fmla="*/ 194734 h 905934"/>
              <a:gd name="connsiteX6" fmla="*/ 16934 w 702734"/>
              <a:gd name="connsiteY6" fmla="*/ 287867 h 905934"/>
              <a:gd name="connsiteX7" fmla="*/ 33867 w 702734"/>
              <a:gd name="connsiteY7" fmla="*/ 313267 h 905934"/>
              <a:gd name="connsiteX8" fmla="*/ 42334 w 702734"/>
              <a:gd name="connsiteY8" fmla="*/ 338667 h 905934"/>
              <a:gd name="connsiteX9" fmla="*/ 50800 w 702734"/>
              <a:gd name="connsiteY9" fmla="*/ 584200 h 905934"/>
              <a:gd name="connsiteX10" fmla="*/ 59267 w 702734"/>
              <a:gd name="connsiteY10" fmla="*/ 609600 h 905934"/>
              <a:gd name="connsiteX11" fmla="*/ 76200 w 702734"/>
              <a:gd name="connsiteY11" fmla="*/ 668867 h 905934"/>
              <a:gd name="connsiteX12" fmla="*/ 110067 w 702734"/>
              <a:gd name="connsiteY12" fmla="*/ 702734 h 905934"/>
              <a:gd name="connsiteX13" fmla="*/ 118534 w 702734"/>
              <a:gd name="connsiteY13" fmla="*/ 728134 h 905934"/>
              <a:gd name="connsiteX14" fmla="*/ 169334 w 702734"/>
              <a:gd name="connsiteY14" fmla="*/ 745067 h 905934"/>
              <a:gd name="connsiteX15" fmla="*/ 338667 w 702734"/>
              <a:gd name="connsiteY15" fmla="*/ 753534 h 905934"/>
              <a:gd name="connsiteX16" fmla="*/ 364067 w 702734"/>
              <a:gd name="connsiteY16" fmla="*/ 762000 h 905934"/>
              <a:gd name="connsiteX17" fmla="*/ 397934 w 702734"/>
              <a:gd name="connsiteY17" fmla="*/ 829734 h 905934"/>
              <a:gd name="connsiteX18" fmla="*/ 414867 w 702734"/>
              <a:gd name="connsiteY18" fmla="*/ 855134 h 905934"/>
              <a:gd name="connsiteX19" fmla="*/ 465667 w 702734"/>
              <a:gd name="connsiteY19" fmla="*/ 897467 h 905934"/>
              <a:gd name="connsiteX20" fmla="*/ 491067 w 702734"/>
              <a:gd name="connsiteY20" fmla="*/ 905934 h 905934"/>
              <a:gd name="connsiteX21" fmla="*/ 609600 w 702734"/>
              <a:gd name="connsiteY21" fmla="*/ 897467 h 905934"/>
              <a:gd name="connsiteX22" fmla="*/ 643467 w 702734"/>
              <a:gd name="connsiteY22" fmla="*/ 863600 h 905934"/>
              <a:gd name="connsiteX23" fmla="*/ 668867 w 702734"/>
              <a:gd name="connsiteY23" fmla="*/ 846667 h 905934"/>
              <a:gd name="connsiteX24" fmla="*/ 677334 w 702734"/>
              <a:gd name="connsiteY24" fmla="*/ 635000 h 905934"/>
              <a:gd name="connsiteX25" fmla="*/ 651934 w 702734"/>
              <a:gd name="connsiteY25" fmla="*/ 584200 h 905934"/>
              <a:gd name="connsiteX26" fmla="*/ 635000 w 702734"/>
              <a:gd name="connsiteY26" fmla="*/ 533400 h 905934"/>
              <a:gd name="connsiteX27" fmla="*/ 643467 w 702734"/>
              <a:gd name="connsiteY27" fmla="*/ 440267 h 905934"/>
              <a:gd name="connsiteX28" fmla="*/ 668867 w 702734"/>
              <a:gd name="connsiteY28" fmla="*/ 389467 h 905934"/>
              <a:gd name="connsiteX29" fmla="*/ 702734 w 702734"/>
              <a:gd name="connsiteY29" fmla="*/ 338667 h 905934"/>
              <a:gd name="connsiteX30" fmla="*/ 694267 w 702734"/>
              <a:gd name="connsiteY30" fmla="*/ 169334 h 905934"/>
              <a:gd name="connsiteX31" fmla="*/ 685800 w 702734"/>
              <a:gd name="connsiteY31" fmla="*/ 135467 h 905934"/>
              <a:gd name="connsiteX32" fmla="*/ 668867 w 702734"/>
              <a:gd name="connsiteY32" fmla="*/ 110067 h 905934"/>
              <a:gd name="connsiteX33" fmla="*/ 618067 w 702734"/>
              <a:gd name="connsiteY33" fmla="*/ 84667 h 905934"/>
              <a:gd name="connsiteX34" fmla="*/ 482600 w 702734"/>
              <a:gd name="connsiteY34" fmla="*/ 67734 h 905934"/>
              <a:gd name="connsiteX35" fmla="*/ 465667 w 702734"/>
              <a:gd name="connsiteY35" fmla="*/ 16934 h 905934"/>
              <a:gd name="connsiteX36" fmla="*/ 414867 w 702734"/>
              <a:gd name="connsiteY36" fmla="*/ 0 h 905934"/>
              <a:gd name="connsiteX37" fmla="*/ 313267 w 702734"/>
              <a:gd name="connsiteY37" fmla="*/ 8467 h 905934"/>
              <a:gd name="connsiteX38" fmla="*/ 287867 w 702734"/>
              <a:gd name="connsiteY38" fmla="*/ 33867 h 905934"/>
              <a:gd name="connsiteX39" fmla="*/ 262467 w 702734"/>
              <a:gd name="connsiteY39" fmla="*/ 42334 h 905934"/>
              <a:gd name="connsiteX40" fmla="*/ 237067 w 702734"/>
              <a:gd name="connsiteY40" fmla="*/ 59267 h 905934"/>
              <a:gd name="connsiteX41" fmla="*/ 203200 w 702734"/>
              <a:gd name="connsiteY41" fmla="*/ 67734 h 905934"/>
              <a:gd name="connsiteX42" fmla="*/ 177800 w 702734"/>
              <a:gd name="connsiteY42" fmla="*/ 76200 h 905934"/>
              <a:gd name="connsiteX43" fmla="*/ 160867 w 702734"/>
              <a:gd name="connsiteY43" fmla="*/ 93134 h 90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02734" h="905934">
                <a:moveTo>
                  <a:pt x="160867" y="93134"/>
                </a:moveTo>
                <a:cubicBezTo>
                  <a:pt x="138289" y="95956"/>
                  <a:pt x="115086" y="95613"/>
                  <a:pt x="93134" y="101600"/>
                </a:cubicBezTo>
                <a:cubicBezTo>
                  <a:pt x="83317" y="104277"/>
                  <a:pt x="76836" y="113983"/>
                  <a:pt x="67734" y="118534"/>
                </a:cubicBezTo>
                <a:cubicBezTo>
                  <a:pt x="59752" y="122525"/>
                  <a:pt x="50801" y="124178"/>
                  <a:pt x="42334" y="127000"/>
                </a:cubicBezTo>
                <a:cubicBezTo>
                  <a:pt x="26583" y="142751"/>
                  <a:pt x="19148" y="147972"/>
                  <a:pt x="8467" y="169334"/>
                </a:cubicBezTo>
                <a:cubicBezTo>
                  <a:pt x="4476" y="177316"/>
                  <a:pt x="2822" y="186267"/>
                  <a:pt x="0" y="194734"/>
                </a:cubicBezTo>
                <a:cubicBezTo>
                  <a:pt x="1962" y="208470"/>
                  <a:pt x="8379" y="267906"/>
                  <a:pt x="16934" y="287867"/>
                </a:cubicBezTo>
                <a:cubicBezTo>
                  <a:pt x="20942" y="297220"/>
                  <a:pt x="29316" y="304166"/>
                  <a:pt x="33867" y="313267"/>
                </a:cubicBezTo>
                <a:cubicBezTo>
                  <a:pt x="37858" y="321249"/>
                  <a:pt x="39512" y="330200"/>
                  <a:pt x="42334" y="338667"/>
                </a:cubicBezTo>
                <a:cubicBezTo>
                  <a:pt x="45156" y="420511"/>
                  <a:pt x="45692" y="502467"/>
                  <a:pt x="50800" y="584200"/>
                </a:cubicBezTo>
                <a:cubicBezTo>
                  <a:pt x="51357" y="593107"/>
                  <a:pt x="56815" y="601019"/>
                  <a:pt x="59267" y="609600"/>
                </a:cubicBezTo>
                <a:cubicBezTo>
                  <a:pt x="60362" y="613433"/>
                  <a:pt x="71369" y="662103"/>
                  <a:pt x="76200" y="668867"/>
                </a:cubicBezTo>
                <a:cubicBezTo>
                  <a:pt x="85479" y="681858"/>
                  <a:pt x="110067" y="702734"/>
                  <a:pt x="110067" y="702734"/>
                </a:cubicBezTo>
                <a:cubicBezTo>
                  <a:pt x="112889" y="711201"/>
                  <a:pt x="111272" y="722947"/>
                  <a:pt x="118534" y="728134"/>
                </a:cubicBezTo>
                <a:cubicBezTo>
                  <a:pt x="133059" y="738509"/>
                  <a:pt x="151507" y="744176"/>
                  <a:pt x="169334" y="745067"/>
                </a:cubicBezTo>
                <a:lnTo>
                  <a:pt x="338667" y="753534"/>
                </a:lnTo>
                <a:cubicBezTo>
                  <a:pt x="347134" y="756356"/>
                  <a:pt x="356414" y="757408"/>
                  <a:pt x="364067" y="762000"/>
                </a:cubicBezTo>
                <a:cubicBezTo>
                  <a:pt x="394986" y="780552"/>
                  <a:pt x="375423" y="795967"/>
                  <a:pt x="397934" y="829734"/>
                </a:cubicBezTo>
                <a:cubicBezTo>
                  <a:pt x="403578" y="838201"/>
                  <a:pt x="408353" y="847317"/>
                  <a:pt x="414867" y="855134"/>
                </a:cubicBezTo>
                <a:cubicBezTo>
                  <a:pt x="428242" y="871185"/>
                  <a:pt x="446638" y="887952"/>
                  <a:pt x="465667" y="897467"/>
                </a:cubicBezTo>
                <a:cubicBezTo>
                  <a:pt x="473649" y="901458"/>
                  <a:pt x="482600" y="903112"/>
                  <a:pt x="491067" y="905934"/>
                </a:cubicBezTo>
                <a:cubicBezTo>
                  <a:pt x="530578" y="903112"/>
                  <a:pt x="571433" y="908069"/>
                  <a:pt x="609600" y="897467"/>
                </a:cubicBezTo>
                <a:cubicBezTo>
                  <a:pt x="624983" y="893194"/>
                  <a:pt x="630183" y="872456"/>
                  <a:pt x="643467" y="863600"/>
                </a:cubicBezTo>
                <a:lnTo>
                  <a:pt x="668867" y="846667"/>
                </a:lnTo>
                <a:cubicBezTo>
                  <a:pt x="719284" y="771040"/>
                  <a:pt x="692321" y="822343"/>
                  <a:pt x="677334" y="635000"/>
                </a:cubicBezTo>
                <a:cubicBezTo>
                  <a:pt x="675075" y="606761"/>
                  <a:pt x="663070" y="609257"/>
                  <a:pt x="651934" y="584200"/>
                </a:cubicBezTo>
                <a:cubicBezTo>
                  <a:pt x="644685" y="567889"/>
                  <a:pt x="635000" y="533400"/>
                  <a:pt x="635000" y="533400"/>
                </a:cubicBezTo>
                <a:cubicBezTo>
                  <a:pt x="637822" y="502356"/>
                  <a:pt x="639058" y="471126"/>
                  <a:pt x="643467" y="440267"/>
                </a:cubicBezTo>
                <a:cubicBezTo>
                  <a:pt x="647723" y="410475"/>
                  <a:pt x="655454" y="416294"/>
                  <a:pt x="668867" y="389467"/>
                </a:cubicBezTo>
                <a:cubicBezTo>
                  <a:pt x="693373" y="340456"/>
                  <a:pt x="654585" y="386816"/>
                  <a:pt x="702734" y="338667"/>
                </a:cubicBezTo>
                <a:cubicBezTo>
                  <a:pt x="699912" y="282223"/>
                  <a:pt x="698960" y="225654"/>
                  <a:pt x="694267" y="169334"/>
                </a:cubicBezTo>
                <a:cubicBezTo>
                  <a:pt x="693301" y="157738"/>
                  <a:pt x="690384" y="146163"/>
                  <a:pt x="685800" y="135467"/>
                </a:cubicBezTo>
                <a:cubicBezTo>
                  <a:pt x="681792" y="126114"/>
                  <a:pt x="676062" y="117262"/>
                  <a:pt x="668867" y="110067"/>
                </a:cubicBezTo>
                <a:cubicBezTo>
                  <a:pt x="657362" y="98562"/>
                  <a:pt x="634420" y="87249"/>
                  <a:pt x="618067" y="84667"/>
                </a:cubicBezTo>
                <a:cubicBezTo>
                  <a:pt x="573117" y="77570"/>
                  <a:pt x="482600" y="67734"/>
                  <a:pt x="482600" y="67734"/>
                </a:cubicBezTo>
                <a:cubicBezTo>
                  <a:pt x="476956" y="50801"/>
                  <a:pt x="482600" y="22579"/>
                  <a:pt x="465667" y="16934"/>
                </a:cubicBezTo>
                <a:lnTo>
                  <a:pt x="414867" y="0"/>
                </a:lnTo>
                <a:cubicBezTo>
                  <a:pt x="381000" y="2822"/>
                  <a:pt x="346104" y="-290"/>
                  <a:pt x="313267" y="8467"/>
                </a:cubicBezTo>
                <a:cubicBezTo>
                  <a:pt x="301698" y="11552"/>
                  <a:pt x="297830" y="27225"/>
                  <a:pt x="287867" y="33867"/>
                </a:cubicBezTo>
                <a:cubicBezTo>
                  <a:pt x="280441" y="38818"/>
                  <a:pt x="270449" y="38343"/>
                  <a:pt x="262467" y="42334"/>
                </a:cubicBezTo>
                <a:cubicBezTo>
                  <a:pt x="253366" y="46885"/>
                  <a:pt x="246420" y="55259"/>
                  <a:pt x="237067" y="59267"/>
                </a:cubicBezTo>
                <a:cubicBezTo>
                  <a:pt x="226371" y="63851"/>
                  <a:pt x="214389" y="64537"/>
                  <a:pt x="203200" y="67734"/>
                </a:cubicBezTo>
                <a:cubicBezTo>
                  <a:pt x="194619" y="70186"/>
                  <a:pt x="186267" y="73378"/>
                  <a:pt x="177800" y="76200"/>
                </a:cubicBezTo>
                <a:lnTo>
                  <a:pt x="160867" y="93134"/>
                </a:lnTo>
                <a:close/>
              </a:path>
            </a:pathLst>
          </a:cu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gular Pentagon 44"/>
          <p:cNvSpPr/>
          <p:nvPr/>
        </p:nvSpPr>
        <p:spPr>
          <a:xfrm>
            <a:off x="1120757" y="3505200"/>
            <a:ext cx="784243" cy="692727"/>
          </a:xfrm>
          <a:prstGeom prst="pentagon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>
            <a:off x="1359705" y="4572000"/>
            <a:ext cx="102373" cy="11180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RSY algorithm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 smtClean="0"/>
                  <a:t>             </a:t>
                </a:r>
                <a:r>
                  <a:rPr lang="en-US" sz="2400" dirty="0" smtClean="0"/>
                  <a:t>[VMCAI’04]</a:t>
                </a:r>
                <a:endParaRPr lang="en-US" dirty="0"/>
              </a:p>
            </p:txBody>
          </p:sp>
        </mc:Choice>
        <mc:Fallback xmlns="">
          <p:sp>
            <p:nvSpPr>
              <p:cNvPr id="38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1143000"/>
              </a:xfrm>
              <a:blipFill rotWithShape="1">
                <a:blip r:embed="rId21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367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04132 -0.133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-66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 animBg="1"/>
      <p:bldP spid="35" grpId="0" animBg="1"/>
      <p:bldP spid="4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Diamond 145"/>
          <p:cNvSpPr/>
          <p:nvPr/>
        </p:nvSpPr>
        <p:spPr>
          <a:xfrm>
            <a:off x="6478249" y="2303913"/>
            <a:ext cx="2355840" cy="3268527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3942855" y="2119479"/>
            <a:ext cx="1725328" cy="36373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461965" y="1378077"/>
                <a:ext cx="6642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ℒ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965" y="1378077"/>
                <a:ext cx="664221" cy="76944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904030" y="3605405"/>
            <a:ext cx="76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ans</a:t>
            </a:r>
            <a:endParaRPr 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405124" y="6018483"/>
                <a:ext cx="30276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𝜑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∧</m:t>
                      </m:r>
                      <m:r>
                        <a:rPr lang="en-US" sz="2000" i="1">
                          <a:latin typeface="Cambria Math"/>
                          <a:ea typeface="Cambria Math"/>
                          <a:cs typeface="Consolas" pitchFamily="49" charset="0"/>
                        </a:rPr>
                        <m:t>¬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ans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124" y="6018483"/>
                <a:ext cx="3027624" cy="52322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lowchart: Connector 32"/>
          <p:cNvSpPr/>
          <p:nvPr/>
        </p:nvSpPr>
        <p:spPr>
          <a:xfrm>
            <a:off x="7933262" y="3697317"/>
            <a:ext cx="102373" cy="101639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𝒞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sz="36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228600" y="2086068"/>
            <a:ext cx="2578873" cy="36745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827174" y="3615470"/>
            <a:ext cx="926078" cy="1326378"/>
          </a:xfrm>
          <a:custGeom>
            <a:avLst/>
            <a:gdLst>
              <a:gd name="connsiteX0" fmla="*/ 160867 w 702734"/>
              <a:gd name="connsiteY0" fmla="*/ 93134 h 905934"/>
              <a:gd name="connsiteX1" fmla="*/ 93134 w 702734"/>
              <a:gd name="connsiteY1" fmla="*/ 101600 h 905934"/>
              <a:gd name="connsiteX2" fmla="*/ 67734 w 702734"/>
              <a:gd name="connsiteY2" fmla="*/ 118534 h 905934"/>
              <a:gd name="connsiteX3" fmla="*/ 42334 w 702734"/>
              <a:gd name="connsiteY3" fmla="*/ 127000 h 905934"/>
              <a:gd name="connsiteX4" fmla="*/ 8467 w 702734"/>
              <a:gd name="connsiteY4" fmla="*/ 169334 h 905934"/>
              <a:gd name="connsiteX5" fmla="*/ 0 w 702734"/>
              <a:gd name="connsiteY5" fmla="*/ 194734 h 905934"/>
              <a:gd name="connsiteX6" fmla="*/ 16934 w 702734"/>
              <a:gd name="connsiteY6" fmla="*/ 287867 h 905934"/>
              <a:gd name="connsiteX7" fmla="*/ 33867 w 702734"/>
              <a:gd name="connsiteY7" fmla="*/ 313267 h 905934"/>
              <a:gd name="connsiteX8" fmla="*/ 42334 w 702734"/>
              <a:gd name="connsiteY8" fmla="*/ 338667 h 905934"/>
              <a:gd name="connsiteX9" fmla="*/ 50800 w 702734"/>
              <a:gd name="connsiteY9" fmla="*/ 584200 h 905934"/>
              <a:gd name="connsiteX10" fmla="*/ 59267 w 702734"/>
              <a:gd name="connsiteY10" fmla="*/ 609600 h 905934"/>
              <a:gd name="connsiteX11" fmla="*/ 76200 w 702734"/>
              <a:gd name="connsiteY11" fmla="*/ 668867 h 905934"/>
              <a:gd name="connsiteX12" fmla="*/ 110067 w 702734"/>
              <a:gd name="connsiteY12" fmla="*/ 702734 h 905934"/>
              <a:gd name="connsiteX13" fmla="*/ 118534 w 702734"/>
              <a:gd name="connsiteY13" fmla="*/ 728134 h 905934"/>
              <a:gd name="connsiteX14" fmla="*/ 169334 w 702734"/>
              <a:gd name="connsiteY14" fmla="*/ 745067 h 905934"/>
              <a:gd name="connsiteX15" fmla="*/ 338667 w 702734"/>
              <a:gd name="connsiteY15" fmla="*/ 753534 h 905934"/>
              <a:gd name="connsiteX16" fmla="*/ 364067 w 702734"/>
              <a:gd name="connsiteY16" fmla="*/ 762000 h 905934"/>
              <a:gd name="connsiteX17" fmla="*/ 397934 w 702734"/>
              <a:gd name="connsiteY17" fmla="*/ 829734 h 905934"/>
              <a:gd name="connsiteX18" fmla="*/ 414867 w 702734"/>
              <a:gd name="connsiteY18" fmla="*/ 855134 h 905934"/>
              <a:gd name="connsiteX19" fmla="*/ 465667 w 702734"/>
              <a:gd name="connsiteY19" fmla="*/ 897467 h 905934"/>
              <a:gd name="connsiteX20" fmla="*/ 491067 w 702734"/>
              <a:gd name="connsiteY20" fmla="*/ 905934 h 905934"/>
              <a:gd name="connsiteX21" fmla="*/ 609600 w 702734"/>
              <a:gd name="connsiteY21" fmla="*/ 897467 h 905934"/>
              <a:gd name="connsiteX22" fmla="*/ 643467 w 702734"/>
              <a:gd name="connsiteY22" fmla="*/ 863600 h 905934"/>
              <a:gd name="connsiteX23" fmla="*/ 668867 w 702734"/>
              <a:gd name="connsiteY23" fmla="*/ 846667 h 905934"/>
              <a:gd name="connsiteX24" fmla="*/ 677334 w 702734"/>
              <a:gd name="connsiteY24" fmla="*/ 635000 h 905934"/>
              <a:gd name="connsiteX25" fmla="*/ 651934 w 702734"/>
              <a:gd name="connsiteY25" fmla="*/ 584200 h 905934"/>
              <a:gd name="connsiteX26" fmla="*/ 635000 w 702734"/>
              <a:gd name="connsiteY26" fmla="*/ 533400 h 905934"/>
              <a:gd name="connsiteX27" fmla="*/ 643467 w 702734"/>
              <a:gd name="connsiteY27" fmla="*/ 440267 h 905934"/>
              <a:gd name="connsiteX28" fmla="*/ 668867 w 702734"/>
              <a:gd name="connsiteY28" fmla="*/ 389467 h 905934"/>
              <a:gd name="connsiteX29" fmla="*/ 702734 w 702734"/>
              <a:gd name="connsiteY29" fmla="*/ 338667 h 905934"/>
              <a:gd name="connsiteX30" fmla="*/ 694267 w 702734"/>
              <a:gd name="connsiteY30" fmla="*/ 169334 h 905934"/>
              <a:gd name="connsiteX31" fmla="*/ 685800 w 702734"/>
              <a:gd name="connsiteY31" fmla="*/ 135467 h 905934"/>
              <a:gd name="connsiteX32" fmla="*/ 668867 w 702734"/>
              <a:gd name="connsiteY32" fmla="*/ 110067 h 905934"/>
              <a:gd name="connsiteX33" fmla="*/ 618067 w 702734"/>
              <a:gd name="connsiteY33" fmla="*/ 84667 h 905934"/>
              <a:gd name="connsiteX34" fmla="*/ 482600 w 702734"/>
              <a:gd name="connsiteY34" fmla="*/ 67734 h 905934"/>
              <a:gd name="connsiteX35" fmla="*/ 465667 w 702734"/>
              <a:gd name="connsiteY35" fmla="*/ 16934 h 905934"/>
              <a:gd name="connsiteX36" fmla="*/ 414867 w 702734"/>
              <a:gd name="connsiteY36" fmla="*/ 0 h 905934"/>
              <a:gd name="connsiteX37" fmla="*/ 313267 w 702734"/>
              <a:gd name="connsiteY37" fmla="*/ 8467 h 905934"/>
              <a:gd name="connsiteX38" fmla="*/ 287867 w 702734"/>
              <a:gd name="connsiteY38" fmla="*/ 33867 h 905934"/>
              <a:gd name="connsiteX39" fmla="*/ 262467 w 702734"/>
              <a:gd name="connsiteY39" fmla="*/ 42334 h 905934"/>
              <a:gd name="connsiteX40" fmla="*/ 237067 w 702734"/>
              <a:gd name="connsiteY40" fmla="*/ 59267 h 905934"/>
              <a:gd name="connsiteX41" fmla="*/ 203200 w 702734"/>
              <a:gd name="connsiteY41" fmla="*/ 67734 h 905934"/>
              <a:gd name="connsiteX42" fmla="*/ 177800 w 702734"/>
              <a:gd name="connsiteY42" fmla="*/ 76200 h 905934"/>
              <a:gd name="connsiteX43" fmla="*/ 160867 w 702734"/>
              <a:gd name="connsiteY43" fmla="*/ 93134 h 90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02734" h="905934">
                <a:moveTo>
                  <a:pt x="160867" y="93134"/>
                </a:moveTo>
                <a:cubicBezTo>
                  <a:pt x="138289" y="95956"/>
                  <a:pt x="115086" y="95613"/>
                  <a:pt x="93134" y="101600"/>
                </a:cubicBezTo>
                <a:cubicBezTo>
                  <a:pt x="83317" y="104277"/>
                  <a:pt x="76836" y="113983"/>
                  <a:pt x="67734" y="118534"/>
                </a:cubicBezTo>
                <a:cubicBezTo>
                  <a:pt x="59752" y="122525"/>
                  <a:pt x="50801" y="124178"/>
                  <a:pt x="42334" y="127000"/>
                </a:cubicBezTo>
                <a:cubicBezTo>
                  <a:pt x="26583" y="142751"/>
                  <a:pt x="19148" y="147972"/>
                  <a:pt x="8467" y="169334"/>
                </a:cubicBezTo>
                <a:cubicBezTo>
                  <a:pt x="4476" y="177316"/>
                  <a:pt x="2822" y="186267"/>
                  <a:pt x="0" y="194734"/>
                </a:cubicBezTo>
                <a:cubicBezTo>
                  <a:pt x="1962" y="208470"/>
                  <a:pt x="8379" y="267906"/>
                  <a:pt x="16934" y="287867"/>
                </a:cubicBezTo>
                <a:cubicBezTo>
                  <a:pt x="20942" y="297220"/>
                  <a:pt x="29316" y="304166"/>
                  <a:pt x="33867" y="313267"/>
                </a:cubicBezTo>
                <a:cubicBezTo>
                  <a:pt x="37858" y="321249"/>
                  <a:pt x="39512" y="330200"/>
                  <a:pt x="42334" y="338667"/>
                </a:cubicBezTo>
                <a:cubicBezTo>
                  <a:pt x="45156" y="420511"/>
                  <a:pt x="45692" y="502467"/>
                  <a:pt x="50800" y="584200"/>
                </a:cubicBezTo>
                <a:cubicBezTo>
                  <a:pt x="51357" y="593107"/>
                  <a:pt x="56815" y="601019"/>
                  <a:pt x="59267" y="609600"/>
                </a:cubicBezTo>
                <a:cubicBezTo>
                  <a:pt x="60362" y="613433"/>
                  <a:pt x="71369" y="662103"/>
                  <a:pt x="76200" y="668867"/>
                </a:cubicBezTo>
                <a:cubicBezTo>
                  <a:pt x="85479" y="681858"/>
                  <a:pt x="110067" y="702734"/>
                  <a:pt x="110067" y="702734"/>
                </a:cubicBezTo>
                <a:cubicBezTo>
                  <a:pt x="112889" y="711201"/>
                  <a:pt x="111272" y="722947"/>
                  <a:pt x="118534" y="728134"/>
                </a:cubicBezTo>
                <a:cubicBezTo>
                  <a:pt x="133059" y="738509"/>
                  <a:pt x="151507" y="744176"/>
                  <a:pt x="169334" y="745067"/>
                </a:cubicBezTo>
                <a:lnTo>
                  <a:pt x="338667" y="753534"/>
                </a:lnTo>
                <a:cubicBezTo>
                  <a:pt x="347134" y="756356"/>
                  <a:pt x="356414" y="757408"/>
                  <a:pt x="364067" y="762000"/>
                </a:cubicBezTo>
                <a:cubicBezTo>
                  <a:pt x="394986" y="780552"/>
                  <a:pt x="375423" y="795967"/>
                  <a:pt x="397934" y="829734"/>
                </a:cubicBezTo>
                <a:cubicBezTo>
                  <a:pt x="403578" y="838201"/>
                  <a:pt x="408353" y="847317"/>
                  <a:pt x="414867" y="855134"/>
                </a:cubicBezTo>
                <a:cubicBezTo>
                  <a:pt x="428242" y="871185"/>
                  <a:pt x="446638" y="887952"/>
                  <a:pt x="465667" y="897467"/>
                </a:cubicBezTo>
                <a:cubicBezTo>
                  <a:pt x="473649" y="901458"/>
                  <a:pt x="482600" y="903112"/>
                  <a:pt x="491067" y="905934"/>
                </a:cubicBezTo>
                <a:cubicBezTo>
                  <a:pt x="530578" y="903112"/>
                  <a:pt x="571433" y="908069"/>
                  <a:pt x="609600" y="897467"/>
                </a:cubicBezTo>
                <a:cubicBezTo>
                  <a:pt x="624983" y="893194"/>
                  <a:pt x="630183" y="872456"/>
                  <a:pt x="643467" y="863600"/>
                </a:cubicBezTo>
                <a:lnTo>
                  <a:pt x="668867" y="846667"/>
                </a:lnTo>
                <a:cubicBezTo>
                  <a:pt x="719284" y="771040"/>
                  <a:pt x="692321" y="822343"/>
                  <a:pt x="677334" y="635000"/>
                </a:cubicBezTo>
                <a:cubicBezTo>
                  <a:pt x="675075" y="606761"/>
                  <a:pt x="663070" y="609257"/>
                  <a:pt x="651934" y="584200"/>
                </a:cubicBezTo>
                <a:cubicBezTo>
                  <a:pt x="644685" y="567889"/>
                  <a:pt x="635000" y="533400"/>
                  <a:pt x="635000" y="533400"/>
                </a:cubicBezTo>
                <a:cubicBezTo>
                  <a:pt x="637822" y="502356"/>
                  <a:pt x="639058" y="471126"/>
                  <a:pt x="643467" y="440267"/>
                </a:cubicBezTo>
                <a:cubicBezTo>
                  <a:pt x="647723" y="410475"/>
                  <a:pt x="655454" y="416294"/>
                  <a:pt x="668867" y="389467"/>
                </a:cubicBezTo>
                <a:cubicBezTo>
                  <a:pt x="693373" y="340456"/>
                  <a:pt x="654585" y="386816"/>
                  <a:pt x="702734" y="338667"/>
                </a:cubicBezTo>
                <a:cubicBezTo>
                  <a:pt x="699912" y="282223"/>
                  <a:pt x="698960" y="225654"/>
                  <a:pt x="694267" y="169334"/>
                </a:cubicBezTo>
                <a:cubicBezTo>
                  <a:pt x="693301" y="157738"/>
                  <a:pt x="690384" y="146163"/>
                  <a:pt x="685800" y="135467"/>
                </a:cubicBezTo>
                <a:cubicBezTo>
                  <a:pt x="681792" y="126114"/>
                  <a:pt x="676062" y="117262"/>
                  <a:pt x="668867" y="110067"/>
                </a:cubicBezTo>
                <a:cubicBezTo>
                  <a:pt x="657362" y="98562"/>
                  <a:pt x="634420" y="87249"/>
                  <a:pt x="618067" y="84667"/>
                </a:cubicBezTo>
                <a:cubicBezTo>
                  <a:pt x="573117" y="77570"/>
                  <a:pt x="482600" y="67734"/>
                  <a:pt x="482600" y="67734"/>
                </a:cubicBezTo>
                <a:cubicBezTo>
                  <a:pt x="476956" y="50801"/>
                  <a:pt x="482600" y="22579"/>
                  <a:pt x="465667" y="16934"/>
                </a:cubicBezTo>
                <a:lnTo>
                  <a:pt x="414867" y="0"/>
                </a:lnTo>
                <a:cubicBezTo>
                  <a:pt x="381000" y="2822"/>
                  <a:pt x="346104" y="-290"/>
                  <a:pt x="313267" y="8467"/>
                </a:cubicBezTo>
                <a:cubicBezTo>
                  <a:pt x="301698" y="11552"/>
                  <a:pt x="297830" y="27225"/>
                  <a:pt x="287867" y="33867"/>
                </a:cubicBezTo>
                <a:cubicBezTo>
                  <a:pt x="280441" y="38818"/>
                  <a:pt x="270449" y="38343"/>
                  <a:pt x="262467" y="42334"/>
                </a:cubicBezTo>
                <a:cubicBezTo>
                  <a:pt x="253366" y="46885"/>
                  <a:pt x="246420" y="55259"/>
                  <a:pt x="237067" y="59267"/>
                </a:cubicBezTo>
                <a:cubicBezTo>
                  <a:pt x="226371" y="63851"/>
                  <a:pt x="214389" y="64537"/>
                  <a:pt x="203200" y="67734"/>
                </a:cubicBezTo>
                <a:cubicBezTo>
                  <a:pt x="194619" y="70186"/>
                  <a:pt x="186267" y="73378"/>
                  <a:pt x="177800" y="76200"/>
                </a:cubicBezTo>
                <a:lnTo>
                  <a:pt x="160867" y="93134"/>
                </a:lnTo>
                <a:close/>
              </a:path>
            </a:pathLst>
          </a:cu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gular Pentagon 44"/>
          <p:cNvSpPr/>
          <p:nvPr/>
        </p:nvSpPr>
        <p:spPr>
          <a:xfrm>
            <a:off x="1120757" y="3505200"/>
            <a:ext cx="784243" cy="692727"/>
          </a:xfrm>
          <a:prstGeom prst="pentagon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>
            <a:off x="1359705" y="4572000"/>
            <a:ext cx="102373" cy="11180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4794076" y="3007338"/>
            <a:ext cx="3139187" cy="740801"/>
            <a:chOff x="4265495" y="3886200"/>
            <a:chExt cx="3346448" cy="527100"/>
          </a:xfrm>
        </p:grpSpPr>
        <p:cxnSp>
          <p:nvCxnSpPr>
            <p:cNvPr id="39" name="Straight Arrow Connector 38"/>
            <p:cNvCxnSpPr>
              <a:stCxn id="33" idx="2"/>
            </p:cNvCxnSpPr>
            <p:nvPr/>
          </p:nvCxnSpPr>
          <p:spPr>
            <a:xfrm flipH="1" flipV="1">
              <a:off x="4619534" y="4302151"/>
              <a:ext cx="2992409" cy="111149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5935609" y="3886200"/>
                  <a:ext cx="46519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80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</m:ac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5609" y="3886200"/>
                  <a:ext cx="465191" cy="52322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4265495" y="3890080"/>
                  <a:ext cx="134299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𝛾</m:t>
                            </m:r>
                          </m:e>
                        </m:acc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𝑎𝑛𝑠</m:t>
                        </m:r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495" y="3890080"/>
                  <a:ext cx="1342996" cy="52322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/>
          <p:cNvGrpSpPr/>
          <p:nvPr/>
        </p:nvGrpSpPr>
        <p:grpSpPr>
          <a:xfrm>
            <a:off x="1905000" y="3041141"/>
            <a:ext cx="3221188" cy="1196235"/>
            <a:chOff x="1355412" y="3882277"/>
            <a:chExt cx="3433864" cy="851154"/>
          </a:xfrm>
        </p:grpSpPr>
        <p:cxnSp>
          <p:nvCxnSpPr>
            <p:cNvPr id="48" name="Straight Arrow Connector 47"/>
            <p:cNvCxnSpPr/>
            <p:nvPr/>
          </p:nvCxnSpPr>
          <p:spPr>
            <a:xfrm flipH="1">
              <a:off x="1355412" y="4274176"/>
              <a:ext cx="3433864" cy="459255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2624105" y="3882277"/>
                  <a:ext cx="6609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⟦"/>
                            <m:endChr m:val="⟧"/>
                            <m:ctrlPr>
                              <a:rPr lang="en-US" sz="280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4105" y="3882277"/>
                  <a:ext cx="660950" cy="52322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901700" y="4165025"/>
                <a:ext cx="6080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00" y="4165025"/>
                <a:ext cx="608052" cy="584775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gular Pentagon 50"/>
          <p:cNvSpPr/>
          <p:nvPr/>
        </p:nvSpPr>
        <p:spPr>
          <a:xfrm>
            <a:off x="1011382" y="3532905"/>
            <a:ext cx="893613" cy="1408943"/>
          </a:xfrm>
          <a:prstGeom prst="pentagon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RSY algorithm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 smtClean="0"/>
                  <a:t>             </a:t>
                </a:r>
                <a:r>
                  <a:rPr lang="en-US" sz="2400" dirty="0" smtClean="0"/>
                  <a:t>[VMCAI’04]</a:t>
                </a:r>
                <a:endParaRPr lang="en-US" dirty="0"/>
              </a:p>
            </p:txBody>
          </p:sp>
        </mc:Choice>
        <mc:Fallback xmlns="">
          <p:sp>
            <p:nvSpPr>
              <p:cNvPr id="5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1143000"/>
              </a:xfrm>
              <a:blipFill rotWithShape="1">
                <a:blip r:embed="rId24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225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Diamond 145"/>
          <p:cNvSpPr/>
          <p:nvPr/>
        </p:nvSpPr>
        <p:spPr>
          <a:xfrm>
            <a:off x="6478249" y="2303913"/>
            <a:ext cx="2355840" cy="3268527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3942855" y="2119479"/>
            <a:ext cx="1725328" cy="36373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461965" y="1378077"/>
                <a:ext cx="6642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ℒ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965" y="1378077"/>
                <a:ext cx="664221" cy="76944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343299" y="3006772"/>
            <a:ext cx="76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ans</a:t>
            </a:r>
            <a:endParaRPr 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405124" y="6018483"/>
                <a:ext cx="3875100" cy="513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</a:rPr>
                      <m:t>𝜑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</a:rPr>
                      <m:t>∧</m:t>
                    </m:r>
                    <m:r>
                      <a:rPr lang="en-US" sz="2000" i="1">
                        <a:latin typeface="Cambria Math"/>
                        <a:ea typeface="Cambria Math"/>
                        <a:cs typeface="Consolas" pitchFamily="49" charset="0"/>
                      </a:rPr>
                      <m:t>¬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𝛾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/>
                      </a:rPr>
                      <m:t>ans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000" dirty="0" smtClean="0"/>
                  <a:t>   UNSAT</a:t>
                </a:r>
                <a:endParaRPr lang="en-US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124" y="6018483"/>
                <a:ext cx="3875100" cy="513282"/>
              </a:xfrm>
              <a:prstGeom prst="rect">
                <a:avLst/>
              </a:prstGeom>
              <a:blipFill rotWithShape="1">
                <a:blip r:embed="rId15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𝒞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sz="36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228600" y="2086068"/>
            <a:ext cx="2578873" cy="36745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827174" y="3615470"/>
            <a:ext cx="926078" cy="1326378"/>
          </a:xfrm>
          <a:custGeom>
            <a:avLst/>
            <a:gdLst>
              <a:gd name="connsiteX0" fmla="*/ 160867 w 702734"/>
              <a:gd name="connsiteY0" fmla="*/ 93134 h 905934"/>
              <a:gd name="connsiteX1" fmla="*/ 93134 w 702734"/>
              <a:gd name="connsiteY1" fmla="*/ 101600 h 905934"/>
              <a:gd name="connsiteX2" fmla="*/ 67734 w 702734"/>
              <a:gd name="connsiteY2" fmla="*/ 118534 h 905934"/>
              <a:gd name="connsiteX3" fmla="*/ 42334 w 702734"/>
              <a:gd name="connsiteY3" fmla="*/ 127000 h 905934"/>
              <a:gd name="connsiteX4" fmla="*/ 8467 w 702734"/>
              <a:gd name="connsiteY4" fmla="*/ 169334 h 905934"/>
              <a:gd name="connsiteX5" fmla="*/ 0 w 702734"/>
              <a:gd name="connsiteY5" fmla="*/ 194734 h 905934"/>
              <a:gd name="connsiteX6" fmla="*/ 16934 w 702734"/>
              <a:gd name="connsiteY6" fmla="*/ 287867 h 905934"/>
              <a:gd name="connsiteX7" fmla="*/ 33867 w 702734"/>
              <a:gd name="connsiteY7" fmla="*/ 313267 h 905934"/>
              <a:gd name="connsiteX8" fmla="*/ 42334 w 702734"/>
              <a:gd name="connsiteY8" fmla="*/ 338667 h 905934"/>
              <a:gd name="connsiteX9" fmla="*/ 50800 w 702734"/>
              <a:gd name="connsiteY9" fmla="*/ 584200 h 905934"/>
              <a:gd name="connsiteX10" fmla="*/ 59267 w 702734"/>
              <a:gd name="connsiteY10" fmla="*/ 609600 h 905934"/>
              <a:gd name="connsiteX11" fmla="*/ 76200 w 702734"/>
              <a:gd name="connsiteY11" fmla="*/ 668867 h 905934"/>
              <a:gd name="connsiteX12" fmla="*/ 110067 w 702734"/>
              <a:gd name="connsiteY12" fmla="*/ 702734 h 905934"/>
              <a:gd name="connsiteX13" fmla="*/ 118534 w 702734"/>
              <a:gd name="connsiteY13" fmla="*/ 728134 h 905934"/>
              <a:gd name="connsiteX14" fmla="*/ 169334 w 702734"/>
              <a:gd name="connsiteY14" fmla="*/ 745067 h 905934"/>
              <a:gd name="connsiteX15" fmla="*/ 338667 w 702734"/>
              <a:gd name="connsiteY15" fmla="*/ 753534 h 905934"/>
              <a:gd name="connsiteX16" fmla="*/ 364067 w 702734"/>
              <a:gd name="connsiteY16" fmla="*/ 762000 h 905934"/>
              <a:gd name="connsiteX17" fmla="*/ 397934 w 702734"/>
              <a:gd name="connsiteY17" fmla="*/ 829734 h 905934"/>
              <a:gd name="connsiteX18" fmla="*/ 414867 w 702734"/>
              <a:gd name="connsiteY18" fmla="*/ 855134 h 905934"/>
              <a:gd name="connsiteX19" fmla="*/ 465667 w 702734"/>
              <a:gd name="connsiteY19" fmla="*/ 897467 h 905934"/>
              <a:gd name="connsiteX20" fmla="*/ 491067 w 702734"/>
              <a:gd name="connsiteY20" fmla="*/ 905934 h 905934"/>
              <a:gd name="connsiteX21" fmla="*/ 609600 w 702734"/>
              <a:gd name="connsiteY21" fmla="*/ 897467 h 905934"/>
              <a:gd name="connsiteX22" fmla="*/ 643467 w 702734"/>
              <a:gd name="connsiteY22" fmla="*/ 863600 h 905934"/>
              <a:gd name="connsiteX23" fmla="*/ 668867 w 702734"/>
              <a:gd name="connsiteY23" fmla="*/ 846667 h 905934"/>
              <a:gd name="connsiteX24" fmla="*/ 677334 w 702734"/>
              <a:gd name="connsiteY24" fmla="*/ 635000 h 905934"/>
              <a:gd name="connsiteX25" fmla="*/ 651934 w 702734"/>
              <a:gd name="connsiteY25" fmla="*/ 584200 h 905934"/>
              <a:gd name="connsiteX26" fmla="*/ 635000 w 702734"/>
              <a:gd name="connsiteY26" fmla="*/ 533400 h 905934"/>
              <a:gd name="connsiteX27" fmla="*/ 643467 w 702734"/>
              <a:gd name="connsiteY27" fmla="*/ 440267 h 905934"/>
              <a:gd name="connsiteX28" fmla="*/ 668867 w 702734"/>
              <a:gd name="connsiteY28" fmla="*/ 389467 h 905934"/>
              <a:gd name="connsiteX29" fmla="*/ 702734 w 702734"/>
              <a:gd name="connsiteY29" fmla="*/ 338667 h 905934"/>
              <a:gd name="connsiteX30" fmla="*/ 694267 w 702734"/>
              <a:gd name="connsiteY30" fmla="*/ 169334 h 905934"/>
              <a:gd name="connsiteX31" fmla="*/ 685800 w 702734"/>
              <a:gd name="connsiteY31" fmla="*/ 135467 h 905934"/>
              <a:gd name="connsiteX32" fmla="*/ 668867 w 702734"/>
              <a:gd name="connsiteY32" fmla="*/ 110067 h 905934"/>
              <a:gd name="connsiteX33" fmla="*/ 618067 w 702734"/>
              <a:gd name="connsiteY33" fmla="*/ 84667 h 905934"/>
              <a:gd name="connsiteX34" fmla="*/ 482600 w 702734"/>
              <a:gd name="connsiteY34" fmla="*/ 67734 h 905934"/>
              <a:gd name="connsiteX35" fmla="*/ 465667 w 702734"/>
              <a:gd name="connsiteY35" fmla="*/ 16934 h 905934"/>
              <a:gd name="connsiteX36" fmla="*/ 414867 w 702734"/>
              <a:gd name="connsiteY36" fmla="*/ 0 h 905934"/>
              <a:gd name="connsiteX37" fmla="*/ 313267 w 702734"/>
              <a:gd name="connsiteY37" fmla="*/ 8467 h 905934"/>
              <a:gd name="connsiteX38" fmla="*/ 287867 w 702734"/>
              <a:gd name="connsiteY38" fmla="*/ 33867 h 905934"/>
              <a:gd name="connsiteX39" fmla="*/ 262467 w 702734"/>
              <a:gd name="connsiteY39" fmla="*/ 42334 h 905934"/>
              <a:gd name="connsiteX40" fmla="*/ 237067 w 702734"/>
              <a:gd name="connsiteY40" fmla="*/ 59267 h 905934"/>
              <a:gd name="connsiteX41" fmla="*/ 203200 w 702734"/>
              <a:gd name="connsiteY41" fmla="*/ 67734 h 905934"/>
              <a:gd name="connsiteX42" fmla="*/ 177800 w 702734"/>
              <a:gd name="connsiteY42" fmla="*/ 76200 h 905934"/>
              <a:gd name="connsiteX43" fmla="*/ 160867 w 702734"/>
              <a:gd name="connsiteY43" fmla="*/ 93134 h 90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02734" h="905934">
                <a:moveTo>
                  <a:pt x="160867" y="93134"/>
                </a:moveTo>
                <a:cubicBezTo>
                  <a:pt x="138289" y="95956"/>
                  <a:pt x="115086" y="95613"/>
                  <a:pt x="93134" y="101600"/>
                </a:cubicBezTo>
                <a:cubicBezTo>
                  <a:pt x="83317" y="104277"/>
                  <a:pt x="76836" y="113983"/>
                  <a:pt x="67734" y="118534"/>
                </a:cubicBezTo>
                <a:cubicBezTo>
                  <a:pt x="59752" y="122525"/>
                  <a:pt x="50801" y="124178"/>
                  <a:pt x="42334" y="127000"/>
                </a:cubicBezTo>
                <a:cubicBezTo>
                  <a:pt x="26583" y="142751"/>
                  <a:pt x="19148" y="147972"/>
                  <a:pt x="8467" y="169334"/>
                </a:cubicBezTo>
                <a:cubicBezTo>
                  <a:pt x="4476" y="177316"/>
                  <a:pt x="2822" y="186267"/>
                  <a:pt x="0" y="194734"/>
                </a:cubicBezTo>
                <a:cubicBezTo>
                  <a:pt x="1962" y="208470"/>
                  <a:pt x="8379" y="267906"/>
                  <a:pt x="16934" y="287867"/>
                </a:cubicBezTo>
                <a:cubicBezTo>
                  <a:pt x="20942" y="297220"/>
                  <a:pt x="29316" y="304166"/>
                  <a:pt x="33867" y="313267"/>
                </a:cubicBezTo>
                <a:cubicBezTo>
                  <a:pt x="37858" y="321249"/>
                  <a:pt x="39512" y="330200"/>
                  <a:pt x="42334" y="338667"/>
                </a:cubicBezTo>
                <a:cubicBezTo>
                  <a:pt x="45156" y="420511"/>
                  <a:pt x="45692" y="502467"/>
                  <a:pt x="50800" y="584200"/>
                </a:cubicBezTo>
                <a:cubicBezTo>
                  <a:pt x="51357" y="593107"/>
                  <a:pt x="56815" y="601019"/>
                  <a:pt x="59267" y="609600"/>
                </a:cubicBezTo>
                <a:cubicBezTo>
                  <a:pt x="60362" y="613433"/>
                  <a:pt x="71369" y="662103"/>
                  <a:pt x="76200" y="668867"/>
                </a:cubicBezTo>
                <a:cubicBezTo>
                  <a:pt x="85479" y="681858"/>
                  <a:pt x="110067" y="702734"/>
                  <a:pt x="110067" y="702734"/>
                </a:cubicBezTo>
                <a:cubicBezTo>
                  <a:pt x="112889" y="711201"/>
                  <a:pt x="111272" y="722947"/>
                  <a:pt x="118534" y="728134"/>
                </a:cubicBezTo>
                <a:cubicBezTo>
                  <a:pt x="133059" y="738509"/>
                  <a:pt x="151507" y="744176"/>
                  <a:pt x="169334" y="745067"/>
                </a:cubicBezTo>
                <a:lnTo>
                  <a:pt x="338667" y="753534"/>
                </a:lnTo>
                <a:cubicBezTo>
                  <a:pt x="347134" y="756356"/>
                  <a:pt x="356414" y="757408"/>
                  <a:pt x="364067" y="762000"/>
                </a:cubicBezTo>
                <a:cubicBezTo>
                  <a:pt x="394986" y="780552"/>
                  <a:pt x="375423" y="795967"/>
                  <a:pt x="397934" y="829734"/>
                </a:cubicBezTo>
                <a:cubicBezTo>
                  <a:pt x="403578" y="838201"/>
                  <a:pt x="408353" y="847317"/>
                  <a:pt x="414867" y="855134"/>
                </a:cubicBezTo>
                <a:cubicBezTo>
                  <a:pt x="428242" y="871185"/>
                  <a:pt x="446638" y="887952"/>
                  <a:pt x="465667" y="897467"/>
                </a:cubicBezTo>
                <a:cubicBezTo>
                  <a:pt x="473649" y="901458"/>
                  <a:pt x="482600" y="903112"/>
                  <a:pt x="491067" y="905934"/>
                </a:cubicBezTo>
                <a:cubicBezTo>
                  <a:pt x="530578" y="903112"/>
                  <a:pt x="571433" y="908069"/>
                  <a:pt x="609600" y="897467"/>
                </a:cubicBezTo>
                <a:cubicBezTo>
                  <a:pt x="624983" y="893194"/>
                  <a:pt x="630183" y="872456"/>
                  <a:pt x="643467" y="863600"/>
                </a:cubicBezTo>
                <a:lnTo>
                  <a:pt x="668867" y="846667"/>
                </a:lnTo>
                <a:cubicBezTo>
                  <a:pt x="719284" y="771040"/>
                  <a:pt x="692321" y="822343"/>
                  <a:pt x="677334" y="635000"/>
                </a:cubicBezTo>
                <a:cubicBezTo>
                  <a:pt x="675075" y="606761"/>
                  <a:pt x="663070" y="609257"/>
                  <a:pt x="651934" y="584200"/>
                </a:cubicBezTo>
                <a:cubicBezTo>
                  <a:pt x="644685" y="567889"/>
                  <a:pt x="635000" y="533400"/>
                  <a:pt x="635000" y="533400"/>
                </a:cubicBezTo>
                <a:cubicBezTo>
                  <a:pt x="637822" y="502356"/>
                  <a:pt x="639058" y="471126"/>
                  <a:pt x="643467" y="440267"/>
                </a:cubicBezTo>
                <a:cubicBezTo>
                  <a:pt x="647723" y="410475"/>
                  <a:pt x="655454" y="416294"/>
                  <a:pt x="668867" y="389467"/>
                </a:cubicBezTo>
                <a:cubicBezTo>
                  <a:pt x="693373" y="340456"/>
                  <a:pt x="654585" y="386816"/>
                  <a:pt x="702734" y="338667"/>
                </a:cubicBezTo>
                <a:cubicBezTo>
                  <a:pt x="699912" y="282223"/>
                  <a:pt x="698960" y="225654"/>
                  <a:pt x="694267" y="169334"/>
                </a:cubicBezTo>
                <a:cubicBezTo>
                  <a:pt x="693301" y="157738"/>
                  <a:pt x="690384" y="146163"/>
                  <a:pt x="685800" y="135467"/>
                </a:cubicBezTo>
                <a:cubicBezTo>
                  <a:pt x="681792" y="126114"/>
                  <a:pt x="676062" y="117262"/>
                  <a:pt x="668867" y="110067"/>
                </a:cubicBezTo>
                <a:cubicBezTo>
                  <a:pt x="657362" y="98562"/>
                  <a:pt x="634420" y="87249"/>
                  <a:pt x="618067" y="84667"/>
                </a:cubicBezTo>
                <a:cubicBezTo>
                  <a:pt x="573117" y="77570"/>
                  <a:pt x="482600" y="67734"/>
                  <a:pt x="482600" y="67734"/>
                </a:cubicBezTo>
                <a:cubicBezTo>
                  <a:pt x="476956" y="50801"/>
                  <a:pt x="482600" y="22579"/>
                  <a:pt x="465667" y="16934"/>
                </a:cubicBezTo>
                <a:lnTo>
                  <a:pt x="414867" y="0"/>
                </a:lnTo>
                <a:cubicBezTo>
                  <a:pt x="381000" y="2822"/>
                  <a:pt x="346104" y="-290"/>
                  <a:pt x="313267" y="8467"/>
                </a:cubicBezTo>
                <a:cubicBezTo>
                  <a:pt x="301698" y="11552"/>
                  <a:pt x="297830" y="27225"/>
                  <a:pt x="287867" y="33867"/>
                </a:cubicBezTo>
                <a:cubicBezTo>
                  <a:pt x="280441" y="38818"/>
                  <a:pt x="270449" y="38343"/>
                  <a:pt x="262467" y="42334"/>
                </a:cubicBezTo>
                <a:cubicBezTo>
                  <a:pt x="253366" y="46885"/>
                  <a:pt x="246420" y="55259"/>
                  <a:pt x="237067" y="59267"/>
                </a:cubicBezTo>
                <a:cubicBezTo>
                  <a:pt x="226371" y="63851"/>
                  <a:pt x="214389" y="64537"/>
                  <a:pt x="203200" y="67734"/>
                </a:cubicBezTo>
                <a:cubicBezTo>
                  <a:pt x="194619" y="70186"/>
                  <a:pt x="186267" y="73378"/>
                  <a:pt x="177800" y="76200"/>
                </a:cubicBezTo>
                <a:lnTo>
                  <a:pt x="160867" y="93134"/>
                </a:lnTo>
                <a:close/>
              </a:path>
            </a:pathLst>
          </a:cu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2028216" y="3041142"/>
            <a:ext cx="2805585" cy="1073658"/>
            <a:chOff x="1501285" y="3882277"/>
            <a:chExt cx="3321473" cy="763937"/>
          </a:xfrm>
        </p:grpSpPr>
        <p:cxnSp>
          <p:nvCxnSpPr>
            <p:cNvPr id="48" name="Straight Arrow Connector 47"/>
            <p:cNvCxnSpPr/>
            <p:nvPr/>
          </p:nvCxnSpPr>
          <p:spPr>
            <a:xfrm flipH="1">
              <a:off x="1501285" y="3993810"/>
              <a:ext cx="3321473" cy="652404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2624105" y="3882277"/>
                  <a:ext cx="6609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⟦"/>
                            <m:endChr m:val="⟧"/>
                            <m:ctrlPr>
                              <a:rPr lang="en-US" sz="280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4105" y="3882277"/>
                  <a:ext cx="660950" cy="52322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7193767" y="2507052"/>
            <a:ext cx="1287404" cy="646331"/>
            <a:chOff x="3683149" y="3832262"/>
            <a:chExt cx="1287404" cy="646331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3683149" y="3832262"/>
                  <a:ext cx="1287404" cy="646331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60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</m:acc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3149" y="3832262"/>
                  <a:ext cx="1287404" cy="646331"/>
                </a:xfrm>
                <a:prstGeom prst="rect">
                  <a:avLst/>
                </a:prstGeom>
                <a:blipFill rotWithShape="1"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Oval 27"/>
            <p:cNvSpPr/>
            <p:nvPr/>
          </p:nvSpPr>
          <p:spPr>
            <a:xfrm>
              <a:off x="4016143" y="4419600"/>
              <a:ext cx="45719" cy="4571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03893" y="2531198"/>
            <a:ext cx="3329564" cy="831474"/>
            <a:chOff x="3636346" y="3547412"/>
            <a:chExt cx="3549394" cy="591616"/>
          </a:xfrm>
        </p:grpSpPr>
        <p:cxnSp>
          <p:nvCxnSpPr>
            <p:cNvPr id="39" name="Straight Arrow Connector 38"/>
            <p:cNvCxnSpPr>
              <a:stCxn id="28" idx="3"/>
            </p:cNvCxnSpPr>
            <p:nvPr/>
          </p:nvCxnSpPr>
          <p:spPr>
            <a:xfrm flipH="1">
              <a:off x="4307844" y="3975906"/>
              <a:ext cx="2877896" cy="45878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5779762" y="3615808"/>
                  <a:ext cx="46519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80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</m:ac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9762" y="3615808"/>
                  <a:ext cx="465191" cy="523220"/>
                </a:xfrm>
                <a:prstGeom prst="rect">
                  <a:avLst/>
                </a:prstGeom>
                <a:blipFill rotWithShape="1"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3636346" y="3547412"/>
                  <a:ext cx="134299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𝛾</m:t>
                            </m:r>
                          </m:e>
                        </m:acc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𝑎𝑛𝑠</m:t>
                        </m:r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6346" y="3547412"/>
                  <a:ext cx="1342996" cy="523220"/>
                </a:xfrm>
                <a:prstGeom prst="rect">
                  <a:avLst/>
                </a:prstGeom>
                <a:blipFill rotWithShape="1"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Hexagon 33"/>
          <p:cNvSpPr/>
          <p:nvPr/>
        </p:nvSpPr>
        <p:spPr>
          <a:xfrm>
            <a:off x="608305" y="3550330"/>
            <a:ext cx="1419911" cy="1402085"/>
          </a:xfrm>
          <a:prstGeom prst="hexagon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RSY algorithm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 smtClean="0"/>
                  <a:t>             </a:t>
                </a:r>
                <a:r>
                  <a:rPr lang="en-US" sz="2400" dirty="0" smtClean="0"/>
                  <a:t>[VMCAI’04]</a:t>
                </a:r>
                <a:endParaRPr lang="en-US" dirty="0"/>
              </a:p>
            </p:txBody>
          </p:sp>
        </mc:Choice>
        <mc:Fallback xmlns="">
          <p:sp>
            <p:nvSpPr>
              <p:cNvPr id="36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1143000"/>
              </a:xfrm>
              <a:blipFill rotWithShape="1">
                <a:blip r:embed="rId47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34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Bilateral algorithm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/>
                  <a:t>     </a:t>
                </a:r>
                <a:r>
                  <a:rPr lang="en-US" dirty="0" smtClean="0"/>
                  <a:t>   </a:t>
                </a:r>
                <a:r>
                  <a:rPr lang="en-US" sz="2400" dirty="0" smtClean="0"/>
                  <a:t>[SAS’12]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Diamond 5"/>
          <p:cNvSpPr/>
          <p:nvPr/>
        </p:nvSpPr>
        <p:spPr>
          <a:xfrm>
            <a:off x="644175" y="1862892"/>
            <a:ext cx="3419640" cy="4382868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p:cxnSp>
        <p:nvCxnSpPr>
          <p:cNvPr id="7" name="Straight Connector 6"/>
          <p:cNvCxnSpPr>
            <a:endCxn id="6" idx="0"/>
          </p:cNvCxnSpPr>
          <p:nvPr/>
        </p:nvCxnSpPr>
        <p:spPr>
          <a:xfrm>
            <a:off x="2353814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6" idx="0"/>
          </p:cNvCxnSpPr>
          <p:nvPr/>
        </p:nvCxnSpPr>
        <p:spPr>
          <a:xfrm flipV="1">
            <a:off x="2353814" y="1862892"/>
            <a:ext cx="181" cy="114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6" idx="0"/>
          </p:cNvCxnSpPr>
          <p:nvPr/>
        </p:nvCxnSpPr>
        <p:spPr>
          <a:xfrm flipV="1">
            <a:off x="2353814" y="1862892"/>
            <a:ext cx="181" cy="114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6" idx="0"/>
          </p:cNvCxnSpPr>
          <p:nvPr/>
        </p:nvCxnSpPr>
        <p:spPr>
          <a:xfrm>
            <a:off x="2353814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6" idx="0"/>
          </p:cNvCxnSpPr>
          <p:nvPr/>
        </p:nvCxnSpPr>
        <p:spPr>
          <a:xfrm>
            <a:off x="2353814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078919" y="1286574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⊤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919" y="1286574"/>
                <a:ext cx="550151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92773" y="6245760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773" y="6245760"/>
                <a:ext cx="550151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6" idx="0"/>
          </p:cNvCxnSpPr>
          <p:nvPr/>
        </p:nvCxnSpPr>
        <p:spPr>
          <a:xfrm>
            <a:off x="2353995" y="1862892"/>
            <a:ext cx="81803" cy="486675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35798" y="2349567"/>
            <a:ext cx="37177" cy="771993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191437" y="3121560"/>
            <a:ext cx="281538" cy="45720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191437" y="3578760"/>
            <a:ext cx="162558" cy="60960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/>
              <p14:cNvContentPartPr/>
              <p14:nvPr/>
            </p14:nvContentPartPr>
            <p14:xfrm>
              <a:off x="1727055" y="1286574"/>
              <a:ext cx="1253880" cy="5486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2659" y="1281537"/>
                <a:ext cx="1283392" cy="567707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/>
          <p:cNvGrpSpPr/>
          <p:nvPr/>
        </p:nvGrpSpPr>
        <p:grpSpPr>
          <a:xfrm>
            <a:off x="1572430" y="4683660"/>
            <a:ext cx="1287404" cy="646331"/>
            <a:chOff x="3726064" y="4402393"/>
            <a:chExt cx="1287404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726064" y="4402393"/>
                  <a:ext cx="1287404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60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</m:acc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064" y="4402393"/>
                  <a:ext cx="1287404" cy="646331"/>
                </a:xfrm>
                <a:prstGeom prst="rect">
                  <a:avLst/>
                </a:prstGeom>
                <a:blipFill rotWithShape="1"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Oval 20"/>
            <p:cNvSpPr/>
            <p:nvPr/>
          </p:nvSpPr>
          <p:spPr>
            <a:xfrm>
              <a:off x="4016143" y="441960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Arrow Connector 21"/>
          <p:cNvCxnSpPr>
            <a:endCxn id="21" idx="7"/>
          </p:cNvCxnSpPr>
          <p:nvPr/>
        </p:nvCxnSpPr>
        <p:spPr>
          <a:xfrm flipH="1">
            <a:off x="1901533" y="4188360"/>
            <a:ext cx="452463" cy="519202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665082" y="1609739"/>
            <a:ext cx="4086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a typeface="Cambria Math"/>
              </a:rPr>
              <a:t>Converge “from below”</a:t>
            </a:r>
          </a:p>
          <a:p>
            <a:r>
              <a:rPr lang="en-US" sz="2800" dirty="0" smtClean="0">
                <a:ea typeface="Cambria Math"/>
              </a:rPr>
              <a:t>and </a:t>
            </a:r>
            <a:r>
              <a:rPr lang="en-US" sz="2800" i="1" dirty="0" smtClean="0">
                <a:ea typeface="Cambria Math"/>
              </a:rPr>
              <a:t>“from above”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3007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Bilateral algorithm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/>
                  <a:t>     </a:t>
                </a:r>
                <a:r>
                  <a:rPr lang="en-US" dirty="0" smtClean="0"/>
                  <a:t>   </a:t>
                </a:r>
                <a:r>
                  <a:rPr lang="en-US" sz="2400" dirty="0" smtClean="0"/>
                  <a:t>[SAS’12]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3" name="Diamond 42"/>
          <p:cNvSpPr/>
          <p:nvPr/>
        </p:nvSpPr>
        <p:spPr>
          <a:xfrm>
            <a:off x="658030" y="1862892"/>
            <a:ext cx="3419640" cy="4382868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p:cxnSp>
        <p:nvCxnSpPr>
          <p:cNvPr id="44" name="Straight Connector 43"/>
          <p:cNvCxnSpPr>
            <a:endCxn id="43" idx="0"/>
          </p:cNvCxnSpPr>
          <p:nvPr/>
        </p:nvCxnSpPr>
        <p:spPr>
          <a:xfrm>
            <a:off x="2367669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43" idx="0"/>
          </p:cNvCxnSpPr>
          <p:nvPr/>
        </p:nvCxnSpPr>
        <p:spPr>
          <a:xfrm flipV="1">
            <a:off x="2367669" y="1862892"/>
            <a:ext cx="181" cy="114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43" idx="0"/>
          </p:cNvCxnSpPr>
          <p:nvPr/>
        </p:nvCxnSpPr>
        <p:spPr>
          <a:xfrm flipV="1">
            <a:off x="2367669" y="1862892"/>
            <a:ext cx="181" cy="114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43" idx="0"/>
          </p:cNvCxnSpPr>
          <p:nvPr/>
        </p:nvCxnSpPr>
        <p:spPr>
          <a:xfrm>
            <a:off x="2367669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43" idx="0"/>
          </p:cNvCxnSpPr>
          <p:nvPr/>
        </p:nvCxnSpPr>
        <p:spPr>
          <a:xfrm>
            <a:off x="2367669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092774" y="1286574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⊤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774" y="1286574"/>
                <a:ext cx="550151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2106628" y="6245760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628" y="6245760"/>
                <a:ext cx="550151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/>
          <p:cNvCxnSpPr>
            <a:stCxn id="43" idx="0"/>
          </p:cNvCxnSpPr>
          <p:nvPr/>
        </p:nvCxnSpPr>
        <p:spPr>
          <a:xfrm>
            <a:off x="2367850" y="1862892"/>
            <a:ext cx="81803" cy="486675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449653" y="2349567"/>
            <a:ext cx="37177" cy="771993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205292" y="3121560"/>
            <a:ext cx="281538" cy="45720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205292" y="3578760"/>
            <a:ext cx="176411" cy="60960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1922083" y="4188360"/>
            <a:ext cx="445767" cy="512507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1586285" y="4683660"/>
            <a:ext cx="1287404" cy="646331"/>
            <a:chOff x="3726064" y="4402393"/>
            <a:chExt cx="1287404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/>
                <p:cNvSpPr/>
                <p:nvPr/>
              </p:nvSpPr>
              <p:spPr>
                <a:xfrm>
                  <a:off x="3726064" y="4402393"/>
                  <a:ext cx="1287404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60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</m:acc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064" y="4402393"/>
                  <a:ext cx="1287404" cy="646331"/>
                </a:xfrm>
                <a:prstGeom prst="rect">
                  <a:avLst/>
                </a:prstGeom>
                <a:blipFill rotWithShape="1"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Oval 57"/>
            <p:cNvSpPr/>
            <p:nvPr/>
          </p:nvSpPr>
          <p:spPr>
            <a:xfrm>
              <a:off x="4016143" y="441960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057742" y="3555455"/>
            <a:ext cx="1170367" cy="782060"/>
            <a:chOff x="3878000" y="4397454"/>
            <a:chExt cx="1170367" cy="782060"/>
          </a:xfrm>
        </p:grpSpPr>
        <p:sp>
          <p:nvSpPr>
            <p:cNvPr id="60" name="Oval 59"/>
            <p:cNvSpPr/>
            <p:nvPr/>
          </p:nvSpPr>
          <p:spPr>
            <a:xfrm>
              <a:off x="4016143" y="441960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/>
                <p:cNvSpPr/>
                <p:nvPr/>
              </p:nvSpPr>
              <p:spPr>
                <a:xfrm>
                  <a:off x="3878000" y="4397454"/>
                  <a:ext cx="1170367" cy="7820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sz="36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</m:acc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8000" y="4397454"/>
                  <a:ext cx="1170367" cy="782060"/>
                </a:xfrm>
                <a:prstGeom prst="rect">
                  <a:avLst/>
                </a:prstGeom>
                <a:blipFill rotWithShape="1"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2" name="TextBox 61"/>
          <p:cNvSpPr txBox="1"/>
          <p:nvPr/>
        </p:nvSpPr>
        <p:spPr>
          <a:xfrm>
            <a:off x="3726872" y="1813474"/>
            <a:ext cx="522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Stop at any time</a:t>
            </a:r>
            <a:r>
              <a:rPr lang="en-US" sz="2800" dirty="0" smtClean="0">
                <a:sym typeface="Wingdings" pitchFamily="2" charset="2"/>
              </a:rPr>
              <a:t> sound answer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425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Bilateral algorithm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/>
                  <a:t>     </a:t>
                </a:r>
                <a:r>
                  <a:rPr lang="en-US" dirty="0" smtClean="0"/>
                  <a:t>   </a:t>
                </a:r>
                <a:r>
                  <a:rPr lang="en-US" sz="2400" dirty="0" smtClean="0"/>
                  <a:t>[SAS’12]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2057742" y="3555455"/>
            <a:ext cx="1170367" cy="782060"/>
            <a:chOff x="3878000" y="4397454"/>
            <a:chExt cx="1170367" cy="7820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3878000" y="4397454"/>
                  <a:ext cx="1170367" cy="7820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sz="36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</m:acc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8000" y="4397454"/>
                  <a:ext cx="1170367" cy="782060"/>
                </a:xfrm>
                <a:prstGeom prst="rect">
                  <a:avLst/>
                </a:prstGeom>
                <a:blipFill rotWithShape="1"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Oval 64"/>
            <p:cNvSpPr/>
            <p:nvPr/>
          </p:nvSpPr>
          <p:spPr>
            <a:xfrm>
              <a:off x="4016143" y="441960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Diamond 65"/>
          <p:cNvSpPr/>
          <p:nvPr/>
        </p:nvSpPr>
        <p:spPr>
          <a:xfrm>
            <a:off x="658030" y="1862892"/>
            <a:ext cx="3419640" cy="4382868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p:cxnSp>
        <p:nvCxnSpPr>
          <p:cNvPr id="67" name="Straight Connector 66"/>
          <p:cNvCxnSpPr>
            <a:endCxn id="66" idx="0"/>
          </p:cNvCxnSpPr>
          <p:nvPr/>
        </p:nvCxnSpPr>
        <p:spPr>
          <a:xfrm>
            <a:off x="2367669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66" idx="0"/>
          </p:cNvCxnSpPr>
          <p:nvPr/>
        </p:nvCxnSpPr>
        <p:spPr>
          <a:xfrm flipV="1">
            <a:off x="2367669" y="1862892"/>
            <a:ext cx="181" cy="114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endCxn id="66" idx="0"/>
          </p:cNvCxnSpPr>
          <p:nvPr/>
        </p:nvCxnSpPr>
        <p:spPr>
          <a:xfrm flipV="1">
            <a:off x="2367669" y="1862892"/>
            <a:ext cx="181" cy="114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66" idx="0"/>
          </p:cNvCxnSpPr>
          <p:nvPr/>
        </p:nvCxnSpPr>
        <p:spPr>
          <a:xfrm>
            <a:off x="2367669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endCxn id="66" idx="0"/>
          </p:cNvCxnSpPr>
          <p:nvPr/>
        </p:nvCxnSpPr>
        <p:spPr>
          <a:xfrm>
            <a:off x="2367669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2092774" y="1286574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⊤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774" y="1286574"/>
                <a:ext cx="550151" cy="584775"/>
              </a:xfrm>
              <a:prstGeom prst="rect">
                <a:avLst/>
              </a:prstGeom>
              <a:blipFill rotWithShape="1"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106628" y="6245760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628" y="6245760"/>
                <a:ext cx="550151" cy="584775"/>
              </a:xfrm>
              <a:prstGeom prst="rect">
                <a:avLst/>
              </a:prstGeom>
              <a:blipFill rotWithShape="1"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Arrow Connector 73"/>
          <p:cNvCxnSpPr>
            <a:stCxn id="66" idx="0"/>
          </p:cNvCxnSpPr>
          <p:nvPr/>
        </p:nvCxnSpPr>
        <p:spPr>
          <a:xfrm>
            <a:off x="2367850" y="1862892"/>
            <a:ext cx="81803" cy="486675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2449653" y="2349567"/>
            <a:ext cx="37177" cy="771993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2205292" y="3121560"/>
            <a:ext cx="281538" cy="45720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2205292" y="3578760"/>
            <a:ext cx="222048" cy="60960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1586285" y="4683660"/>
            <a:ext cx="1287404" cy="646331"/>
            <a:chOff x="3726064" y="4402393"/>
            <a:chExt cx="1287404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/>
                <p:cNvSpPr/>
                <p:nvPr/>
              </p:nvSpPr>
              <p:spPr>
                <a:xfrm>
                  <a:off x="3726064" y="4402393"/>
                  <a:ext cx="1287404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60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</m:acc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064" y="4402393"/>
                  <a:ext cx="1287404" cy="646331"/>
                </a:xfrm>
                <a:prstGeom prst="rect">
                  <a:avLst/>
                </a:prstGeom>
                <a:blipFill rotWithShape="1"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Oval 79"/>
            <p:cNvSpPr/>
            <p:nvPr/>
          </p:nvSpPr>
          <p:spPr>
            <a:xfrm>
              <a:off x="4016143" y="441960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5920385" y="1988623"/>
            <a:ext cx="150413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Tunable</a:t>
            </a:r>
            <a:endParaRPr lang="en-US" sz="3200" dirty="0"/>
          </a:p>
        </p:txBody>
      </p:sp>
      <p:sp>
        <p:nvSpPr>
          <p:cNvPr id="82" name="TextBox 81"/>
          <p:cNvSpPr txBox="1"/>
          <p:nvPr/>
        </p:nvSpPr>
        <p:spPr>
          <a:xfrm>
            <a:off x="5806037" y="2832453"/>
            <a:ext cx="3216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More time </a:t>
            </a:r>
            <a:r>
              <a:rPr lang="en-US" sz="2000" dirty="0" smtClean="0">
                <a:sym typeface="Wingdings" pitchFamily="2" charset="2"/>
              </a:rPr>
              <a:t> more precision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427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0.02622 0.0912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4031-BC7C-4854-BB3B-B61E5CD3B582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44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7600"/>
          </a:xfrm>
        </p:spPr>
        <p:txBody>
          <a:bodyPr>
            <a:normAutofit/>
          </a:bodyPr>
          <a:lstStyle/>
          <a:p>
            <a:r>
              <a:rPr lang="en-US" sz="4000" dirty="0"/>
              <a:t>Outline of Talk</a:t>
            </a:r>
          </a:p>
        </p:txBody>
      </p:sp>
      <p:sp>
        <p:nvSpPr>
          <p:cNvPr id="144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412713"/>
            <a:ext cx="8600587" cy="5160887"/>
          </a:xfrm>
        </p:spPr>
        <p:txBody>
          <a:bodyPr>
            <a:normAutofit/>
          </a:bodyPr>
          <a:lstStyle/>
          <a:p>
            <a:r>
              <a:rPr lang="en-US" sz="2600" dirty="0"/>
              <a:t>Review of goals</a:t>
            </a:r>
          </a:p>
          <a:p>
            <a:r>
              <a:rPr lang="en-US" sz="2600" dirty="0"/>
              <a:t>Progress </a:t>
            </a:r>
            <a:r>
              <a:rPr lang="en-US" sz="2600" dirty="0" smtClean="0"/>
              <a:t>(Oct. 2012 - May 2013)</a:t>
            </a:r>
          </a:p>
          <a:p>
            <a:pPr lvl="1"/>
            <a:r>
              <a:rPr lang="en-US" sz="2000" dirty="0"/>
              <a:t>Component identification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</a:rPr>
              <a:t>Recovering class hierarchies using dynamic </a:t>
            </a:r>
            <a:r>
              <a:rPr lang="en-US" sz="1600" dirty="0" smtClean="0">
                <a:solidFill>
                  <a:schemeClr val="accent2"/>
                </a:solidFill>
              </a:rPr>
              <a:t>analysis</a:t>
            </a:r>
            <a:endParaRPr lang="en-US" sz="1400" dirty="0">
              <a:solidFill>
                <a:schemeClr val="accent2"/>
              </a:solidFill>
            </a:endParaRPr>
          </a:p>
          <a:p>
            <a:pPr lvl="1"/>
            <a:r>
              <a:rPr lang="en-US" sz="2000" dirty="0"/>
              <a:t>Component extraction</a:t>
            </a:r>
          </a:p>
          <a:p>
            <a:pPr lvl="2"/>
            <a:r>
              <a:rPr lang="en-US" sz="1600" dirty="0"/>
              <a:t>Specialization slicing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</a:rPr>
              <a:t>Partial evaluation of machine code</a:t>
            </a:r>
          </a:p>
          <a:p>
            <a:pPr lvl="1"/>
            <a:r>
              <a:rPr lang="en-US" sz="2000" dirty="0" smtClean="0"/>
              <a:t>Verifying </a:t>
            </a:r>
            <a:r>
              <a:rPr lang="en-US" sz="2000" dirty="0"/>
              <a:t>component properties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</a:rPr>
              <a:t>Symbolic abstraction (BET + ONR STTR)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</a:rPr>
              <a:t>Domain-combination technique: combine results from multiple analysis methods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</a:rPr>
              <a:t>Abstract domain of bit-vector inequalities</a:t>
            </a:r>
          </a:p>
          <a:p>
            <a:pPr lvl="2"/>
            <a:r>
              <a:rPr lang="en-US" sz="1600" dirty="0" smtClean="0"/>
              <a:t>Format-compatibility </a:t>
            </a:r>
            <a:r>
              <a:rPr lang="en-US" sz="1600" dirty="0"/>
              <a:t>checking (ONR)</a:t>
            </a:r>
          </a:p>
          <a:p>
            <a:r>
              <a:rPr lang="en-US" sz="2600" dirty="0" smtClean="0"/>
              <a:t>Recap </a:t>
            </a:r>
            <a:r>
              <a:rPr lang="en-US" sz="2600" dirty="0"/>
              <a:t>of publications/submissions</a:t>
            </a:r>
          </a:p>
          <a:p>
            <a:r>
              <a:rPr lang="en-US" sz="2600" dirty="0"/>
              <a:t>Recap of plans for 2013</a:t>
            </a:r>
          </a:p>
          <a:p>
            <a:endParaRPr lang="en-US" sz="24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02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Bilateral algorithm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/>
                  <a:t>     </a:t>
                </a:r>
                <a:r>
                  <a:rPr lang="en-US" dirty="0" smtClean="0"/>
                  <a:t>   </a:t>
                </a:r>
                <a:r>
                  <a:rPr lang="en-US" sz="2400" dirty="0" smtClean="0"/>
                  <a:t>[SAS’12]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25" name="Diamond 24"/>
          <p:cNvSpPr/>
          <p:nvPr/>
        </p:nvSpPr>
        <p:spPr>
          <a:xfrm>
            <a:off x="6478249" y="2303913"/>
            <a:ext cx="2355840" cy="3268527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𝒞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572000" y="3124200"/>
                <a:ext cx="6113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124200"/>
                <a:ext cx="611385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1447800" y="2996625"/>
            <a:ext cx="3377701" cy="941551"/>
            <a:chOff x="1447800" y="2996625"/>
            <a:chExt cx="3377701" cy="941551"/>
          </a:xfrm>
        </p:grpSpPr>
        <p:cxnSp>
          <p:nvCxnSpPr>
            <p:cNvPr id="30" name="Straight Arrow Connector 29"/>
            <p:cNvCxnSpPr/>
            <p:nvPr/>
          </p:nvCxnSpPr>
          <p:spPr>
            <a:xfrm flipH="1">
              <a:off x="1447800" y="3281260"/>
              <a:ext cx="3377701" cy="656916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362201" y="2996625"/>
                  <a:ext cx="152399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/>
                            <a:ea typeface="Cambria Math"/>
                          </a:rPr>
                          <m:t>𝑆</m:t>
                        </m:r>
                        <m:r>
                          <a:rPr lang="en-US" sz="3200" i="1" smtClean="0">
                            <a:latin typeface="Cambria Math"/>
                            <a:ea typeface="Cambria Math"/>
                          </a:rPr>
                          <m:t>⊨</m:t>
                        </m:r>
                        <m:r>
                          <a:rPr lang="en-US" sz="320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𝜑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2201" y="2996625"/>
                  <a:ext cx="1523999" cy="58477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Oval 31"/>
          <p:cNvSpPr/>
          <p:nvPr/>
        </p:nvSpPr>
        <p:spPr>
          <a:xfrm>
            <a:off x="3942855" y="2119479"/>
            <a:ext cx="1725328" cy="36373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461965" y="1378077"/>
                <a:ext cx="6642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ℒ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965" y="1378077"/>
                <a:ext cx="664221" cy="76944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sz="36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966748" y="3636427"/>
                <a:ext cx="6080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748" y="3636427"/>
                <a:ext cx="608052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924942" y="4724400"/>
                <a:ext cx="4488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𝛽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942" y="4724400"/>
                <a:ext cx="448841" cy="461665"/>
              </a:xfrm>
              <a:prstGeom prst="rect">
                <a:avLst/>
              </a:prstGeom>
              <a:blipFill rotWithShape="1">
                <a:blip r:embed="rId13"/>
                <a:stretch>
                  <a:fillRect l="-4110" r="-1370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Freeform 37"/>
          <p:cNvSpPr/>
          <p:nvPr/>
        </p:nvSpPr>
        <p:spPr>
          <a:xfrm>
            <a:off x="1471535" y="3962400"/>
            <a:ext cx="5996065" cy="782912"/>
          </a:xfrm>
          <a:custGeom>
            <a:avLst/>
            <a:gdLst>
              <a:gd name="connsiteX0" fmla="*/ 0 w 5996065"/>
              <a:gd name="connsiteY0" fmla="*/ 0 h 782912"/>
              <a:gd name="connsiteX1" fmla="*/ 1603947 w 5996065"/>
              <a:gd name="connsiteY1" fmla="*/ 704538 h 782912"/>
              <a:gd name="connsiteX2" fmla="*/ 5996065 w 5996065"/>
              <a:gd name="connsiteY2" fmla="*/ 734518 h 7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96065" h="782912">
                <a:moveTo>
                  <a:pt x="0" y="0"/>
                </a:moveTo>
                <a:cubicBezTo>
                  <a:pt x="302301" y="291059"/>
                  <a:pt x="604603" y="582118"/>
                  <a:pt x="1603947" y="704538"/>
                </a:cubicBezTo>
                <a:cubicBezTo>
                  <a:pt x="2603291" y="826958"/>
                  <a:pt x="4299678" y="780738"/>
                  <a:pt x="5996065" y="734518"/>
                </a:cubicBezTo>
              </a:path>
            </a:pathLst>
          </a:custGeom>
          <a:noFill/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endCxn id="50" idx="4"/>
          </p:cNvCxnSpPr>
          <p:nvPr/>
        </p:nvCxnSpPr>
        <p:spPr>
          <a:xfrm flipH="1" flipV="1">
            <a:off x="7529536" y="4739590"/>
            <a:ext cx="146456" cy="802046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858000" y="4191000"/>
                <a:ext cx="8748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𝛽</m:t>
                      </m:r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r>
                        <a:rPr lang="en-US" sz="2400" b="0" i="1" smtClean="0">
                          <a:latin typeface="Cambria Math"/>
                        </a:rPr>
                        <m:t>𝑆</m:t>
                      </m:r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4191000"/>
                <a:ext cx="874855" cy="461665"/>
              </a:xfrm>
              <a:prstGeom prst="rect">
                <a:avLst/>
              </a:prstGeom>
              <a:blipFill rotWithShape="1">
                <a:blip r:embed="rId14"/>
                <a:stretch>
                  <a:fillRect l="-1389" r="-694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7841985" y="5495263"/>
            <a:ext cx="992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lower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475914" y="3678380"/>
            <a:ext cx="2991686" cy="1018538"/>
            <a:chOff x="4475914" y="3678380"/>
            <a:chExt cx="2991686" cy="1018538"/>
          </a:xfrm>
        </p:grpSpPr>
        <p:cxnSp>
          <p:nvCxnSpPr>
            <p:cNvPr id="43" name="Straight Arrow Connector 42"/>
            <p:cNvCxnSpPr>
              <a:stCxn id="38" idx="2"/>
            </p:cNvCxnSpPr>
            <p:nvPr/>
          </p:nvCxnSpPr>
          <p:spPr>
            <a:xfrm flipH="1" flipV="1">
              <a:off x="4825502" y="4191001"/>
              <a:ext cx="2642098" cy="505917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5935609" y="3886200"/>
                  <a:ext cx="46519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80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</m:ac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5609" y="3886200"/>
                  <a:ext cx="465191" cy="52322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4475914" y="3678380"/>
                  <a:ext cx="168975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𝛾</m:t>
                            </m:r>
                          </m:e>
                        </m:acc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𝑙𝑜𝑤𝑒𝑟</m:t>
                        </m:r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5914" y="3678380"/>
                  <a:ext cx="1689758" cy="52322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/>
          <p:cNvGrpSpPr/>
          <p:nvPr/>
        </p:nvGrpSpPr>
        <p:grpSpPr>
          <a:xfrm>
            <a:off x="1905000" y="3581400"/>
            <a:ext cx="2884275" cy="589159"/>
            <a:chOff x="1905000" y="3581400"/>
            <a:chExt cx="2884275" cy="589159"/>
          </a:xfrm>
        </p:grpSpPr>
        <p:cxnSp>
          <p:nvCxnSpPr>
            <p:cNvPr id="47" name="Straight Arrow Connector 46"/>
            <p:cNvCxnSpPr/>
            <p:nvPr/>
          </p:nvCxnSpPr>
          <p:spPr>
            <a:xfrm flipH="1" flipV="1">
              <a:off x="1905000" y="3923323"/>
              <a:ext cx="2884275" cy="247236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3377650" y="3581400"/>
                  <a:ext cx="6609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⟦"/>
                            <m:endChr m:val="⟧"/>
                            <m:ctrlPr>
                              <a:rPr lang="en-US" sz="280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7650" y="3581400"/>
                  <a:ext cx="660950" cy="52322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9" name="Flowchart: Connector 48"/>
          <p:cNvSpPr/>
          <p:nvPr/>
        </p:nvSpPr>
        <p:spPr>
          <a:xfrm>
            <a:off x="4803974" y="3224927"/>
            <a:ext cx="102373" cy="1016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>
            <a:off x="7478349" y="4627787"/>
            <a:ext cx="102373" cy="11180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>
            <a:off x="4738255" y="4123996"/>
            <a:ext cx="102373" cy="1016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7621223" y="5474612"/>
            <a:ext cx="102373" cy="11180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28600" y="2086068"/>
            <a:ext cx="2578873" cy="36745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827174" y="3615470"/>
            <a:ext cx="926078" cy="1326378"/>
          </a:xfrm>
          <a:custGeom>
            <a:avLst/>
            <a:gdLst>
              <a:gd name="connsiteX0" fmla="*/ 160867 w 702734"/>
              <a:gd name="connsiteY0" fmla="*/ 93134 h 905934"/>
              <a:gd name="connsiteX1" fmla="*/ 93134 w 702734"/>
              <a:gd name="connsiteY1" fmla="*/ 101600 h 905934"/>
              <a:gd name="connsiteX2" fmla="*/ 67734 w 702734"/>
              <a:gd name="connsiteY2" fmla="*/ 118534 h 905934"/>
              <a:gd name="connsiteX3" fmla="*/ 42334 w 702734"/>
              <a:gd name="connsiteY3" fmla="*/ 127000 h 905934"/>
              <a:gd name="connsiteX4" fmla="*/ 8467 w 702734"/>
              <a:gd name="connsiteY4" fmla="*/ 169334 h 905934"/>
              <a:gd name="connsiteX5" fmla="*/ 0 w 702734"/>
              <a:gd name="connsiteY5" fmla="*/ 194734 h 905934"/>
              <a:gd name="connsiteX6" fmla="*/ 16934 w 702734"/>
              <a:gd name="connsiteY6" fmla="*/ 287867 h 905934"/>
              <a:gd name="connsiteX7" fmla="*/ 33867 w 702734"/>
              <a:gd name="connsiteY7" fmla="*/ 313267 h 905934"/>
              <a:gd name="connsiteX8" fmla="*/ 42334 w 702734"/>
              <a:gd name="connsiteY8" fmla="*/ 338667 h 905934"/>
              <a:gd name="connsiteX9" fmla="*/ 50800 w 702734"/>
              <a:gd name="connsiteY9" fmla="*/ 584200 h 905934"/>
              <a:gd name="connsiteX10" fmla="*/ 59267 w 702734"/>
              <a:gd name="connsiteY10" fmla="*/ 609600 h 905934"/>
              <a:gd name="connsiteX11" fmla="*/ 76200 w 702734"/>
              <a:gd name="connsiteY11" fmla="*/ 668867 h 905934"/>
              <a:gd name="connsiteX12" fmla="*/ 110067 w 702734"/>
              <a:gd name="connsiteY12" fmla="*/ 702734 h 905934"/>
              <a:gd name="connsiteX13" fmla="*/ 118534 w 702734"/>
              <a:gd name="connsiteY13" fmla="*/ 728134 h 905934"/>
              <a:gd name="connsiteX14" fmla="*/ 169334 w 702734"/>
              <a:gd name="connsiteY14" fmla="*/ 745067 h 905934"/>
              <a:gd name="connsiteX15" fmla="*/ 338667 w 702734"/>
              <a:gd name="connsiteY15" fmla="*/ 753534 h 905934"/>
              <a:gd name="connsiteX16" fmla="*/ 364067 w 702734"/>
              <a:gd name="connsiteY16" fmla="*/ 762000 h 905934"/>
              <a:gd name="connsiteX17" fmla="*/ 397934 w 702734"/>
              <a:gd name="connsiteY17" fmla="*/ 829734 h 905934"/>
              <a:gd name="connsiteX18" fmla="*/ 414867 w 702734"/>
              <a:gd name="connsiteY18" fmla="*/ 855134 h 905934"/>
              <a:gd name="connsiteX19" fmla="*/ 465667 w 702734"/>
              <a:gd name="connsiteY19" fmla="*/ 897467 h 905934"/>
              <a:gd name="connsiteX20" fmla="*/ 491067 w 702734"/>
              <a:gd name="connsiteY20" fmla="*/ 905934 h 905934"/>
              <a:gd name="connsiteX21" fmla="*/ 609600 w 702734"/>
              <a:gd name="connsiteY21" fmla="*/ 897467 h 905934"/>
              <a:gd name="connsiteX22" fmla="*/ 643467 w 702734"/>
              <a:gd name="connsiteY22" fmla="*/ 863600 h 905934"/>
              <a:gd name="connsiteX23" fmla="*/ 668867 w 702734"/>
              <a:gd name="connsiteY23" fmla="*/ 846667 h 905934"/>
              <a:gd name="connsiteX24" fmla="*/ 677334 w 702734"/>
              <a:gd name="connsiteY24" fmla="*/ 635000 h 905934"/>
              <a:gd name="connsiteX25" fmla="*/ 651934 w 702734"/>
              <a:gd name="connsiteY25" fmla="*/ 584200 h 905934"/>
              <a:gd name="connsiteX26" fmla="*/ 635000 w 702734"/>
              <a:gd name="connsiteY26" fmla="*/ 533400 h 905934"/>
              <a:gd name="connsiteX27" fmla="*/ 643467 w 702734"/>
              <a:gd name="connsiteY27" fmla="*/ 440267 h 905934"/>
              <a:gd name="connsiteX28" fmla="*/ 668867 w 702734"/>
              <a:gd name="connsiteY28" fmla="*/ 389467 h 905934"/>
              <a:gd name="connsiteX29" fmla="*/ 702734 w 702734"/>
              <a:gd name="connsiteY29" fmla="*/ 338667 h 905934"/>
              <a:gd name="connsiteX30" fmla="*/ 694267 w 702734"/>
              <a:gd name="connsiteY30" fmla="*/ 169334 h 905934"/>
              <a:gd name="connsiteX31" fmla="*/ 685800 w 702734"/>
              <a:gd name="connsiteY31" fmla="*/ 135467 h 905934"/>
              <a:gd name="connsiteX32" fmla="*/ 668867 w 702734"/>
              <a:gd name="connsiteY32" fmla="*/ 110067 h 905934"/>
              <a:gd name="connsiteX33" fmla="*/ 618067 w 702734"/>
              <a:gd name="connsiteY33" fmla="*/ 84667 h 905934"/>
              <a:gd name="connsiteX34" fmla="*/ 482600 w 702734"/>
              <a:gd name="connsiteY34" fmla="*/ 67734 h 905934"/>
              <a:gd name="connsiteX35" fmla="*/ 465667 w 702734"/>
              <a:gd name="connsiteY35" fmla="*/ 16934 h 905934"/>
              <a:gd name="connsiteX36" fmla="*/ 414867 w 702734"/>
              <a:gd name="connsiteY36" fmla="*/ 0 h 905934"/>
              <a:gd name="connsiteX37" fmla="*/ 313267 w 702734"/>
              <a:gd name="connsiteY37" fmla="*/ 8467 h 905934"/>
              <a:gd name="connsiteX38" fmla="*/ 287867 w 702734"/>
              <a:gd name="connsiteY38" fmla="*/ 33867 h 905934"/>
              <a:gd name="connsiteX39" fmla="*/ 262467 w 702734"/>
              <a:gd name="connsiteY39" fmla="*/ 42334 h 905934"/>
              <a:gd name="connsiteX40" fmla="*/ 237067 w 702734"/>
              <a:gd name="connsiteY40" fmla="*/ 59267 h 905934"/>
              <a:gd name="connsiteX41" fmla="*/ 203200 w 702734"/>
              <a:gd name="connsiteY41" fmla="*/ 67734 h 905934"/>
              <a:gd name="connsiteX42" fmla="*/ 177800 w 702734"/>
              <a:gd name="connsiteY42" fmla="*/ 76200 h 905934"/>
              <a:gd name="connsiteX43" fmla="*/ 160867 w 702734"/>
              <a:gd name="connsiteY43" fmla="*/ 93134 h 90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02734" h="905934">
                <a:moveTo>
                  <a:pt x="160867" y="93134"/>
                </a:moveTo>
                <a:cubicBezTo>
                  <a:pt x="138289" y="95956"/>
                  <a:pt x="115086" y="95613"/>
                  <a:pt x="93134" y="101600"/>
                </a:cubicBezTo>
                <a:cubicBezTo>
                  <a:pt x="83317" y="104277"/>
                  <a:pt x="76836" y="113983"/>
                  <a:pt x="67734" y="118534"/>
                </a:cubicBezTo>
                <a:cubicBezTo>
                  <a:pt x="59752" y="122525"/>
                  <a:pt x="50801" y="124178"/>
                  <a:pt x="42334" y="127000"/>
                </a:cubicBezTo>
                <a:cubicBezTo>
                  <a:pt x="26583" y="142751"/>
                  <a:pt x="19148" y="147972"/>
                  <a:pt x="8467" y="169334"/>
                </a:cubicBezTo>
                <a:cubicBezTo>
                  <a:pt x="4476" y="177316"/>
                  <a:pt x="2822" y="186267"/>
                  <a:pt x="0" y="194734"/>
                </a:cubicBezTo>
                <a:cubicBezTo>
                  <a:pt x="1962" y="208470"/>
                  <a:pt x="8379" y="267906"/>
                  <a:pt x="16934" y="287867"/>
                </a:cubicBezTo>
                <a:cubicBezTo>
                  <a:pt x="20942" y="297220"/>
                  <a:pt x="29316" y="304166"/>
                  <a:pt x="33867" y="313267"/>
                </a:cubicBezTo>
                <a:cubicBezTo>
                  <a:pt x="37858" y="321249"/>
                  <a:pt x="39512" y="330200"/>
                  <a:pt x="42334" y="338667"/>
                </a:cubicBezTo>
                <a:cubicBezTo>
                  <a:pt x="45156" y="420511"/>
                  <a:pt x="45692" y="502467"/>
                  <a:pt x="50800" y="584200"/>
                </a:cubicBezTo>
                <a:cubicBezTo>
                  <a:pt x="51357" y="593107"/>
                  <a:pt x="56815" y="601019"/>
                  <a:pt x="59267" y="609600"/>
                </a:cubicBezTo>
                <a:cubicBezTo>
                  <a:pt x="60362" y="613433"/>
                  <a:pt x="71369" y="662103"/>
                  <a:pt x="76200" y="668867"/>
                </a:cubicBezTo>
                <a:cubicBezTo>
                  <a:pt x="85479" y="681858"/>
                  <a:pt x="110067" y="702734"/>
                  <a:pt x="110067" y="702734"/>
                </a:cubicBezTo>
                <a:cubicBezTo>
                  <a:pt x="112889" y="711201"/>
                  <a:pt x="111272" y="722947"/>
                  <a:pt x="118534" y="728134"/>
                </a:cubicBezTo>
                <a:cubicBezTo>
                  <a:pt x="133059" y="738509"/>
                  <a:pt x="151507" y="744176"/>
                  <a:pt x="169334" y="745067"/>
                </a:cubicBezTo>
                <a:lnTo>
                  <a:pt x="338667" y="753534"/>
                </a:lnTo>
                <a:cubicBezTo>
                  <a:pt x="347134" y="756356"/>
                  <a:pt x="356414" y="757408"/>
                  <a:pt x="364067" y="762000"/>
                </a:cubicBezTo>
                <a:cubicBezTo>
                  <a:pt x="394986" y="780552"/>
                  <a:pt x="375423" y="795967"/>
                  <a:pt x="397934" y="829734"/>
                </a:cubicBezTo>
                <a:cubicBezTo>
                  <a:pt x="403578" y="838201"/>
                  <a:pt x="408353" y="847317"/>
                  <a:pt x="414867" y="855134"/>
                </a:cubicBezTo>
                <a:cubicBezTo>
                  <a:pt x="428242" y="871185"/>
                  <a:pt x="446638" y="887952"/>
                  <a:pt x="465667" y="897467"/>
                </a:cubicBezTo>
                <a:cubicBezTo>
                  <a:pt x="473649" y="901458"/>
                  <a:pt x="482600" y="903112"/>
                  <a:pt x="491067" y="905934"/>
                </a:cubicBezTo>
                <a:cubicBezTo>
                  <a:pt x="530578" y="903112"/>
                  <a:pt x="571433" y="908069"/>
                  <a:pt x="609600" y="897467"/>
                </a:cubicBezTo>
                <a:cubicBezTo>
                  <a:pt x="624983" y="893194"/>
                  <a:pt x="630183" y="872456"/>
                  <a:pt x="643467" y="863600"/>
                </a:cubicBezTo>
                <a:lnTo>
                  <a:pt x="668867" y="846667"/>
                </a:lnTo>
                <a:cubicBezTo>
                  <a:pt x="719284" y="771040"/>
                  <a:pt x="692321" y="822343"/>
                  <a:pt x="677334" y="635000"/>
                </a:cubicBezTo>
                <a:cubicBezTo>
                  <a:pt x="675075" y="606761"/>
                  <a:pt x="663070" y="609257"/>
                  <a:pt x="651934" y="584200"/>
                </a:cubicBezTo>
                <a:cubicBezTo>
                  <a:pt x="644685" y="567889"/>
                  <a:pt x="635000" y="533400"/>
                  <a:pt x="635000" y="533400"/>
                </a:cubicBezTo>
                <a:cubicBezTo>
                  <a:pt x="637822" y="502356"/>
                  <a:pt x="639058" y="471126"/>
                  <a:pt x="643467" y="440267"/>
                </a:cubicBezTo>
                <a:cubicBezTo>
                  <a:pt x="647723" y="410475"/>
                  <a:pt x="655454" y="416294"/>
                  <a:pt x="668867" y="389467"/>
                </a:cubicBezTo>
                <a:cubicBezTo>
                  <a:pt x="693373" y="340456"/>
                  <a:pt x="654585" y="386816"/>
                  <a:pt x="702734" y="338667"/>
                </a:cubicBezTo>
                <a:cubicBezTo>
                  <a:pt x="699912" y="282223"/>
                  <a:pt x="698960" y="225654"/>
                  <a:pt x="694267" y="169334"/>
                </a:cubicBezTo>
                <a:cubicBezTo>
                  <a:pt x="693301" y="157738"/>
                  <a:pt x="690384" y="146163"/>
                  <a:pt x="685800" y="135467"/>
                </a:cubicBezTo>
                <a:cubicBezTo>
                  <a:pt x="681792" y="126114"/>
                  <a:pt x="676062" y="117262"/>
                  <a:pt x="668867" y="110067"/>
                </a:cubicBezTo>
                <a:cubicBezTo>
                  <a:pt x="657362" y="98562"/>
                  <a:pt x="634420" y="87249"/>
                  <a:pt x="618067" y="84667"/>
                </a:cubicBezTo>
                <a:cubicBezTo>
                  <a:pt x="573117" y="77570"/>
                  <a:pt x="482600" y="67734"/>
                  <a:pt x="482600" y="67734"/>
                </a:cubicBezTo>
                <a:cubicBezTo>
                  <a:pt x="476956" y="50801"/>
                  <a:pt x="482600" y="22579"/>
                  <a:pt x="465667" y="16934"/>
                </a:cubicBezTo>
                <a:lnTo>
                  <a:pt x="414867" y="0"/>
                </a:lnTo>
                <a:cubicBezTo>
                  <a:pt x="381000" y="2822"/>
                  <a:pt x="346104" y="-290"/>
                  <a:pt x="313267" y="8467"/>
                </a:cubicBezTo>
                <a:cubicBezTo>
                  <a:pt x="301698" y="11552"/>
                  <a:pt x="297830" y="27225"/>
                  <a:pt x="287867" y="33867"/>
                </a:cubicBezTo>
                <a:cubicBezTo>
                  <a:pt x="280441" y="38818"/>
                  <a:pt x="270449" y="38343"/>
                  <a:pt x="262467" y="42334"/>
                </a:cubicBezTo>
                <a:cubicBezTo>
                  <a:pt x="253366" y="46885"/>
                  <a:pt x="246420" y="55259"/>
                  <a:pt x="237067" y="59267"/>
                </a:cubicBezTo>
                <a:cubicBezTo>
                  <a:pt x="226371" y="63851"/>
                  <a:pt x="214389" y="64537"/>
                  <a:pt x="203200" y="67734"/>
                </a:cubicBezTo>
                <a:cubicBezTo>
                  <a:pt x="194619" y="70186"/>
                  <a:pt x="186267" y="73378"/>
                  <a:pt x="177800" y="76200"/>
                </a:cubicBezTo>
                <a:lnTo>
                  <a:pt x="160867" y="93134"/>
                </a:lnTo>
                <a:close/>
              </a:path>
            </a:pathLst>
          </a:cu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gular Pentagon 54"/>
          <p:cNvSpPr/>
          <p:nvPr/>
        </p:nvSpPr>
        <p:spPr>
          <a:xfrm>
            <a:off x="1120757" y="3505200"/>
            <a:ext cx="784243" cy="692727"/>
          </a:xfrm>
          <a:prstGeom prst="pentagon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1372405" y="3892363"/>
            <a:ext cx="102373" cy="11180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914399" y="3923323"/>
            <a:ext cx="735937" cy="953477"/>
          </a:xfrm>
          <a:custGeom>
            <a:avLst/>
            <a:gdLst>
              <a:gd name="connsiteX0" fmla="*/ 0 w 609600"/>
              <a:gd name="connsiteY0" fmla="*/ 25400 h 596900"/>
              <a:gd name="connsiteX1" fmla="*/ 114300 w 609600"/>
              <a:gd name="connsiteY1" fmla="*/ 12700 h 596900"/>
              <a:gd name="connsiteX2" fmla="*/ 152400 w 609600"/>
              <a:gd name="connsiteY2" fmla="*/ 0 h 596900"/>
              <a:gd name="connsiteX3" fmla="*/ 215900 w 609600"/>
              <a:gd name="connsiteY3" fmla="*/ 12700 h 596900"/>
              <a:gd name="connsiteX4" fmla="*/ 177800 w 609600"/>
              <a:gd name="connsiteY4" fmla="*/ 25400 h 596900"/>
              <a:gd name="connsiteX5" fmla="*/ 139700 w 609600"/>
              <a:gd name="connsiteY5" fmla="*/ 50800 h 596900"/>
              <a:gd name="connsiteX6" fmla="*/ 50800 w 609600"/>
              <a:gd name="connsiteY6" fmla="*/ 114300 h 596900"/>
              <a:gd name="connsiteX7" fmla="*/ 88900 w 609600"/>
              <a:gd name="connsiteY7" fmla="*/ 203200 h 596900"/>
              <a:gd name="connsiteX8" fmla="*/ 266700 w 609600"/>
              <a:gd name="connsiteY8" fmla="*/ 215900 h 596900"/>
              <a:gd name="connsiteX9" fmla="*/ 177800 w 609600"/>
              <a:gd name="connsiteY9" fmla="*/ 254000 h 596900"/>
              <a:gd name="connsiteX10" fmla="*/ 101600 w 609600"/>
              <a:gd name="connsiteY10" fmla="*/ 279400 h 596900"/>
              <a:gd name="connsiteX11" fmla="*/ 63500 w 609600"/>
              <a:gd name="connsiteY11" fmla="*/ 304800 h 596900"/>
              <a:gd name="connsiteX12" fmla="*/ 482600 w 609600"/>
              <a:gd name="connsiteY12" fmla="*/ 292100 h 596900"/>
              <a:gd name="connsiteX13" fmla="*/ 393700 w 609600"/>
              <a:gd name="connsiteY13" fmla="*/ 317500 h 596900"/>
              <a:gd name="connsiteX14" fmla="*/ 317500 w 609600"/>
              <a:gd name="connsiteY14" fmla="*/ 355600 h 596900"/>
              <a:gd name="connsiteX15" fmla="*/ 444500 w 609600"/>
              <a:gd name="connsiteY15" fmla="*/ 406400 h 596900"/>
              <a:gd name="connsiteX16" fmla="*/ 406400 w 609600"/>
              <a:gd name="connsiteY16" fmla="*/ 431800 h 596900"/>
              <a:gd name="connsiteX17" fmla="*/ 330200 w 609600"/>
              <a:gd name="connsiteY17" fmla="*/ 457200 h 596900"/>
              <a:gd name="connsiteX18" fmla="*/ 368300 w 609600"/>
              <a:gd name="connsiteY18" fmla="*/ 482600 h 596900"/>
              <a:gd name="connsiteX19" fmla="*/ 469900 w 609600"/>
              <a:gd name="connsiteY19" fmla="*/ 508000 h 596900"/>
              <a:gd name="connsiteX20" fmla="*/ 508000 w 609600"/>
              <a:gd name="connsiteY20" fmla="*/ 520700 h 596900"/>
              <a:gd name="connsiteX21" fmla="*/ 457200 w 609600"/>
              <a:gd name="connsiteY21" fmla="*/ 533400 h 596900"/>
              <a:gd name="connsiteX22" fmla="*/ 419100 w 609600"/>
              <a:gd name="connsiteY22" fmla="*/ 546100 h 596900"/>
              <a:gd name="connsiteX23" fmla="*/ 482600 w 609600"/>
              <a:gd name="connsiteY23" fmla="*/ 584200 h 596900"/>
              <a:gd name="connsiteX24" fmla="*/ 609600 w 609600"/>
              <a:gd name="connsiteY24" fmla="*/ 5969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9600" h="596900">
                <a:moveTo>
                  <a:pt x="0" y="25400"/>
                </a:moveTo>
                <a:cubicBezTo>
                  <a:pt x="38100" y="21167"/>
                  <a:pt x="76487" y="19002"/>
                  <a:pt x="114300" y="12700"/>
                </a:cubicBezTo>
                <a:cubicBezTo>
                  <a:pt x="127505" y="10499"/>
                  <a:pt x="139013" y="0"/>
                  <a:pt x="152400" y="0"/>
                </a:cubicBezTo>
                <a:cubicBezTo>
                  <a:pt x="173986" y="0"/>
                  <a:pt x="194733" y="8467"/>
                  <a:pt x="215900" y="12700"/>
                </a:cubicBezTo>
                <a:cubicBezTo>
                  <a:pt x="203200" y="16933"/>
                  <a:pt x="189774" y="19413"/>
                  <a:pt x="177800" y="25400"/>
                </a:cubicBezTo>
                <a:cubicBezTo>
                  <a:pt x="164148" y="32226"/>
                  <a:pt x="152120" y="41928"/>
                  <a:pt x="139700" y="50800"/>
                </a:cubicBezTo>
                <a:cubicBezTo>
                  <a:pt x="29431" y="129564"/>
                  <a:pt x="140590" y="54440"/>
                  <a:pt x="50800" y="114300"/>
                </a:cubicBezTo>
                <a:cubicBezTo>
                  <a:pt x="21970" y="200789"/>
                  <a:pt x="-3592" y="193464"/>
                  <a:pt x="88900" y="203200"/>
                </a:cubicBezTo>
                <a:cubicBezTo>
                  <a:pt x="147991" y="209420"/>
                  <a:pt x="207433" y="211667"/>
                  <a:pt x="266700" y="215900"/>
                </a:cubicBezTo>
                <a:cubicBezTo>
                  <a:pt x="144058" y="256781"/>
                  <a:pt x="334734" y="191226"/>
                  <a:pt x="177800" y="254000"/>
                </a:cubicBezTo>
                <a:cubicBezTo>
                  <a:pt x="152941" y="263944"/>
                  <a:pt x="123877" y="264548"/>
                  <a:pt x="101600" y="279400"/>
                </a:cubicBezTo>
                <a:cubicBezTo>
                  <a:pt x="88900" y="287867"/>
                  <a:pt x="48245" y="304291"/>
                  <a:pt x="63500" y="304800"/>
                </a:cubicBezTo>
                <a:lnTo>
                  <a:pt x="482600" y="292100"/>
                </a:lnTo>
                <a:cubicBezTo>
                  <a:pt x="466324" y="296169"/>
                  <a:pt x="411920" y="308390"/>
                  <a:pt x="393700" y="317500"/>
                </a:cubicBezTo>
                <a:cubicBezTo>
                  <a:pt x="295223" y="366739"/>
                  <a:pt x="413265" y="323678"/>
                  <a:pt x="317500" y="355600"/>
                </a:cubicBezTo>
                <a:cubicBezTo>
                  <a:pt x="256980" y="446380"/>
                  <a:pt x="299745" y="358148"/>
                  <a:pt x="444500" y="406400"/>
                </a:cubicBezTo>
                <a:cubicBezTo>
                  <a:pt x="458980" y="411227"/>
                  <a:pt x="420348" y="425601"/>
                  <a:pt x="406400" y="431800"/>
                </a:cubicBezTo>
                <a:cubicBezTo>
                  <a:pt x="381934" y="442674"/>
                  <a:pt x="330200" y="457200"/>
                  <a:pt x="330200" y="457200"/>
                </a:cubicBezTo>
                <a:cubicBezTo>
                  <a:pt x="342900" y="465667"/>
                  <a:pt x="353955" y="477384"/>
                  <a:pt x="368300" y="482600"/>
                </a:cubicBezTo>
                <a:cubicBezTo>
                  <a:pt x="401107" y="494530"/>
                  <a:pt x="436782" y="496961"/>
                  <a:pt x="469900" y="508000"/>
                </a:cubicBezTo>
                <a:lnTo>
                  <a:pt x="508000" y="520700"/>
                </a:lnTo>
                <a:cubicBezTo>
                  <a:pt x="491067" y="524933"/>
                  <a:pt x="473983" y="528605"/>
                  <a:pt x="457200" y="533400"/>
                </a:cubicBezTo>
                <a:cubicBezTo>
                  <a:pt x="444328" y="537078"/>
                  <a:pt x="413113" y="534126"/>
                  <a:pt x="419100" y="546100"/>
                </a:cubicBezTo>
                <a:cubicBezTo>
                  <a:pt x="430139" y="568178"/>
                  <a:pt x="458749" y="577840"/>
                  <a:pt x="482600" y="584200"/>
                </a:cubicBezTo>
                <a:cubicBezTo>
                  <a:pt x="523708" y="595162"/>
                  <a:pt x="609600" y="596900"/>
                  <a:pt x="609600" y="596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674633" y="6264305"/>
                <a:ext cx="28065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</a:rPr>
                      <m:t>𝛽</m:t>
                    </m:r>
                  </m:oMath>
                </a14:m>
                <a:r>
                  <a:rPr lang="en-US" sz="2400" dirty="0" smtClean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𝛼</m:t>
                    </m:r>
                  </m:oMath>
                </a14:m>
                <a:r>
                  <a:rPr lang="en-US" sz="2400" dirty="0" smtClean="0"/>
                  <a:t> for singleton set</a:t>
                </a:r>
                <a:endParaRPr lang="en-US" sz="24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633" y="6264305"/>
                <a:ext cx="2806538" cy="461665"/>
              </a:xfrm>
              <a:prstGeom prst="rect">
                <a:avLst/>
              </a:prstGeom>
              <a:blipFill rotWithShape="1">
                <a:blip r:embed="rId22"/>
                <a:stretch>
                  <a:fillRect l="-1957" t="-10667" r="-2609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7020351" y="1899422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⊤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351" y="1899422"/>
                <a:ext cx="550151" cy="584775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7723596" y="2047220"/>
            <a:ext cx="992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upper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3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-0.03298 -0.1460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-731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8" grpId="0" animBg="1"/>
      <p:bldP spid="38" grpId="1" animBg="1"/>
      <p:bldP spid="40" grpId="0"/>
      <p:bldP spid="40" grpId="1"/>
      <p:bldP spid="41" grpId="0"/>
      <p:bldP spid="50" grpId="0" animBg="1"/>
      <p:bldP spid="51" grpId="0" animBg="1"/>
      <p:bldP spid="55" grpId="0" animBg="1"/>
      <p:bldP spid="56" grpId="0" animBg="1"/>
      <p:bldP spid="56" grpId="1" animBg="1"/>
      <p:bldP spid="57" grpId="0" animBg="1"/>
      <p:bldP spid="5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Bilateral algorithm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/>
                  <a:t>     </a:t>
                </a:r>
                <a:r>
                  <a:rPr lang="en-US" dirty="0" smtClean="0"/>
                  <a:t>   </a:t>
                </a:r>
                <a:r>
                  <a:rPr lang="en-US" sz="2400" dirty="0" smtClean="0"/>
                  <a:t>[SAS’12]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5" name="Diamond 24"/>
          <p:cNvSpPr/>
          <p:nvPr/>
        </p:nvSpPr>
        <p:spPr>
          <a:xfrm>
            <a:off x="6478249" y="2303913"/>
            <a:ext cx="2355840" cy="3268527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𝒞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/>
          <p:cNvSpPr/>
          <p:nvPr/>
        </p:nvSpPr>
        <p:spPr>
          <a:xfrm>
            <a:off x="3942855" y="2119479"/>
            <a:ext cx="1725328" cy="36373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461965" y="1378077"/>
                <a:ext cx="6642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ℒ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965" y="1378077"/>
                <a:ext cx="664221" cy="76944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sz="36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Flowchart: Connector 51"/>
          <p:cNvSpPr/>
          <p:nvPr/>
        </p:nvSpPr>
        <p:spPr>
          <a:xfrm>
            <a:off x="7621223" y="5474612"/>
            <a:ext cx="102373" cy="11180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28600" y="2086068"/>
            <a:ext cx="2578873" cy="36745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827174" y="3615470"/>
            <a:ext cx="926078" cy="1326378"/>
          </a:xfrm>
          <a:custGeom>
            <a:avLst/>
            <a:gdLst>
              <a:gd name="connsiteX0" fmla="*/ 160867 w 702734"/>
              <a:gd name="connsiteY0" fmla="*/ 93134 h 905934"/>
              <a:gd name="connsiteX1" fmla="*/ 93134 w 702734"/>
              <a:gd name="connsiteY1" fmla="*/ 101600 h 905934"/>
              <a:gd name="connsiteX2" fmla="*/ 67734 w 702734"/>
              <a:gd name="connsiteY2" fmla="*/ 118534 h 905934"/>
              <a:gd name="connsiteX3" fmla="*/ 42334 w 702734"/>
              <a:gd name="connsiteY3" fmla="*/ 127000 h 905934"/>
              <a:gd name="connsiteX4" fmla="*/ 8467 w 702734"/>
              <a:gd name="connsiteY4" fmla="*/ 169334 h 905934"/>
              <a:gd name="connsiteX5" fmla="*/ 0 w 702734"/>
              <a:gd name="connsiteY5" fmla="*/ 194734 h 905934"/>
              <a:gd name="connsiteX6" fmla="*/ 16934 w 702734"/>
              <a:gd name="connsiteY6" fmla="*/ 287867 h 905934"/>
              <a:gd name="connsiteX7" fmla="*/ 33867 w 702734"/>
              <a:gd name="connsiteY7" fmla="*/ 313267 h 905934"/>
              <a:gd name="connsiteX8" fmla="*/ 42334 w 702734"/>
              <a:gd name="connsiteY8" fmla="*/ 338667 h 905934"/>
              <a:gd name="connsiteX9" fmla="*/ 50800 w 702734"/>
              <a:gd name="connsiteY9" fmla="*/ 584200 h 905934"/>
              <a:gd name="connsiteX10" fmla="*/ 59267 w 702734"/>
              <a:gd name="connsiteY10" fmla="*/ 609600 h 905934"/>
              <a:gd name="connsiteX11" fmla="*/ 76200 w 702734"/>
              <a:gd name="connsiteY11" fmla="*/ 668867 h 905934"/>
              <a:gd name="connsiteX12" fmla="*/ 110067 w 702734"/>
              <a:gd name="connsiteY12" fmla="*/ 702734 h 905934"/>
              <a:gd name="connsiteX13" fmla="*/ 118534 w 702734"/>
              <a:gd name="connsiteY13" fmla="*/ 728134 h 905934"/>
              <a:gd name="connsiteX14" fmla="*/ 169334 w 702734"/>
              <a:gd name="connsiteY14" fmla="*/ 745067 h 905934"/>
              <a:gd name="connsiteX15" fmla="*/ 338667 w 702734"/>
              <a:gd name="connsiteY15" fmla="*/ 753534 h 905934"/>
              <a:gd name="connsiteX16" fmla="*/ 364067 w 702734"/>
              <a:gd name="connsiteY16" fmla="*/ 762000 h 905934"/>
              <a:gd name="connsiteX17" fmla="*/ 397934 w 702734"/>
              <a:gd name="connsiteY17" fmla="*/ 829734 h 905934"/>
              <a:gd name="connsiteX18" fmla="*/ 414867 w 702734"/>
              <a:gd name="connsiteY18" fmla="*/ 855134 h 905934"/>
              <a:gd name="connsiteX19" fmla="*/ 465667 w 702734"/>
              <a:gd name="connsiteY19" fmla="*/ 897467 h 905934"/>
              <a:gd name="connsiteX20" fmla="*/ 491067 w 702734"/>
              <a:gd name="connsiteY20" fmla="*/ 905934 h 905934"/>
              <a:gd name="connsiteX21" fmla="*/ 609600 w 702734"/>
              <a:gd name="connsiteY21" fmla="*/ 897467 h 905934"/>
              <a:gd name="connsiteX22" fmla="*/ 643467 w 702734"/>
              <a:gd name="connsiteY22" fmla="*/ 863600 h 905934"/>
              <a:gd name="connsiteX23" fmla="*/ 668867 w 702734"/>
              <a:gd name="connsiteY23" fmla="*/ 846667 h 905934"/>
              <a:gd name="connsiteX24" fmla="*/ 677334 w 702734"/>
              <a:gd name="connsiteY24" fmla="*/ 635000 h 905934"/>
              <a:gd name="connsiteX25" fmla="*/ 651934 w 702734"/>
              <a:gd name="connsiteY25" fmla="*/ 584200 h 905934"/>
              <a:gd name="connsiteX26" fmla="*/ 635000 w 702734"/>
              <a:gd name="connsiteY26" fmla="*/ 533400 h 905934"/>
              <a:gd name="connsiteX27" fmla="*/ 643467 w 702734"/>
              <a:gd name="connsiteY27" fmla="*/ 440267 h 905934"/>
              <a:gd name="connsiteX28" fmla="*/ 668867 w 702734"/>
              <a:gd name="connsiteY28" fmla="*/ 389467 h 905934"/>
              <a:gd name="connsiteX29" fmla="*/ 702734 w 702734"/>
              <a:gd name="connsiteY29" fmla="*/ 338667 h 905934"/>
              <a:gd name="connsiteX30" fmla="*/ 694267 w 702734"/>
              <a:gd name="connsiteY30" fmla="*/ 169334 h 905934"/>
              <a:gd name="connsiteX31" fmla="*/ 685800 w 702734"/>
              <a:gd name="connsiteY31" fmla="*/ 135467 h 905934"/>
              <a:gd name="connsiteX32" fmla="*/ 668867 w 702734"/>
              <a:gd name="connsiteY32" fmla="*/ 110067 h 905934"/>
              <a:gd name="connsiteX33" fmla="*/ 618067 w 702734"/>
              <a:gd name="connsiteY33" fmla="*/ 84667 h 905934"/>
              <a:gd name="connsiteX34" fmla="*/ 482600 w 702734"/>
              <a:gd name="connsiteY34" fmla="*/ 67734 h 905934"/>
              <a:gd name="connsiteX35" fmla="*/ 465667 w 702734"/>
              <a:gd name="connsiteY35" fmla="*/ 16934 h 905934"/>
              <a:gd name="connsiteX36" fmla="*/ 414867 w 702734"/>
              <a:gd name="connsiteY36" fmla="*/ 0 h 905934"/>
              <a:gd name="connsiteX37" fmla="*/ 313267 w 702734"/>
              <a:gd name="connsiteY37" fmla="*/ 8467 h 905934"/>
              <a:gd name="connsiteX38" fmla="*/ 287867 w 702734"/>
              <a:gd name="connsiteY38" fmla="*/ 33867 h 905934"/>
              <a:gd name="connsiteX39" fmla="*/ 262467 w 702734"/>
              <a:gd name="connsiteY39" fmla="*/ 42334 h 905934"/>
              <a:gd name="connsiteX40" fmla="*/ 237067 w 702734"/>
              <a:gd name="connsiteY40" fmla="*/ 59267 h 905934"/>
              <a:gd name="connsiteX41" fmla="*/ 203200 w 702734"/>
              <a:gd name="connsiteY41" fmla="*/ 67734 h 905934"/>
              <a:gd name="connsiteX42" fmla="*/ 177800 w 702734"/>
              <a:gd name="connsiteY42" fmla="*/ 76200 h 905934"/>
              <a:gd name="connsiteX43" fmla="*/ 160867 w 702734"/>
              <a:gd name="connsiteY43" fmla="*/ 93134 h 90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02734" h="905934">
                <a:moveTo>
                  <a:pt x="160867" y="93134"/>
                </a:moveTo>
                <a:cubicBezTo>
                  <a:pt x="138289" y="95956"/>
                  <a:pt x="115086" y="95613"/>
                  <a:pt x="93134" y="101600"/>
                </a:cubicBezTo>
                <a:cubicBezTo>
                  <a:pt x="83317" y="104277"/>
                  <a:pt x="76836" y="113983"/>
                  <a:pt x="67734" y="118534"/>
                </a:cubicBezTo>
                <a:cubicBezTo>
                  <a:pt x="59752" y="122525"/>
                  <a:pt x="50801" y="124178"/>
                  <a:pt x="42334" y="127000"/>
                </a:cubicBezTo>
                <a:cubicBezTo>
                  <a:pt x="26583" y="142751"/>
                  <a:pt x="19148" y="147972"/>
                  <a:pt x="8467" y="169334"/>
                </a:cubicBezTo>
                <a:cubicBezTo>
                  <a:pt x="4476" y="177316"/>
                  <a:pt x="2822" y="186267"/>
                  <a:pt x="0" y="194734"/>
                </a:cubicBezTo>
                <a:cubicBezTo>
                  <a:pt x="1962" y="208470"/>
                  <a:pt x="8379" y="267906"/>
                  <a:pt x="16934" y="287867"/>
                </a:cubicBezTo>
                <a:cubicBezTo>
                  <a:pt x="20942" y="297220"/>
                  <a:pt x="29316" y="304166"/>
                  <a:pt x="33867" y="313267"/>
                </a:cubicBezTo>
                <a:cubicBezTo>
                  <a:pt x="37858" y="321249"/>
                  <a:pt x="39512" y="330200"/>
                  <a:pt x="42334" y="338667"/>
                </a:cubicBezTo>
                <a:cubicBezTo>
                  <a:pt x="45156" y="420511"/>
                  <a:pt x="45692" y="502467"/>
                  <a:pt x="50800" y="584200"/>
                </a:cubicBezTo>
                <a:cubicBezTo>
                  <a:pt x="51357" y="593107"/>
                  <a:pt x="56815" y="601019"/>
                  <a:pt x="59267" y="609600"/>
                </a:cubicBezTo>
                <a:cubicBezTo>
                  <a:pt x="60362" y="613433"/>
                  <a:pt x="71369" y="662103"/>
                  <a:pt x="76200" y="668867"/>
                </a:cubicBezTo>
                <a:cubicBezTo>
                  <a:pt x="85479" y="681858"/>
                  <a:pt x="110067" y="702734"/>
                  <a:pt x="110067" y="702734"/>
                </a:cubicBezTo>
                <a:cubicBezTo>
                  <a:pt x="112889" y="711201"/>
                  <a:pt x="111272" y="722947"/>
                  <a:pt x="118534" y="728134"/>
                </a:cubicBezTo>
                <a:cubicBezTo>
                  <a:pt x="133059" y="738509"/>
                  <a:pt x="151507" y="744176"/>
                  <a:pt x="169334" y="745067"/>
                </a:cubicBezTo>
                <a:lnTo>
                  <a:pt x="338667" y="753534"/>
                </a:lnTo>
                <a:cubicBezTo>
                  <a:pt x="347134" y="756356"/>
                  <a:pt x="356414" y="757408"/>
                  <a:pt x="364067" y="762000"/>
                </a:cubicBezTo>
                <a:cubicBezTo>
                  <a:pt x="394986" y="780552"/>
                  <a:pt x="375423" y="795967"/>
                  <a:pt x="397934" y="829734"/>
                </a:cubicBezTo>
                <a:cubicBezTo>
                  <a:pt x="403578" y="838201"/>
                  <a:pt x="408353" y="847317"/>
                  <a:pt x="414867" y="855134"/>
                </a:cubicBezTo>
                <a:cubicBezTo>
                  <a:pt x="428242" y="871185"/>
                  <a:pt x="446638" y="887952"/>
                  <a:pt x="465667" y="897467"/>
                </a:cubicBezTo>
                <a:cubicBezTo>
                  <a:pt x="473649" y="901458"/>
                  <a:pt x="482600" y="903112"/>
                  <a:pt x="491067" y="905934"/>
                </a:cubicBezTo>
                <a:cubicBezTo>
                  <a:pt x="530578" y="903112"/>
                  <a:pt x="571433" y="908069"/>
                  <a:pt x="609600" y="897467"/>
                </a:cubicBezTo>
                <a:cubicBezTo>
                  <a:pt x="624983" y="893194"/>
                  <a:pt x="630183" y="872456"/>
                  <a:pt x="643467" y="863600"/>
                </a:cubicBezTo>
                <a:lnTo>
                  <a:pt x="668867" y="846667"/>
                </a:lnTo>
                <a:cubicBezTo>
                  <a:pt x="719284" y="771040"/>
                  <a:pt x="692321" y="822343"/>
                  <a:pt x="677334" y="635000"/>
                </a:cubicBezTo>
                <a:cubicBezTo>
                  <a:pt x="675075" y="606761"/>
                  <a:pt x="663070" y="609257"/>
                  <a:pt x="651934" y="584200"/>
                </a:cubicBezTo>
                <a:cubicBezTo>
                  <a:pt x="644685" y="567889"/>
                  <a:pt x="635000" y="533400"/>
                  <a:pt x="635000" y="533400"/>
                </a:cubicBezTo>
                <a:cubicBezTo>
                  <a:pt x="637822" y="502356"/>
                  <a:pt x="639058" y="471126"/>
                  <a:pt x="643467" y="440267"/>
                </a:cubicBezTo>
                <a:cubicBezTo>
                  <a:pt x="647723" y="410475"/>
                  <a:pt x="655454" y="416294"/>
                  <a:pt x="668867" y="389467"/>
                </a:cubicBezTo>
                <a:cubicBezTo>
                  <a:pt x="693373" y="340456"/>
                  <a:pt x="654585" y="386816"/>
                  <a:pt x="702734" y="338667"/>
                </a:cubicBezTo>
                <a:cubicBezTo>
                  <a:pt x="699912" y="282223"/>
                  <a:pt x="698960" y="225654"/>
                  <a:pt x="694267" y="169334"/>
                </a:cubicBezTo>
                <a:cubicBezTo>
                  <a:pt x="693301" y="157738"/>
                  <a:pt x="690384" y="146163"/>
                  <a:pt x="685800" y="135467"/>
                </a:cubicBezTo>
                <a:cubicBezTo>
                  <a:pt x="681792" y="126114"/>
                  <a:pt x="676062" y="117262"/>
                  <a:pt x="668867" y="110067"/>
                </a:cubicBezTo>
                <a:cubicBezTo>
                  <a:pt x="657362" y="98562"/>
                  <a:pt x="634420" y="87249"/>
                  <a:pt x="618067" y="84667"/>
                </a:cubicBezTo>
                <a:cubicBezTo>
                  <a:pt x="573117" y="77570"/>
                  <a:pt x="482600" y="67734"/>
                  <a:pt x="482600" y="67734"/>
                </a:cubicBezTo>
                <a:cubicBezTo>
                  <a:pt x="476956" y="50801"/>
                  <a:pt x="482600" y="22579"/>
                  <a:pt x="465667" y="16934"/>
                </a:cubicBezTo>
                <a:lnTo>
                  <a:pt x="414867" y="0"/>
                </a:lnTo>
                <a:cubicBezTo>
                  <a:pt x="381000" y="2822"/>
                  <a:pt x="346104" y="-290"/>
                  <a:pt x="313267" y="8467"/>
                </a:cubicBezTo>
                <a:cubicBezTo>
                  <a:pt x="301698" y="11552"/>
                  <a:pt x="297830" y="27225"/>
                  <a:pt x="287867" y="33867"/>
                </a:cubicBezTo>
                <a:cubicBezTo>
                  <a:pt x="280441" y="38818"/>
                  <a:pt x="270449" y="38343"/>
                  <a:pt x="262467" y="42334"/>
                </a:cubicBezTo>
                <a:cubicBezTo>
                  <a:pt x="253366" y="46885"/>
                  <a:pt x="246420" y="55259"/>
                  <a:pt x="237067" y="59267"/>
                </a:cubicBezTo>
                <a:cubicBezTo>
                  <a:pt x="226371" y="63851"/>
                  <a:pt x="214389" y="64537"/>
                  <a:pt x="203200" y="67734"/>
                </a:cubicBezTo>
                <a:cubicBezTo>
                  <a:pt x="194619" y="70186"/>
                  <a:pt x="186267" y="73378"/>
                  <a:pt x="177800" y="76200"/>
                </a:cubicBezTo>
                <a:lnTo>
                  <a:pt x="160867" y="93134"/>
                </a:lnTo>
                <a:close/>
              </a:path>
            </a:pathLst>
          </a:cu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gular Pentagon 54"/>
          <p:cNvSpPr/>
          <p:nvPr/>
        </p:nvSpPr>
        <p:spPr>
          <a:xfrm>
            <a:off x="1120757" y="3505200"/>
            <a:ext cx="784243" cy="692727"/>
          </a:xfrm>
          <a:prstGeom prst="pentagon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7020351" y="1899422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⊤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351" y="1899422"/>
                <a:ext cx="550151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7723596" y="2047220"/>
            <a:ext cx="992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upper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43799" y="4492125"/>
            <a:ext cx="9373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lower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2" name="Flowchart: Connector 61"/>
          <p:cNvSpPr/>
          <p:nvPr/>
        </p:nvSpPr>
        <p:spPr>
          <a:xfrm>
            <a:off x="7478349" y="4632869"/>
            <a:ext cx="102373" cy="101639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7681936" y="3274367"/>
            <a:ext cx="3627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4" name="Flowchart: Connector 63"/>
          <p:cNvSpPr/>
          <p:nvPr/>
        </p:nvSpPr>
        <p:spPr>
          <a:xfrm>
            <a:off x="7616485" y="3415111"/>
            <a:ext cx="102373" cy="101639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4794076" y="3007338"/>
            <a:ext cx="2822409" cy="735348"/>
            <a:chOff x="4265495" y="3886200"/>
            <a:chExt cx="3008755" cy="523220"/>
          </a:xfrm>
        </p:grpSpPr>
        <p:cxnSp>
          <p:nvCxnSpPr>
            <p:cNvPr id="66" name="Straight Arrow Connector 65"/>
            <p:cNvCxnSpPr>
              <a:stCxn id="64" idx="2"/>
            </p:cNvCxnSpPr>
            <p:nvPr/>
          </p:nvCxnSpPr>
          <p:spPr>
            <a:xfrm flipH="1">
              <a:off x="4619535" y="4212501"/>
              <a:ext cx="2654715" cy="89650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5935609" y="3886200"/>
                  <a:ext cx="46519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80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</m:ac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5609" y="3886200"/>
                  <a:ext cx="465191" cy="52322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4265495" y="3890080"/>
                  <a:ext cx="1032003" cy="3722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𝛾</m:t>
                            </m:r>
                          </m:e>
                        </m:acc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495" y="3890080"/>
                  <a:ext cx="1032003" cy="372285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/>
          <p:cNvGrpSpPr/>
          <p:nvPr/>
        </p:nvGrpSpPr>
        <p:grpSpPr>
          <a:xfrm>
            <a:off x="2646218" y="3274370"/>
            <a:ext cx="2479970" cy="923560"/>
            <a:chOff x="2145568" y="4048224"/>
            <a:chExt cx="2643708" cy="657138"/>
          </a:xfrm>
        </p:grpSpPr>
        <p:cxnSp>
          <p:nvCxnSpPr>
            <p:cNvPr id="70" name="Straight Arrow Connector 69"/>
            <p:cNvCxnSpPr/>
            <p:nvPr/>
          </p:nvCxnSpPr>
          <p:spPr>
            <a:xfrm flipH="1">
              <a:off x="2145568" y="4274176"/>
              <a:ext cx="2643708" cy="431186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2681932" y="4048224"/>
                  <a:ext cx="6609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⟦"/>
                            <m:endChr m:val="⟧"/>
                            <m:ctrlPr>
                              <a:rPr lang="en-US" sz="280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932" y="4048224"/>
                  <a:ext cx="660950" cy="52322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2" name="Regular Pentagon 71"/>
          <p:cNvSpPr/>
          <p:nvPr/>
        </p:nvSpPr>
        <p:spPr>
          <a:xfrm>
            <a:off x="415636" y="3007339"/>
            <a:ext cx="2391837" cy="1947894"/>
          </a:xfrm>
          <a:prstGeom prst="pentagon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3405124" y="6018483"/>
                <a:ext cx="26483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𝜑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∧</m:t>
                      </m:r>
                      <m:r>
                        <a:rPr lang="en-US" sz="2000" i="1">
                          <a:latin typeface="Cambria Math"/>
                          <a:ea typeface="Cambria Math"/>
                          <a:cs typeface="Consolas" pitchFamily="49" charset="0"/>
                        </a:rPr>
                        <m:t>¬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p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124" y="6018483"/>
                <a:ext cx="2648353" cy="523220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6037448" y="6125104"/>
            <a:ext cx="1124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UNSAT!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421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4.72222E-6 0.1652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 animBg="1"/>
      <p:bldP spid="63" grpId="1" animBg="1"/>
      <p:bldP spid="64" grpId="0" animBg="1"/>
      <p:bldP spid="72" grpId="0" animBg="1"/>
      <p:bldP spid="73" grpId="0"/>
      <p:bldP spid="7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Bilateral algorithm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/>
                  <a:t>     </a:t>
                </a:r>
                <a:r>
                  <a:rPr lang="en-US" dirty="0" smtClean="0"/>
                  <a:t>   </a:t>
                </a:r>
                <a:r>
                  <a:rPr lang="en-US" sz="2400" dirty="0" smtClean="0"/>
                  <a:t>[SAS’12]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25" name="Diamond 24"/>
          <p:cNvSpPr/>
          <p:nvPr/>
        </p:nvSpPr>
        <p:spPr>
          <a:xfrm>
            <a:off x="6478249" y="2303913"/>
            <a:ext cx="2355840" cy="3268527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665" y="1518684"/>
                <a:ext cx="777008" cy="707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𝒞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371600"/>
                <a:ext cx="625748" cy="7078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/>
          <p:cNvSpPr/>
          <p:nvPr/>
        </p:nvSpPr>
        <p:spPr>
          <a:xfrm>
            <a:off x="3942855" y="2119479"/>
            <a:ext cx="1725328" cy="36373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461965" y="1378077"/>
                <a:ext cx="6642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ℒ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965" y="1378077"/>
                <a:ext cx="664221" cy="76944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sz="36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87" y="4720399"/>
                <a:ext cx="1017650" cy="6463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535" y="5495263"/>
                <a:ext cx="505267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Flowchart: Connector 51"/>
          <p:cNvSpPr/>
          <p:nvPr/>
        </p:nvSpPr>
        <p:spPr>
          <a:xfrm>
            <a:off x="7621223" y="5474612"/>
            <a:ext cx="102373" cy="11180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28600" y="2086068"/>
            <a:ext cx="2578873" cy="36745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827174" y="3615470"/>
            <a:ext cx="926078" cy="1326378"/>
          </a:xfrm>
          <a:custGeom>
            <a:avLst/>
            <a:gdLst>
              <a:gd name="connsiteX0" fmla="*/ 160867 w 702734"/>
              <a:gd name="connsiteY0" fmla="*/ 93134 h 905934"/>
              <a:gd name="connsiteX1" fmla="*/ 93134 w 702734"/>
              <a:gd name="connsiteY1" fmla="*/ 101600 h 905934"/>
              <a:gd name="connsiteX2" fmla="*/ 67734 w 702734"/>
              <a:gd name="connsiteY2" fmla="*/ 118534 h 905934"/>
              <a:gd name="connsiteX3" fmla="*/ 42334 w 702734"/>
              <a:gd name="connsiteY3" fmla="*/ 127000 h 905934"/>
              <a:gd name="connsiteX4" fmla="*/ 8467 w 702734"/>
              <a:gd name="connsiteY4" fmla="*/ 169334 h 905934"/>
              <a:gd name="connsiteX5" fmla="*/ 0 w 702734"/>
              <a:gd name="connsiteY5" fmla="*/ 194734 h 905934"/>
              <a:gd name="connsiteX6" fmla="*/ 16934 w 702734"/>
              <a:gd name="connsiteY6" fmla="*/ 287867 h 905934"/>
              <a:gd name="connsiteX7" fmla="*/ 33867 w 702734"/>
              <a:gd name="connsiteY7" fmla="*/ 313267 h 905934"/>
              <a:gd name="connsiteX8" fmla="*/ 42334 w 702734"/>
              <a:gd name="connsiteY8" fmla="*/ 338667 h 905934"/>
              <a:gd name="connsiteX9" fmla="*/ 50800 w 702734"/>
              <a:gd name="connsiteY9" fmla="*/ 584200 h 905934"/>
              <a:gd name="connsiteX10" fmla="*/ 59267 w 702734"/>
              <a:gd name="connsiteY10" fmla="*/ 609600 h 905934"/>
              <a:gd name="connsiteX11" fmla="*/ 76200 w 702734"/>
              <a:gd name="connsiteY11" fmla="*/ 668867 h 905934"/>
              <a:gd name="connsiteX12" fmla="*/ 110067 w 702734"/>
              <a:gd name="connsiteY12" fmla="*/ 702734 h 905934"/>
              <a:gd name="connsiteX13" fmla="*/ 118534 w 702734"/>
              <a:gd name="connsiteY13" fmla="*/ 728134 h 905934"/>
              <a:gd name="connsiteX14" fmla="*/ 169334 w 702734"/>
              <a:gd name="connsiteY14" fmla="*/ 745067 h 905934"/>
              <a:gd name="connsiteX15" fmla="*/ 338667 w 702734"/>
              <a:gd name="connsiteY15" fmla="*/ 753534 h 905934"/>
              <a:gd name="connsiteX16" fmla="*/ 364067 w 702734"/>
              <a:gd name="connsiteY16" fmla="*/ 762000 h 905934"/>
              <a:gd name="connsiteX17" fmla="*/ 397934 w 702734"/>
              <a:gd name="connsiteY17" fmla="*/ 829734 h 905934"/>
              <a:gd name="connsiteX18" fmla="*/ 414867 w 702734"/>
              <a:gd name="connsiteY18" fmla="*/ 855134 h 905934"/>
              <a:gd name="connsiteX19" fmla="*/ 465667 w 702734"/>
              <a:gd name="connsiteY19" fmla="*/ 897467 h 905934"/>
              <a:gd name="connsiteX20" fmla="*/ 491067 w 702734"/>
              <a:gd name="connsiteY20" fmla="*/ 905934 h 905934"/>
              <a:gd name="connsiteX21" fmla="*/ 609600 w 702734"/>
              <a:gd name="connsiteY21" fmla="*/ 897467 h 905934"/>
              <a:gd name="connsiteX22" fmla="*/ 643467 w 702734"/>
              <a:gd name="connsiteY22" fmla="*/ 863600 h 905934"/>
              <a:gd name="connsiteX23" fmla="*/ 668867 w 702734"/>
              <a:gd name="connsiteY23" fmla="*/ 846667 h 905934"/>
              <a:gd name="connsiteX24" fmla="*/ 677334 w 702734"/>
              <a:gd name="connsiteY24" fmla="*/ 635000 h 905934"/>
              <a:gd name="connsiteX25" fmla="*/ 651934 w 702734"/>
              <a:gd name="connsiteY25" fmla="*/ 584200 h 905934"/>
              <a:gd name="connsiteX26" fmla="*/ 635000 w 702734"/>
              <a:gd name="connsiteY26" fmla="*/ 533400 h 905934"/>
              <a:gd name="connsiteX27" fmla="*/ 643467 w 702734"/>
              <a:gd name="connsiteY27" fmla="*/ 440267 h 905934"/>
              <a:gd name="connsiteX28" fmla="*/ 668867 w 702734"/>
              <a:gd name="connsiteY28" fmla="*/ 389467 h 905934"/>
              <a:gd name="connsiteX29" fmla="*/ 702734 w 702734"/>
              <a:gd name="connsiteY29" fmla="*/ 338667 h 905934"/>
              <a:gd name="connsiteX30" fmla="*/ 694267 w 702734"/>
              <a:gd name="connsiteY30" fmla="*/ 169334 h 905934"/>
              <a:gd name="connsiteX31" fmla="*/ 685800 w 702734"/>
              <a:gd name="connsiteY31" fmla="*/ 135467 h 905934"/>
              <a:gd name="connsiteX32" fmla="*/ 668867 w 702734"/>
              <a:gd name="connsiteY32" fmla="*/ 110067 h 905934"/>
              <a:gd name="connsiteX33" fmla="*/ 618067 w 702734"/>
              <a:gd name="connsiteY33" fmla="*/ 84667 h 905934"/>
              <a:gd name="connsiteX34" fmla="*/ 482600 w 702734"/>
              <a:gd name="connsiteY34" fmla="*/ 67734 h 905934"/>
              <a:gd name="connsiteX35" fmla="*/ 465667 w 702734"/>
              <a:gd name="connsiteY35" fmla="*/ 16934 h 905934"/>
              <a:gd name="connsiteX36" fmla="*/ 414867 w 702734"/>
              <a:gd name="connsiteY36" fmla="*/ 0 h 905934"/>
              <a:gd name="connsiteX37" fmla="*/ 313267 w 702734"/>
              <a:gd name="connsiteY37" fmla="*/ 8467 h 905934"/>
              <a:gd name="connsiteX38" fmla="*/ 287867 w 702734"/>
              <a:gd name="connsiteY38" fmla="*/ 33867 h 905934"/>
              <a:gd name="connsiteX39" fmla="*/ 262467 w 702734"/>
              <a:gd name="connsiteY39" fmla="*/ 42334 h 905934"/>
              <a:gd name="connsiteX40" fmla="*/ 237067 w 702734"/>
              <a:gd name="connsiteY40" fmla="*/ 59267 h 905934"/>
              <a:gd name="connsiteX41" fmla="*/ 203200 w 702734"/>
              <a:gd name="connsiteY41" fmla="*/ 67734 h 905934"/>
              <a:gd name="connsiteX42" fmla="*/ 177800 w 702734"/>
              <a:gd name="connsiteY42" fmla="*/ 76200 h 905934"/>
              <a:gd name="connsiteX43" fmla="*/ 160867 w 702734"/>
              <a:gd name="connsiteY43" fmla="*/ 93134 h 90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02734" h="905934">
                <a:moveTo>
                  <a:pt x="160867" y="93134"/>
                </a:moveTo>
                <a:cubicBezTo>
                  <a:pt x="138289" y="95956"/>
                  <a:pt x="115086" y="95613"/>
                  <a:pt x="93134" y="101600"/>
                </a:cubicBezTo>
                <a:cubicBezTo>
                  <a:pt x="83317" y="104277"/>
                  <a:pt x="76836" y="113983"/>
                  <a:pt x="67734" y="118534"/>
                </a:cubicBezTo>
                <a:cubicBezTo>
                  <a:pt x="59752" y="122525"/>
                  <a:pt x="50801" y="124178"/>
                  <a:pt x="42334" y="127000"/>
                </a:cubicBezTo>
                <a:cubicBezTo>
                  <a:pt x="26583" y="142751"/>
                  <a:pt x="19148" y="147972"/>
                  <a:pt x="8467" y="169334"/>
                </a:cubicBezTo>
                <a:cubicBezTo>
                  <a:pt x="4476" y="177316"/>
                  <a:pt x="2822" y="186267"/>
                  <a:pt x="0" y="194734"/>
                </a:cubicBezTo>
                <a:cubicBezTo>
                  <a:pt x="1962" y="208470"/>
                  <a:pt x="8379" y="267906"/>
                  <a:pt x="16934" y="287867"/>
                </a:cubicBezTo>
                <a:cubicBezTo>
                  <a:pt x="20942" y="297220"/>
                  <a:pt x="29316" y="304166"/>
                  <a:pt x="33867" y="313267"/>
                </a:cubicBezTo>
                <a:cubicBezTo>
                  <a:pt x="37858" y="321249"/>
                  <a:pt x="39512" y="330200"/>
                  <a:pt x="42334" y="338667"/>
                </a:cubicBezTo>
                <a:cubicBezTo>
                  <a:pt x="45156" y="420511"/>
                  <a:pt x="45692" y="502467"/>
                  <a:pt x="50800" y="584200"/>
                </a:cubicBezTo>
                <a:cubicBezTo>
                  <a:pt x="51357" y="593107"/>
                  <a:pt x="56815" y="601019"/>
                  <a:pt x="59267" y="609600"/>
                </a:cubicBezTo>
                <a:cubicBezTo>
                  <a:pt x="60362" y="613433"/>
                  <a:pt x="71369" y="662103"/>
                  <a:pt x="76200" y="668867"/>
                </a:cubicBezTo>
                <a:cubicBezTo>
                  <a:pt x="85479" y="681858"/>
                  <a:pt x="110067" y="702734"/>
                  <a:pt x="110067" y="702734"/>
                </a:cubicBezTo>
                <a:cubicBezTo>
                  <a:pt x="112889" y="711201"/>
                  <a:pt x="111272" y="722947"/>
                  <a:pt x="118534" y="728134"/>
                </a:cubicBezTo>
                <a:cubicBezTo>
                  <a:pt x="133059" y="738509"/>
                  <a:pt x="151507" y="744176"/>
                  <a:pt x="169334" y="745067"/>
                </a:cubicBezTo>
                <a:lnTo>
                  <a:pt x="338667" y="753534"/>
                </a:lnTo>
                <a:cubicBezTo>
                  <a:pt x="347134" y="756356"/>
                  <a:pt x="356414" y="757408"/>
                  <a:pt x="364067" y="762000"/>
                </a:cubicBezTo>
                <a:cubicBezTo>
                  <a:pt x="394986" y="780552"/>
                  <a:pt x="375423" y="795967"/>
                  <a:pt x="397934" y="829734"/>
                </a:cubicBezTo>
                <a:cubicBezTo>
                  <a:pt x="403578" y="838201"/>
                  <a:pt x="408353" y="847317"/>
                  <a:pt x="414867" y="855134"/>
                </a:cubicBezTo>
                <a:cubicBezTo>
                  <a:pt x="428242" y="871185"/>
                  <a:pt x="446638" y="887952"/>
                  <a:pt x="465667" y="897467"/>
                </a:cubicBezTo>
                <a:cubicBezTo>
                  <a:pt x="473649" y="901458"/>
                  <a:pt x="482600" y="903112"/>
                  <a:pt x="491067" y="905934"/>
                </a:cubicBezTo>
                <a:cubicBezTo>
                  <a:pt x="530578" y="903112"/>
                  <a:pt x="571433" y="908069"/>
                  <a:pt x="609600" y="897467"/>
                </a:cubicBezTo>
                <a:cubicBezTo>
                  <a:pt x="624983" y="893194"/>
                  <a:pt x="630183" y="872456"/>
                  <a:pt x="643467" y="863600"/>
                </a:cubicBezTo>
                <a:lnTo>
                  <a:pt x="668867" y="846667"/>
                </a:lnTo>
                <a:cubicBezTo>
                  <a:pt x="719284" y="771040"/>
                  <a:pt x="692321" y="822343"/>
                  <a:pt x="677334" y="635000"/>
                </a:cubicBezTo>
                <a:cubicBezTo>
                  <a:pt x="675075" y="606761"/>
                  <a:pt x="663070" y="609257"/>
                  <a:pt x="651934" y="584200"/>
                </a:cubicBezTo>
                <a:cubicBezTo>
                  <a:pt x="644685" y="567889"/>
                  <a:pt x="635000" y="533400"/>
                  <a:pt x="635000" y="533400"/>
                </a:cubicBezTo>
                <a:cubicBezTo>
                  <a:pt x="637822" y="502356"/>
                  <a:pt x="639058" y="471126"/>
                  <a:pt x="643467" y="440267"/>
                </a:cubicBezTo>
                <a:cubicBezTo>
                  <a:pt x="647723" y="410475"/>
                  <a:pt x="655454" y="416294"/>
                  <a:pt x="668867" y="389467"/>
                </a:cubicBezTo>
                <a:cubicBezTo>
                  <a:pt x="693373" y="340456"/>
                  <a:pt x="654585" y="386816"/>
                  <a:pt x="702734" y="338667"/>
                </a:cubicBezTo>
                <a:cubicBezTo>
                  <a:pt x="699912" y="282223"/>
                  <a:pt x="698960" y="225654"/>
                  <a:pt x="694267" y="169334"/>
                </a:cubicBezTo>
                <a:cubicBezTo>
                  <a:pt x="693301" y="157738"/>
                  <a:pt x="690384" y="146163"/>
                  <a:pt x="685800" y="135467"/>
                </a:cubicBezTo>
                <a:cubicBezTo>
                  <a:pt x="681792" y="126114"/>
                  <a:pt x="676062" y="117262"/>
                  <a:pt x="668867" y="110067"/>
                </a:cubicBezTo>
                <a:cubicBezTo>
                  <a:pt x="657362" y="98562"/>
                  <a:pt x="634420" y="87249"/>
                  <a:pt x="618067" y="84667"/>
                </a:cubicBezTo>
                <a:cubicBezTo>
                  <a:pt x="573117" y="77570"/>
                  <a:pt x="482600" y="67734"/>
                  <a:pt x="482600" y="67734"/>
                </a:cubicBezTo>
                <a:cubicBezTo>
                  <a:pt x="476956" y="50801"/>
                  <a:pt x="482600" y="22579"/>
                  <a:pt x="465667" y="16934"/>
                </a:cubicBezTo>
                <a:lnTo>
                  <a:pt x="414867" y="0"/>
                </a:lnTo>
                <a:cubicBezTo>
                  <a:pt x="381000" y="2822"/>
                  <a:pt x="346104" y="-290"/>
                  <a:pt x="313267" y="8467"/>
                </a:cubicBezTo>
                <a:cubicBezTo>
                  <a:pt x="301698" y="11552"/>
                  <a:pt x="297830" y="27225"/>
                  <a:pt x="287867" y="33867"/>
                </a:cubicBezTo>
                <a:cubicBezTo>
                  <a:pt x="280441" y="38818"/>
                  <a:pt x="270449" y="38343"/>
                  <a:pt x="262467" y="42334"/>
                </a:cubicBezTo>
                <a:cubicBezTo>
                  <a:pt x="253366" y="46885"/>
                  <a:pt x="246420" y="55259"/>
                  <a:pt x="237067" y="59267"/>
                </a:cubicBezTo>
                <a:cubicBezTo>
                  <a:pt x="226371" y="63851"/>
                  <a:pt x="214389" y="64537"/>
                  <a:pt x="203200" y="67734"/>
                </a:cubicBezTo>
                <a:cubicBezTo>
                  <a:pt x="194619" y="70186"/>
                  <a:pt x="186267" y="73378"/>
                  <a:pt x="177800" y="76200"/>
                </a:cubicBezTo>
                <a:lnTo>
                  <a:pt x="160867" y="93134"/>
                </a:lnTo>
                <a:close/>
              </a:path>
            </a:pathLst>
          </a:cu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gular Pentagon 54"/>
          <p:cNvSpPr/>
          <p:nvPr/>
        </p:nvSpPr>
        <p:spPr>
          <a:xfrm>
            <a:off x="1120757" y="3505200"/>
            <a:ext cx="784243" cy="692727"/>
          </a:xfrm>
          <a:prstGeom prst="pentagon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7020351" y="1899422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⊤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351" y="1899422"/>
                <a:ext cx="550151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7723596" y="2047220"/>
            <a:ext cx="992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upper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81936" y="3274367"/>
            <a:ext cx="3627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4" name="Flowchart: Connector 63"/>
          <p:cNvSpPr/>
          <p:nvPr/>
        </p:nvSpPr>
        <p:spPr>
          <a:xfrm>
            <a:off x="7616485" y="3415111"/>
            <a:ext cx="102373" cy="101639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4794076" y="3007338"/>
            <a:ext cx="2822409" cy="735348"/>
            <a:chOff x="4265495" y="3886200"/>
            <a:chExt cx="3008755" cy="523220"/>
          </a:xfrm>
        </p:grpSpPr>
        <p:cxnSp>
          <p:nvCxnSpPr>
            <p:cNvPr id="66" name="Straight Arrow Connector 65"/>
            <p:cNvCxnSpPr>
              <a:stCxn id="64" idx="2"/>
            </p:cNvCxnSpPr>
            <p:nvPr/>
          </p:nvCxnSpPr>
          <p:spPr>
            <a:xfrm flipH="1">
              <a:off x="4619535" y="4212501"/>
              <a:ext cx="2654715" cy="89650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5935609" y="3886200"/>
                  <a:ext cx="46519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80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</m:ac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5609" y="3886200"/>
                  <a:ext cx="465191" cy="52322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4265495" y="3890080"/>
                  <a:ext cx="1032003" cy="3722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𝛾</m:t>
                            </m:r>
                          </m:e>
                        </m:acc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495" y="3890080"/>
                  <a:ext cx="1032003" cy="372285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/>
          <p:cNvGrpSpPr/>
          <p:nvPr/>
        </p:nvGrpSpPr>
        <p:grpSpPr>
          <a:xfrm>
            <a:off x="2646218" y="3274371"/>
            <a:ext cx="2479970" cy="735348"/>
            <a:chOff x="2145568" y="4048224"/>
            <a:chExt cx="2643708" cy="523220"/>
          </a:xfrm>
        </p:grpSpPr>
        <p:cxnSp>
          <p:nvCxnSpPr>
            <p:cNvPr id="70" name="Straight Arrow Connector 69"/>
            <p:cNvCxnSpPr/>
            <p:nvPr/>
          </p:nvCxnSpPr>
          <p:spPr>
            <a:xfrm flipH="1">
              <a:off x="2145568" y="4274176"/>
              <a:ext cx="2643708" cy="297268"/>
            </a:xfrm>
            <a:prstGeom prst="straightConnector1">
              <a:avLst/>
            </a:prstGeom>
            <a:ln w="24000">
              <a:solidFill>
                <a:srgbClr val="0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2681932" y="4048224"/>
                  <a:ext cx="6609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⟦"/>
                            <m:endChr m:val="⟧"/>
                            <m:ctrlPr>
                              <a:rPr lang="en-US" sz="280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932" y="4048224"/>
                  <a:ext cx="660950" cy="52322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2" name="Regular Pentagon 71"/>
          <p:cNvSpPr/>
          <p:nvPr/>
        </p:nvSpPr>
        <p:spPr>
          <a:xfrm>
            <a:off x="415636" y="3007339"/>
            <a:ext cx="2391837" cy="1484786"/>
          </a:xfrm>
          <a:prstGeom prst="pentagon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3405124" y="6018483"/>
                <a:ext cx="26483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𝜑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∧</m:t>
                      </m:r>
                      <m:r>
                        <a:rPr lang="en-US" sz="2000" i="1">
                          <a:latin typeface="Cambria Math"/>
                          <a:ea typeface="Cambria Math"/>
                          <a:cs typeface="Consolas" pitchFamily="49" charset="0"/>
                        </a:rPr>
                        <m:t>¬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p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124" y="6018483"/>
                <a:ext cx="2648353" cy="523220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6037448" y="6125104"/>
            <a:ext cx="72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SAT!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901700" y="4165025"/>
                <a:ext cx="6080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00" y="4165025"/>
                <a:ext cx="608052" cy="584775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1393662" y="4036038"/>
            <a:ext cx="5901765" cy="944594"/>
            <a:chOff x="1393662" y="4036038"/>
            <a:chExt cx="5901765" cy="944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3359004" y="4518967"/>
                  <a:ext cx="44884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𝛽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9004" y="4518967"/>
                  <a:ext cx="448841" cy="461665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 l="-2703" r="-1351"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Freeform 44"/>
            <p:cNvSpPr/>
            <p:nvPr/>
          </p:nvSpPr>
          <p:spPr>
            <a:xfrm flipV="1">
              <a:off x="1393662" y="4036038"/>
              <a:ext cx="5901765" cy="624811"/>
            </a:xfrm>
            <a:custGeom>
              <a:avLst/>
              <a:gdLst>
                <a:gd name="connsiteX0" fmla="*/ 0 w 5996065"/>
                <a:gd name="connsiteY0" fmla="*/ 0 h 782912"/>
                <a:gd name="connsiteX1" fmla="*/ 1603947 w 5996065"/>
                <a:gd name="connsiteY1" fmla="*/ 704538 h 782912"/>
                <a:gd name="connsiteX2" fmla="*/ 5996065 w 5996065"/>
                <a:gd name="connsiteY2" fmla="*/ 734518 h 782912"/>
                <a:gd name="connsiteX0" fmla="*/ 0 w 5996065"/>
                <a:gd name="connsiteY0" fmla="*/ 0 h 737443"/>
                <a:gd name="connsiteX1" fmla="*/ 2068453 w 5996065"/>
                <a:gd name="connsiteY1" fmla="*/ 143425 h 737443"/>
                <a:gd name="connsiteX2" fmla="*/ 5996065 w 5996065"/>
                <a:gd name="connsiteY2" fmla="*/ 734518 h 737443"/>
                <a:gd name="connsiteX0" fmla="*/ 0 w 5996065"/>
                <a:gd name="connsiteY0" fmla="*/ 9749 h 747192"/>
                <a:gd name="connsiteX1" fmla="*/ 470242 w 5996065"/>
                <a:gd name="connsiteY1" fmla="*/ 6816 h 747192"/>
                <a:gd name="connsiteX2" fmla="*/ 2068453 w 5996065"/>
                <a:gd name="connsiteY2" fmla="*/ 153174 h 747192"/>
                <a:gd name="connsiteX3" fmla="*/ 5996065 w 5996065"/>
                <a:gd name="connsiteY3" fmla="*/ 744267 h 747192"/>
                <a:gd name="connsiteX0" fmla="*/ 0 w 5996065"/>
                <a:gd name="connsiteY0" fmla="*/ 9749 h 744266"/>
                <a:gd name="connsiteX1" fmla="*/ 470242 w 5996065"/>
                <a:gd name="connsiteY1" fmla="*/ 6816 h 744266"/>
                <a:gd name="connsiteX2" fmla="*/ 2068453 w 5996065"/>
                <a:gd name="connsiteY2" fmla="*/ 153174 h 744266"/>
                <a:gd name="connsiteX3" fmla="*/ 4158133 w 5996065"/>
                <a:gd name="connsiteY3" fmla="*/ 485413 h 744266"/>
                <a:gd name="connsiteX4" fmla="*/ 5996065 w 5996065"/>
                <a:gd name="connsiteY4" fmla="*/ 744267 h 74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65" h="744266">
                  <a:moveTo>
                    <a:pt x="0" y="9749"/>
                  </a:moveTo>
                  <a:cubicBezTo>
                    <a:pt x="57260" y="31265"/>
                    <a:pt x="125500" y="-17088"/>
                    <a:pt x="470242" y="6816"/>
                  </a:cubicBezTo>
                  <a:cubicBezTo>
                    <a:pt x="814984" y="30720"/>
                    <a:pt x="1458497" y="56905"/>
                    <a:pt x="2068453" y="153174"/>
                  </a:cubicBezTo>
                  <a:lnTo>
                    <a:pt x="4158133" y="485413"/>
                  </a:lnTo>
                  <a:cubicBezTo>
                    <a:pt x="4812735" y="583928"/>
                    <a:pt x="5685051" y="717628"/>
                    <a:pt x="5996065" y="744267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543800" y="4492125"/>
            <a:ext cx="9373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lower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403535" y="3748137"/>
            <a:ext cx="544719" cy="923832"/>
            <a:chOff x="7403535" y="3748137"/>
            <a:chExt cx="544719" cy="923832"/>
          </a:xfrm>
        </p:grpSpPr>
        <p:cxnSp>
          <p:nvCxnSpPr>
            <p:cNvPr id="48" name="Straight Arrow Connector 47"/>
            <p:cNvCxnSpPr/>
            <p:nvPr/>
          </p:nvCxnSpPr>
          <p:spPr>
            <a:xfrm flipV="1">
              <a:off x="7543800" y="3784071"/>
              <a:ext cx="404454" cy="887898"/>
            </a:xfrm>
            <a:prstGeom prst="straightConnector1">
              <a:avLst/>
            </a:prstGeom>
            <a:ln w="2857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7403535" y="3748137"/>
              <a:ext cx="529727" cy="247274"/>
            </a:xfrm>
            <a:prstGeom prst="straightConnector1">
              <a:avLst/>
            </a:prstGeom>
            <a:ln w="28575"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Flowchart: Connector 61"/>
          <p:cNvSpPr/>
          <p:nvPr/>
        </p:nvSpPr>
        <p:spPr>
          <a:xfrm>
            <a:off x="7478349" y="4632869"/>
            <a:ext cx="102373" cy="101639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>
            <a:off x="7921935" y="3702065"/>
            <a:ext cx="102373" cy="101639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9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04132 -0.1331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-666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4" grpId="0"/>
      <p:bldP spid="42" grpId="0"/>
      <p:bldP spid="46" grpId="0" animBg="1"/>
      <p:bldP spid="5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3200" dirty="0"/>
                  <a:t>Symbolic abstraction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sz="3200" dirty="0"/>
                  <a:t> </a:t>
                </a:r>
                <a:r>
                  <a:rPr lang="en-US" sz="3200" dirty="0" smtClean="0"/>
                  <a:t>Best inductive invariants</a:t>
                </a:r>
                <a:endParaRPr lang="en-US" sz="32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Theoretical limit of attainable precision</a:t>
            </a:r>
          </a:p>
          <a:p>
            <a:r>
              <a:rPr lang="en-US" dirty="0" smtClean="0"/>
              <a:t>Achieved via repeated application of best transformer</a:t>
            </a:r>
          </a:p>
          <a:p>
            <a:pPr lvl="1"/>
            <a:r>
              <a:rPr lang="en-US" dirty="0" smtClean="0"/>
              <a:t>That’s it!  [</a:t>
            </a:r>
            <a:r>
              <a:rPr lang="en-US" dirty="0"/>
              <a:t>TAPAS 2013]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09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domains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74771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Create tuple of values from 2 or more domains</a:t>
                </a:r>
              </a:p>
              <a:p>
                <a:r>
                  <a:rPr lang="en-US" dirty="0" smtClean="0"/>
                  <a:t>Arrange for information to be exchanged among different domains during analysis</a:t>
                </a:r>
              </a:p>
              <a:p>
                <a:r>
                  <a:rPr lang="en-US" dirty="0" smtClean="0"/>
                  <a:t>Who cares?</a:t>
                </a:r>
              </a:p>
              <a:p>
                <a:pPr lvl="1"/>
                <a:r>
                  <a:rPr lang="en-US" dirty="0" smtClean="0"/>
                  <a:t>“The sum is greater than the parts”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More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precision</m:t>
                    </m:r>
                  </m:oMath>
                </a14:m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≥0,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𝑜𝑑𝑑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reduces to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/>
                      </a:rPr>
                      <m:t>𝒙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/>
                      </a:rPr>
                      <m:t>&gt;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</a:rPr>
                      <m:t>𝟎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,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𝑜𝑑𝑑</m:t>
                    </m:r>
                  </m:oMath>
                </a14:m>
                <a:endParaRPr lang="en-US" dirty="0" smtClean="0">
                  <a:solidFill>
                    <a:srgbClr val="FF0000"/>
                  </a:solidFill>
                  <a:latin typeface="Cambria" pitchFamily="18" charset="0"/>
                </a:endParaRPr>
              </a:p>
              <a:p>
                <a:pPr lvl="2"/>
                <a:r>
                  <a:rPr lang="en-US" dirty="0" smtClean="0"/>
                  <a:t>Combined domains needed to identify information not expressible by any one domain (</a:t>
                </a:r>
                <a:r>
                  <a:rPr lang="en-US" dirty="0" err="1" smtClean="0"/>
                  <a:t>Tushar</a:t>
                </a:r>
                <a:r>
                  <a:rPr lang="en-US" dirty="0" smtClean="0"/>
                  <a:t>: bit-vector inequalities)</a:t>
                </a:r>
              </a:p>
              <a:p>
                <a:pPr lvl="1"/>
                <a:r>
                  <a:rPr lang="en-US" dirty="0" smtClean="0"/>
                  <a:t>Enables heterogeneous analysis</a:t>
                </a:r>
              </a:p>
              <a:p>
                <a:pPr lvl="2"/>
                <a:r>
                  <a:rPr lang="en-US" dirty="0" smtClean="0"/>
                  <a:t>Use more precision only where needed</a:t>
                </a:r>
              </a:p>
              <a:p>
                <a:pPr lvl="2"/>
                <a:r>
                  <a:rPr lang="en-US" dirty="0" smtClean="0"/>
                  <a:t>“</a:t>
                </a:r>
                <a:r>
                  <a:rPr lang="en-US" dirty="0"/>
                  <a:t>fish-eye</a:t>
                </a:r>
                <a:r>
                  <a:rPr lang="en-US" dirty="0" smtClean="0"/>
                  <a:t>” view on the program’s behavior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74771"/>
              </a:xfrm>
              <a:blipFill rotWithShape="1">
                <a:blip r:embed="rId3"/>
                <a:stretch>
                  <a:fillRect l="-1259" t="-1103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600" dirty="0"/>
                  <a:t>Symbolic abstraction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sz="3600" dirty="0"/>
                  <a:t> </a:t>
                </a:r>
                <a:r>
                  <a:rPr lang="en-US" sz="3600" dirty="0" smtClean="0"/>
                  <a:t>information exchange</a:t>
                </a:r>
                <a:endParaRPr lang="en-US" sz="36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r="-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Diamond 5"/>
          <p:cNvSpPr/>
          <p:nvPr/>
        </p:nvSpPr>
        <p:spPr>
          <a:xfrm>
            <a:off x="575048" y="2356798"/>
            <a:ext cx="2104643" cy="3197140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30259" y="1528255"/>
                <a:ext cx="99027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𝒜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59" y="1528255"/>
                <a:ext cx="990271" cy="707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3573966" y="2516805"/>
            <a:ext cx="1725328" cy="36373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25840" y="1725695"/>
                <a:ext cx="6642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ℒ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840" y="1725695"/>
                <a:ext cx="664221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266387" y="2771834"/>
                <a:ext cx="68756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387" y="2771834"/>
                <a:ext cx="687561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169507" y="3697640"/>
                <a:ext cx="2774093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𝛾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/>
                        </a:rPr>
                        <m:t>∧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𝛾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507" y="3697640"/>
                <a:ext cx="2774093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1953948" y="2584435"/>
            <a:ext cx="2602606" cy="1113205"/>
            <a:chOff x="4845837" y="1817775"/>
            <a:chExt cx="2602606" cy="1113205"/>
          </a:xfrm>
        </p:grpSpPr>
        <p:cxnSp>
          <p:nvCxnSpPr>
            <p:cNvPr id="13" name="Straight Arrow Connector 12"/>
            <p:cNvCxnSpPr>
              <a:stCxn id="10" idx="3"/>
              <a:endCxn id="11" idx="0"/>
            </p:cNvCxnSpPr>
            <p:nvPr/>
          </p:nvCxnSpPr>
          <p:spPr>
            <a:xfrm>
              <a:off x="4845837" y="2297562"/>
              <a:ext cx="2602606" cy="633418"/>
            </a:xfrm>
            <a:prstGeom prst="straightConnector1">
              <a:avLst/>
            </a:prstGeom>
            <a:ln w="24000">
              <a:solidFill>
                <a:srgbClr val="0070C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241008" y="1817775"/>
                  <a:ext cx="66114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𝛾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1008" y="1817775"/>
                  <a:ext cx="661143" cy="58477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Diamond 14"/>
          <p:cNvSpPr/>
          <p:nvPr/>
        </p:nvSpPr>
        <p:spPr>
          <a:xfrm>
            <a:off x="6320692" y="2215507"/>
            <a:ext cx="2442308" cy="3938691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040779" y="1421645"/>
                <a:ext cx="100213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𝒜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779" y="1421645"/>
                <a:ext cx="1002133" cy="70788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329352" y="3112865"/>
                <a:ext cx="6970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352" y="3112865"/>
                <a:ext cx="697049" cy="58477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4556554" y="2876822"/>
            <a:ext cx="2772798" cy="820818"/>
            <a:chOff x="5678779" y="2029114"/>
            <a:chExt cx="2772798" cy="820818"/>
          </a:xfrm>
        </p:grpSpPr>
        <p:cxnSp>
          <p:nvCxnSpPr>
            <p:cNvPr id="19" name="Straight Arrow Connector 18"/>
            <p:cNvCxnSpPr>
              <a:stCxn id="17" idx="1"/>
              <a:endCxn id="11" idx="0"/>
            </p:cNvCxnSpPr>
            <p:nvPr/>
          </p:nvCxnSpPr>
          <p:spPr>
            <a:xfrm flipH="1">
              <a:off x="5678779" y="2557545"/>
              <a:ext cx="2772798" cy="292387"/>
            </a:xfrm>
            <a:prstGeom prst="straightConnector1">
              <a:avLst/>
            </a:prstGeom>
            <a:ln w="24000">
              <a:solidFill>
                <a:srgbClr val="0070C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7204340" y="2029114"/>
                  <a:ext cx="670632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𝛾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4340" y="2029114"/>
                  <a:ext cx="670632" cy="58477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930232" y="4920277"/>
                <a:ext cx="7809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dirty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6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3600" i="1" dirty="0">
                                  <a:latin typeface="Cambria Math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sz="3600" i="1" dirty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232" y="4920277"/>
                <a:ext cx="780919" cy="64633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>
            <a:stCxn id="11" idx="2"/>
            <a:endCxn id="25" idx="1"/>
          </p:cNvCxnSpPr>
          <p:nvPr/>
        </p:nvCxnSpPr>
        <p:spPr>
          <a:xfrm>
            <a:off x="4556554" y="4220860"/>
            <a:ext cx="2758851" cy="898357"/>
          </a:xfrm>
          <a:prstGeom prst="straightConnector1">
            <a:avLst/>
          </a:prstGeom>
          <a:ln w="24000">
            <a:solidFill>
              <a:srgbClr val="00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2"/>
            <a:endCxn id="24" idx="3"/>
          </p:cNvCxnSpPr>
          <p:nvPr/>
        </p:nvCxnSpPr>
        <p:spPr>
          <a:xfrm flipH="1">
            <a:off x="1984496" y="4220860"/>
            <a:ext cx="2572058" cy="407030"/>
          </a:xfrm>
          <a:prstGeom prst="straightConnector1">
            <a:avLst/>
          </a:prstGeom>
          <a:ln w="24000">
            <a:solidFill>
              <a:srgbClr val="00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296935" y="4335502"/>
                <a:ext cx="68756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35" y="4335502"/>
                <a:ext cx="687561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7315405" y="4826829"/>
                <a:ext cx="6970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405" y="4826829"/>
                <a:ext cx="697049" cy="58477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438400" y="4503664"/>
                <a:ext cx="7809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dirty="0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6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3600" i="1" dirty="0">
                                  <a:latin typeface="Cambria Math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sz="3600" b="0" i="1" dirty="0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503664"/>
                <a:ext cx="780919" cy="646331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460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1" grpId="0" animBg="1"/>
      <p:bldP spid="15" grpId="0" animBg="1"/>
      <p:bldP spid="16" grpId="0"/>
      <p:bldP spid="17" grpId="0"/>
      <p:bldP spid="21" grpId="0"/>
      <p:bldP spid="24" grpId="0"/>
      <p:bldP spid="25" grpId="0"/>
      <p:bldP spid="2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600" dirty="0"/>
                  <a:t>Symbolic abstraction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sz="3600" dirty="0"/>
                  <a:t> </a:t>
                </a:r>
                <a:r>
                  <a:rPr lang="en-US" sz="3600" dirty="0" smtClean="0"/>
                  <a:t>information transfer</a:t>
                </a:r>
                <a:endParaRPr lang="en-US" sz="36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Diamond 5"/>
          <p:cNvSpPr/>
          <p:nvPr/>
        </p:nvSpPr>
        <p:spPr>
          <a:xfrm>
            <a:off x="575048" y="2356798"/>
            <a:ext cx="2104643" cy="3197140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30259" y="1528255"/>
                <a:ext cx="99027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𝒜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59" y="1528255"/>
                <a:ext cx="990271" cy="7078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3573966" y="2516805"/>
            <a:ext cx="1725328" cy="36373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25840" y="1725695"/>
                <a:ext cx="6642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ℒ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840" y="1725695"/>
                <a:ext cx="664221" cy="76944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266387" y="2771834"/>
                <a:ext cx="68756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387" y="2771834"/>
                <a:ext cx="687561" cy="5847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806714" y="3693758"/>
                <a:ext cx="1259832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𝛾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714" y="3693758"/>
                <a:ext cx="1259832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1953948" y="2584435"/>
            <a:ext cx="2482682" cy="1109323"/>
            <a:chOff x="4845837" y="1817775"/>
            <a:chExt cx="2482682" cy="1109323"/>
          </a:xfrm>
        </p:grpSpPr>
        <p:cxnSp>
          <p:nvCxnSpPr>
            <p:cNvPr id="13" name="Straight Arrow Connector 12"/>
            <p:cNvCxnSpPr>
              <a:stCxn id="10" idx="3"/>
              <a:endCxn id="11" idx="0"/>
            </p:cNvCxnSpPr>
            <p:nvPr/>
          </p:nvCxnSpPr>
          <p:spPr>
            <a:xfrm>
              <a:off x="4845837" y="2297562"/>
              <a:ext cx="2482682" cy="629536"/>
            </a:xfrm>
            <a:prstGeom prst="straightConnector1">
              <a:avLst/>
            </a:prstGeom>
            <a:ln w="24000">
              <a:solidFill>
                <a:srgbClr val="0070C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241008" y="1817775"/>
                  <a:ext cx="66114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𝛾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1008" y="1817775"/>
                  <a:ext cx="661143" cy="58477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Diamond 14"/>
          <p:cNvSpPr/>
          <p:nvPr/>
        </p:nvSpPr>
        <p:spPr>
          <a:xfrm>
            <a:off x="6320692" y="2215507"/>
            <a:ext cx="2442308" cy="3938691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040779" y="1421645"/>
                <a:ext cx="100213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𝒜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779" y="1421645"/>
                <a:ext cx="1002133" cy="70788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930232" y="4920277"/>
                <a:ext cx="7809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dirty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6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3600" i="1" dirty="0">
                                  <a:latin typeface="Cambria Math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sz="3600" i="1" dirty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232" y="4920277"/>
                <a:ext cx="780919" cy="64633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>
            <a:stCxn id="11" idx="2"/>
            <a:endCxn id="25" idx="1"/>
          </p:cNvCxnSpPr>
          <p:nvPr/>
        </p:nvCxnSpPr>
        <p:spPr>
          <a:xfrm>
            <a:off x="4436630" y="4216978"/>
            <a:ext cx="2878775" cy="902239"/>
          </a:xfrm>
          <a:prstGeom prst="straightConnector1">
            <a:avLst/>
          </a:prstGeom>
          <a:ln w="24000">
            <a:solidFill>
              <a:srgbClr val="00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7315405" y="4826829"/>
                <a:ext cx="6970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405" y="4826829"/>
                <a:ext cx="697049" cy="58477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233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1" grpId="0" animBg="1"/>
      <p:bldP spid="15" grpId="0" animBg="1"/>
      <p:bldP spid="16" grpId="0"/>
      <p:bldP spid="21" grpId="0"/>
      <p:bldP spid="2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Symbolic abstraction increases level of automation, and ensures correctness when</a:t>
            </a:r>
          </a:p>
          <a:p>
            <a:r>
              <a:rPr lang="en-US" dirty="0" smtClean="0"/>
              <a:t>applying abstract transformers,</a:t>
            </a:r>
          </a:p>
          <a:p>
            <a:r>
              <a:rPr lang="en-US" dirty="0" smtClean="0"/>
              <a:t>computing best inductive invariants, and</a:t>
            </a:r>
          </a:p>
          <a:p>
            <a:r>
              <a:rPr lang="en-US" dirty="0" smtClean="0"/>
              <a:t>exchanging information among domains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Algorithms for symbolic abstraction require</a:t>
            </a:r>
          </a:p>
          <a:p>
            <a:r>
              <a:rPr lang="en-US" dirty="0"/>
              <a:t>o</a:t>
            </a:r>
            <a:r>
              <a:rPr lang="en-US" dirty="0" smtClean="0"/>
              <a:t>ff-the-shelf SMT solvers, and</a:t>
            </a:r>
          </a:p>
          <a:p>
            <a:r>
              <a:rPr lang="en-US" dirty="0"/>
              <a:t>i</a:t>
            </a:r>
            <a:r>
              <a:rPr lang="en-US" dirty="0" smtClean="0"/>
              <a:t>mplementation of very few abstract-domain operations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4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4031-BC7C-4854-BB3B-B61E5CD3B58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4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7600"/>
          </a:xfrm>
        </p:spPr>
        <p:txBody>
          <a:bodyPr>
            <a:normAutofit/>
          </a:bodyPr>
          <a:lstStyle/>
          <a:p>
            <a:r>
              <a:rPr lang="en-US" sz="4000" dirty="0"/>
              <a:t>Outline of Talk</a:t>
            </a:r>
          </a:p>
        </p:txBody>
      </p:sp>
      <p:sp>
        <p:nvSpPr>
          <p:cNvPr id="144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412713"/>
            <a:ext cx="8600587" cy="5160887"/>
          </a:xfrm>
        </p:spPr>
        <p:txBody>
          <a:bodyPr>
            <a:normAutofit/>
          </a:bodyPr>
          <a:lstStyle/>
          <a:p>
            <a:r>
              <a:rPr lang="en-US" sz="2600" dirty="0"/>
              <a:t>Review of goals</a:t>
            </a:r>
          </a:p>
          <a:p>
            <a:r>
              <a:rPr lang="en-US" sz="2600" dirty="0"/>
              <a:t>Progress </a:t>
            </a:r>
            <a:r>
              <a:rPr lang="en-US" sz="2600" dirty="0" smtClean="0"/>
              <a:t>(Oct. 2012 - May 2013)</a:t>
            </a:r>
          </a:p>
          <a:p>
            <a:pPr lvl="1"/>
            <a:r>
              <a:rPr lang="en-US" sz="2000" dirty="0"/>
              <a:t>Component identification</a:t>
            </a:r>
          </a:p>
          <a:p>
            <a:pPr lvl="2"/>
            <a:r>
              <a:rPr lang="en-US" sz="1600" dirty="0"/>
              <a:t>Recovering class hierarchies using dynamic </a:t>
            </a:r>
            <a:r>
              <a:rPr lang="en-US" sz="1600" dirty="0" smtClean="0"/>
              <a:t>analysis</a:t>
            </a:r>
            <a:endParaRPr lang="en-US" sz="1400" dirty="0"/>
          </a:p>
          <a:p>
            <a:pPr lvl="1"/>
            <a:r>
              <a:rPr lang="en-US" sz="2000" dirty="0" smtClean="0"/>
              <a:t>Verifying </a:t>
            </a:r>
            <a:r>
              <a:rPr lang="en-US" sz="2000" dirty="0"/>
              <a:t>component properties</a:t>
            </a:r>
          </a:p>
          <a:p>
            <a:pPr lvl="2"/>
            <a:r>
              <a:rPr lang="en-US" sz="1600" dirty="0"/>
              <a:t>Symbolic abstraction (BET + ONR STTR)</a:t>
            </a:r>
          </a:p>
          <a:p>
            <a:pPr lvl="2"/>
            <a:r>
              <a:rPr lang="en-US" sz="1600" dirty="0"/>
              <a:t>Domain-combination technique: combine results from multiple analysis methods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</a:rPr>
              <a:t>Abstract domain of bit-vector inequalities</a:t>
            </a:r>
          </a:p>
          <a:p>
            <a:pPr lvl="2"/>
            <a:r>
              <a:rPr lang="en-US" sz="1600" dirty="0" smtClean="0"/>
              <a:t>Format-compatibility </a:t>
            </a:r>
            <a:r>
              <a:rPr lang="en-US" sz="1600" dirty="0"/>
              <a:t>checking (ONR)</a:t>
            </a:r>
          </a:p>
          <a:p>
            <a:pPr lvl="1"/>
            <a:r>
              <a:rPr lang="en-US" sz="2000" dirty="0"/>
              <a:t>Component extraction</a:t>
            </a:r>
          </a:p>
          <a:p>
            <a:pPr lvl="2"/>
            <a:r>
              <a:rPr lang="en-US" sz="1600" dirty="0"/>
              <a:t>Specialization slicing</a:t>
            </a:r>
          </a:p>
          <a:p>
            <a:pPr lvl="2"/>
            <a:r>
              <a:rPr lang="en-US" sz="1600" dirty="0"/>
              <a:t>Partial evaluation of machine code</a:t>
            </a:r>
          </a:p>
          <a:p>
            <a:r>
              <a:rPr lang="en-US" sz="2600" dirty="0" smtClean="0"/>
              <a:t>Recap </a:t>
            </a:r>
            <a:r>
              <a:rPr lang="en-US" sz="2600" dirty="0"/>
              <a:t>of publications/submissions</a:t>
            </a:r>
          </a:p>
          <a:p>
            <a:r>
              <a:rPr lang="en-US" sz="2600" dirty="0"/>
              <a:t>Recap of plans for 2013</a:t>
            </a:r>
          </a:p>
          <a:p>
            <a:endParaRPr lang="en-US" sz="24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1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Convex </a:t>
            </a:r>
            <a:r>
              <a:rPr lang="en-US" dirty="0" err="1" smtClean="0"/>
              <a:t>Polyhedra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[Figures from </a:t>
            </a:r>
            <a:r>
              <a:rPr lang="en-US" sz="2000" dirty="0" err="1" smtClean="0"/>
              <a:t>Halbwachs</a:t>
            </a:r>
            <a:r>
              <a:rPr lang="en-US" sz="2000" dirty="0" smtClean="0"/>
              <a:t> et al. FMSD97]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 descr="C:\Users\reps\Documents\Proposals\DARPA\BET11\Project Files\Reports and DARPA Meetings\DC-Oct-2012\halbwach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01" y="1317357"/>
            <a:ext cx="6887630" cy="267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25469" y="4724400"/>
            <a:ext cx="8826546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90000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90000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90000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90000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90000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Conjunctions of linear inequalities over </a:t>
            </a:r>
            <a:r>
              <a:rPr lang="en-US" dirty="0" err="1" smtClean="0"/>
              <a:t>rationals</a:t>
            </a:r>
            <a:endParaRPr lang="en-US" dirty="0" smtClean="0"/>
          </a:p>
          <a:p>
            <a:pPr marL="457200" lvl="1" indent="0">
              <a:buFont typeface="Arial"/>
              <a:buNone/>
            </a:pPr>
            <a:r>
              <a:rPr lang="en-US" dirty="0" smtClean="0"/>
              <a:t>                     a</a:t>
            </a:r>
            <a:r>
              <a:rPr lang="en-US" baseline="-25000" dirty="0" smtClean="0"/>
              <a:t>1</a:t>
            </a:r>
            <a:r>
              <a:rPr lang="en-US" dirty="0" smtClean="0"/>
              <a:t> x</a:t>
            </a:r>
            <a:r>
              <a:rPr lang="en-US" baseline="-25000" dirty="0" smtClean="0"/>
              <a:t>1</a:t>
            </a:r>
            <a:r>
              <a:rPr lang="en-US" dirty="0" smtClean="0"/>
              <a:t> + a</a:t>
            </a:r>
            <a:r>
              <a:rPr lang="en-US" baseline="-25000" dirty="0" smtClean="0"/>
              <a:t>2</a:t>
            </a:r>
            <a:r>
              <a:rPr lang="en-US" dirty="0" smtClean="0"/>
              <a:t> x</a:t>
            </a:r>
            <a:r>
              <a:rPr lang="en-US" baseline="-25000" dirty="0" smtClean="0"/>
              <a:t>2</a:t>
            </a:r>
            <a:r>
              <a:rPr lang="en-US" dirty="0" smtClean="0"/>
              <a:t> + . . . +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k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k</a:t>
            </a:r>
            <a:r>
              <a:rPr lang="en-US" dirty="0" smtClean="0"/>
              <a:t> ≤ c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906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4031-BC7C-4854-BB3B-B61E5CD3B582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44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7600"/>
          </a:xfrm>
        </p:spPr>
        <p:txBody>
          <a:bodyPr>
            <a:normAutofit/>
          </a:bodyPr>
          <a:lstStyle/>
          <a:p>
            <a:r>
              <a:rPr lang="en-US" sz="4000" dirty="0"/>
              <a:t>Outline of Talk</a:t>
            </a:r>
          </a:p>
        </p:txBody>
      </p:sp>
      <p:sp>
        <p:nvSpPr>
          <p:cNvPr id="144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412713"/>
            <a:ext cx="8600587" cy="5160887"/>
          </a:xfrm>
        </p:spPr>
        <p:txBody>
          <a:bodyPr>
            <a:normAutofit/>
          </a:bodyPr>
          <a:lstStyle/>
          <a:p>
            <a:r>
              <a:rPr lang="en-US" sz="2600" dirty="0"/>
              <a:t>Review of goals</a:t>
            </a:r>
          </a:p>
          <a:p>
            <a:r>
              <a:rPr lang="en-US" sz="2600" dirty="0"/>
              <a:t>Progress </a:t>
            </a:r>
            <a:r>
              <a:rPr lang="en-US" sz="2600" dirty="0" smtClean="0"/>
              <a:t>(Oct. 2012 - May 2013)</a:t>
            </a:r>
          </a:p>
          <a:p>
            <a:pPr lvl="1"/>
            <a:r>
              <a:rPr lang="en-US" sz="2000" dirty="0"/>
              <a:t>Component identification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</a:rPr>
              <a:t>Recovering class hierarchies using dynamic </a:t>
            </a:r>
            <a:r>
              <a:rPr lang="en-US" sz="1600" dirty="0" smtClean="0">
                <a:solidFill>
                  <a:schemeClr val="accent2"/>
                </a:solidFill>
              </a:rPr>
              <a:t>analysis</a:t>
            </a:r>
            <a:endParaRPr lang="en-US" sz="1400" dirty="0">
              <a:solidFill>
                <a:schemeClr val="accent2"/>
              </a:solidFill>
            </a:endParaRPr>
          </a:p>
          <a:p>
            <a:pPr lvl="1"/>
            <a:r>
              <a:rPr lang="en-US" sz="2000" dirty="0" smtClean="0"/>
              <a:t>Verifying </a:t>
            </a:r>
            <a:r>
              <a:rPr lang="en-US" sz="2000" dirty="0"/>
              <a:t>component properties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</a:rPr>
              <a:t>Symbolic abstraction (BET + ONR STTR)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</a:rPr>
              <a:t>Domain-combination technique: combine results from multiple analysis methods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</a:rPr>
              <a:t>Abstract domain of bit-vector inequalities</a:t>
            </a:r>
          </a:p>
          <a:p>
            <a:pPr lvl="2"/>
            <a:r>
              <a:rPr lang="en-US" sz="1600" dirty="0" smtClean="0"/>
              <a:t>Format-compatibility </a:t>
            </a:r>
            <a:r>
              <a:rPr lang="en-US" sz="1600" dirty="0"/>
              <a:t>checking (ONR)</a:t>
            </a:r>
          </a:p>
          <a:p>
            <a:pPr lvl="1"/>
            <a:r>
              <a:rPr lang="en-US" sz="2000" dirty="0"/>
              <a:t>Component extraction</a:t>
            </a:r>
          </a:p>
          <a:p>
            <a:pPr lvl="2"/>
            <a:r>
              <a:rPr lang="en-US" sz="1600" dirty="0"/>
              <a:t>Specialization slicing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</a:rPr>
              <a:t>Partial evaluation of machine code</a:t>
            </a:r>
          </a:p>
          <a:p>
            <a:r>
              <a:rPr lang="en-US" sz="2600" dirty="0" smtClean="0"/>
              <a:t>Recap </a:t>
            </a:r>
            <a:r>
              <a:rPr lang="en-US" sz="2600" dirty="0"/>
              <a:t>of publications/submissions</a:t>
            </a:r>
          </a:p>
          <a:p>
            <a:r>
              <a:rPr lang="en-US" sz="2600" dirty="0"/>
              <a:t>Recap of plans for 2013</a:t>
            </a:r>
          </a:p>
          <a:p>
            <a:endParaRPr lang="en-US" sz="24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5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convex </a:t>
            </a:r>
            <a:r>
              <a:rPr lang="en-US" dirty="0" err="1" smtClean="0"/>
              <a:t>polyhedra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923" y="1600200"/>
            <a:ext cx="8686800" cy="45259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Consider the following code fragment:</a:t>
            </a:r>
          </a:p>
          <a:p>
            <a:pPr marL="0" indent="0">
              <a:buNone/>
            </a:pPr>
            <a:r>
              <a:rPr lang="en-US" sz="2400" i="1" dirty="0" smtClean="0"/>
              <a:t>		assume </a:t>
            </a:r>
            <a:r>
              <a:rPr lang="en-US" sz="2400" i="1" dirty="0"/>
              <a:t>(0 &lt;= low &lt;= high ) ;</a:t>
            </a:r>
          </a:p>
          <a:p>
            <a:pPr marL="0" indent="0">
              <a:buNone/>
            </a:pPr>
            <a:r>
              <a:rPr lang="en-US" sz="2400" i="1" dirty="0" smtClean="0"/>
              <a:t>		mid </a:t>
            </a:r>
            <a:r>
              <a:rPr lang="en-US" sz="2400" i="1" dirty="0"/>
              <a:t>= ( low + high ) / 2 ;</a:t>
            </a:r>
          </a:p>
          <a:p>
            <a:pPr marL="0" indent="0">
              <a:buNone/>
            </a:pPr>
            <a:r>
              <a:rPr lang="en-US" sz="2400" i="1" dirty="0" smtClean="0"/>
              <a:t>		assert </a:t>
            </a:r>
            <a:r>
              <a:rPr lang="en-US" sz="2400" i="1" dirty="0"/>
              <a:t>(0 &lt;= low &lt;= mid &lt;= high ) </a:t>
            </a:r>
            <a:r>
              <a:rPr lang="en-US" sz="2400" i="1" dirty="0" smtClean="0"/>
              <a:t>;</a:t>
            </a:r>
          </a:p>
          <a:p>
            <a:pPr marL="0" indent="0">
              <a:buNone/>
            </a:pPr>
            <a:endParaRPr lang="en-US" sz="2400" i="1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Polyhedral analysis unsoundly says that the assert holds</a:t>
            </a:r>
          </a:p>
          <a:p>
            <a:pPr marL="457200" lvl="1" indent="0">
              <a:buNone/>
            </a:pPr>
            <a:r>
              <a:rPr lang="en-US" dirty="0" smtClean="0"/>
              <a:t>e.g., 5-bit signed </a:t>
            </a:r>
            <a:r>
              <a:rPr lang="en-US" dirty="0" err="1" smtClean="0"/>
              <a:t>ints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159880"/>
              </p:ext>
            </p:extLst>
          </p:nvPr>
        </p:nvGraphicFramePr>
        <p:xfrm>
          <a:off x="3810000" y="5079161"/>
          <a:ext cx="990600" cy="388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8" name="Equation" r:id="rId4" imgW="190440" imgH="152280" progId="Equation.3">
                  <p:embed/>
                </p:oleObj>
              </mc:Choice>
              <mc:Fallback>
                <p:oleObj name="Equation" r:id="rId4" imgW="19044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5079161"/>
                        <a:ext cx="990600" cy="3881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615690"/>
              </p:ext>
            </p:extLst>
          </p:nvPr>
        </p:nvGraphicFramePr>
        <p:xfrm>
          <a:off x="5487988" y="5133975"/>
          <a:ext cx="2052637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9" name="Equation" r:id="rId6" imgW="850680" imgH="177480" progId="Equation.3">
                  <p:embed/>
                </p:oleObj>
              </mc:Choice>
              <mc:Fallback>
                <p:oleObj name="Equation" r:id="rId6" imgW="850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7988" y="5133975"/>
                        <a:ext cx="2052637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469607"/>
              </p:ext>
            </p:extLst>
          </p:nvPr>
        </p:nvGraphicFramePr>
        <p:xfrm>
          <a:off x="1447800" y="4904662"/>
          <a:ext cx="1066800" cy="39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0" name="Equation" r:id="rId8" imgW="457200" imgH="177480" progId="Equation.3">
                  <p:embed/>
                </p:oleObj>
              </mc:Choice>
              <mc:Fallback>
                <p:oleObj name="Equation" r:id="rId8" imgW="457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904662"/>
                        <a:ext cx="1066800" cy="3900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925081"/>
              </p:ext>
            </p:extLst>
          </p:nvPr>
        </p:nvGraphicFramePr>
        <p:xfrm>
          <a:off x="1573213" y="5334000"/>
          <a:ext cx="1347787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1" name="Equation" r:id="rId10" imgW="609480" imgH="203040" progId="Equation.3">
                  <p:embed/>
                </p:oleObj>
              </mc:Choice>
              <mc:Fallback>
                <p:oleObj name="Equation" r:id="rId10" imgW="609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3213" y="5334000"/>
                        <a:ext cx="1347787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555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Limitations of convex </a:t>
            </a:r>
            <a:r>
              <a:rPr lang="en-US" dirty="0" err="1"/>
              <a:t>polyhedra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905000" y="1447800"/>
            <a:ext cx="0" cy="1752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905000" y="3208866"/>
            <a:ext cx="3124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565400" y="2294466"/>
            <a:ext cx="766233" cy="5249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73867" y="2819400"/>
            <a:ext cx="83820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412066" y="2768600"/>
            <a:ext cx="766233" cy="431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31633" y="2294466"/>
            <a:ext cx="838200" cy="474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901291" y="2302932"/>
            <a:ext cx="766233" cy="52493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909758" y="2827866"/>
            <a:ext cx="838200" cy="381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747957" y="2777066"/>
            <a:ext cx="766233" cy="4318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667524" y="2302932"/>
            <a:ext cx="838200" cy="47413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343400" y="1981200"/>
            <a:ext cx="0" cy="12192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902224" y="1981200"/>
            <a:ext cx="2441176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168" name="Object 71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363358"/>
              </p:ext>
            </p:extLst>
          </p:nvPr>
        </p:nvGraphicFramePr>
        <p:xfrm>
          <a:off x="4006333" y="3352800"/>
          <a:ext cx="499391" cy="21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Equation" r:id="rId3" imgW="419040" imgH="190440" progId="Equation.3">
                  <p:embed/>
                </p:oleObj>
              </mc:Choice>
              <mc:Fallback>
                <p:oleObj name="Equation" r:id="rId3" imgW="4190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6333" y="3352800"/>
                        <a:ext cx="499391" cy="212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" name="Object 71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050624"/>
              </p:ext>
            </p:extLst>
          </p:nvPr>
        </p:nvGraphicFramePr>
        <p:xfrm>
          <a:off x="1374115" y="1874837"/>
          <a:ext cx="49847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7" name="Equation" r:id="rId5" imgW="419040" imgH="190440" progId="Equation.3">
                  <p:embed/>
                </p:oleObj>
              </mc:Choice>
              <mc:Fallback>
                <p:oleObj name="Equation" r:id="rId5" imgW="4190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4115" y="1874837"/>
                        <a:ext cx="498475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Rectangle 7173"/>
          <p:cNvSpPr/>
          <p:nvPr/>
        </p:nvSpPr>
        <p:spPr>
          <a:xfrm>
            <a:off x="4724400" y="3333750"/>
            <a:ext cx="419100" cy="266700"/>
          </a:xfrm>
          <a:prstGeom prst="rect">
            <a:avLst/>
          </a:prstGeom>
          <a:noFill/>
          <a:ln w="19050">
            <a:solidFill>
              <a:schemeClr val="bg1">
                <a:alpha val="0"/>
              </a:schemeClr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483124" y="1447800"/>
            <a:ext cx="419100" cy="266700"/>
          </a:xfrm>
          <a:prstGeom prst="rect">
            <a:avLst/>
          </a:prstGeom>
          <a:noFill/>
          <a:ln w="19050">
            <a:solidFill>
              <a:schemeClr val="bg1">
                <a:alpha val="0"/>
              </a:schemeClr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565400" y="2324100"/>
            <a:ext cx="419100" cy="266700"/>
          </a:xfrm>
          <a:prstGeom prst="rect">
            <a:avLst/>
          </a:prstGeom>
          <a:noFill/>
          <a:ln w="19050">
            <a:solidFill>
              <a:schemeClr val="bg1">
                <a:alpha val="0"/>
              </a:schemeClr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78199" y="2063213"/>
            <a:ext cx="1081618" cy="170391"/>
          </a:xfrm>
          <a:prstGeom prst="rect">
            <a:avLst/>
          </a:prstGeom>
          <a:noFill/>
          <a:ln w="19050">
            <a:solidFill>
              <a:schemeClr val="bg1">
                <a:alpha val="0"/>
              </a:schemeClr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P[x+1/x]</a:t>
            </a:r>
            <a:endParaRPr lang="en-US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7" name="Rectangle 7176"/>
          <p:cNvSpPr/>
          <p:nvPr/>
        </p:nvSpPr>
        <p:spPr>
          <a:xfrm>
            <a:off x="896079" y="3727103"/>
            <a:ext cx="7872364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ct val="20000"/>
              </a:spcBef>
              <a:buClr>
                <a:srgbClr val="690000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Effect of the linear transformation might overflow</a:t>
            </a:r>
          </a:p>
          <a:p>
            <a:pPr marL="342900" lvl="0" indent="-342900" defTabSz="457200">
              <a:spcBef>
                <a:spcPct val="20000"/>
              </a:spcBef>
              <a:buClr>
                <a:srgbClr val="690000"/>
              </a:buClr>
              <a:buFont typeface="Arial" pitchFamily="34" charset="0"/>
              <a:buChar char="•"/>
            </a:pPr>
            <a:r>
              <a:rPr lang="en-US" sz="2800" dirty="0" err="1" smtClean="0">
                <a:solidFill>
                  <a:prstClr val="black"/>
                </a:solidFill>
              </a:rPr>
              <a:t>Polyhedra</a:t>
            </a:r>
            <a:r>
              <a:rPr lang="en-US" sz="2800" dirty="0" smtClean="0">
                <a:solidFill>
                  <a:prstClr val="black"/>
                </a:solidFill>
              </a:rPr>
              <a:t> express constraints over </a:t>
            </a:r>
            <a:r>
              <a:rPr lang="en-US" sz="2800" dirty="0" err="1" smtClean="0">
                <a:solidFill>
                  <a:prstClr val="black"/>
                </a:solidFill>
              </a:rPr>
              <a:t>rationals</a:t>
            </a:r>
            <a:r>
              <a:rPr lang="en-US" sz="2800" dirty="0" smtClean="0">
                <a:solidFill>
                  <a:prstClr val="black"/>
                </a:solidFill>
              </a:rPr>
              <a:t>, not bit-vector integers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Problems with </a:t>
            </a:r>
            <a:r>
              <a:rPr lang="en-US" dirty="0" err="1" smtClean="0"/>
              <a:t>Polyhedra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469" y="1676400"/>
            <a:ext cx="8826546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Unsound for machine arithmetic</a:t>
            </a:r>
          </a:p>
          <a:p>
            <a:pPr lvl="1"/>
            <a:r>
              <a:rPr lang="en-US" sz="2800" dirty="0" smtClean="0"/>
              <a:t>machine integers wrap</a:t>
            </a:r>
          </a:p>
          <a:p>
            <a:pPr lvl="1"/>
            <a:r>
              <a:rPr lang="en-US" sz="2800" dirty="0" smtClean="0"/>
              <a:t>mathematical integers and </a:t>
            </a:r>
            <a:r>
              <a:rPr lang="en-US" sz="2800" dirty="0" err="1" smtClean="0"/>
              <a:t>rationals</a:t>
            </a:r>
            <a:r>
              <a:rPr lang="en-US" sz="2800" dirty="0" smtClean="0"/>
              <a:t> do not</a:t>
            </a:r>
          </a:p>
          <a:p>
            <a:pPr lvl="1"/>
            <a:endParaRPr lang="en-US" sz="2800" dirty="0" smtClean="0"/>
          </a:p>
          <a:p>
            <a:r>
              <a:rPr lang="en-US" sz="3200" dirty="0" smtClean="0"/>
              <a:t>Solution: Bit-Vector Inequality Domain</a:t>
            </a:r>
          </a:p>
          <a:p>
            <a:endParaRPr lang="en-US" sz="32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BET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Bit-vector inequalities (Not so well-behaved . . .)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 descr="C:\Users\reps\Documents\Proposals\DARPA\BET11\Project Files\Reports and DARPA Meetings\DC-Oct-2012\inequality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890" y="1279663"/>
            <a:ext cx="5216110" cy="267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reps\Documents\Proposals\DARPA\BET11\Project Files\Reports and DARPA Meetings\DC-Oct-2012\inequality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465" y="4113710"/>
            <a:ext cx="5125070" cy="26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6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64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864315"/>
              </p:ext>
            </p:extLst>
          </p:nvPr>
        </p:nvGraphicFramePr>
        <p:xfrm>
          <a:off x="838200" y="2819400"/>
          <a:ext cx="2895600" cy="482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1" name="Equation" r:id="rId4" imgW="1091880" imgH="203040" progId="Equation.3">
                  <p:embed/>
                </p:oleObj>
              </mc:Choice>
              <mc:Fallback>
                <p:oleObj name="Equation" r:id="rId4" imgW="1091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19400"/>
                        <a:ext cx="2895600" cy="4829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945839"/>
              </p:ext>
            </p:extLst>
          </p:nvPr>
        </p:nvGraphicFramePr>
        <p:xfrm>
          <a:off x="2895600" y="2362200"/>
          <a:ext cx="1295400" cy="412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2" name="Equation" r:id="rId6" imgW="558720" imgH="177480" progId="Equation.3">
                  <p:embed/>
                </p:oleObj>
              </mc:Choice>
              <mc:Fallback>
                <p:oleObj name="Equation" r:id="rId6" imgW="558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362200"/>
                        <a:ext cx="1295400" cy="4121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2"/>
          <p:cNvSpPr txBox="1">
            <a:spLocks/>
          </p:cNvSpPr>
          <p:nvPr/>
        </p:nvSpPr>
        <p:spPr>
          <a:xfrm>
            <a:off x="304797" y="1371600"/>
            <a:ext cx="8339667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9000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90000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9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9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90000"/>
              </a:buClr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Char char="•"/>
            </a:pPr>
            <a:r>
              <a:rPr lang="en-US" dirty="0" smtClean="0"/>
              <a:t>Split inequality into an equality and an interval by using a view variable</a:t>
            </a:r>
          </a:p>
          <a:p>
            <a:pPr marL="0" indent="0">
              <a:buNone/>
            </a:pPr>
            <a:r>
              <a:rPr lang="en-US" dirty="0" smtClean="0"/>
              <a:t>      For example,                   is changed to </a:t>
            </a:r>
          </a:p>
          <a:p>
            <a:pPr marL="514350" indent="-514350">
              <a:buFont typeface="Arial" pitchFamily="34" charset="0"/>
              <a:buChar char="•"/>
            </a:pPr>
            <a:endParaRPr lang="en-US" sz="2400" dirty="0" smtClean="0"/>
          </a:p>
          <a:p>
            <a:pPr marL="0" indent="0">
              <a:buFont typeface="Arial"/>
              <a:buNone/>
            </a:pPr>
            <a:endParaRPr lang="en-US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057400"/>
            <a:ext cx="1298671" cy="1304925"/>
          </a:xfrm>
          <a:prstGeom prst="rect">
            <a:avLst/>
          </a:prstGeom>
        </p:spPr>
      </p:pic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47950"/>
              </p:ext>
            </p:extLst>
          </p:nvPr>
        </p:nvGraphicFramePr>
        <p:xfrm>
          <a:off x="2582342" y="3585145"/>
          <a:ext cx="4113213" cy="308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3" name="Slide" r:id="rId9" imgW="3661996" imgH="2746124" progId="PowerPoint.Slide.12">
                  <p:embed/>
                </p:oleObj>
              </mc:Choice>
              <mc:Fallback>
                <p:oleObj name="Slide" r:id="rId9" imgW="3661996" imgH="2746124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82342" y="3585145"/>
                        <a:ext cx="4113213" cy="308451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ular Callout 2"/>
          <p:cNvSpPr/>
          <p:nvPr/>
        </p:nvSpPr>
        <p:spPr>
          <a:xfrm>
            <a:off x="177437" y="3947160"/>
            <a:ext cx="2200003" cy="1221954"/>
          </a:xfrm>
          <a:prstGeom prst="wedgeRoundRectCallout">
            <a:avLst>
              <a:gd name="adj1" fmla="val 97098"/>
              <a:gd name="adj2" fmla="val 4335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rgbClr val="C00000"/>
                </a:solidFill>
              </a:rPr>
              <a:t>x </a:t>
            </a:r>
            <a:r>
              <a:rPr lang="en-US" sz="3600" dirty="0" smtClean="0">
                <a:solidFill>
                  <a:srgbClr val="C00000"/>
                </a:solidFill>
              </a:rPr>
              <a:t>+</a:t>
            </a:r>
            <a:r>
              <a:rPr lang="en-US" sz="3600" i="1" dirty="0" smtClean="0">
                <a:solidFill>
                  <a:srgbClr val="C00000"/>
                </a:solidFill>
              </a:rPr>
              <a:t> y </a:t>
            </a:r>
            <a:r>
              <a:rPr lang="en-US" sz="3600" dirty="0" smtClean="0">
                <a:solidFill>
                  <a:srgbClr val="C00000"/>
                </a:solidFill>
              </a:rPr>
              <a:t>=</a:t>
            </a:r>
            <a:r>
              <a:rPr lang="en-US" sz="3600" i="1" dirty="0" smtClean="0">
                <a:solidFill>
                  <a:srgbClr val="C00000"/>
                </a:solidFill>
              </a:rPr>
              <a:t> s,   s </a:t>
            </a:r>
            <a:r>
              <a:rPr lang="en-US" sz="3600" dirty="0" smtClean="0">
                <a:solidFill>
                  <a:srgbClr val="C00000"/>
                </a:solidFill>
                <a:sym typeface="Symbol"/>
              </a:rPr>
              <a:t> [-4, 3]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842760" y="3566160"/>
            <a:ext cx="2121081" cy="1283834"/>
          </a:xfrm>
          <a:prstGeom prst="wedgeRoundRectCallout">
            <a:avLst>
              <a:gd name="adj1" fmla="val -95979"/>
              <a:gd name="adj2" fmla="val 118036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rgbClr val="C00000"/>
                </a:solidFill>
              </a:rPr>
              <a:t>x </a:t>
            </a:r>
            <a:r>
              <a:rPr lang="en-US" sz="3600" dirty="0" smtClean="0">
                <a:solidFill>
                  <a:srgbClr val="C00000"/>
                </a:solidFill>
              </a:rPr>
              <a:t>+</a:t>
            </a:r>
            <a:r>
              <a:rPr lang="en-US" sz="3600" i="1" dirty="0" smtClean="0">
                <a:solidFill>
                  <a:srgbClr val="C00000"/>
                </a:solidFill>
              </a:rPr>
              <a:t> y </a:t>
            </a:r>
            <a:r>
              <a:rPr lang="en-US" sz="3600" dirty="0" smtClean="0">
                <a:solidFill>
                  <a:srgbClr val="C00000"/>
                </a:solidFill>
              </a:rPr>
              <a:t>=</a:t>
            </a:r>
            <a:r>
              <a:rPr lang="en-US" sz="3600" i="1" dirty="0" smtClean="0">
                <a:solidFill>
                  <a:srgbClr val="C00000"/>
                </a:solidFill>
              </a:rPr>
              <a:t> s, s </a:t>
            </a:r>
            <a:r>
              <a:rPr lang="en-US" sz="3600" dirty="0" smtClean="0">
                <a:solidFill>
                  <a:srgbClr val="C00000"/>
                </a:solidFill>
                <a:sym typeface="Symbol"/>
              </a:rPr>
              <a:t> [0, 3]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43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Bit-Vector </a:t>
            </a:r>
            <a:r>
              <a:rPr lang="en-US" dirty="0"/>
              <a:t>Inequality </a:t>
            </a:r>
            <a:r>
              <a:rPr lang="en-US" dirty="0" smtClean="0"/>
              <a:t>Domain (</a:t>
            </a:r>
            <a:r>
              <a:rPr lang="en-US" dirty="0"/>
              <a:t>BVI)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Arial" pitchFamily="34" charset="0"/>
              <a:buChar char="•"/>
            </a:pPr>
            <a:r>
              <a:rPr lang="en-US" dirty="0"/>
              <a:t>Use a </a:t>
            </a:r>
            <a:r>
              <a:rPr lang="en-US" dirty="0" smtClean="0"/>
              <a:t>bit-vector </a:t>
            </a:r>
            <a:r>
              <a:rPr lang="en-US" i="1" dirty="0" smtClean="0"/>
              <a:t>equality</a:t>
            </a:r>
            <a:r>
              <a:rPr lang="en-US" dirty="0" smtClean="0"/>
              <a:t> </a:t>
            </a:r>
            <a:r>
              <a:rPr lang="en-US" dirty="0"/>
              <a:t>domain </a:t>
            </a:r>
            <a:r>
              <a:rPr lang="en-US" dirty="0" smtClean="0"/>
              <a:t>(Ԑ)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(King-</a:t>
            </a:r>
            <a:r>
              <a:rPr lang="en-US" dirty="0" err="1"/>
              <a:t>Sondergaard</a:t>
            </a:r>
            <a:r>
              <a:rPr lang="en-US" dirty="0"/>
              <a:t> 2010; Elder et al. 2011</a:t>
            </a:r>
            <a:r>
              <a:rPr lang="en-US" dirty="0" smtClean="0"/>
              <a:t>)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Ԑ is a conjunction of equalities over P </a:t>
            </a:r>
            <a:r>
              <a:rPr lang="en-US" dirty="0">
                <a:sym typeface="Symbol"/>
              </a:rPr>
              <a:t></a:t>
            </a:r>
            <a:r>
              <a:rPr lang="en-US" dirty="0"/>
              <a:t> </a:t>
            </a:r>
            <a:r>
              <a:rPr lang="en-US" dirty="0" smtClean="0"/>
              <a:t>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Bit-vector </a:t>
            </a:r>
            <a:r>
              <a:rPr lang="en-US" i="1" dirty="0" smtClean="0"/>
              <a:t>interval</a:t>
            </a:r>
            <a:r>
              <a:rPr lang="en-US" dirty="0" smtClean="0"/>
              <a:t> </a:t>
            </a:r>
            <a:r>
              <a:rPr lang="en-US" dirty="0"/>
              <a:t>domain (</a:t>
            </a:r>
            <a:r>
              <a:rPr lang="en-US" i="1" dirty="0" smtClean="0"/>
              <a:t>I</a:t>
            </a:r>
            <a:r>
              <a:rPr lang="en-US" dirty="0" smtClean="0"/>
              <a:t>) on view variables </a:t>
            </a:r>
          </a:p>
          <a:p>
            <a:pPr lvl="2">
              <a:buFont typeface="Wingdings" pitchFamily="2" charset="2"/>
              <a:buChar char="Ø"/>
            </a:pPr>
            <a:r>
              <a:rPr lang="en-US" i="1" dirty="0" smtClean="0"/>
              <a:t>I</a:t>
            </a:r>
            <a:r>
              <a:rPr lang="en-US" dirty="0" smtClean="0"/>
              <a:t> </a:t>
            </a:r>
            <a:r>
              <a:rPr lang="en-US" dirty="0"/>
              <a:t>is </a:t>
            </a:r>
            <a:r>
              <a:rPr lang="en-US" dirty="0" smtClean="0"/>
              <a:t>a conjunction of intervals over </a:t>
            </a:r>
            <a:r>
              <a:rPr lang="en-US" dirty="0"/>
              <a:t>S 	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P </a:t>
            </a:r>
            <a:r>
              <a:rPr lang="en-US" sz="2800" dirty="0"/>
              <a:t>and S are the set of program and </a:t>
            </a:r>
            <a:r>
              <a:rPr lang="en-US" sz="2800" dirty="0" smtClean="0"/>
              <a:t>view variables</a:t>
            </a:r>
            <a:r>
              <a:rPr lang="en-US" sz="2800" dirty="0"/>
              <a:t>, </a:t>
            </a:r>
            <a:r>
              <a:rPr lang="en-US" sz="2800" dirty="0" smtClean="0"/>
              <a:t>      	 respectively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2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Bit-Vector Inequality Domain (BVI)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12480" cy="4525963"/>
          </a:xfrm>
        </p:spPr>
        <p:txBody>
          <a:bodyPr/>
          <a:lstStyle/>
          <a:p>
            <a:r>
              <a:rPr lang="en-US" dirty="0"/>
              <a:t> S, the set of </a:t>
            </a:r>
            <a:r>
              <a:rPr lang="en-US" dirty="0" smtClean="0"/>
              <a:t>view </a:t>
            </a:r>
            <a:r>
              <a:rPr lang="en-US" dirty="0"/>
              <a:t>variables, is shared between Ԑ </a:t>
            </a:r>
            <a:r>
              <a:rPr lang="en-US" dirty="0" smtClean="0"/>
              <a:t>and </a:t>
            </a:r>
            <a:r>
              <a:rPr lang="en-US" i="1" dirty="0" smtClean="0"/>
              <a:t>I</a:t>
            </a:r>
          </a:p>
          <a:p>
            <a:r>
              <a:rPr lang="en-US" dirty="0" smtClean="0"/>
              <a:t> S allows information to be exchanged between the two domains</a:t>
            </a:r>
          </a:p>
          <a:p>
            <a:pPr lvl="1"/>
            <a:r>
              <a:rPr lang="en-US" dirty="0" smtClean="0"/>
              <a:t>Example:  </a:t>
            </a:r>
          </a:p>
          <a:p>
            <a:pPr lvl="2"/>
            <a:r>
              <a:rPr lang="en-US" dirty="0" smtClean="0"/>
              <a:t>Ԑ specifies the constraints                         and  </a:t>
            </a:r>
          </a:p>
          <a:p>
            <a:pPr lvl="2"/>
            <a:r>
              <a:rPr lang="en-US" i="1" dirty="0" smtClean="0"/>
              <a:t>I </a:t>
            </a:r>
            <a:r>
              <a:rPr lang="en-US" dirty="0"/>
              <a:t>specifies the constraints </a:t>
            </a:r>
            <a:r>
              <a:rPr lang="en-US" dirty="0" smtClean="0"/>
              <a:t>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262519"/>
              </p:ext>
            </p:extLst>
          </p:nvPr>
        </p:nvGraphicFramePr>
        <p:xfrm>
          <a:off x="3386138" y="3063875"/>
          <a:ext cx="4035425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3" name="Equation" r:id="rId3" imgW="1739880" imgH="203040" progId="Equation.3">
                  <p:embed/>
                </p:oleObj>
              </mc:Choice>
              <mc:Fallback>
                <p:oleObj name="Equation" r:id="rId3" imgW="1739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6138" y="3063875"/>
                        <a:ext cx="4035425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990254"/>
              </p:ext>
            </p:extLst>
          </p:nvPr>
        </p:nvGraphicFramePr>
        <p:xfrm>
          <a:off x="4419600" y="3550920"/>
          <a:ext cx="1371600" cy="242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" name="Equation" r:id="rId5" imgW="558720" imgH="177480" progId="Equation.3">
                  <p:embed/>
                </p:oleObj>
              </mc:Choice>
              <mc:Fallback>
                <p:oleObj name="Equation" r:id="rId5" imgW="558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550920"/>
                        <a:ext cx="1371600" cy="2420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86957"/>
              </p:ext>
            </p:extLst>
          </p:nvPr>
        </p:nvGraphicFramePr>
        <p:xfrm>
          <a:off x="6248400" y="3535680"/>
          <a:ext cx="1371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" name="Equation" r:id="rId7" imgW="558720" imgH="177480" progId="Equation.3">
                  <p:embed/>
                </p:oleObj>
              </mc:Choice>
              <mc:Fallback>
                <p:oleObj name="Equation" r:id="rId7" imgW="558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535680"/>
                        <a:ext cx="13716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221425"/>
              </p:ext>
            </p:extLst>
          </p:nvPr>
        </p:nvGraphicFramePr>
        <p:xfrm>
          <a:off x="4419600" y="3886200"/>
          <a:ext cx="123666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6" name="Equation" r:id="rId9" imgW="533160" imgH="203040" progId="Equation.3">
                  <p:embed/>
                </p:oleObj>
              </mc:Choice>
              <mc:Fallback>
                <p:oleObj name="Equation" r:id="rId9" imgW="533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886200"/>
                        <a:ext cx="1236662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294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View variables are defined by integrity constraints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For example,  in</a:t>
            </a:r>
          </a:p>
          <a:p>
            <a:pPr marL="0" indent="0">
              <a:buNone/>
            </a:pPr>
            <a:r>
              <a:rPr lang="en-US" dirty="0" smtClean="0"/>
              <a:t>                        is an integrity constraint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482228"/>
              </p:ext>
            </p:extLst>
          </p:nvPr>
        </p:nvGraphicFramePr>
        <p:xfrm>
          <a:off x="914400" y="3185160"/>
          <a:ext cx="148113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Equation" r:id="rId3" imgW="558720" imgH="177480" progId="Equation.3">
                  <p:embed/>
                </p:oleObj>
              </mc:Choice>
              <mc:Fallback>
                <p:oleObj name="Equation" r:id="rId3" imgW="558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185160"/>
                        <a:ext cx="1481138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20103"/>
              </p:ext>
            </p:extLst>
          </p:nvPr>
        </p:nvGraphicFramePr>
        <p:xfrm>
          <a:off x="3340418" y="2682875"/>
          <a:ext cx="4035425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2" name="Equation" r:id="rId5" imgW="1739880" imgH="203040" progId="Equation.3">
                  <p:embed/>
                </p:oleObj>
              </mc:Choice>
              <mc:Fallback>
                <p:oleObj name="Equation" r:id="rId5" imgW="1739880" imgH="203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418" y="2682875"/>
                        <a:ext cx="4035425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820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Symbolic Abstraction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BVI is a combination of Ԑ and </a:t>
                </a:r>
                <a:r>
                  <a:rPr lang="en-US" i="1" dirty="0" smtClean="0"/>
                  <a:t>I</a:t>
                </a:r>
              </a:p>
              <a:p>
                <a:r>
                  <a:rPr lang="en-US" dirty="0" smtClean="0"/>
                  <a:t>Symbolic abstraction for Ԑ and </a:t>
                </a:r>
                <a:r>
                  <a:rPr lang="en-US" i="1" dirty="0" smtClean="0"/>
                  <a:t>I </a:t>
                </a:r>
                <a:r>
                  <a:rPr lang="en-US" dirty="0" smtClean="0"/>
                  <a:t>is available</a:t>
                </a:r>
              </a:p>
              <a:p>
                <a:r>
                  <a:rPr lang="en-US" dirty="0" smtClean="0"/>
                  <a:t>Information exchange is provided through common vocabulary S</a:t>
                </a:r>
              </a:p>
              <a:p>
                <a:r>
                  <a:rPr lang="en-US" dirty="0" smtClean="0"/>
                  <a:t>Symbolic abstraction for BVI is automatically available through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1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Setup: View constraints are of the form s = r, where r represents the 32-bit register of the instruction-set architecture (e.g., x86)</a:t>
            </a:r>
          </a:p>
          <a:p>
            <a:r>
              <a:rPr lang="en-US" dirty="0" smtClean="0"/>
              <a:t>BVI domain was 3.5 times slower than bit-vector equality domain</a:t>
            </a:r>
          </a:p>
          <a:p>
            <a:r>
              <a:rPr lang="en-US" dirty="0" smtClean="0"/>
              <a:t>BVI more precise than equality domain at 63% of the control points</a:t>
            </a:r>
          </a:p>
          <a:p>
            <a:r>
              <a:rPr lang="en-US" dirty="0" smtClean="0"/>
              <a:t>BVI’s procedure summaries more precise than that of equality domain at 29% of the procedures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Recovering Class Hierarchies	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048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Given:</a:t>
            </a:r>
          </a:p>
          <a:p>
            <a:pPr lvl="1"/>
            <a:r>
              <a:rPr lang="en-US" dirty="0" smtClean="0"/>
              <a:t>Stripped binary</a:t>
            </a:r>
          </a:p>
          <a:p>
            <a:r>
              <a:rPr lang="en-US" dirty="0" smtClean="0"/>
              <a:t>Goals:</a:t>
            </a:r>
          </a:p>
          <a:p>
            <a:pPr lvl="1"/>
            <a:r>
              <a:rPr lang="en-US" dirty="0" smtClean="0"/>
              <a:t>Group functions in the binary into classes</a:t>
            </a:r>
          </a:p>
          <a:p>
            <a:pPr lvl="1"/>
            <a:r>
              <a:rPr lang="en-US" dirty="0" smtClean="0"/>
              <a:t>Identify inheritance and composition relationships between inferred classes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810000" y="1600200"/>
            <a:ext cx="5181600" cy="4525963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14800" y="1257656"/>
            <a:ext cx="2133600" cy="2323744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Disassembly of section .text: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00000000004003e0 &lt;.text&gt;: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4003e0: 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xor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%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ebp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,%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ebp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4003e2: 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%rdx,%r9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4003e5:  pop    %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rsi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4003e6: 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%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rsp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,%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rdx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4003e9:  push   %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rax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4003ea:  push   %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rsp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400800" y="2362200"/>
            <a:ext cx="609600" cy="533400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162800" y="2057400"/>
            <a:ext cx="1524000" cy="12192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?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58668" y="5055921"/>
            <a:ext cx="914400" cy="76485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 flipH="1">
            <a:off x="4749436" y="5055921"/>
            <a:ext cx="1028232" cy="76485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 flipH="1">
            <a:off x="7301668" y="5132120"/>
            <a:ext cx="762000" cy="68865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5" name="Oval 14"/>
          <p:cNvSpPr/>
          <p:nvPr/>
        </p:nvSpPr>
        <p:spPr>
          <a:xfrm>
            <a:off x="4101980" y="5744570"/>
            <a:ext cx="1219200" cy="533400"/>
          </a:xfrm>
          <a:prstGeom prst="ellipse">
            <a:avLst/>
          </a:prstGeom>
          <a:solidFill>
            <a:srgbClr val="C0504D">
              <a:lumMod val="5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 C</a:t>
            </a:r>
          </a:p>
        </p:txBody>
      </p:sp>
      <p:sp>
        <p:nvSpPr>
          <p:cNvPr id="16" name="Oval 15"/>
          <p:cNvSpPr/>
          <p:nvPr/>
        </p:nvSpPr>
        <p:spPr>
          <a:xfrm>
            <a:off x="7759580" y="4655338"/>
            <a:ext cx="1219200" cy="533400"/>
          </a:xfrm>
          <a:prstGeom prst="ellipse">
            <a:avLst/>
          </a:prstGeom>
          <a:solidFill>
            <a:srgbClr val="C0504D">
              <a:lumMod val="5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 B</a:t>
            </a:r>
          </a:p>
        </p:txBody>
      </p:sp>
      <p:sp>
        <p:nvSpPr>
          <p:cNvPr id="17" name="Oval 16"/>
          <p:cNvSpPr/>
          <p:nvPr/>
        </p:nvSpPr>
        <p:spPr>
          <a:xfrm>
            <a:off x="5321180" y="4655338"/>
            <a:ext cx="1219200" cy="533400"/>
          </a:xfrm>
          <a:prstGeom prst="ellipse">
            <a:avLst/>
          </a:prstGeom>
          <a:solidFill>
            <a:srgbClr val="C0504D">
              <a:lumMod val="5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 A</a:t>
            </a:r>
          </a:p>
        </p:txBody>
      </p:sp>
      <p:sp>
        <p:nvSpPr>
          <p:cNvPr id="18" name="Oval 17"/>
          <p:cNvSpPr/>
          <p:nvPr/>
        </p:nvSpPr>
        <p:spPr>
          <a:xfrm>
            <a:off x="6540380" y="5744570"/>
            <a:ext cx="1219200" cy="533400"/>
          </a:xfrm>
          <a:prstGeom prst="ellipse">
            <a:avLst/>
          </a:prstGeom>
          <a:solidFill>
            <a:srgbClr val="C0504D">
              <a:lumMod val="5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 D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254024" y="4426738"/>
            <a:ext cx="915112" cy="762000"/>
          </a:xfrm>
          <a:prstGeom prst="wedgeRoundRectCallout">
            <a:avLst>
              <a:gd name="adj1" fmla="val 62370"/>
              <a:gd name="adj2" fmla="val 23247"/>
              <a:gd name="adj3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Methods: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0x400460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0x4004c4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6692424" y="4426738"/>
            <a:ext cx="915112" cy="762000"/>
          </a:xfrm>
          <a:prstGeom prst="wedgeRoundRectCallout">
            <a:avLst>
              <a:gd name="adj1" fmla="val 62370"/>
              <a:gd name="adj2" fmla="val 23247"/>
              <a:gd name="adj3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Methods: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0x4004f0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0x400530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5473224" y="5515970"/>
            <a:ext cx="915112" cy="762000"/>
          </a:xfrm>
          <a:prstGeom prst="wedgeRoundRectCallout">
            <a:avLst>
              <a:gd name="adj1" fmla="val -63700"/>
              <a:gd name="adj2" fmla="val 31098"/>
              <a:gd name="adj3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Methods: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0x4005bf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0x400607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7911624" y="5515971"/>
            <a:ext cx="915112" cy="762000"/>
          </a:xfrm>
          <a:prstGeom prst="wedgeRoundRectCallout">
            <a:avLst>
              <a:gd name="adj1" fmla="val -64634"/>
              <a:gd name="adj2" fmla="val 31098"/>
              <a:gd name="adj3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Methods: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0x40054a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0x400576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4214548" y="4166048"/>
            <a:ext cx="456132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 flipH="1">
            <a:off x="6615868" y="4177062"/>
            <a:ext cx="45613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670680" y="4027549"/>
            <a:ext cx="16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Inheritance relationship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73068" y="4027549"/>
            <a:ext cx="1753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Composition relationship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7606824" y="3404048"/>
            <a:ext cx="609600" cy="623501"/>
          </a:xfrm>
          <a:prstGeom prst="downArrow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1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Heuristics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Heuristics to choose </a:t>
            </a:r>
            <a:r>
              <a:rPr lang="en-US" dirty="0" smtClean="0"/>
              <a:t>view variables</a:t>
            </a:r>
          </a:p>
          <a:p>
            <a:r>
              <a:rPr lang="en-US" dirty="0" smtClean="0"/>
              <a:t>View </a:t>
            </a:r>
            <a:r>
              <a:rPr lang="en-US" dirty="0"/>
              <a:t>constraints are of the form s = </a:t>
            </a:r>
            <a:r>
              <a:rPr lang="en-US" dirty="0" smtClean="0"/>
              <a:t>r are not sufficient</a:t>
            </a:r>
          </a:p>
          <a:p>
            <a:pPr marL="0" indent="0">
              <a:buNone/>
            </a:pPr>
            <a:r>
              <a:rPr lang="en-US" sz="2200" i="1" dirty="0" smtClean="0"/>
              <a:t>            a=0</a:t>
            </a:r>
            <a:r>
              <a:rPr lang="en-US" sz="2200" i="1" dirty="0"/>
              <a:t>; b=0;</a:t>
            </a:r>
          </a:p>
          <a:p>
            <a:pPr marL="0" indent="0">
              <a:buNone/>
            </a:pPr>
            <a:r>
              <a:rPr lang="en-US" sz="2200" i="1" dirty="0"/>
              <a:t>            for (</a:t>
            </a:r>
            <a:r>
              <a:rPr lang="en-US" sz="2200" i="1" dirty="0" err="1"/>
              <a:t>i</a:t>
            </a:r>
            <a:r>
              <a:rPr lang="en-US" sz="2200" i="1" dirty="0"/>
              <a:t> = 0; </a:t>
            </a:r>
            <a:r>
              <a:rPr lang="en-US" sz="2200" i="1" dirty="0" err="1"/>
              <a:t>i</a:t>
            </a:r>
            <a:r>
              <a:rPr lang="en-US" sz="2200" i="1" dirty="0"/>
              <a:t> &lt; 100; </a:t>
            </a:r>
            <a:r>
              <a:rPr lang="en-US" sz="2200" i="1" dirty="0" err="1"/>
              <a:t>i</a:t>
            </a:r>
            <a:r>
              <a:rPr lang="en-US" sz="2200" i="1" dirty="0"/>
              <a:t>++)  {</a:t>
            </a:r>
          </a:p>
          <a:p>
            <a:pPr marL="0" indent="0">
              <a:buNone/>
            </a:pPr>
            <a:r>
              <a:rPr lang="en-US" sz="2200" i="1" dirty="0"/>
              <a:t>              </a:t>
            </a:r>
            <a:r>
              <a:rPr lang="en-US" sz="2200" i="1" dirty="0" smtClean="0"/>
              <a:t>   a</a:t>
            </a:r>
            <a:r>
              <a:rPr lang="en-US" sz="2200" i="1" dirty="0"/>
              <a:t>++;</a:t>
            </a:r>
          </a:p>
          <a:p>
            <a:pPr marL="0" indent="0">
              <a:buNone/>
            </a:pPr>
            <a:r>
              <a:rPr lang="en-US" sz="2200" i="1" dirty="0"/>
              <a:t>		   if (i%2 == 0)</a:t>
            </a:r>
          </a:p>
          <a:p>
            <a:pPr marL="0" indent="0">
              <a:buNone/>
            </a:pPr>
            <a:r>
              <a:rPr lang="en-US" sz="2200" i="1" dirty="0"/>
              <a:t>                  </a:t>
            </a:r>
            <a:r>
              <a:rPr lang="en-US" sz="2200" i="1" dirty="0" smtClean="0"/>
              <a:t>   b</a:t>
            </a:r>
            <a:r>
              <a:rPr lang="en-US" sz="2200" i="1" dirty="0"/>
              <a:t>++;</a:t>
            </a:r>
          </a:p>
          <a:p>
            <a:pPr marL="0" indent="0">
              <a:buNone/>
            </a:pPr>
            <a:r>
              <a:rPr lang="en-US" sz="2200" i="1" dirty="0"/>
              <a:t>            </a:t>
            </a:r>
            <a:r>
              <a:rPr lang="en-US" sz="2200" i="1" dirty="0" smtClean="0"/>
              <a:t>}</a:t>
            </a:r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 </a:t>
            </a:r>
            <a:r>
              <a:rPr lang="en-US" dirty="0" smtClean="0"/>
              <a:t>Cannot obtain the constraint that 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109960"/>
              </p:ext>
            </p:extLst>
          </p:nvPr>
        </p:nvGraphicFramePr>
        <p:xfrm>
          <a:off x="5882640" y="5486400"/>
          <a:ext cx="221932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Equation" r:id="rId3" imgW="838080" imgH="177480" progId="Equation.3">
                  <p:embed/>
                </p:oleObj>
              </mc:Choice>
              <mc:Fallback>
                <p:oleObj name="Equation" r:id="rId3" imgW="8380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2640" y="5486400"/>
                        <a:ext cx="2219325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37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Heuristics for view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Use linear </a:t>
            </a:r>
            <a:r>
              <a:rPr lang="en-US" sz="3200" dirty="0"/>
              <a:t>expressions </a:t>
            </a:r>
            <a:r>
              <a:rPr lang="en-US" sz="3200" dirty="0" smtClean="0"/>
              <a:t>obtained from branch </a:t>
            </a:r>
            <a:r>
              <a:rPr lang="en-US" sz="3200" dirty="0"/>
              <a:t>predicates and assert </a:t>
            </a:r>
            <a:r>
              <a:rPr lang="en-US" sz="3200" dirty="0" smtClean="0"/>
              <a:t>statements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 smtClean="0"/>
              <a:t>analyze branch condition</a:t>
            </a:r>
          </a:p>
          <a:p>
            <a:pPr marL="1371600" lvl="3" indent="0">
              <a:buNone/>
            </a:pPr>
            <a:r>
              <a:rPr lang="en-US" sz="2600" dirty="0" smtClean="0"/>
              <a:t>        e.g., </a:t>
            </a:r>
            <a:r>
              <a:rPr lang="en-US" sz="2600" dirty="0" err="1" smtClean="0"/>
              <a:t>eax</a:t>
            </a:r>
            <a:r>
              <a:rPr lang="en-US" sz="2600" dirty="0" smtClean="0"/>
              <a:t> + </a:t>
            </a:r>
            <a:r>
              <a:rPr lang="en-US" sz="2600" dirty="0" err="1" smtClean="0"/>
              <a:t>ebx</a:t>
            </a:r>
            <a:r>
              <a:rPr lang="en-US" sz="2600" dirty="0" smtClean="0"/>
              <a:t> &lt; 0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 smtClean="0"/>
              <a:t>heuristic: create s = </a:t>
            </a:r>
            <a:r>
              <a:rPr lang="en-US" sz="2800" dirty="0" err="1" smtClean="0"/>
              <a:t>eax</a:t>
            </a:r>
            <a:r>
              <a:rPr lang="en-US" sz="2800" dirty="0" smtClean="0"/>
              <a:t> + </a:t>
            </a:r>
            <a:r>
              <a:rPr lang="en-US" sz="2800" dirty="0" err="1" smtClean="0"/>
              <a:t>ebx</a:t>
            </a:r>
            <a:endParaRPr lang="en-US" sz="2800" dirty="0" smtClean="0"/>
          </a:p>
          <a:p>
            <a:pPr lvl="1">
              <a:buFont typeface="Arial" pitchFamily="34" charset="0"/>
              <a:buChar char="•"/>
            </a:pPr>
            <a:endParaRPr lang="en-US" sz="3200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“Candidate invariants</a:t>
            </a:r>
            <a:r>
              <a:rPr lang="en-US" sz="3200" dirty="0"/>
              <a:t>” produced </a:t>
            </a:r>
            <a:r>
              <a:rPr lang="en-US" sz="3200" dirty="0" smtClean="0"/>
              <a:t>by running an </a:t>
            </a:r>
            <a:r>
              <a:rPr lang="en-US" sz="3200" dirty="0"/>
              <a:t>unsound </a:t>
            </a:r>
            <a:r>
              <a:rPr lang="en-US" sz="3200" dirty="0" smtClean="0"/>
              <a:t>analysis</a:t>
            </a:r>
          </a:p>
          <a:p>
            <a:pPr lvl="2">
              <a:buFont typeface="Arial" pitchFamily="34" charset="0"/>
              <a:buChar char="•"/>
            </a:pPr>
            <a:r>
              <a:rPr lang="en-US" sz="2800" dirty="0" smtClean="0"/>
              <a:t>e.g., </a:t>
            </a:r>
            <a:r>
              <a:rPr lang="en-US" sz="2800" dirty="0" err="1" smtClean="0"/>
              <a:t>polyhedra</a:t>
            </a:r>
            <a:r>
              <a:rPr lang="en-US" sz="2800" dirty="0" smtClean="0"/>
              <a:t> over </a:t>
            </a:r>
            <a:r>
              <a:rPr lang="en-US" sz="2800" dirty="0" err="1" smtClean="0"/>
              <a:t>rationals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0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BVI only tracks information about registers</a:t>
            </a:r>
          </a:p>
          <a:p>
            <a:r>
              <a:rPr lang="en-US" dirty="0" smtClean="0"/>
              <a:t>Memory is treated as flat array in machine code</a:t>
            </a:r>
          </a:p>
          <a:p>
            <a:r>
              <a:rPr lang="en-US" dirty="0" smtClean="0"/>
              <a:t>Introduce </a:t>
            </a:r>
            <a:r>
              <a:rPr lang="en-US" i="1" dirty="0" smtClean="0"/>
              <a:t>memory views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b="1" dirty="0" smtClean="0"/>
              <a:t>u = mm[e], </a:t>
            </a:r>
            <a:r>
              <a:rPr lang="en-US" dirty="0" smtClean="0"/>
              <a:t>where </a:t>
            </a:r>
          </a:p>
          <a:p>
            <a:pPr marL="0" indent="0">
              <a:buNone/>
            </a:pPr>
            <a:r>
              <a:rPr lang="en-US" sz="2400" i="1" dirty="0"/>
              <a:t> </a:t>
            </a:r>
            <a:r>
              <a:rPr lang="en-US" sz="2400" i="1" dirty="0" smtClean="0"/>
              <a:t>      </a:t>
            </a:r>
            <a:r>
              <a:rPr lang="en-US" sz="2400" dirty="0" smtClean="0"/>
              <a:t>u is a memory-view variable,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mm is the memory map,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e is an address</a:t>
            </a:r>
            <a:r>
              <a:rPr lang="en-US" sz="2400" i="1" dirty="0" smtClean="0"/>
              <a:t>.</a:t>
            </a:r>
          </a:p>
          <a:p>
            <a:r>
              <a:rPr lang="en-US" b="1" dirty="0" smtClean="0"/>
              <a:t>Memory domain element:</a:t>
            </a:r>
          </a:p>
          <a:p>
            <a:pPr marL="457200" lvl="1" indent="0">
              <a:buNone/>
            </a:pPr>
            <a:r>
              <a:rPr lang="en-US" dirty="0" smtClean="0"/>
              <a:t>conjunction of memory-view constraints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4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BVMI domain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BVMI domain is capable of expressing bit-vector inequalities over memory variables</a:t>
            </a:r>
          </a:p>
          <a:p>
            <a:r>
              <a:rPr lang="en-US" dirty="0" smtClean="0"/>
              <a:t>BVMI components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dirty="0" smtClean="0"/>
              <a:t>Ԑ </a:t>
            </a:r>
            <a:r>
              <a:rPr lang="en-US" dirty="0"/>
              <a:t>is </a:t>
            </a:r>
            <a:r>
              <a:rPr lang="en-US" dirty="0" smtClean="0"/>
              <a:t>an equality-domain element </a:t>
            </a:r>
            <a:r>
              <a:rPr lang="en-US" dirty="0"/>
              <a:t>over P </a:t>
            </a:r>
            <a:r>
              <a:rPr lang="en-US" dirty="0">
                <a:sym typeface="Symbol"/>
              </a:rPr>
              <a:t></a:t>
            </a:r>
            <a:r>
              <a:rPr lang="en-US" dirty="0"/>
              <a:t> U</a:t>
            </a:r>
            <a:r>
              <a:rPr lang="en-US" dirty="0" smtClean="0"/>
              <a:t> </a:t>
            </a:r>
            <a:r>
              <a:rPr lang="en-US" dirty="0">
                <a:sym typeface="Symbol"/>
              </a:rPr>
              <a:t> </a:t>
            </a:r>
            <a:r>
              <a:rPr lang="en-US" dirty="0" smtClean="0"/>
              <a:t>S</a:t>
            </a:r>
          </a:p>
          <a:p>
            <a:pPr marL="800100" lvl="3" indent="-342900">
              <a:buFont typeface="Wingdings" pitchFamily="2" charset="2"/>
              <a:buChar char="Ø"/>
            </a:pPr>
            <a:r>
              <a:rPr lang="en-US" sz="2400" i="1" dirty="0" smtClean="0"/>
              <a:t> I</a:t>
            </a:r>
            <a:r>
              <a:rPr lang="en-US" sz="2400" dirty="0" smtClean="0"/>
              <a:t> </a:t>
            </a:r>
            <a:r>
              <a:rPr lang="en-US" sz="2400" dirty="0"/>
              <a:t>is an </a:t>
            </a:r>
            <a:r>
              <a:rPr lang="en-US" sz="2400" dirty="0" smtClean="0"/>
              <a:t>interval-domain element </a:t>
            </a:r>
            <a:r>
              <a:rPr lang="en-US" sz="2400" dirty="0"/>
              <a:t>over </a:t>
            </a:r>
            <a:r>
              <a:rPr lang="en-US" sz="2400" dirty="0" smtClean="0"/>
              <a:t>S</a:t>
            </a:r>
          </a:p>
          <a:p>
            <a:pPr marL="800100" lvl="3" indent="-342900">
              <a:buFont typeface="Wingdings" pitchFamily="2" charset="2"/>
              <a:buChar char="Ø"/>
            </a:pPr>
            <a:r>
              <a:rPr lang="en-US" sz="2400" i="1" dirty="0"/>
              <a:t> </a:t>
            </a:r>
            <a:r>
              <a:rPr lang="en-US" sz="2400" i="1" dirty="0" smtClean="0"/>
              <a:t>M</a:t>
            </a:r>
            <a:r>
              <a:rPr lang="en-US" sz="2400" dirty="0" smtClean="0"/>
              <a:t> </a:t>
            </a:r>
            <a:r>
              <a:rPr lang="en-US" sz="2400" dirty="0"/>
              <a:t>is </a:t>
            </a:r>
            <a:r>
              <a:rPr lang="en-US" sz="2400" dirty="0" smtClean="0"/>
              <a:t>a memory-domain element </a:t>
            </a:r>
            <a:r>
              <a:rPr lang="en-US" sz="2400" dirty="0"/>
              <a:t>over </a:t>
            </a:r>
            <a:r>
              <a:rPr lang="en-US" sz="2400" dirty="0" smtClean="0"/>
              <a:t>U</a:t>
            </a:r>
            <a:endParaRPr lang="en-US" sz="2400" dirty="0"/>
          </a:p>
          <a:p>
            <a:r>
              <a:rPr lang="en-US" dirty="0" smtClean="0"/>
              <a:t>Information exchange</a:t>
            </a:r>
          </a:p>
          <a:p>
            <a:pPr lvl="1"/>
            <a:r>
              <a:rPr lang="en-US" dirty="0" smtClean="0"/>
              <a:t>between Ԑ and </a:t>
            </a:r>
            <a:r>
              <a:rPr lang="en-US" i="1" dirty="0" smtClean="0"/>
              <a:t>I </a:t>
            </a:r>
            <a:r>
              <a:rPr lang="en-US" dirty="0" smtClean="0"/>
              <a:t>via the common variables S</a:t>
            </a:r>
          </a:p>
          <a:p>
            <a:pPr lvl="1"/>
            <a:r>
              <a:rPr lang="en-US" dirty="0" smtClean="0"/>
              <a:t>between </a:t>
            </a:r>
            <a:r>
              <a:rPr lang="en-US" dirty="0"/>
              <a:t>Ԑ and </a:t>
            </a:r>
            <a:r>
              <a:rPr lang="en-US" i="1" dirty="0" smtClean="0"/>
              <a:t>M </a:t>
            </a:r>
            <a:r>
              <a:rPr lang="en-US" dirty="0" smtClean="0"/>
              <a:t>via the common variables U.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0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implementation of BVI is finished</a:t>
            </a:r>
          </a:p>
          <a:p>
            <a:pPr lvl="1"/>
            <a:r>
              <a:rPr lang="en-US" sz="2800" dirty="0" smtClean="0"/>
              <a:t>incorporates a “one-off” combination of domains </a:t>
            </a:r>
            <a:r>
              <a:rPr lang="en-US" sz="2800" dirty="0"/>
              <a:t>Ԑ </a:t>
            </a:r>
            <a:r>
              <a:rPr lang="en-US" sz="2800" dirty="0" smtClean="0"/>
              <a:t>and I</a:t>
            </a:r>
          </a:p>
          <a:p>
            <a:endParaRPr lang="en-US" dirty="0" smtClean="0"/>
          </a:p>
          <a:p>
            <a:r>
              <a:rPr lang="en-US" dirty="0" smtClean="0"/>
              <a:t>Implementing a general-purpose template for combining domains: combine&lt;D</a:t>
            </a:r>
            <a:r>
              <a:rPr lang="en-US" baseline="-25000" dirty="0" smtClean="0"/>
              <a:t>1</a:t>
            </a:r>
            <a:r>
              <a:rPr lang="en-US" dirty="0" smtClean="0"/>
              <a:t>,D</a:t>
            </a:r>
            <a:r>
              <a:rPr lang="en-US" baseline="-25000" dirty="0" smtClean="0"/>
              <a:t>2</a:t>
            </a:r>
            <a:r>
              <a:rPr lang="en-US" dirty="0" smtClean="0"/>
              <a:t>&gt;</a:t>
            </a:r>
          </a:p>
          <a:p>
            <a:endParaRPr lang="en-US" dirty="0" smtClean="0"/>
          </a:p>
          <a:p>
            <a:r>
              <a:rPr lang="en-US" dirty="0" smtClean="0"/>
              <a:t>Revising the BVI implementation to use combine </a:t>
            </a:r>
          </a:p>
          <a:p>
            <a:pPr marL="57150" indent="0">
              <a:buNone/>
            </a:pPr>
            <a:r>
              <a:rPr lang="en-US" dirty="0"/>
              <a:t>	</a:t>
            </a:r>
            <a:r>
              <a:rPr lang="en-US" dirty="0" smtClean="0"/>
              <a:t>BVI = combine&lt;Ԑ, I&gt;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3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Implementing heuristics for selecting view definitions for BVI and BVMI</a:t>
            </a:r>
          </a:p>
          <a:p>
            <a:endParaRPr lang="en-US" dirty="0" smtClean="0"/>
          </a:p>
          <a:p>
            <a:r>
              <a:rPr lang="en-US" dirty="0" smtClean="0"/>
              <a:t>Integrating memory domain in the new domain-combination framework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0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Classical convex </a:t>
            </a:r>
            <a:r>
              <a:rPr lang="en-US" dirty="0" err="1" smtClean="0"/>
              <a:t>polyhedra</a:t>
            </a:r>
            <a:r>
              <a:rPr lang="en-US" dirty="0" smtClean="0"/>
              <a:t> unsound for machine </a:t>
            </a:r>
            <a:r>
              <a:rPr lang="en-US" dirty="0" err="1" smtClean="0"/>
              <a:t>ints</a:t>
            </a:r>
            <a:endParaRPr lang="en-US" dirty="0" smtClean="0"/>
          </a:p>
          <a:p>
            <a:r>
              <a:rPr lang="en-US" dirty="0" smtClean="0"/>
              <a:t>Bit-vector inequality domain </a:t>
            </a:r>
            <a:r>
              <a:rPr lang="en-US" dirty="0"/>
              <a:t>(BVI) </a:t>
            </a:r>
            <a:r>
              <a:rPr lang="en-US" dirty="0" smtClean="0"/>
              <a:t>handles bit-vector inequalities by splitting them into bit-vector equalities and bit-vector intervals</a:t>
            </a:r>
          </a:p>
          <a:p>
            <a:r>
              <a:rPr lang="en-US" dirty="0" smtClean="0"/>
              <a:t>Memory variables can be incorporated in a similar fashion</a:t>
            </a:r>
          </a:p>
          <a:p>
            <a:pPr lvl="1"/>
            <a:r>
              <a:rPr lang="en-US" dirty="0" smtClean="0"/>
              <a:t>split into bit-vector equalities and memory constraints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dirty="0" smtClean="0"/>
              <a:t>Information exchange between combined domains happen through view variables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1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4031-BC7C-4854-BB3B-B61E5CD3B582}" type="slidenum">
              <a:rPr lang="en-US"/>
              <a:pPr/>
              <a:t>77</a:t>
            </a:fld>
            <a:endParaRPr lang="en-US" dirty="0"/>
          </a:p>
        </p:txBody>
      </p:sp>
      <p:sp>
        <p:nvSpPr>
          <p:cNvPr id="144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7600"/>
          </a:xfrm>
        </p:spPr>
        <p:txBody>
          <a:bodyPr>
            <a:normAutofit/>
          </a:bodyPr>
          <a:lstStyle/>
          <a:p>
            <a:r>
              <a:rPr lang="en-US" sz="4000" dirty="0"/>
              <a:t>Outline of Talk</a:t>
            </a:r>
          </a:p>
        </p:txBody>
      </p:sp>
      <p:sp>
        <p:nvSpPr>
          <p:cNvPr id="144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412713"/>
            <a:ext cx="8600587" cy="5160887"/>
          </a:xfrm>
        </p:spPr>
        <p:txBody>
          <a:bodyPr>
            <a:normAutofit/>
          </a:bodyPr>
          <a:lstStyle/>
          <a:p>
            <a:r>
              <a:rPr lang="en-US" sz="2600" dirty="0"/>
              <a:t>Review of goals</a:t>
            </a:r>
          </a:p>
          <a:p>
            <a:r>
              <a:rPr lang="en-US" sz="2600" dirty="0"/>
              <a:t>Progress </a:t>
            </a:r>
            <a:r>
              <a:rPr lang="en-US" sz="2600" dirty="0" smtClean="0"/>
              <a:t>(Oct. 2012 - May 2013)</a:t>
            </a:r>
          </a:p>
          <a:p>
            <a:pPr lvl="1"/>
            <a:r>
              <a:rPr lang="en-US" sz="2000" dirty="0"/>
              <a:t>Component identification</a:t>
            </a:r>
          </a:p>
          <a:p>
            <a:pPr lvl="2"/>
            <a:r>
              <a:rPr lang="en-US" sz="1600" dirty="0"/>
              <a:t>Recovering class hierarchies using dynamic </a:t>
            </a:r>
            <a:r>
              <a:rPr lang="en-US" sz="1600" dirty="0" smtClean="0"/>
              <a:t>analysis</a:t>
            </a:r>
            <a:endParaRPr lang="en-US" sz="1400" dirty="0"/>
          </a:p>
          <a:p>
            <a:pPr lvl="1"/>
            <a:r>
              <a:rPr lang="en-US" sz="2000" dirty="0" smtClean="0"/>
              <a:t>Verifying </a:t>
            </a:r>
            <a:r>
              <a:rPr lang="en-US" sz="2000" dirty="0"/>
              <a:t>component properties</a:t>
            </a:r>
          </a:p>
          <a:p>
            <a:pPr lvl="2"/>
            <a:r>
              <a:rPr lang="en-US" sz="1600" dirty="0"/>
              <a:t>Symbolic abstraction (BET + ONR STTR)</a:t>
            </a:r>
          </a:p>
          <a:p>
            <a:pPr lvl="2"/>
            <a:r>
              <a:rPr lang="en-US" sz="1600" dirty="0"/>
              <a:t>Domain-combination technique: combine results from multiple analysis methods</a:t>
            </a:r>
          </a:p>
          <a:p>
            <a:pPr lvl="2"/>
            <a:r>
              <a:rPr lang="en-US" sz="1600" dirty="0"/>
              <a:t>Abstract domain of bit-vector inequalities</a:t>
            </a:r>
          </a:p>
          <a:p>
            <a:pPr lvl="2"/>
            <a:r>
              <a:rPr lang="en-US" sz="1600" dirty="0" smtClean="0"/>
              <a:t>Format-compatibility </a:t>
            </a:r>
            <a:r>
              <a:rPr lang="en-US" sz="1600" dirty="0"/>
              <a:t>checking (ONR)</a:t>
            </a:r>
          </a:p>
          <a:p>
            <a:pPr lvl="1"/>
            <a:r>
              <a:rPr lang="en-US" sz="2000" dirty="0"/>
              <a:t>Component extraction</a:t>
            </a:r>
          </a:p>
          <a:p>
            <a:pPr lvl="2"/>
            <a:r>
              <a:rPr lang="en-US" sz="1600" dirty="0"/>
              <a:t>Specialization slicing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</a:rPr>
              <a:t>Partial evaluation of machine code</a:t>
            </a:r>
          </a:p>
          <a:p>
            <a:r>
              <a:rPr lang="en-US" sz="2600" dirty="0" smtClean="0"/>
              <a:t>Recap </a:t>
            </a:r>
            <a:r>
              <a:rPr lang="en-US" sz="2600" dirty="0"/>
              <a:t>of publications/submissions</a:t>
            </a:r>
          </a:p>
          <a:p>
            <a:r>
              <a:rPr lang="en-US" sz="2600" dirty="0"/>
              <a:t>Recap of plans for 2013</a:t>
            </a:r>
          </a:p>
          <a:p>
            <a:endParaRPr lang="en-US" sz="24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59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Partial evaluation of machine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20" y="1646840"/>
            <a:ext cx="8229600" cy="4840127"/>
          </a:xfrm>
        </p:spPr>
        <p:txBody>
          <a:bodyPr>
            <a:normAutofit/>
          </a:bodyPr>
          <a:lstStyle/>
          <a:p>
            <a:r>
              <a:rPr lang="en-US" dirty="0" smtClean="0"/>
              <a:t>Slicing has limitations</a:t>
            </a:r>
          </a:p>
          <a:p>
            <a:pPr lvl="1"/>
            <a:r>
              <a:rPr lang="en-US" dirty="0" smtClean="0"/>
              <a:t>limited semantic information – i.e., just dependence edges</a:t>
            </a:r>
          </a:p>
          <a:p>
            <a:pPr lvl="1"/>
            <a:r>
              <a:rPr lang="en-US" dirty="0" smtClean="0"/>
              <a:t>no evaluation/simplification</a:t>
            </a:r>
          </a:p>
          <a:p>
            <a:r>
              <a:rPr lang="en-US" dirty="0" smtClean="0"/>
              <a:t>Partial evaluation: a framework for </a:t>
            </a:r>
            <a:r>
              <a:rPr lang="en-US" dirty="0" smtClean="0"/>
              <a:t>specializing and optimizing </a:t>
            </a:r>
            <a:r>
              <a:rPr lang="en-US" dirty="0" smtClean="0"/>
              <a:t>programs </a:t>
            </a:r>
          </a:p>
          <a:p>
            <a:r>
              <a:rPr lang="en-US" dirty="0" smtClean="0"/>
              <a:t>Binding-time </a:t>
            </a:r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what patterns are foo and bar called with?</a:t>
            </a:r>
          </a:p>
          <a:p>
            <a:pPr lvl="2"/>
            <a:r>
              <a:rPr lang="en-US" dirty="0" err="1" smtClean="0"/>
              <a:t>e.g</a:t>
            </a:r>
            <a:r>
              <a:rPr lang="en-US" dirty="0" smtClean="0"/>
              <a:t>, { foo(S,S,D,D), foo(S,D,S,D), bar(S,D), bar(D,S) }</a:t>
            </a:r>
          </a:p>
          <a:p>
            <a:pPr lvl="1"/>
            <a:r>
              <a:rPr lang="en-US" dirty="0" err="1" smtClean="0"/>
              <a:t>polyvariant</a:t>
            </a:r>
            <a:r>
              <a:rPr lang="en-US" dirty="0" smtClean="0"/>
              <a:t> binding-time analysis?  </a:t>
            </a:r>
            <a:r>
              <a:rPr lang="en-US" dirty="0" smtClean="0"/>
              <a:t>specialization slicing!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78</a:t>
            </a:fld>
            <a:endParaRPr lang="en-US"/>
          </a:p>
        </p:txBody>
      </p: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7935620" y="3609976"/>
            <a:ext cx="1052512" cy="1743075"/>
            <a:chOff x="2469" y="2963"/>
            <a:chExt cx="663" cy="1098"/>
          </a:xfrm>
        </p:grpSpPr>
        <p:pic>
          <p:nvPicPr>
            <p:cNvPr id="10" name="Picture 34" descr="ven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" y="2963"/>
              <a:ext cx="649" cy="742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35"/>
            <p:cNvSpPr txBox="1">
              <a:spLocks noChangeArrowheads="1"/>
            </p:cNvSpPr>
            <p:nvPr/>
          </p:nvSpPr>
          <p:spPr bwMode="auto">
            <a:xfrm>
              <a:off x="2469" y="3756"/>
              <a:ext cx="663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buFontTx/>
                <a:buNone/>
              </a:pPr>
              <a:r>
                <a:rPr lang="en-US" sz="1600" dirty="0" err="1">
                  <a:latin typeface="Calibri" pitchFamily="34" charset="0"/>
                </a:rPr>
                <a:t>Venkatesh</a:t>
              </a:r>
              <a:endParaRPr lang="en-US" sz="1600" dirty="0">
                <a:latin typeface="Calibri" pitchFamily="34" charset="0"/>
              </a:endParaRPr>
            </a:p>
            <a:p>
              <a:pPr algn="ctr">
                <a:lnSpc>
                  <a:spcPct val="70000"/>
                </a:lnSpc>
                <a:buFontTx/>
                <a:buNone/>
              </a:pPr>
              <a:r>
                <a:rPr lang="en-US" sz="1600" dirty="0" err="1">
                  <a:latin typeface="Calibri" pitchFamily="34" charset="0"/>
                </a:rPr>
                <a:t>Srinivasan</a:t>
              </a:r>
              <a:endParaRPr lang="en-US" sz="1600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71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evaluation of machine code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81000" y="1447799"/>
            <a:ext cx="6019800" cy="3885543"/>
          </a:xfrm>
        </p:spPr>
        <p:txBody>
          <a:bodyPr>
            <a:normAutofit/>
          </a:bodyPr>
          <a:lstStyle/>
          <a:p>
            <a:r>
              <a:rPr lang="en-US" dirty="0" smtClean="0"/>
              <a:t>Given:</a:t>
            </a:r>
          </a:p>
          <a:p>
            <a:pPr lvl="1"/>
            <a:r>
              <a:rPr lang="en-US" dirty="0" smtClean="0"/>
              <a:t>Machine-code procedure P(x, y)</a:t>
            </a:r>
          </a:p>
          <a:p>
            <a:pPr lvl="1"/>
            <a:r>
              <a:rPr lang="en-US" dirty="0" smtClean="0"/>
              <a:t>Value “a” for x</a:t>
            </a:r>
          </a:p>
          <a:p>
            <a:r>
              <a:rPr lang="en-US" dirty="0" smtClean="0"/>
              <a:t>Goals:</a:t>
            </a:r>
          </a:p>
          <a:p>
            <a:pPr lvl="1"/>
            <a:r>
              <a:rPr lang="en-US" dirty="0" smtClean="0"/>
              <a:t>Create a specialized procedure P</a:t>
            </a:r>
            <a:r>
              <a:rPr lang="en-US" baseline="-25000" dirty="0" smtClean="0"/>
              <a:t>a</a:t>
            </a:r>
            <a:r>
              <a:rPr lang="en-US" dirty="0" smtClean="0"/>
              <a:t>(y) </a:t>
            </a:r>
          </a:p>
          <a:p>
            <a:pPr lvl="1"/>
            <a:r>
              <a:rPr lang="en-US" dirty="0" smtClean="0"/>
              <a:t>If the value “b” is supplied for y, P</a:t>
            </a:r>
            <a:r>
              <a:rPr lang="en-US" baseline="-25000" dirty="0" smtClean="0"/>
              <a:t>a</a:t>
            </a:r>
            <a:r>
              <a:rPr lang="en-US" dirty="0" smtClean="0"/>
              <a:t>(y) computes P(</a:t>
            </a:r>
            <a:r>
              <a:rPr lang="en-US" dirty="0" err="1" smtClean="0"/>
              <a:t>a,b</a:t>
            </a:r>
            <a:r>
              <a:rPr lang="en-US" dirty="0" smtClean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55579" y="5518008"/>
            <a:ext cx="829580" cy="62126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P(</a:t>
            </a:r>
            <a:r>
              <a:rPr lang="en-US" dirty="0" err="1" smtClean="0">
                <a:solidFill>
                  <a:schemeClr val="tx1"/>
                </a:solidFill>
              </a:rPr>
              <a:t>x,y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333342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17380" y="595461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23873" y="5648112"/>
            <a:ext cx="531706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26577" y="6002928"/>
            <a:ext cx="531706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" idx="3"/>
          </p:cNvCxnSpPr>
          <p:nvPr/>
        </p:nvCxnSpPr>
        <p:spPr>
          <a:xfrm flipV="1">
            <a:off x="1885159" y="5818262"/>
            <a:ext cx="304800" cy="1038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4423776" y="5518007"/>
            <a:ext cx="1138824" cy="621269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Partial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Evaluator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27298" y="5437751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5561445" y="5614501"/>
            <a:ext cx="265853" cy="3902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561445" y="6002928"/>
            <a:ext cx="265853" cy="1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827678" y="583830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3" idx="3"/>
          </p:cNvCxnSpPr>
          <p:nvPr/>
        </p:nvCxnSpPr>
        <p:spPr>
          <a:xfrm>
            <a:off x="3866359" y="5828642"/>
            <a:ext cx="557417" cy="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3124841" y="5518008"/>
            <a:ext cx="741518" cy="62126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r>
              <a:rPr lang="en-US" baseline="-25000" dirty="0" smtClean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(y)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3851429" y="5618403"/>
            <a:ext cx="265853" cy="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117282" y="542983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827314" y="5807083"/>
            <a:ext cx="287557" cy="1038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113759" y="562760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P(a, b)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6606967" y="1676400"/>
            <a:ext cx="2057400" cy="2057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/>
              <a:t>. . .</a:t>
            </a:r>
          </a:p>
          <a:p>
            <a:r>
              <a:rPr lang="en-US" sz="1200" dirty="0" err="1" smtClean="0"/>
              <a:t>mov</a:t>
            </a:r>
            <a:r>
              <a:rPr lang="en-US" sz="1200" dirty="0" smtClean="0"/>
              <a:t>     </a:t>
            </a:r>
            <a:r>
              <a:rPr lang="en-US" sz="1200" dirty="0" err="1" smtClean="0"/>
              <a:t>dword</a:t>
            </a:r>
            <a:r>
              <a:rPr lang="en-US" sz="1200" dirty="0" smtClean="0"/>
              <a:t> [</a:t>
            </a:r>
            <a:r>
              <a:rPr lang="en-US" sz="1200" dirty="0" err="1" smtClean="0"/>
              <a:t>ebp</a:t>
            </a:r>
            <a:r>
              <a:rPr lang="en-US" sz="1200" dirty="0" smtClean="0"/>
              <a:t> - C],</a:t>
            </a:r>
            <a:r>
              <a:rPr lang="en-US" sz="1200" dirty="0" err="1" smtClean="0"/>
              <a:t>eax</a:t>
            </a:r>
            <a:endParaRPr lang="en-US" sz="1200" dirty="0" smtClean="0"/>
          </a:p>
          <a:p>
            <a:r>
              <a:rPr lang="en-US" sz="1200" dirty="0" smtClean="0"/>
              <a:t>. . .</a:t>
            </a:r>
          </a:p>
          <a:p>
            <a:r>
              <a:rPr lang="en-US" sz="1200" dirty="0" err="1" smtClean="0"/>
              <a:t>mov</a:t>
            </a:r>
            <a:r>
              <a:rPr lang="en-US" sz="1200" dirty="0" smtClean="0"/>
              <a:t>     </a:t>
            </a:r>
            <a:r>
              <a:rPr lang="en-US" sz="1200" dirty="0" err="1" smtClean="0"/>
              <a:t>dword</a:t>
            </a:r>
            <a:r>
              <a:rPr lang="en-US" sz="1200" dirty="0" smtClean="0"/>
              <a:t> [</a:t>
            </a:r>
            <a:r>
              <a:rPr lang="en-US" sz="1200" dirty="0" err="1" smtClean="0"/>
              <a:t>ebp</a:t>
            </a:r>
            <a:r>
              <a:rPr lang="en-US" sz="1200" dirty="0" smtClean="0"/>
              <a:t> - 8],</a:t>
            </a:r>
            <a:r>
              <a:rPr lang="en-US" sz="1200" dirty="0" err="1" smtClean="0"/>
              <a:t>eax</a:t>
            </a:r>
            <a:endParaRPr lang="en-US" sz="1200" dirty="0" smtClean="0"/>
          </a:p>
          <a:p>
            <a:r>
              <a:rPr lang="en-US" sz="1200" dirty="0" err="1" smtClean="0"/>
              <a:t>mov</a:t>
            </a:r>
            <a:r>
              <a:rPr lang="en-US" sz="1200" dirty="0" smtClean="0"/>
              <a:t>     </a:t>
            </a:r>
            <a:r>
              <a:rPr lang="en-US" sz="1200" dirty="0" err="1" smtClean="0"/>
              <a:t>eax,dword</a:t>
            </a:r>
            <a:r>
              <a:rPr lang="en-US" sz="1200" dirty="0" smtClean="0"/>
              <a:t> [</a:t>
            </a:r>
            <a:r>
              <a:rPr lang="en-US" sz="1200" dirty="0" err="1" smtClean="0"/>
              <a:t>ebp</a:t>
            </a:r>
            <a:r>
              <a:rPr lang="en-US" sz="1200" dirty="0" smtClean="0"/>
              <a:t> - 8]</a:t>
            </a:r>
          </a:p>
          <a:p>
            <a:r>
              <a:rPr lang="en-US" sz="1200" dirty="0" err="1" smtClean="0"/>
              <a:t>mov</a:t>
            </a:r>
            <a:r>
              <a:rPr lang="en-US" sz="1200" dirty="0" smtClean="0"/>
              <a:t>     </a:t>
            </a:r>
            <a:r>
              <a:rPr lang="en-US" sz="1200" dirty="0" err="1" smtClean="0"/>
              <a:t>edx,dword</a:t>
            </a:r>
            <a:r>
              <a:rPr lang="en-US" sz="1200" dirty="0" smtClean="0"/>
              <a:t> [</a:t>
            </a:r>
            <a:r>
              <a:rPr lang="en-US" sz="1200" dirty="0" err="1" smtClean="0"/>
              <a:t>ebp</a:t>
            </a:r>
            <a:r>
              <a:rPr lang="en-US" sz="1200" dirty="0" smtClean="0"/>
              <a:t> - C]</a:t>
            </a:r>
          </a:p>
          <a:p>
            <a:r>
              <a:rPr lang="en-US" sz="1200" dirty="0" smtClean="0"/>
              <a:t>add      </a:t>
            </a:r>
            <a:r>
              <a:rPr lang="en-US" sz="1200" dirty="0" err="1" smtClean="0"/>
              <a:t>eax</a:t>
            </a:r>
            <a:r>
              <a:rPr lang="en-US" sz="1200" dirty="0" smtClean="0"/>
              <a:t>, </a:t>
            </a:r>
            <a:r>
              <a:rPr lang="en-US" sz="1200" dirty="0" err="1" smtClean="0"/>
              <a:t>edx</a:t>
            </a:r>
            <a:endParaRPr lang="en-US" sz="1200" dirty="0" smtClean="0"/>
          </a:p>
          <a:p>
            <a:r>
              <a:rPr lang="en-US" sz="1200" dirty="0" err="1" smtClean="0"/>
              <a:t>mov</a:t>
            </a:r>
            <a:r>
              <a:rPr lang="en-US" sz="1200" dirty="0" smtClean="0"/>
              <a:t>     </a:t>
            </a:r>
            <a:r>
              <a:rPr lang="en-US" sz="1200" dirty="0" err="1" smtClean="0"/>
              <a:t>dword</a:t>
            </a:r>
            <a:r>
              <a:rPr lang="en-US" sz="1200" dirty="0" smtClean="0"/>
              <a:t> [</a:t>
            </a:r>
            <a:r>
              <a:rPr lang="en-US" sz="1200" dirty="0" err="1" smtClean="0"/>
              <a:t>ebp</a:t>
            </a:r>
            <a:r>
              <a:rPr lang="en-US" sz="1200" dirty="0" smtClean="0"/>
              <a:t> - 4],</a:t>
            </a:r>
            <a:r>
              <a:rPr lang="en-US" sz="1200" dirty="0" err="1" smtClean="0"/>
              <a:t>eax</a:t>
            </a:r>
            <a:endParaRPr lang="en-US" sz="1200" dirty="0" smtClean="0"/>
          </a:p>
          <a:p>
            <a:r>
              <a:rPr lang="en-US" sz="1200" dirty="0" err="1" smtClean="0"/>
              <a:t>mov</a:t>
            </a:r>
            <a:r>
              <a:rPr lang="en-US" sz="1200" dirty="0" smtClean="0"/>
              <a:t>     eax,0</a:t>
            </a:r>
          </a:p>
          <a:p>
            <a:r>
              <a:rPr lang="en-US" sz="1200" dirty="0" smtClean="0"/>
              <a:t>leave</a:t>
            </a:r>
          </a:p>
          <a:p>
            <a:r>
              <a:rPr lang="en-US" sz="1200" dirty="0" smtClean="0"/>
              <a:t>ret</a:t>
            </a:r>
            <a:endParaRPr lang="en-US" sz="1200" dirty="0"/>
          </a:p>
        </p:txBody>
      </p:sp>
      <p:sp>
        <p:nvSpPr>
          <p:cNvPr id="59" name="Rectangle 58"/>
          <p:cNvSpPr/>
          <p:nvPr/>
        </p:nvSpPr>
        <p:spPr>
          <a:xfrm>
            <a:off x="6629400" y="4809912"/>
            <a:ext cx="2057400" cy="1676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/>
              <a:t>. . .</a:t>
            </a:r>
          </a:p>
          <a:p>
            <a:r>
              <a:rPr lang="en-US" sz="1200" dirty="0" err="1" smtClean="0"/>
              <a:t>mov</a:t>
            </a:r>
            <a:r>
              <a:rPr lang="en-US" sz="1200" dirty="0" smtClean="0"/>
              <a:t>     </a:t>
            </a:r>
            <a:r>
              <a:rPr lang="en-US" sz="1200" dirty="0" err="1" smtClean="0"/>
              <a:t>dword</a:t>
            </a:r>
            <a:r>
              <a:rPr lang="en-US" sz="1200" dirty="0" smtClean="0"/>
              <a:t> [</a:t>
            </a:r>
            <a:r>
              <a:rPr lang="en-US" sz="1200" dirty="0" err="1" smtClean="0"/>
              <a:t>ebp</a:t>
            </a:r>
            <a:r>
              <a:rPr lang="en-US" sz="1200" dirty="0" smtClean="0"/>
              <a:t> - C],</a:t>
            </a:r>
            <a:r>
              <a:rPr lang="en-US" sz="1200" dirty="0" err="1" smtClean="0"/>
              <a:t>eax</a:t>
            </a:r>
            <a:endParaRPr lang="en-US" sz="1200" dirty="0" smtClean="0"/>
          </a:p>
          <a:p>
            <a:r>
              <a:rPr lang="en-US" sz="1200" dirty="0" err="1" smtClean="0"/>
              <a:t>mov</a:t>
            </a:r>
            <a:r>
              <a:rPr lang="en-US" sz="1200" dirty="0" smtClean="0"/>
              <a:t>     </a:t>
            </a:r>
            <a:r>
              <a:rPr lang="en-US" sz="1200" dirty="0" err="1" smtClean="0"/>
              <a:t>eax,dword</a:t>
            </a:r>
            <a:r>
              <a:rPr lang="en-US" sz="1200" dirty="0" smtClean="0"/>
              <a:t> [</a:t>
            </a:r>
            <a:r>
              <a:rPr lang="en-US" sz="1200" dirty="0" err="1" smtClean="0"/>
              <a:t>ebp</a:t>
            </a:r>
            <a:r>
              <a:rPr lang="en-US" sz="1200" dirty="0" smtClean="0"/>
              <a:t> - C]</a:t>
            </a:r>
          </a:p>
          <a:p>
            <a:r>
              <a:rPr lang="en-US" sz="1200" dirty="0" smtClean="0"/>
              <a:t>add      </a:t>
            </a:r>
            <a:r>
              <a:rPr lang="en-US" sz="1200" dirty="0" err="1" smtClean="0"/>
              <a:t>eax</a:t>
            </a:r>
            <a:r>
              <a:rPr lang="en-US" sz="1200" dirty="0" smtClean="0"/>
              <a:t>, 2</a:t>
            </a:r>
          </a:p>
          <a:p>
            <a:r>
              <a:rPr lang="en-US" sz="1200" dirty="0" err="1" smtClean="0"/>
              <a:t>mov</a:t>
            </a:r>
            <a:r>
              <a:rPr lang="en-US" sz="1200" dirty="0" smtClean="0"/>
              <a:t>     </a:t>
            </a:r>
            <a:r>
              <a:rPr lang="en-US" sz="1200" dirty="0" err="1" smtClean="0"/>
              <a:t>dword</a:t>
            </a:r>
            <a:r>
              <a:rPr lang="en-US" sz="1200" dirty="0" smtClean="0"/>
              <a:t> [</a:t>
            </a:r>
            <a:r>
              <a:rPr lang="en-US" sz="1200" dirty="0" err="1" smtClean="0"/>
              <a:t>ebp</a:t>
            </a:r>
            <a:r>
              <a:rPr lang="en-US" sz="1200" dirty="0" smtClean="0"/>
              <a:t> - 4],</a:t>
            </a:r>
            <a:r>
              <a:rPr lang="en-US" sz="1200" dirty="0" err="1" smtClean="0"/>
              <a:t>eax</a:t>
            </a:r>
            <a:endParaRPr lang="en-US" sz="1200" dirty="0" smtClean="0"/>
          </a:p>
          <a:p>
            <a:r>
              <a:rPr lang="en-US" sz="1200" dirty="0" err="1" smtClean="0"/>
              <a:t>mov</a:t>
            </a:r>
            <a:r>
              <a:rPr lang="en-US" sz="1200" dirty="0" smtClean="0"/>
              <a:t>     eax,0</a:t>
            </a:r>
          </a:p>
          <a:p>
            <a:r>
              <a:rPr lang="en-US" sz="1200" dirty="0" smtClean="0"/>
              <a:t>leave</a:t>
            </a:r>
          </a:p>
          <a:p>
            <a:r>
              <a:rPr lang="en-US" sz="1200" dirty="0" smtClean="0"/>
              <a:t>ret</a:t>
            </a:r>
            <a:endParaRPr lang="en-US" sz="1200" dirty="0"/>
          </a:p>
        </p:txBody>
      </p:sp>
      <p:sp>
        <p:nvSpPr>
          <p:cNvPr id="60" name="Down Arrow 59"/>
          <p:cNvSpPr/>
          <p:nvPr/>
        </p:nvSpPr>
        <p:spPr>
          <a:xfrm>
            <a:off x="7330867" y="3910331"/>
            <a:ext cx="609600" cy="762000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Recovering Class Hierarchies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Reengineering legacy software</a:t>
            </a:r>
          </a:p>
          <a:p>
            <a:pPr lvl="1"/>
            <a:r>
              <a:rPr lang="en-US" dirty="0" smtClean="0"/>
              <a:t>Understanding architecture of software that lack documentation and source code</a:t>
            </a:r>
          </a:p>
          <a:p>
            <a:pPr lvl="0"/>
            <a:r>
              <a:rPr lang="en-US" dirty="0" smtClean="0"/>
              <a:t>Lego</a:t>
            </a:r>
            <a:endParaRPr lang="en-US" dirty="0"/>
          </a:p>
          <a:p>
            <a:pPr lvl="1"/>
            <a:r>
              <a:rPr lang="en-US" dirty="0" smtClean="0"/>
              <a:t>Dynamic analysis tool</a:t>
            </a:r>
          </a:p>
          <a:p>
            <a:pPr lvl="1"/>
            <a:r>
              <a:rPr lang="en-US" dirty="0" smtClean="0"/>
              <a:t>Recovers software architecture </a:t>
            </a:r>
          </a:p>
          <a:p>
            <a:pPr lvl="1"/>
            <a:r>
              <a:rPr lang="en-US" dirty="0" smtClean="0"/>
              <a:t>Modulo </a:t>
            </a:r>
            <a:r>
              <a:rPr lang="en-US" dirty="0"/>
              <a:t>code </a:t>
            </a:r>
            <a:r>
              <a:rPr lang="en-US" dirty="0" smtClean="0"/>
              <a:t>coverage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DARPA BET IPR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Evaluation – 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315"/>
            <a:ext cx="8229600" cy="5222635"/>
          </a:xfrm>
        </p:spPr>
        <p:txBody>
          <a:bodyPr>
            <a:noAutofit/>
          </a:bodyPr>
          <a:lstStyle/>
          <a:p>
            <a:r>
              <a:rPr lang="en-US" dirty="0" smtClean="0"/>
              <a:t>Extraction of functional components</a:t>
            </a:r>
          </a:p>
          <a:p>
            <a:pPr lvl="1"/>
            <a:r>
              <a:rPr lang="en-US" dirty="0" err="1" smtClean="0"/>
              <a:t>gzip</a:t>
            </a:r>
            <a:r>
              <a:rPr lang="en-US" dirty="0" smtClean="0"/>
              <a:t> </a:t>
            </a:r>
            <a:r>
              <a:rPr lang="en-US" dirty="0" smtClean="0"/>
              <a:t>incorporates  compress </a:t>
            </a:r>
            <a:r>
              <a:rPr lang="en-US" dirty="0" smtClean="0"/>
              <a:t>and </a:t>
            </a:r>
            <a:r>
              <a:rPr lang="en-US" dirty="0" smtClean="0"/>
              <a:t>decompress</a:t>
            </a:r>
            <a:endParaRPr lang="en-US" dirty="0" smtClean="0"/>
          </a:p>
          <a:p>
            <a:pPr lvl="1"/>
            <a:r>
              <a:rPr lang="en-US" dirty="0" smtClean="0"/>
              <a:t>Partial evaluation </a:t>
            </a:r>
            <a:r>
              <a:rPr lang="en-US" dirty="0" smtClean="0"/>
              <a:t>of ‘</a:t>
            </a:r>
            <a:r>
              <a:rPr lang="en-US" dirty="0" err="1" smtClean="0"/>
              <a:t>gzip</a:t>
            </a:r>
            <a:r>
              <a:rPr lang="en-US" dirty="0" smtClean="0"/>
              <a:t> -d’ would produce </a:t>
            </a:r>
            <a:r>
              <a:rPr lang="en-US" dirty="0" smtClean="0"/>
              <a:t>an executable that only decompresses</a:t>
            </a:r>
          </a:p>
          <a:p>
            <a:pPr lvl="0"/>
            <a:r>
              <a:rPr lang="en-US" dirty="0" smtClean="0"/>
              <a:t>Optimization</a:t>
            </a:r>
            <a:endParaRPr lang="en-US" dirty="0" smtClean="0"/>
          </a:p>
          <a:p>
            <a:pPr lvl="1"/>
            <a:r>
              <a:rPr lang="en-US" dirty="0" smtClean="0"/>
              <a:t>P.E. </a:t>
            </a:r>
            <a:r>
              <a:rPr lang="en-US" dirty="0"/>
              <a:t>p</a:t>
            </a:r>
            <a:r>
              <a:rPr lang="en-US" dirty="0" smtClean="0"/>
              <a:t>roduces </a:t>
            </a:r>
            <a:r>
              <a:rPr lang="en-US" dirty="0" smtClean="0"/>
              <a:t>faster and smaller binaries optimized for a specific task</a:t>
            </a:r>
          </a:p>
          <a:p>
            <a:pPr lvl="1"/>
            <a:r>
              <a:rPr lang="en-US" dirty="0" smtClean="0"/>
              <a:t>“Re-optimizer” capable of performing</a:t>
            </a:r>
            <a:endParaRPr lang="en-US" dirty="0"/>
          </a:p>
          <a:p>
            <a:pPr lvl="2"/>
            <a:r>
              <a:rPr lang="en-US" dirty="0" smtClean="0"/>
              <a:t>constant </a:t>
            </a:r>
            <a:r>
              <a:rPr lang="en-US" dirty="0"/>
              <a:t>propagation and constant </a:t>
            </a:r>
            <a:r>
              <a:rPr lang="en-US" dirty="0" smtClean="0"/>
              <a:t>folding</a:t>
            </a:r>
          </a:p>
          <a:p>
            <a:pPr lvl="2"/>
            <a:r>
              <a:rPr lang="en-US" dirty="0" smtClean="0"/>
              <a:t>loop unrolling</a:t>
            </a:r>
          </a:p>
          <a:p>
            <a:pPr lvl="2"/>
            <a:r>
              <a:rPr lang="en-US" dirty="0" smtClean="0"/>
              <a:t>elimination </a:t>
            </a:r>
            <a:r>
              <a:rPr lang="en-US" dirty="0"/>
              <a:t>of unreachable/infeasible basic </a:t>
            </a:r>
            <a:r>
              <a:rPr lang="en-US" dirty="0" smtClean="0"/>
              <a:t>blocks</a:t>
            </a:r>
            <a:endParaRPr lang="en-US" dirty="0"/>
          </a:p>
          <a:p>
            <a:pPr lvl="2"/>
            <a:r>
              <a:rPr lang="en-US" dirty="0" smtClean="0"/>
              <a:t>. . 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DARPA BET IPR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1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of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Input</a:t>
            </a:r>
            <a:endParaRPr lang="en-US" dirty="0" smtClean="0"/>
          </a:p>
          <a:p>
            <a:pPr lvl="1"/>
            <a:r>
              <a:rPr lang="en-US" dirty="0" smtClean="0"/>
              <a:t>Stripped binary</a:t>
            </a:r>
          </a:p>
          <a:p>
            <a:pPr lvl="1"/>
            <a:r>
              <a:rPr lang="en-US" dirty="0" smtClean="0"/>
              <a:t>Division on </a:t>
            </a:r>
            <a:r>
              <a:rPr lang="en-US" dirty="0" smtClean="0"/>
              <a:t>the inputs </a:t>
            </a:r>
            <a:r>
              <a:rPr lang="en-US" dirty="0" smtClean="0"/>
              <a:t>to </a:t>
            </a:r>
            <a:r>
              <a:rPr lang="en-US" dirty="0" smtClean="0"/>
              <a:t>binary</a:t>
            </a:r>
            <a:endParaRPr lang="en-US" dirty="0" smtClean="0"/>
          </a:p>
          <a:p>
            <a:pPr lvl="2"/>
            <a:r>
              <a:rPr lang="en-US" dirty="0" smtClean="0"/>
              <a:t>Static: inputs </a:t>
            </a:r>
            <a:r>
              <a:rPr lang="en-US" dirty="0" smtClean="0"/>
              <a:t>to the binary whose values are known at specialization time</a:t>
            </a:r>
          </a:p>
          <a:p>
            <a:pPr lvl="2"/>
            <a:r>
              <a:rPr lang="en-US" dirty="0" smtClean="0"/>
              <a:t>Dynamic: other </a:t>
            </a:r>
            <a:r>
              <a:rPr lang="en-US" dirty="0" smtClean="0"/>
              <a:t>inputs</a:t>
            </a:r>
          </a:p>
          <a:p>
            <a:r>
              <a:rPr lang="en-US" dirty="0" smtClean="0"/>
              <a:t>Output: Specialized </a:t>
            </a:r>
            <a:r>
              <a:rPr lang="en-US" dirty="0" smtClean="0"/>
              <a:t>binary</a:t>
            </a:r>
          </a:p>
          <a:p>
            <a:r>
              <a:rPr lang="en-US" dirty="0" smtClean="0"/>
              <a:t>Steps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Binding-time analysis </a:t>
            </a:r>
            <a:r>
              <a:rPr lang="en-US" dirty="0" smtClean="0"/>
              <a:t>(BTA)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Specialization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7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Binding-Time Analysis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245932"/>
            <a:ext cx="5412658" cy="5312184"/>
          </a:xfrm>
        </p:spPr>
        <p:txBody>
          <a:bodyPr>
            <a:normAutofit/>
          </a:bodyPr>
          <a:lstStyle/>
          <a:p>
            <a:r>
              <a:rPr lang="en-US" dirty="0" smtClean="0"/>
              <a:t>Input</a:t>
            </a:r>
            <a:endParaRPr lang="en-US" dirty="0" smtClean="0"/>
          </a:p>
          <a:p>
            <a:pPr lvl="1"/>
            <a:r>
              <a:rPr lang="en-US" dirty="0" smtClean="0"/>
              <a:t>Division </a:t>
            </a:r>
            <a:r>
              <a:rPr lang="en-US" dirty="0" smtClean="0"/>
              <a:t>on the </a:t>
            </a:r>
            <a:r>
              <a:rPr lang="en-US" dirty="0" smtClean="0"/>
              <a:t>inputs (S/D)</a:t>
            </a:r>
          </a:p>
          <a:p>
            <a:r>
              <a:rPr lang="en-US" dirty="0" smtClean="0"/>
              <a:t>Output</a:t>
            </a:r>
            <a:endParaRPr lang="en-US" dirty="0" smtClean="0"/>
          </a:p>
          <a:p>
            <a:pPr lvl="1"/>
            <a:r>
              <a:rPr lang="en-US" dirty="0" smtClean="0"/>
              <a:t>Division </a:t>
            </a:r>
            <a:r>
              <a:rPr lang="en-US" dirty="0" smtClean="0"/>
              <a:t>on the </a:t>
            </a:r>
            <a:r>
              <a:rPr lang="en-US" dirty="0" smtClean="0"/>
              <a:t>instructions (S/D)</a:t>
            </a:r>
          </a:p>
          <a:p>
            <a:pPr lvl="1"/>
            <a:r>
              <a:rPr lang="en-US" dirty="0" smtClean="0"/>
              <a:t>Static instructions</a:t>
            </a:r>
          </a:p>
          <a:p>
            <a:pPr lvl="2"/>
            <a:r>
              <a:rPr lang="en-US" dirty="0" smtClean="0"/>
              <a:t>Depend only on static inputs</a:t>
            </a:r>
          </a:p>
          <a:p>
            <a:pPr lvl="1"/>
            <a:r>
              <a:rPr lang="en-US" dirty="0" smtClean="0"/>
              <a:t>Dynamic instructions</a:t>
            </a:r>
          </a:p>
          <a:p>
            <a:pPr lvl="2"/>
            <a:r>
              <a:rPr lang="en-US" dirty="0" smtClean="0"/>
              <a:t>May depend on dynamic inputs</a:t>
            </a:r>
          </a:p>
          <a:p>
            <a:r>
              <a:rPr lang="en-US" dirty="0" smtClean="0"/>
              <a:t>Method</a:t>
            </a:r>
            <a:endParaRPr lang="en-US" dirty="0" smtClean="0"/>
          </a:p>
          <a:p>
            <a:pPr lvl="1"/>
            <a:r>
              <a:rPr lang="en-US" dirty="0" err="1" smtClean="0"/>
              <a:t>Interprocedural</a:t>
            </a:r>
            <a:r>
              <a:rPr lang="en-US" dirty="0" smtClean="0"/>
              <a:t> forward slice from dynamic inputs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40717" y="1245932"/>
            <a:ext cx="2205193" cy="23428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. . .</a:t>
            </a:r>
          </a:p>
          <a:p>
            <a:r>
              <a:rPr lang="en-US" sz="1400" dirty="0" err="1" smtClean="0">
                <a:solidFill>
                  <a:srgbClr val="FF0000"/>
                </a:solidFill>
              </a:rPr>
              <a:t>mov</a:t>
            </a:r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err="1" smtClean="0">
                <a:solidFill>
                  <a:srgbClr val="FF0000"/>
                </a:solidFill>
              </a:rPr>
              <a:t>dword</a:t>
            </a:r>
            <a:r>
              <a:rPr lang="en-US" sz="1400" dirty="0" smtClean="0">
                <a:solidFill>
                  <a:srgbClr val="FF0000"/>
                </a:solidFill>
              </a:rPr>
              <a:t> [</a:t>
            </a:r>
            <a:r>
              <a:rPr lang="en-US" sz="1400" dirty="0" err="1" smtClean="0">
                <a:solidFill>
                  <a:srgbClr val="FF0000"/>
                </a:solidFill>
              </a:rPr>
              <a:t>ebp</a:t>
            </a:r>
            <a:r>
              <a:rPr lang="en-US" sz="1400" dirty="0" smtClean="0">
                <a:solidFill>
                  <a:srgbClr val="FF0000"/>
                </a:solidFill>
              </a:rPr>
              <a:t> - C],</a:t>
            </a:r>
            <a:r>
              <a:rPr lang="en-US" sz="1400" dirty="0" err="1" smtClean="0">
                <a:solidFill>
                  <a:srgbClr val="FF0000"/>
                </a:solidFill>
              </a:rPr>
              <a:t>eax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. . .</a:t>
            </a:r>
          </a:p>
          <a:p>
            <a:r>
              <a:rPr lang="en-US" sz="1400" dirty="0" err="1" smtClean="0">
                <a:solidFill>
                  <a:srgbClr val="92D050"/>
                </a:solidFill>
              </a:rPr>
              <a:t>mov</a:t>
            </a:r>
            <a:r>
              <a:rPr lang="en-US" sz="1400" dirty="0" smtClean="0">
                <a:solidFill>
                  <a:srgbClr val="92D050"/>
                </a:solidFill>
              </a:rPr>
              <a:t>     </a:t>
            </a:r>
            <a:r>
              <a:rPr lang="en-US" sz="1400" dirty="0" err="1" smtClean="0">
                <a:solidFill>
                  <a:srgbClr val="92D050"/>
                </a:solidFill>
              </a:rPr>
              <a:t>dword</a:t>
            </a:r>
            <a:r>
              <a:rPr lang="en-US" sz="1400" dirty="0" smtClean="0">
                <a:solidFill>
                  <a:srgbClr val="92D050"/>
                </a:solidFill>
              </a:rPr>
              <a:t> [</a:t>
            </a:r>
            <a:r>
              <a:rPr lang="en-US" sz="1400" dirty="0" err="1" smtClean="0">
                <a:solidFill>
                  <a:srgbClr val="92D050"/>
                </a:solidFill>
              </a:rPr>
              <a:t>ebp</a:t>
            </a:r>
            <a:r>
              <a:rPr lang="en-US" sz="1400" dirty="0" smtClean="0">
                <a:solidFill>
                  <a:srgbClr val="92D050"/>
                </a:solidFill>
              </a:rPr>
              <a:t> - 8],</a:t>
            </a:r>
            <a:r>
              <a:rPr lang="en-US" sz="1400" dirty="0" err="1" smtClean="0">
                <a:solidFill>
                  <a:srgbClr val="92D050"/>
                </a:solidFill>
              </a:rPr>
              <a:t>eax</a:t>
            </a:r>
            <a:endParaRPr lang="en-US" sz="1400" dirty="0" smtClean="0">
              <a:solidFill>
                <a:srgbClr val="92D050"/>
              </a:solidFill>
            </a:endParaRPr>
          </a:p>
          <a:p>
            <a:r>
              <a:rPr lang="en-US" sz="1400" dirty="0" err="1" smtClean="0"/>
              <a:t>mov</a:t>
            </a:r>
            <a:r>
              <a:rPr lang="en-US" sz="1400" dirty="0" smtClean="0"/>
              <a:t>     </a:t>
            </a:r>
            <a:r>
              <a:rPr lang="en-US" sz="1400" dirty="0" err="1" smtClean="0"/>
              <a:t>eax,dword</a:t>
            </a:r>
            <a:r>
              <a:rPr lang="en-US" sz="1400" dirty="0" smtClean="0"/>
              <a:t> [</a:t>
            </a:r>
            <a:r>
              <a:rPr lang="en-US" sz="1400" dirty="0" err="1" smtClean="0"/>
              <a:t>ebp</a:t>
            </a:r>
            <a:r>
              <a:rPr lang="en-US" sz="1400" dirty="0" smtClean="0"/>
              <a:t> - 8]</a:t>
            </a:r>
          </a:p>
          <a:p>
            <a:r>
              <a:rPr lang="en-US" sz="1400" dirty="0" err="1" smtClean="0"/>
              <a:t>mov</a:t>
            </a:r>
            <a:r>
              <a:rPr lang="en-US" sz="1400" dirty="0" smtClean="0"/>
              <a:t>     </a:t>
            </a:r>
            <a:r>
              <a:rPr lang="en-US" sz="1400" dirty="0" err="1" smtClean="0"/>
              <a:t>edx,dword</a:t>
            </a:r>
            <a:r>
              <a:rPr lang="en-US" sz="1400" dirty="0" smtClean="0"/>
              <a:t> [</a:t>
            </a:r>
            <a:r>
              <a:rPr lang="en-US" sz="1400" dirty="0" err="1" smtClean="0"/>
              <a:t>ebp</a:t>
            </a:r>
            <a:r>
              <a:rPr lang="en-US" sz="1400" dirty="0" smtClean="0"/>
              <a:t> - C]</a:t>
            </a:r>
          </a:p>
          <a:p>
            <a:r>
              <a:rPr lang="en-US" sz="1400" dirty="0" smtClean="0"/>
              <a:t>add      </a:t>
            </a:r>
            <a:r>
              <a:rPr lang="en-US" sz="1400" dirty="0" err="1" smtClean="0"/>
              <a:t>eax</a:t>
            </a:r>
            <a:r>
              <a:rPr lang="en-US" sz="1400" dirty="0" smtClean="0"/>
              <a:t>, </a:t>
            </a:r>
            <a:r>
              <a:rPr lang="en-US" sz="1400" dirty="0" err="1" smtClean="0"/>
              <a:t>edx</a:t>
            </a:r>
            <a:endParaRPr lang="en-US" sz="1400" dirty="0" smtClean="0"/>
          </a:p>
          <a:p>
            <a:r>
              <a:rPr lang="en-US" sz="1400" dirty="0" err="1" smtClean="0"/>
              <a:t>mov</a:t>
            </a:r>
            <a:r>
              <a:rPr lang="en-US" sz="1400" dirty="0" smtClean="0"/>
              <a:t>     </a:t>
            </a:r>
            <a:r>
              <a:rPr lang="en-US" sz="1400" dirty="0" err="1" smtClean="0"/>
              <a:t>dword</a:t>
            </a:r>
            <a:r>
              <a:rPr lang="en-US" sz="1400" dirty="0" smtClean="0"/>
              <a:t> [</a:t>
            </a:r>
            <a:r>
              <a:rPr lang="en-US" sz="1400" dirty="0" err="1" smtClean="0"/>
              <a:t>ebp</a:t>
            </a:r>
            <a:r>
              <a:rPr lang="en-US" sz="1400" dirty="0" smtClean="0"/>
              <a:t> - 4],</a:t>
            </a:r>
            <a:r>
              <a:rPr lang="en-US" sz="1400" dirty="0" err="1" smtClean="0"/>
              <a:t>eax</a:t>
            </a:r>
            <a:endParaRPr lang="en-US" sz="1400" dirty="0" smtClean="0"/>
          </a:p>
          <a:p>
            <a:r>
              <a:rPr lang="en-US" sz="1400" dirty="0" err="1" smtClean="0"/>
              <a:t>mov</a:t>
            </a:r>
            <a:r>
              <a:rPr lang="en-US" sz="1400" dirty="0" smtClean="0"/>
              <a:t>     eax,0</a:t>
            </a:r>
          </a:p>
          <a:p>
            <a:r>
              <a:rPr lang="en-US" sz="1400" dirty="0" smtClean="0"/>
              <a:t>leave</a:t>
            </a:r>
          </a:p>
          <a:p>
            <a:r>
              <a:rPr lang="en-US" sz="1400" dirty="0" smtClean="0"/>
              <a:t>ret</a:t>
            </a:r>
            <a:endParaRPr lang="en-US" sz="1400" dirty="0"/>
          </a:p>
        </p:txBody>
      </p:sp>
      <p:sp>
        <p:nvSpPr>
          <p:cNvPr id="10" name="Down Arrow 9"/>
          <p:cNvSpPr/>
          <p:nvPr/>
        </p:nvSpPr>
        <p:spPr>
          <a:xfrm>
            <a:off x="7005651" y="3716594"/>
            <a:ext cx="675323" cy="600448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40717" y="4387338"/>
            <a:ext cx="2205193" cy="23989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. . .</a:t>
            </a:r>
          </a:p>
          <a:p>
            <a:r>
              <a:rPr lang="en-US" sz="1400" dirty="0" err="1" smtClean="0">
                <a:solidFill>
                  <a:srgbClr val="FF0000"/>
                </a:solidFill>
              </a:rPr>
              <a:t>mov</a:t>
            </a:r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err="1" smtClean="0">
                <a:solidFill>
                  <a:srgbClr val="FF0000"/>
                </a:solidFill>
              </a:rPr>
              <a:t>dword</a:t>
            </a:r>
            <a:r>
              <a:rPr lang="en-US" sz="1400" dirty="0" smtClean="0">
                <a:solidFill>
                  <a:srgbClr val="FF0000"/>
                </a:solidFill>
              </a:rPr>
              <a:t> [</a:t>
            </a:r>
            <a:r>
              <a:rPr lang="en-US" sz="1400" dirty="0" err="1" smtClean="0">
                <a:solidFill>
                  <a:srgbClr val="FF0000"/>
                </a:solidFill>
              </a:rPr>
              <a:t>ebp</a:t>
            </a:r>
            <a:r>
              <a:rPr lang="en-US" sz="1400" dirty="0" smtClean="0">
                <a:solidFill>
                  <a:srgbClr val="FF0000"/>
                </a:solidFill>
              </a:rPr>
              <a:t> - C],</a:t>
            </a:r>
            <a:r>
              <a:rPr lang="en-US" sz="1400" dirty="0" err="1" smtClean="0">
                <a:solidFill>
                  <a:srgbClr val="FF0000"/>
                </a:solidFill>
              </a:rPr>
              <a:t>eax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. . .</a:t>
            </a:r>
          </a:p>
          <a:p>
            <a:r>
              <a:rPr lang="en-US" sz="1400" dirty="0" err="1" smtClean="0">
                <a:solidFill>
                  <a:srgbClr val="92D050"/>
                </a:solidFill>
              </a:rPr>
              <a:t>mov</a:t>
            </a:r>
            <a:r>
              <a:rPr lang="en-US" sz="1400" dirty="0" smtClean="0">
                <a:solidFill>
                  <a:srgbClr val="92D050"/>
                </a:solidFill>
              </a:rPr>
              <a:t>     </a:t>
            </a:r>
            <a:r>
              <a:rPr lang="en-US" sz="1400" dirty="0" err="1" smtClean="0">
                <a:solidFill>
                  <a:srgbClr val="92D050"/>
                </a:solidFill>
              </a:rPr>
              <a:t>dword</a:t>
            </a:r>
            <a:r>
              <a:rPr lang="en-US" sz="1400" dirty="0" smtClean="0">
                <a:solidFill>
                  <a:srgbClr val="92D050"/>
                </a:solidFill>
              </a:rPr>
              <a:t> [</a:t>
            </a:r>
            <a:r>
              <a:rPr lang="en-US" sz="1400" dirty="0" err="1" smtClean="0">
                <a:solidFill>
                  <a:srgbClr val="92D050"/>
                </a:solidFill>
              </a:rPr>
              <a:t>ebp</a:t>
            </a:r>
            <a:r>
              <a:rPr lang="en-US" sz="1400" dirty="0" smtClean="0">
                <a:solidFill>
                  <a:srgbClr val="92D050"/>
                </a:solidFill>
              </a:rPr>
              <a:t> - 8],</a:t>
            </a:r>
            <a:r>
              <a:rPr lang="en-US" sz="1400" dirty="0" err="1" smtClean="0">
                <a:solidFill>
                  <a:srgbClr val="92D050"/>
                </a:solidFill>
              </a:rPr>
              <a:t>eax</a:t>
            </a:r>
            <a:endParaRPr lang="en-US" sz="1400" dirty="0" smtClean="0">
              <a:solidFill>
                <a:srgbClr val="92D050"/>
              </a:solidFill>
            </a:endParaRPr>
          </a:p>
          <a:p>
            <a:r>
              <a:rPr lang="en-US" sz="1400" dirty="0" err="1" smtClean="0"/>
              <a:t>mov</a:t>
            </a:r>
            <a:r>
              <a:rPr lang="en-US" sz="1400" dirty="0" smtClean="0"/>
              <a:t>     </a:t>
            </a:r>
            <a:r>
              <a:rPr lang="en-US" sz="1400" dirty="0" err="1" smtClean="0"/>
              <a:t>eax,dword</a:t>
            </a:r>
            <a:r>
              <a:rPr lang="en-US" sz="1400" dirty="0" smtClean="0"/>
              <a:t> [</a:t>
            </a:r>
            <a:r>
              <a:rPr lang="en-US" sz="1400" dirty="0" err="1" smtClean="0"/>
              <a:t>ebp</a:t>
            </a:r>
            <a:r>
              <a:rPr lang="en-US" sz="1400" dirty="0" smtClean="0"/>
              <a:t> - 8]</a:t>
            </a:r>
          </a:p>
          <a:p>
            <a:r>
              <a:rPr lang="en-US" sz="1400" dirty="0" err="1" smtClean="0">
                <a:solidFill>
                  <a:srgbClr val="FF0000"/>
                </a:solidFill>
              </a:rPr>
              <a:t>mov</a:t>
            </a:r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err="1" smtClean="0">
                <a:solidFill>
                  <a:srgbClr val="FF0000"/>
                </a:solidFill>
              </a:rPr>
              <a:t>edx,dword</a:t>
            </a:r>
            <a:r>
              <a:rPr lang="en-US" sz="1400" dirty="0" smtClean="0">
                <a:solidFill>
                  <a:srgbClr val="FF0000"/>
                </a:solidFill>
              </a:rPr>
              <a:t> [</a:t>
            </a:r>
            <a:r>
              <a:rPr lang="en-US" sz="1400" dirty="0" err="1" smtClean="0">
                <a:solidFill>
                  <a:srgbClr val="FF0000"/>
                </a:solidFill>
              </a:rPr>
              <a:t>ebp</a:t>
            </a:r>
            <a:r>
              <a:rPr lang="en-US" sz="1400" dirty="0" smtClean="0">
                <a:solidFill>
                  <a:srgbClr val="FF0000"/>
                </a:solidFill>
              </a:rPr>
              <a:t> - C]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add      </a:t>
            </a:r>
            <a:r>
              <a:rPr lang="en-US" sz="1400" dirty="0" err="1" smtClean="0">
                <a:solidFill>
                  <a:srgbClr val="FF0000"/>
                </a:solidFill>
              </a:rPr>
              <a:t>eax</a:t>
            </a:r>
            <a:r>
              <a:rPr lang="en-US" sz="1400" dirty="0" smtClean="0">
                <a:solidFill>
                  <a:srgbClr val="FF0000"/>
                </a:solidFill>
              </a:rPr>
              <a:t>, </a:t>
            </a:r>
            <a:r>
              <a:rPr lang="en-US" sz="1400" dirty="0" err="1" smtClean="0">
                <a:solidFill>
                  <a:srgbClr val="FF0000"/>
                </a:solidFill>
              </a:rPr>
              <a:t>edx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err="1" smtClean="0">
                <a:solidFill>
                  <a:srgbClr val="FF0000"/>
                </a:solidFill>
              </a:rPr>
              <a:t>mov</a:t>
            </a:r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err="1" smtClean="0">
                <a:solidFill>
                  <a:srgbClr val="FF0000"/>
                </a:solidFill>
              </a:rPr>
              <a:t>dword</a:t>
            </a:r>
            <a:r>
              <a:rPr lang="en-US" sz="1400" dirty="0" smtClean="0">
                <a:solidFill>
                  <a:srgbClr val="FF0000"/>
                </a:solidFill>
              </a:rPr>
              <a:t> [</a:t>
            </a:r>
            <a:r>
              <a:rPr lang="en-US" sz="1400" dirty="0" err="1" smtClean="0">
                <a:solidFill>
                  <a:srgbClr val="FF0000"/>
                </a:solidFill>
              </a:rPr>
              <a:t>ebp</a:t>
            </a:r>
            <a:r>
              <a:rPr lang="en-US" sz="1400" dirty="0" smtClean="0">
                <a:solidFill>
                  <a:srgbClr val="FF0000"/>
                </a:solidFill>
              </a:rPr>
              <a:t> - 4],</a:t>
            </a:r>
            <a:r>
              <a:rPr lang="en-US" sz="1400" dirty="0" err="1" smtClean="0">
                <a:solidFill>
                  <a:srgbClr val="FF0000"/>
                </a:solidFill>
              </a:rPr>
              <a:t>eax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err="1" smtClean="0"/>
              <a:t>mov</a:t>
            </a:r>
            <a:r>
              <a:rPr lang="en-US" sz="1400" dirty="0" smtClean="0"/>
              <a:t>     eax,0</a:t>
            </a:r>
          </a:p>
          <a:p>
            <a:r>
              <a:rPr lang="en-US" sz="1400" dirty="0" smtClean="0"/>
              <a:t>leave</a:t>
            </a:r>
          </a:p>
          <a:p>
            <a:r>
              <a:rPr lang="en-US" sz="1400" dirty="0" smtClean="0"/>
              <a:t>ret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871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88026"/>
            <a:ext cx="5216013" cy="538807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Input:</a:t>
            </a:r>
          </a:p>
          <a:p>
            <a:pPr lvl="1"/>
            <a:r>
              <a:rPr lang="en-US" dirty="0" smtClean="0"/>
              <a:t>Division </a:t>
            </a:r>
            <a:r>
              <a:rPr lang="en-US" dirty="0" smtClean="0"/>
              <a:t>on the instructions</a:t>
            </a:r>
            <a:endParaRPr lang="en-US" dirty="0" smtClean="0"/>
          </a:p>
          <a:p>
            <a:r>
              <a:rPr lang="en-US" dirty="0" smtClean="0"/>
              <a:t>Output:</a:t>
            </a:r>
          </a:p>
          <a:p>
            <a:pPr lvl="1"/>
            <a:r>
              <a:rPr lang="en-US" dirty="0" smtClean="0"/>
              <a:t>Specialized binary</a:t>
            </a:r>
          </a:p>
          <a:p>
            <a:r>
              <a:rPr lang="en-US" dirty="0" smtClean="0"/>
              <a:t>Method: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Evaluate static </a:t>
            </a:r>
            <a:r>
              <a:rPr lang="en-US" dirty="0" smtClean="0">
                <a:solidFill>
                  <a:srgbClr val="C00000"/>
                </a:solidFill>
              </a:rPr>
              <a:t>instructions </a:t>
            </a:r>
            <a:r>
              <a:rPr lang="en-US" dirty="0" smtClean="0"/>
              <a:t>using partial static state</a:t>
            </a:r>
            <a:endParaRPr lang="en-US" dirty="0"/>
          </a:p>
          <a:p>
            <a:pPr lvl="1"/>
            <a:r>
              <a:rPr lang="en-US" dirty="0">
                <a:solidFill>
                  <a:srgbClr val="C00000"/>
                </a:solidFill>
              </a:rPr>
              <a:t>Simplify dynamic instructions</a:t>
            </a:r>
            <a:r>
              <a:rPr lang="en-US" dirty="0"/>
              <a:t> using partial static state</a:t>
            </a:r>
          </a:p>
          <a:p>
            <a:pPr lvl="1"/>
            <a:r>
              <a:rPr lang="en-US" dirty="0"/>
              <a:t>Emit </a:t>
            </a:r>
            <a:r>
              <a:rPr lang="en-US" dirty="0" smtClean="0"/>
              <a:t>simplified </a:t>
            </a:r>
            <a:r>
              <a:rPr lang="en-US" dirty="0"/>
              <a:t>dynamic </a:t>
            </a:r>
            <a:r>
              <a:rPr lang="en-US" dirty="0"/>
              <a:t>instructions (“residual </a:t>
            </a:r>
            <a:r>
              <a:rPr lang="en-US" dirty="0" smtClean="0"/>
              <a:t>code”)</a:t>
            </a:r>
            <a:endParaRPr lang="en-US" dirty="0"/>
          </a:p>
          <a:p>
            <a:pPr lvl="1"/>
            <a:r>
              <a:rPr lang="en-US" dirty="0"/>
              <a:t>Evaluate static jumps to eliminate entire basic blocks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30882" y="1341490"/>
            <a:ext cx="2205193" cy="23989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. . .</a:t>
            </a:r>
          </a:p>
          <a:p>
            <a:r>
              <a:rPr lang="en-US" sz="1400" dirty="0" err="1" smtClean="0">
                <a:solidFill>
                  <a:srgbClr val="FF0000"/>
                </a:solidFill>
              </a:rPr>
              <a:t>mov</a:t>
            </a:r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err="1" smtClean="0">
                <a:solidFill>
                  <a:srgbClr val="FF0000"/>
                </a:solidFill>
              </a:rPr>
              <a:t>dword</a:t>
            </a:r>
            <a:r>
              <a:rPr lang="en-US" sz="1400" dirty="0" smtClean="0">
                <a:solidFill>
                  <a:srgbClr val="FF0000"/>
                </a:solidFill>
              </a:rPr>
              <a:t> [</a:t>
            </a:r>
            <a:r>
              <a:rPr lang="en-US" sz="1400" dirty="0" err="1" smtClean="0">
                <a:solidFill>
                  <a:srgbClr val="FF0000"/>
                </a:solidFill>
              </a:rPr>
              <a:t>ebp</a:t>
            </a:r>
            <a:r>
              <a:rPr lang="en-US" sz="1400" dirty="0" smtClean="0">
                <a:solidFill>
                  <a:srgbClr val="FF0000"/>
                </a:solidFill>
              </a:rPr>
              <a:t> - C],</a:t>
            </a:r>
            <a:r>
              <a:rPr lang="en-US" sz="1400" dirty="0" err="1" smtClean="0">
                <a:solidFill>
                  <a:srgbClr val="FF0000"/>
                </a:solidFill>
              </a:rPr>
              <a:t>eax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. . .</a:t>
            </a:r>
          </a:p>
          <a:p>
            <a:r>
              <a:rPr lang="en-US" sz="1400" dirty="0" err="1" smtClean="0">
                <a:solidFill>
                  <a:srgbClr val="92D050"/>
                </a:solidFill>
              </a:rPr>
              <a:t>mov</a:t>
            </a:r>
            <a:r>
              <a:rPr lang="en-US" sz="1400" dirty="0" smtClean="0">
                <a:solidFill>
                  <a:srgbClr val="92D050"/>
                </a:solidFill>
              </a:rPr>
              <a:t>     </a:t>
            </a:r>
            <a:r>
              <a:rPr lang="en-US" sz="1400" dirty="0" err="1" smtClean="0">
                <a:solidFill>
                  <a:srgbClr val="92D050"/>
                </a:solidFill>
              </a:rPr>
              <a:t>dword</a:t>
            </a:r>
            <a:r>
              <a:rPr lang="en-US" sz="1400" dirty="0" smtClean="0">
                <a:solidFill>
                  <a:srgbClr val="92D050"/>
                </a:solidFill>
              </a:rPr>
              <a:t> [</a:t>
            </a:r>
            <a:r>
              <a:rPr lang="en-US" sz="1400" dirty="0" err="1" smtClean="0">
                <a:solidFill>
                  <a:srgbClr val="92D050"/>
                </a:solidFill>
              </a:rPr>
              <a:t>ebp</a:t>
            </a:r>
            <a:r>
              <a:rPr lang="en-US" sz="1400" dirty="0" smtClean="0">
                <a:solidFill>
                  <a:srgbClr val="92D050"/>
                </a:solidFill>
              </a:rPr>
              <a:t> - 8],</a:t>
            </a:r>
            <a:r>
              <a:rPr lang="en-US" sz="1400" dirty="0" err="1" smtClean="0">
                <a:solidFill>
                  <a:srgbClr val="92D050"/>
                </a:solidFill>
              </a:rPr>
              <a:t>eax</a:t>
            </a:r>
            <a:endParaRPr lang="en-US" sz="1400" dirty="0" smtClean="0">
              <a:solidFill>
                <a:srgbClr val="92D050"/>
              </a:solidFill>
            </a:endParaRPr>
          </a:p>
          <a:p>
            <a:r>
              <a:rPr lang="en-US" sz="1400" dirty="0" err="1" smtClean="0"/>
              <a:t>mov</a:t>
            </a:r>
            <a:r>
              <a:rPr lang="en-US" sz="1400" dirty="0" smtClean="0"/>
              <a:t>     </a:t>
            </a:r>
            <a:r>
              <a:rPr lang="en-US" sz="1400" dirty="0" err="1" smtClean="0"/>
              <a:t>eax,dword</a:t>
            </a:r>
            <a:r>
              <a:rPr lang="en-US" sz="1400" dirty="0" smtClean="0"/>
              <a:t> [</a:t>
            </a:r>
            <a:r>
              <a:rPr lang="en-US" sz="1400" dirty="0" err="1" smtClean="0"/>
              <a:t>ebp</a:t>
            </a:r>
            <a:r>
              <a:rPr lang="en-US" sz="1400" dirty="0" smtClean="0"/>
              <a:t> - 8]</a:t>
            </a:r>
          </a:p>
          <a:p>
            <a:r>
              <a:rPr lang="en-US" sz="1400" dirty="0" err="1" smtClean="0">
                <a:solidFill>
                  <a:srgbClr val="FF0000"/>
                </a:solidFill>
              </a:rPr>
              <a:t>mov</a:t>
            </a:r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err="1" smtClean="0">
                <a:solidFill>
                  <a:srgbClr val="FF0000"/>
                </a:solidFill>
              </a:rPr>
              <a:t>edx,dword</a:t>
            </a:r>
            <a:r>
              <a:rPr lang="en-US" sz="1400" dirty="0" smtClean="0">
                <a:solidFill>
                  <a:srgbClr val="FF0000"/>
                </a:solidFill>
              </a:rPr>
              <a:t> [</a:t>
            </a:r>
            <a:r>
              <a:rPr lang="en-US" sz="1400" dirty="0" err="1" smtClean="0">
                <a:solidFill>
                  <a:srgbClr val="FF0000"/>
                </a:solidFill>
              </a:rPr>
              <a:t>ebp</a:t>
            </a:r>
            <a:r>
              <a:rPr lang="en-US" sz="1400" dirty="0" smtClean="0">
                <a:solidFill>
                  <a:srgbClr val="FF0000"/>
                </a:solidFill>
              </a:rPr>
              <a:t> - C]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add      </a:t>
            </a:r>
            <a:r>
              <a:rPr lang="en-US" sz="1400" dirty="0" err="1" smtClean="0">
                <a:solidFill>
                  <a:srgbClr val="FF0000"/>
                </a:solidFill>
              </a:rPr>
              <a:t>eax</a:t>
            </a:r>
            <a:r>
              <a:rPr lang="en-US" sz="1400" dirty="0" smtClean="0">
                <a:solidFill>
                  <a:srgbClr val="FF0000"/>
                </a:solidFill>
              </a:rPr>
              <a:t>, </a:t>
            </a:r>
            <a:r>
              <a:rPr lang="en-US" sz="1400" dirty="0" err="1" smtClean="0">
                <a:solidFill>
                  <a:srgbClr val="FF0000"/>
                </a:solidFill>
              </a:rPr>
              <a:t>edx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err="1" smtClean="0">
                <a:solidFill>
                  <a:srgbClr val="FF0000"/>
                </a:solidFill>
              </a:rPr>
              <a:t>mov</a:t>
            </a:r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err="1" smtClean="0">
                <a:solidFill>
                  <a:srgbClr val="FF0000"/>
                </a:solidFill>
              </a:rPr>
              <a:t>dword</a:t>
            </a:r>
            <a:r>
              <a:rPr lang="en-US" sz="1400" dirty="0" smtClean="0">
                <a:solidFill>
                  <a:srgbClr val="FF0000"/>
                </a:solidFill>
              </a:rPr>
              <a:t> [</a:t>
            </a:r>
            <a:r>
              <a:rPr lang="en-US" sz="1400" dirty="0" err="1" smtClean="0">
                <a:solidFill>
                  <a:srgbClr val="FF0000"/>
                </a:solidFill>
              </a:rPr>
              <a:t>ebp</a:t>
            </a:r>
            <a:r>
              <a:rPr lang="en-US" sz="1400" dirty="0" smtClean="0">
                <a:solidFill>
                  <a:srgbClr val="FF0000"/>
                </a:solidFill>
              </a:rPr>
              <a:t> - 4],</a:t>
            </a:r>
            <a:r>
              <a:rPr lang="en-US" sz="1400" dirty="0" err="1" smtClean="0">
                <a:solidFill>
                  <a:srgbClr val="FF0000"/>
                </a:solidFill>
              </a:rPr>
              <a:t>eax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err="1" smtClean="0"/>
              <a:t>mov</a:t>
            </a:r>
            <a:r>
              <a:rPr lang="en-US" sz="1400" dirty="0" smtClean="0"/>
              <a:t>     eax,0</a:t>
            </a:r>
          </a:p>
          <a:p>
            <a:r>
              <a:rPr lang="en-US" sz="1400" dirty="0" smtClean="0"/>
              <a:t>leave</a:t>
            </a:r>
          </a:p>
          <a:p>
            <a:r>
              <a:rPr lang="en-US" sz="1400" dirty="0" smtClean="0"/>
              <a:t>ret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6230883" y="4633145"/>
            <a:ext cx="2205193" cy="17766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. . .</a:t>
            </a:r>
          </a:p>
          <a:p>
            <a:r>
              <a:rPr lang="en-US" sz="1400" dirty="0" err="1" smtClean="0"/>
              <a:t>mov</a:t>
            </a:r>
            <a:r>
              <a:rPr lang="en-US" sz="1400" dirty="0" smtClean="0"/>
              <a:t>     </a:t>
            </a:r>
            <a:r>
              <a:rPr lang="en-US" sz="1400" dirty="0" err="1" smtClean="0"/>
              <a:t>dword</a:t>
            </a:r>
            <a:r>
              <a:rPr lang="en-US" sz="1400" dirty="0" smtClean="0"/>
              <a:t> [</a:t>
            </a:r>
            <a:r>
              <a:rPr lang="en-US" sz="1400" dirty="0" err="1" smtClean="0"/>
              <a:t>ebp</a:t>
            </a:r>
            <a:r>
              <a:rPr lang="en-US" sz="1400" dirty="0" smtClean="0"/>
              <a:t> - C],</a:t>
            </a:r>
            <a:r>
              <a:rPr lang="en-US" sz="1400" dirty="0" err="1" smtClean="0"/>
              <a:t>eax</a:t>
            </a:r>
            <a:endParaRPr lang="en-US" sz="1400" dirty="0" smtClean="0"/>
          </a:p>
          <a:p>
            <a:r>
              <a:rPr lang="en-US" sz="1400" dirty="0" err="1" smtClean="0"/>
              <a:t>mov</a:t>
            </a:r>
            <a:r>
              <a:rPr lang="en-US" sz="1400" dirty="0" smtClean="0"/>
              <a:t>     </a:t>
            </a:r>
            <a:r>
              <a:rPr lang="en-US" sz="1400" dirty="0" err="1" smtClean="0"/>
              <a:t>eax,dword</a:t>
            </a:r>
            <a:r>
              <a:rPr lang="en-US" sz="1400" dirty="0" smtClean="0"/>
              <a:t> [</a:t>
            </a:r>
            <a:r>
              <a:rPr lang="en-US" sz="1400" dirty="0" err="1" smtClean="0"/>
              <a:t>ebp</a:t>
            </a:r>
            <a:r>
              <a:rPr lang="en-US" sz="1400" dirty="0" smtClean="0"/>
              <a:t> - C]</a:t>
            </a:r>
          </a:p>
          <a:p>
            <a:r>
              <a:rPr lang="en-US" sz="1400" dirty="0" smtClean="0"/>
              <a:t>add      </a:t>
            </a:r>
            <a:r>
              <a:rPr lang="en-US" sz="1400" dirty="0" err="1" smtClean="0"/>
              <a:t>eax</a:t>
            </a:r>
            <a:r>
              <a:rPr lang="en-US" sz="1400" dirty="0" smtClean="0"/>
              <a:t>, 2</a:t>
            </a:r>
          </a:p>
          <a:p>
            <a:r>
              <a:rPr lang="en-US" sz="1400" dirty="0" err="1" smtClean="0"/>
              <a:t>mov</a:t>
            </a:r>
            <a:r>
              <a:rPr lang="en-US" sz="1400" dirty="0" smtClean="0"/>
              <a:t>     </a:t>
            </a:r>
            <a:r>
              <a:rPr lang="en-US" sz="1400" dirty="0" err="1" smtClean="0"/>
              <a:t>dword</a:t>
            </a:r>
            <a:r>
              <a:rPr lang="en-US" sz="1400" dirty="0" smtClean="0"/>
              <a:t> [</a:t>
            </a:r>
            <a:r>
              <a:rPr lang="en-US" sz="1400" dirty="0" err="1" smtClean="0"/>
              <a:t>ebp</a:t>
            </a:r>
            <a:r>
              <a:rPr lang="en-US" sz="1400" dirty="0" smtClean="0"/>
              <a:t> - 4],</a:t>
            </a:r>
            <a:r>
              <a:rPr lang="en-US" sz="1400" dirty="0" err="1" smtClean="0"/>
              <a:t>eax</a:t>
            </a:r>
            <a:endParaRPr lang="en-US" sz="1400" dirty="0" smtClean="0"/>
          </a:p>
          <a:p>
            <a:r>
              <a:rPr lang="en-US" sz="1400" dirty="0" err="1" smtClean="0"/>
              <a:t>mov</a:t>
            </a:r>
            <a:r>
              <a:rPr lang="en-US" sz="1400" dirty="0" smtClean="0"/>
              <a:t>     eax,0</a:t>
            </a:r>
          </a:p>
          <a:p>
            <a:r>
              <a:rPr lang="en-US" sz="1400" dirty="0" smtClean="0"/>
              <a:t>leave</a:t>
            </a:r>
          </a:p>
          <a:p>
            <a:r>
              <a:rPr lang="en-US" sz="1400" dirty="0" smtClean="0"/>
              <a:t>ret</a:t>
            </a:r>
            <a:endParaRPr lang="en-US" sz="1400" dirty="0"/>
          </a:p>
        </p:txBody>
      </p:sp>
      <p:sp>
        <p:nvSpPr>
          <p:cNvPr id="10" name="Down Arrow 9"/>
          <p:cNvSpPr/>
          <p:nvPr/>
        </p:nvSpPr>
        <p:spPr>
          <a:xfrm>
            <a:off x="6995817" y="3900982"/>
            <a:ext cx="675323" cy="600448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5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87863"/>
            <a:ext cx="8461717" cy="514227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No variables in machine code</a:t>
            </a:r>
          </a:p>
          <a:p>
            <a:pPr lvl="1"/>
            <a:r>
              <a:rPr lang="en-US" dirty="0" smtClean="0"/>
              <a:t>BTA in partial evaluation for source code classifies </a:t>
            </a:r>
            <a:r>
              <a:rPr lang="en-US" i="1" dirty="0" smtClean="0"/>
              <a:t>variables</a:t>
            </a:r>
            <a:r>
              <a:rPr lang="en-US" dirty="0" smtClean="0"/>
              <a:t> as static/dynamic</a:t>
            </a:r>
          </a:p>
          <a:p>
            <a:r>
              <a:rPr lang="en-US" dirty="0" smtClean="0"/>
              <a:t>Stack </a:t>
            </a:r>
            <a:r>
              <a:rPr lang="en-US" dirty="0" smtClean="0"/>
              <a:t>pointer</a:t>
            </a:r>
          </a:p>
          <a:p>
            <a:pPr lvl="1"/>
            <a:r>
              <a:rPr lang="en-US" dirty="0" smtClean="0"/>
              <a:t>Instructions that manipulate </a:t>
            </a:r>
            <a:r>
              <a:rPr lang="en-US" dirty="0" smtClean="0"/>
              <a:t>stack: storage-allocation </a:t>
            </a:r>
            <a:r>
              <a:rPr lang="en-US" dirty="0" smtClean="0"/>
              <a:t>instructions</a:t>
            </a:r>
          </a:p>
          <a:p>
            <a:pPr lvl="1"/>
            <a:r>
              <a:rPr lang="en-US" dirty="0" smtClean="0"/>
              <a:t>Stack growth of specialized binary must correspond to that of input binary</a:t>
            </a:r>
          </a:p>
          <a:p>
            <a:r>
              <a:rPr lang="en-US" dirty="0" smtClean="0"/>
              <a:t>Specialization of instructions</a:t>
            </a:r>
          </a:p>
          <a:p>
            <a:pPr lvl="1"/>
            <a:r>
              <a:rPr lang="en-US" dirty="0" smtClean="0"/>
              <a:t>Syntactic issues (properties of ISA)</a:t>
            </a:r>
          </a:p>
          <a:p>
            <a:pPr lvl="2"/>
            <a:r>
              <a:rPr lang="en-US" dirty="0" smtClean="0"/>
              <a:t>For each instruction I, is every possible specialization of I a single instruction I’?  If not, how do you generate the appropriate I</a:t>
            </a:r>
            <a:r>
              <a:rPr lang="en-US" baseline="-25000" dirty="0" smtClean="0"/>
              <a:t>1</a:t>
            </a:r>
            <a:r>
              <a:rPr lang="en-US" dirty="0" smtClean="0"/>
              <a:t>’; I</a:t>
            </a:r>
            <a:r>
              <a:rPr lang="en-US" baseline="-25000" dirty="0" smtClean="0"/>
              <a:t>2</a:t>
            </a:r>
            <a:r>
              <a:rPr lang="en-US" dirty="0" smtClean="0"/>
              <a:t>’; …;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k</a:t>
            </a:r>
            <a:r>
              <a:rPr lang="en-US" dirty="0" smtClean="0"/>
              <a:t>’</a:t>
            </a:r>
          </a:p>
          <a:p>
            <a:pPr lvl="1"/>
            <a:r>
              <a:rPr lang="en-US" dirty="0" smtClean="0"/>
              <a:t>Semantic issues</a:t>
            </a:r>
          </a:p>
          <a:p>
            <a:pPr lvl="2"/>
            <a:r>
              <a:rPr lang="en-US" dirty="0" smtClean="0"/>
              <a:t>Hidden </a:t>
            </a:r>
            <a:r>
              <a:rPr lang="en-US" dirty="0" smtClean="0"/>
              <a:t>operands (registers, flags, memory operands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6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Binding-time </a:t>
            </a:r>
            <a:r>
              <a:rPr lang="en-US" dirty="0"/>
              <a:t>a</a:t>
            </a:r>
            <a:r>
              <a:rPr lang="en-US" dirty="0" smtClean="0"/>
              <a:t>nalysis implemented via slicing </a:t>
            </a:r>
            <a:endParaRPr lang="en-US" dirty="0" smtClean="0"/>
          </a:p>
          <a:p>
            <a:r>
              <a:rPr lang="en-US" dirty="0" smtClean="0"/>
              <a:t>Simplification of dynamic instructions using partial static state is being implemented</a:t>
            </a:r>
          </a:p>
          <a:p>
            <a:r>
              <a:rPr lang="en-US" dirty="0" smtClean="0"/>
              <a:t>Future work:</a:t>
            </a:r>
          </a:p>
          <a:p>
            <a:pPr lvl="1"/>
            <a:r>
              <a:rPr lang="en-US" dirty="0" smtClean="0"/>
              <a:t>More semantics-based </a:t>
            </a:r>
            <a:r>
              <a:rPr lang="en-US" dirty="0" smtClean="0"/>
              <a:t>way to simplify </a:t>
            </a:r>
            <a:r>
              <a:rPr lang="en-US" dirty="0" smtClean="0"/>
              <a:t>instructions</a:t>
            </a:r>
          </a:p>
          <a:p>
            <a:pPr lvl="1"/>
            <a:r>
              <a:rPr lang="en-US" dirty="0" smtClean="0"/>
              <a:t>“Given the semantics of ISA L in TSL, automatically generate a partial evaluator for L”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2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4031-BC7C-4854-BB3B-B61E5CD3B582}" type="slidenum">
              <a:rPr lang="en-US"/>
              <a:pPr/>
              <a:t>86</a:t>
            </a:fld>
            <a:endParaRPr lang="en-US" dirty="0"/>
          </a:p>
        </p:txBody>
      </p:sp>
      <p:sp>
        <p:nvSpPr>
          <p:cNvPr id="144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7600"/>
          </a:xfrm>
        </p:spPr>
        <p:txBody>
          <a:bodyPr>
            <a:normAutofit/>
          </a:bodyPr>
          <a:lstStyle/>
          <a:p>
            <a:r>
              <a:rPr lang="en-US" sz="4000" dirty="0"/>
              <a:t>Outline of Talk</a:t>
            </a:r>
          </a:p>
        </p:txBody>
      </p:sp>
      <p:sp>
        <p:nvSpPr>
          <p:cNvPr id="144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412713"/>
            <a:ext cx="8600587" cy="5160887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>
                    <a:lumMod val="65000"/>
                  </a:schemeClr>
                </a:solidFill>
              </a:rPr>
              <a:t>Review of goals</a:t>
            </a:r>
          </a:p>
          <a:p>
            <a:r>
              <a:rPr lang="en-US" sz="2600" dirty="0">
                <a:solidFill>
                  <a:schemeClr val="bg1">
                    <a:lumMod val="65000"/>
                  </a:schemeClr>
                </a:solidFill>
              </a:rPr>
              <a:t>Progress </a:t>
            </a:r>
            <a:r>
              <a:rPr lang="en-US" sz="2600" dirty="0" smtClean="0">
                <a:solidFill>
                  <a:schemeClr val="bg1">
                    <a:lumMod val="65000"/>
                  </a:schemeClr>
                </a:solidFill>
              </a:rPr>
              <a:t>(Oct. 2012 - May 2013)</a:t>
            </a:r>
          </a:p>
          <a:p>
            <a:pPr lvl="1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Component identification</a:t>
            </a:r>
          </a:p>
          <a:p>
            <a:pPr lvl="2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Recovering class hierarchies using dynamic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analysis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Verifying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component properties</a:t>
            </a:r>
          </a:p>
          <a:p>
            <a:pPr lvl="2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Symbolic abstraction (BET + ONR STTR)</a:t>
            </a:r>
          </a:p>
          <a:p>
            <a:pPr lvl="2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Domain-combination technique: combine results from multiple analysis methods</a:t>
            </a:r>
          </a:p>
          <a:p>
            <a:pPr lvl="2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Abstract domain of bit-vector inequalities</a:t>
            </a:r>
          </a:p>
          <a:p>
            <a:pPr lvl="2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Format-compatibility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checking (ONR)</a:t>
            </a:r>
          </a:p>
          <a:p>
            <a:pPr lvl="1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Component extraction</a:t>
            </a:r>
          </a:p>
          <a:p>
            <a:pPr lvl="2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Specialization slicing</a:t>
            </a:r>
          </a:p>
          <a:p>
            <a:pPr lvl="2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Partial evaluation of machine code</a:t>
            </a:r>
          </a:p>
          <a:p>
            <a:r>
              <a:rPr lang="en-US" sz="2600" dirty="0" smtClean="0"/>
              <a:t>Recap </a:t>
            </a:r>
            <a:r>
              <a:rPr lang="en-US" sz="2600" dirty="0"/>
              <a:t>of publications/submissions</a:t>
            </a:r>
          </a:p>
          <a:p>
            <a:r>
              <a:rPr lang="en-US" sz="2600" dirty="0"/>
              <a:t>Recap of plans for 2013</a:t>
            </a:r>
          </a:p>
          <a:p>
            <a:endParaRPr lang="en-US" sz="24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59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 of </a:t>
            </a:r>
            <a:r>
              <a:rPr lang="en-US" dirty="0" smtClean="0"/>
              <a:t>publications/submissions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01094"/>
            <a:ext cx="8229600" cy="5273547"/>
          </a:xfrm>
        </p:spPr>
        <p:txBody>
          <a:bodyPr>
            <a:noAutofit/>
          </a:bodyPr>
          <a:lstStyle/>
          <a:p>
            <a:pPr>
              <a:spcBef>
                <a:spcPts val="240"/>
              </a:spcBef>
              <a:buFontTx/>
              <a:buAutoNum type="arabicPeriod"/>
            </a:pPr>
            <a:r>
              <a:rPr lang="en-US" sz="1400" dirty="0" smtClean="0"/>
              <a:t>Lim</a:t>
            </a:r>
            <a:r>
              <a:rPr lang="en-US" sz="1400" dirty="0"/>
              <a:t>, J. and Reps. T., TSL: A system for generating abstract interpreters and its application to machine-code analysis. To </a:t>
            </a:r>
            <a:r>
              <a:rPr lang="en-US" sz="1400" dirty="0" smtClean="0"/>
              <a:t>appear in </a:t>
            </a:r>
            <a:r>
              <a:rPr lang="en-US" sz="1400" dirty="0"/>
              <a:t>ACM Trans. on Program. Lang. and Syst. (TOPLAS), April </a:t>
            </a:r>
            <a:r>
              <a:rPr lang="en-US" sz="1400" dirty="0" smtClean="0"/>
              <a:t>2013.   </a:t>
            </a:r>
            <a:r>
              <a:rPr lang="en-US" sz="1400" dirty="0" smtClean="0">
                <a:hlinkClick r:id="rId2"/>
              </a:rPr>
              <a:t>http://www.cs.wisc.edu/wpis/papers/toplas13-tsl-final.pdf</a:t>
            </a:r>
            <a:endParaRPr lang="en-US" sz="1400" dirty="0" smtClean="0"/>
          </a:p>
          <a:p>
            <a:pPr>
              <a:spcBef>
                <a:spcPts val="240"/>
              </a:spcBef>
              <a:buFontTx/>
              <a:buAutoNum type="arabicPeriod"/>
            </a:pPr>
            <a:endParaRPr lang="en-US" sz="1400" dirty="0"/>
          </a:p>
          <a:p>
            <a:pPr>
              <a:spcBef>
                <a:spcPts val="240"/>
              </a:spcBef>
              <a:buFontTx/>
              <a:buAutoNum type="arabicPeriod"/>
            </a:pPr>
            <a:r>
              <a:rPr lang="en-US" sz="1400" dirty="0" err="1" smtClean="0"/>
              <a:t>Srinivasan</a:t>
            </a:r>
            <a:r>
              <a:rPr lang="en-US" sz="1400" dirty="0"/>
              <a:t>, V.K. and Reps, T., Software-architecture recovery from machine code. TR-1781, Computer Sciences Department, University of Wisconsin, Madison, WI, March 2013. Submitted for conference publication. </a:t>
            </a:r>
            <a:r>
              <a:rPr lang="en-US" sz="1400" dirty="0">
                <a:hlinkClick r:id="rId3"/>
              </a:rPr>
              <a:t>http://www.cs.wisc.edu/wpis/papers/tr1781.pdf</a:t>
            </a:r>
            <a:endParaRPr lang="en-US" sz="1400" dirty="0"/>
          </a:p>
          <a:p>
            <a:pPr>
              <a:spcBef>
                <a:spcPts val="240"/>
              </a:spcBef>
              <a:buFontTx/>
              <a:buAutoNum type="arabicPeriod"/>
            </a:pPr>
            <a:endParaRPr lang="en-US" sz="1400" dirty="0"/>
          </a:p>
          <a:p>
            <a:pPr>
              <a:spcBef>
                <a:spcPts val="240"/>
              </a:spcBef>
              <a:buFontTx/>
              <a:buAutoNum type="arabicPeriod"/>
            </a:pPr>
            <a:r>
              <a:rPr lang="en-US" sz="1400" dirty="0" err="1" smtClean="0"/>
              <a:t>Aung</a:t>
            </a:r>
            <a:r>
              <a:rPr lang="en-US" sz="1400" dirty="0"/>
              <a:t>, M., </a:t>
            </a:r>
            <a:r>
              <a:rPr lang="en-US" sz="1400" dirty="0" err="1"/>
              <a:t>Horwitz</a:t>
            </a:r>
            <a:r>
              <a:rPr lang="en-US" sz="1400" dirty="0"/>
              <a:t>, S., Joiner, R., and Reps, T., Specialization slicing. TR-1776, Computer Sciences Department, University of Wisconsin, Madison, WI, October 2012. Submitted for journal publication. </a:t>
            </a:r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www.cs.wisc.edu/wpis/papers/SpecSlicing-submission.pdf</a:t>
            </a:r>
            <a:endParaRPr lang="en-US" sz="1400" dirty="0"/>
          </a:p>
          <a:p>
            <a:pPr>
              <a:spcBef>
                <a:spcPts val="240"/>
              </a:spcBef>
              <a:buFontTx/>
              <a:buAutoNum type="arabicPeriod"/>
            </a:pPr>
            <a:endParaRPr lang="en-US" sz="1400" dirty="0"/>
          </a:p>
          <a:p>
            <a:pPr>
              <a:spcBef>
                <a:spcPts val="240"/>
              </a:spcBef>
              <a:buFontTx/>
              <a:buAutoNum type="arabicPeriod"/>
            </a:pPr>
            <a:r>
              <a:rPr lang="en-US" sz="1400" dirty="0"/>
              <a:t>Thakur, A., </a:t>
            </a:r>
            <a:r>
              <a:rPr lang="en-US" sz="1400" dirty="0" err="1"/>
              <a:t>Lal</a:t>
            </a:r>
            <a:r>
              <a:rPr lang="en-US" sz="1400" dirty="0"/>
              <a:t>, A., Lim, J., and Reps, T., </a:t>
            </a:r>
            <a:r>
              <a:rPr lang="en-US" sz="1400" dirty="0" err="1"/>
              <a:t>PostHat</a:t>
            </a:r>
            <a:r>
              <a:rPr lang="en-US" sz="1400" dirty="0"/>
              <a:t> and all that: Automating abstract interpretation. To appear in </a:t>
            </a:r>
            <a:r>
              <a:rPr lang="en-US" sz="1400" i="1" dirty="0" err="1"/>
              <a:t>Electr</a:t>
            </a:r>
            <a:r>
              <a:rPr lang="en-US" sz="1400" i="1" dirty="0"/>
              <a:t>. </a:t>
            </a:r>
            <a:r>
              <a:rPr lang="en-US" sz="1400" i="1" dirty="0" smtClean="0"/>
              <a:t>Notes in </a:t>
            </a:r>
            <a:r>
              <a:rPr lang="en-US" sz="1400" i="1" dirty="0" err="1"/>
              <a:t>Theor</a:t>
            </a:r>
            <a:r>
              <a:rPr lang="en-US" sz="1400" i="1" dirty="0"/>
              <a:t>. </a:t>
            </a:r>
            <a:r>
              <a:rPr lang="en-US" sz="1400" i="1" dirty="0" err="1"/>
              <a:t>Comput</a:t>
            </a:r>
            <a:r>
              <a:rPr lang="en-US" sz="1400" i="1" dirty="0"/>
              <a:t>. Sci.</a:t>
            </a:r>
            <a:r>
              <a:rPr lang="en-US" sz="1400" dirty="0"/>
              <a:t>, 2013</a:t>
            </a:r>
            <a:r>
              <a:rPr lang="en-US" sz="1400" dirty="0" smtClean="0"/>
              <a:t>. </a:t>
            </a:r>
            <a:r>
              <a:rPr lang="en-US" sz="1400" dirty="0" smtClean="0">
                <a:hlinkClick r:id="rId5"/>
              </a:rPr>
              <a:t>http://www.cs.wisc.edu/wpis/papers/tapas13.pdf</a:t>
            </a:r>
            <a:endParaRPr lang="en-US" sz="1400" dirty="0"/>
          </a:p>
          <a:p>
            <a:pPr>
              <a:spcBef>
                <a:spcPts val="240"/>
              </a:spcBef>
              <a:buFontTx/>
              <a:buAutoNum type="arabicPeriod"/>
            </a:pPr>
            <a:endParaRPr lang="en-US" sz="1400" dirty="0"/>
          </a:p>
          <a:p>
            <a:pPr>
              <a:spcBef>
                <a:spcPts val="240"/>
              </a:spcBef>
              <a:buFontTx/>
              <a:buAutoNum type="arabicPeriod"/>
            </a:pPr>
            <a:r>
              <a:rPr lang="en-US" sz="1400" dirty="0" smtClean="0"/>
              <a:t>Sharma</a:t>
            </a:r>
            <a:r>
              <a:rPr lang="en-US" sz="1400" dirty="0"/>
              <a:t>, T., Thakur, A., and Reps, T., An abstract domain for bit-vector inequalities. TR-1789, Computer Sciences Department, University of Wisconsin, Madison, WI, April 2013. </a:t>
            </a:r>
            <a:r>
              <a:rPr lang="en-US" sz="1400" dirty="0">
                <a:hlinkClick r:id="rId6"/>
              </a:rPr>
              <a:t>http://</a:t>
            </a:r>
            <a:r>
              <a:rPr lang="en-US" sz="1400" dirty="0" smtClean="0">
                <a:hlinkClick r:id="rId6"/>
              </a:rPr>
              <a:t>www.cs.wisc.edu/wpis/papers/tr1789.pdf</a:t>
            </a:r>
            <a:endParaRPr lang="en-US" sz="1400" dirty="0" smtClean="0"/>
          </a:p>
          <a:p>
            <a:pPr>
              <a:spcBef>
                <a:spcPts val="240"/>
              </a:spcBef>
              <a:buFontTx/>
              <a:buAutoNum type="arabicPeriod"/>
            </a:pPr>
            <a:endParaRPr lang="en-US" sz="1400" dirty="0"/>
          </a:p>
          <a:p>
            <a:pPr>
              <a:spcBef>
                <a:spcPts val="240"/>
              </a:spcBef>
              <a:buFontTx/>
              <a:buAutoNum type="arabicPeriod"/>
            </a:pPr>
            <a:r>
              <a:rPr lang="en-US" sz="1400" dirty="0"/>
              <a:t>Elder, M., Lim, J., Sharma, T., Andersen, T., and Reps, T., Abstract domains of affine relations. TR-1792, Computer Sciences Department, University of Wisconsin, Madison, WI, May 2013. Submitted for journal publication</a:t>
            </a:r>
            <a:r>
              <a:rPr lang="en-US" sz="1400" dirty="0" smtClean="0"/>
              <a:t>. </a:t>
            </a:r>
            <a:r>
              <a:rPr lang="en-US" sz="1400" dirty="0">
                <a:hlinkClick r:id="rId7"/>
              </a:rPr>
              <a:t>http://</a:t>
            </a:r>
            <a:r>
              <a:rPr lang="en-US" sz="1400" dirty="0" smtClean="0">
                <a:hlinkClick r:id="rId7"/>
              </a:rPr>
              <a:t>www.cs.wisc.edu/wpis/papers/tr1792.pdf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983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Plans for next six months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043" y="1520688"/>
            <a:ext cx="8666921" cy="4999383"/>
          </a:xfrm>
        </p:spPr>
        <p:txBody>
          <a:bodyPr>
            <a:normAutofit/>
          </a:bodyPr>
          <a:lstStyle/>
          <a:p>
            <a:r>
              <a:rPr lang="en-US" dirty="0" smtClean="0"/>
              <a:t>Component extraction</a:t>
            </a:r>
          </a:p>
          <a:p>
            <a:pPr lvl="1"/>
            <a:r>
              <a:rPr lang="en-US" dirty="0" smtClean="0"/>
              <a:t>Partial evaluator for machine code</a:t>
            </a:r>
            <a:endParaRPr lang="en-US" dirty="0"/>
          </a:p>
          <a:p>
            <a:r>
              <a:rPr lang="en-US" dirty="0" smtClean="0"/>
              <a:t>Verifying </a:t>
            </a:r>
            <a:r>
              <a:rPr lang="en-US" dirty="0"/>
              <a:t>component </a:t>
            </a:r>
            <a:r>
              <a:rPr lang="en-US" dirty="0" smtClean="0"/>
              <a:t>properties</a:t>
            </a:r>
          </a:p>
          <a:p>
            <a:pPr lvl="1"/>
            <a:r>
              <a:rPr lang="en-US" dirty="0" smtClean="0"/>
              <a:t>Perfecting domain-combination template</a:t>
            </a:r>
          </a:p>
          <a:p>
            <a:pPr lvl="2"/>
            <a:r>
              <a:rPr lang="en-US" sz="1800" dirty="0" smtClean="0"/>
              <a:t>BVMI</a:t>
            </a:r>
          </a:p>
          <a:p>
            <a:pPr lvl="2"/>
            <a:r>
              <a:rPr lang="en-US" sz="1800" dirty="0"/>
              <a:t>Heuristics for view selection</a:t>
            </a:r>
          </a:p>
          <a:p>
            <a:pPr lvl="1"/>
            <a:r>
              <a:rPr lang="en-US" dirty="0" smtClean="0"/>
              <a:t>Apply </a:t>
            </a:r>
            <a:r>
              <a:rPr lang="en-US" dirty="0"/>
              <a:t>symbolic abstraction to list-manipulating programs</a:t>
            </a:r>
          </a:p>
          <a:p>
            <a:pPr lvl="1"/>
            <a:r>
              <a:rPr lang="en-US" dirty="0" smtClean="0"/>
              <a:t>Better than best inductive invariants!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7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mond 11"/>
          <p:cNvSpPr/>
          <p:nvPr/>
        </p:nvSpPr>
        <p:spPr>
          <a:xfrm>
            <a:off x="1403441" y="1862892"/>
            <a:ext cx="3419640" cy="4382868"/>
          </a:xfrm>
          <a:prstGeom prst="diamond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p:cxnSp>
        <p:nvCxnSpPr>
          <p:cNvPr id="5" name="Straight Connector 4"/>
          <p:cNvCxnSpPr>
            <a:endCxn id="12" idx="0"/>
          </p:cNvCxnSpPr>
          <p:nvPr/>
        </p:nvCxnSpPr>
        <p:spPr>
          <a:xfrm>
            <a:off x="3113080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2" idx="0"/>
          </p:cNvCxnSpPr>
          <p:nvPr/>
        </p:nvCxnSpPr>
        <p:spPr>
          <a:xfrm flipV="1">
            <a:off x="3113080" y="1862892"/>
            <a:ext cx="181" cy="114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2" idx="0"/>
          </p:cNvCxnSpPr>
          <p:nvPr/>
        </p:nvCxnSpPr>
        <p:spPr>
          <a:xfrm flipV="1">
            <a:off x="3113080" y="1862892"/>
            <a:ext cx="181" cy="114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2" idx="0"/>
          </p:cNvCxnSpPr>
          <p:nvPr/>
        </p:nvCxnSpPr>
        <p:spPr>
          <a:xfrm>
            <a:off x="3113080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2" idx="0"/>
          </p:cNvCxnSpPr>
          <p:nvPr/>
        </p:nvCxnSpPr>
        <p:spPr>
          <a:xfrm>
            <a:off x="3113080" y="1862892"/>
            <a:ext cx="181" cy="0"/>
          </a:xfrm>
          <a:prstGeom prst="line">
            <a:avLst/>
          </a:prstGeom>
          <a:ln w="16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838185" y="1286574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⊤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185" y="1286574"/>
                <a:ext cx="550151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2852039" y="6245760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039" y="6245760"/>
                <a:ext cx="550151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>
          <a:xfrm flipH="1">
            <a:off x="3142395" y="2371274"/>
            <a:ext cx="155892" cy="219526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457200" y="1524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Stålmarck’s</a:t>
            </a:r>
            <a:r>
              <a:rPr lang="en-US" dirty="0"/>
              <a:t> method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 flipH="1">
            <a:off x="2768138" y="2590800"/>
            <a:ext cx="358976" cy="30537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3142395" y="2590800"/>
            <a:ext cx="254237" cy="333592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H="1">
            <a:off x="2712696" y="2896170"/>
            <a:ext cx="76200" cy="306334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3402190" y="2924392"/>
            <a:ext cx="80608" cy="375467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2725537" y="3082092"/>
            <a:ext cx="387543" cy="152400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H="1" flipV="1">
            <a:off x="3113080" y="3082092"/>
            <a:ext cx="370233" cy="243337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3113261" y="3202504"/>
            <a:ext cx="370052" cy="518663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2486321" y="3220959"/>
            <a:ext cx="626940" cy="409270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2486836" y="3630229"/>
            <a:ext cx="81803" cy="486675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3483313" y="3721167"/>
            <a:ext cx="81803" cy="486675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V="1">
            <a:off x="2568639" y="3964504"/>
            <a:ext cx="448857" cy="152400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H="1" flipV="1">
            <a:off x="3017496" y="3964504"/>
            <a:ext cx="552965" cy="243338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8F7-15F9-4DFB-921C-EEFB2B83F565}" type="slidenum">
              <a:rPr lang="en-US" smtClean="0"/>
              <a:t>89</a:t>
            </a:fld>
            <a:endParaRPr lang="en-US"/>
          </a:p>
        </p:txBody>
      </p:sp>
      <p:cxnSp>
        <p:nvCxnSpPr>
          <p:cNvPr id="40" name="Straight Arrow Connector 39"/>
          <p:cNvCxnSpPr>
            <a:stCxn id="12" idx="0"/>
          </p:cNvCxnSpPr>
          <p:nvPr/>
        </p:nvCxnSpPr>
        <p:spPr>
          <a:xfrm>
            <a:off x="3113261" y="1862892"/>
            <a:ext cx="180717" cy="508382"/>
          </a:xfrm>
          <a:prstGeom prst="straightConnector1">
            <a:avLst/>
          </a:prstGeom>
          <a:ln w="28575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ular Callout 28"/>
          <p:cNvSpPr/>
          <p:nvPr/>
        </p:nvSpPr>
        <p:spPr>
          <a:xfrm>
            <a:off x="4837148" y="4712677"/>
            <a:ext cx="4194309" cy="1603715"/>
          </a:xfrm>
          <a:prstGeom prst="wedgeRoundRectCallout">
            <a:avLst>
              <a:gd name="adj1" fmla="val -93208"/>
              <a:gd name="adj2" fmla="val -93071"/>
              <a:gd name="adj3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</a:rPr>
              <a:t>An invariant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</a:rPr>
              <a:t>Not inductive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</a:rPr>
              <a:t>More precise (= better) than best inductive invariant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349748" y="1097280"/>
            <a:ext cx="2919609" cy="774070"/>
          </a:xfrm>
          <a:prstGeom prst="wedgeRoundRectCallout">
            <a:avLst>
              <a:gd name="adj1" fmla="val -122870"/>
              <a:gd name="adj2" fmla="val 144121"/>
              <a:gd name="adj3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E.g., best inductive invariant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0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“this” pointer idiom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ommon </a:t>
            </a:r>
            <a:r>
              <a:rPr lang="en-US" dirty="0"/>
              <a:t>idiom in object-oriented </a:t>
            </a:r>
            <a:r>
              <a:rPr lang="en-US" dirty="0" smtClean="0"/>
              <a:t>programming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this” pointer = 1</a:t>
            </a:r>
            <a:r>
              <a:rPr lang="en-US" baseline="30000" dirty="0"/>
              <a:t>st</a:t>
            </a:r>
            <a:r>
              <a:rPr lang="en-US" dirty="0"/>
              <a:t> argument of methods of a class</a:t>
            </a:r>
          </a:p>
          <a:p>
            <a:pPr lvl="1"/>
            <a:r>
              <a:rPr lang="en-US" dirty="0" smtClean="0"/>
              <a:t>Used </a:t>
            </a:r>
            <a:r>
              <a:rPr lang="en-US" dirty="0"/>
              <a:t>to classify sets of </a:t>
            </a:r>
            <a:r>
              <a:rPr lang="en-US" dirty="0" smtClean="0"/>
              <a:t>functions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Unique </a:t>
            </a:r>
            <a:r>
              <a:rPr lang="en-US" dirty="0" err="1"/>
              <a:t>finalizer</a:t>
            </a:r>
            <a:r>
              <a:rPr lang="en-US" dirty="0"/>
              <a:t> idiom</a:t>
            </a:r>
          </a:p>
          <a:p>
            <a:pPr lvl="1"/>
            <a:r>
              <a:rPr lang="en-US" dirty="0"/>
              <a:t>Unique method in each class (Destructor in C++)</a:t>
            </a:r>
          </a:p>
          <a:p>
            <a:pPr lvl="1"/>
            <a:r>
              <a:rPr lang="en-US" dirty="0"/>
              <a:t>Cleans up object</a:t>
            </a:r>
          </a:p>
          <a:p>
            <a:pPr lvl="1"/>
            <a:r>
              <a:rPr lang="en-US" dirty="0"/>
              <a:t>Parent-class </a:t>
            </a:r>
            <a:r>
              <a:rPr lang="en-US" dirty="0" err="1"/>
              <a:t>finalizer</a:t>
            </a:r>
            <a:r>
              <a:rPr lang="en-US" dirty="0"/>
              <a:t> called at end of child-class </a:t>
            </a:r>
            <a:r>
              <a:rPr lang="en-US" dirty="0" err="1"/>
              <a:t>finalizer</a:t>
            </a:r>
            <a:endParaRPr lang="en-US" dirty="0"/>
          </a:p>
          <a:p>
            <a:pPr lvl="1"/>
            <a:r>
              <a:rPr lang="en-US" dirty="0"/>
              <a:t>Used to recover inheritance and composition relationships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DARPA BET IPR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0" y="5355008"/>
            <a:ext cx="2133600" cy="304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 dirty="0" smtClean="0">
                <a:effectLst/>
                <a:latin typeface="Consolas"/>
              </a:rPr>
              <a:t>void </a:t>
            </a:r>
            <a:r>
              <a:rPr lang="en-US" sz="1400" b="0" i="0" dirty="0" err="1" smtClean="0">
                <a:effectLst/>
                <a:latin typeface="Consolas"/>
              </a:rPr>
              <a:t>SetID</a:t>
            </a:r>
            <a:r>
              <a:rPr lang="en-US" sz="1400" b="0" i="0" dirty="0" smtClean="0">
                <a:effectLst/>
                <a:latin typeface="Consolas"/>
              </a:rPr>
              <a:t>(</a:t>
            </a:r>
            <a:r>
              <a:rPr lang="en-US" sz="1400" b="0" i="0" dirty="0" err="1" smtClean="0">
                <a:effectLst/>
                <a:latin typeface="Consolas"/>
              </a:rPr>
              <a:t>int</a:t>
            </a:r>
            <a:r>
              <a:rPr lang="en-US" sz="1400" b="0" i="0" dirty="0" smtClean="0">
                <a:effectLst/>
                <a:latin typeface="Consolas"/>
              </a:rPr>
              <a:t> </a:t>
            </a:r>
            <a:r>
              <a:rPr lang="en-US" sz="1400" b="0" i="0" dirty="0" err="1" smtClean="0">
                <a:effectLst/>
                <a:latin typeface="Consolas"/>
              </a:rPr>
              <a:t>nID</a:t>
            </a:r>
            <a:r>
              <a:rPr lang="en-US" sz="1400" b="0" i="0" dirty="0" smtClean="0">
                <a:effectLst/>
                <a:latin typeface="Consolas"/>
              </a:rPr>
              <a:t>)</a:t>
            </a:r>
            <a:endParaRPr lang="en-US" sz="1400" dirty="0"/>
          </a:p>
        </p:txBody>
      </p:sp>
      <p:sp>
        <p:nvSpPr>
          <p:cNvPr id="12" name="Rounded Rectangle 11"/>
          <p:cNvSpPr/>
          <p:nvPr/>
        </p:nvSpPr>
        <p:spPr>
          <a:xfrm>
            <a:off x="304800" y="6006625"/>
            <a:ext cx="4114800" cy="3361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 dirty="0" smtClean="0">
                <a:effectLst/>
                <a:latin typeface="Consolas"/>
              </a:rPr>
              <a:t>void </a:t>
            </a:r>
            <a:r>
              <a:rPr lang="en-US" sz="1400" b="0" i="0" dirty="0" err="1" smtClean="0">
                <a:effectLst/>
                <a:latin typeface="Consolas"/>
              </a:rPr>
              <a:t>SetID</a:t>
            </a:r>
            <a:r>
              <a:rPr lang="en-US" sz="1400" b="0" i="0" dirty="0" smtClean="0">
                <a:effectLst/>
                <a:latin typeface="Consolas"/>
              </a:rPr>
              <a:t>(Simple* </a:t>
            </a:r>
            <a:r>
              <a:rPr lang="en-US" sz="1400" b="0" i="0" dirty="0" err="1" smtClean="0">
                <a:effectLst/>
                <a:latin typeface="Consolas"/>
              </a:rPr>
              <a:t>const</a:t>
            </a:r>
            <a:r>
              <a:rPr lang="en-US" sz="1400" b="0" i="0" dirty="0" smtClean="0">
                <a:effectLst/>
                <a:latin typeface="Consolas"/>
              </a:rPr>
              <a:t> this, </a:t>
            </a:r>
            <a:r>
              <a:rPr lang="en-US" sz="1400" b="0" i="0" dirty="0" err="1" smtClean="0">
                <a:effectLst/>
                <a:latin typeface="Consolas"/>
              </a:rPr>
              <a:t>int</a:t>
            </a:r>
            <a:r>
              <a:rPr lang="en-US" sz="1400" b="0" i="0" dirty="0" smtClean="0">
                <a:effectLst/>
                <a:latin typeface="Consolas"/>
              </a:rPr>
              <a:t> </a:t>
            </a:r>
            <a:r>
              <a:rPr lang="en-US" sz="1400" b="0" i="0" dirty="0" err="1" smtClean="0">
                <a:effectLst/>
                <a:latin typeface="Consolas"/>
              </a:rPr>
              <a:t>nID</a:t>
            </a:r>
            <a:r>
              <a:rPr lang="en-US" sz="1400" b="0" i="0" dirty="0" smtClean="0">
                <a:effectLst/>
                <a:latin typeface="Consolas"/>
              </a:rPr>
              <a:t>)</a:t>
            </a:r>
            <a:endParaRPr lang="en-US" sz="1400" dirty="0"/>
          </a:p>
        </p:txBody>
      </p:sp>
      <p:sp>
        <p:nvSpPr>
          <p:cNvPr id="13" name="Bent-Up Arrow 12"/>
          <p:cNvSpPr/>
          <p:nvPr/>
        </p:nvSpPr>
        <p:spPr>
          <a:xfrm rot="10800000">
            <a:off x="1524000" y="5452216"/>
            <a:ext cx="533400" cy="402008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0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Plans for next six months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431" y="1520688"/>
            <a:ext cx="8878957" cy="5105195"/>
          </a:xfrm>
        </p:spPr>
        <p:txBody>
          <a:bodyPr>
            <a:normAutofit/>
          </a:bodyPr>
          <a:lstStyle/>
          <a:p>
            <a:r>
              <a:rPr lang="en-US" dirty="0" smtClean="0"/>
              <a:t>Component extraction</a:t>
            </a:r>
          </a:p>
          <a:p>
            <a:pPr lvl="1"/>
            <a:r>
              <a:rPr lang="en-US" dirty="0" smtClean="0"/>
              <a:t>Partial evaluator for machine code</a:t>
            </a:r>
            <a:endParaRPr lang="en-US" dirty="0"/>
          </a:p>
          <a:p>
            <a:r>
              <a:rPr lang="en-US" dirty="0" smtClean="0"/>
              <a:t>Verifying </a:t>
            </a:r>
            <a:r>
              <a:rPr lang="en-US" dirty="0"/>
              <a:t>component </a:t>
            </a:r>
            <a:r>
              <a:rPr lang="en-US" dirty="0" smtClean="0"/>
              <a:t>properties</a:t>
            </a:r>
          </a:p>
          <a:p>
            <a:pPr lvl="1"/>
            <a:r>
              <a:rPr lang="en-US" dirty="0" smtClean="0"/>
              <a:t>Perfecting domain-combination template</a:t>
            </a:r>
          </a:p>
          <a:p>
            <a:pPr lvl="2"/>
            <a:r>
              <a:rPr lang="en-US" sz="1800" dirty="0" smtClean="0"/>
              <a:t>BVMI</a:t>
            </a:r>
          </a:p>
          <a:p>
            <a:pPr lvl="2"/>
            <a:r>
              <a:rPr lang="en-US" sz="1800" dirty="0"/>
              <a:t>Heuristics for view selection</a:t>
            </a:r>
          </a:p>
          <a:p>
            <a:pPr lvl="1"/>
            <a:r>
              <a:rPr lang="en-US" dirty="0" smtClean="0"/>
              <a:t>Apply </a:t>
            </a:r>
            <a:r>
              <a:rPr lang="en-US" dirty="0"/>
              <a:t>symbolic abstraction to list-manipulating programs</a:t>
            </a:r>
          </a:p>
          <a:p>
            <a:pPr lvl="1"/>
            <a:r>
              <a:rPr lang="en-US" dirty="0" smtClean="0"/>
              <a:t>Better than best inductive invariants!</a:t>
            </a:r>
          </a:p>
          <a:p>
            <a:pPr lvl="2"/>
            <a:r>
              <a:rPr lang="en-US" dirty="0"/>
              <a:t>Incorporate </a:t>
            </a:r>
            <a:r>
              <a:rPr lang="en-US" dirty="0" smtClean="0"/>
              <a:t>“</a:t>
            </a:r>
            <a:r>
              <a:rPr lang="en-US" dirty="0" err="1" smtClean="0"/>
              <a:t>Stålmarck</a:t>
            </a:r>
            <a:r>
              <a:rPr lang="en-US" dirty="0" smtClean="0"/>
              <a:t> pump” into </a:t>
            </a:r>
            <a:r>
              <a:rPr lang="en-US" sz="1800" dirty="0" err="1" smtClean="0"/>
              <a:t>McVeto</a:t>
            </a:r>
            <a:r>
              <a:rPr lang="en-US" sz="1800" dirty="0" smtClean="0"/>
              <a:t> (</a:t>
            </a:r>
            <a:r>
              <a:rPr lang="en-US" sz="1800" u="sng" dirty="0" smtClean="0"/>
              <a:t>M</a:t>
            </a:r>
            <a:r>
              <a:rPr lang="en-US" sz="1800" dirty="0" smtClean="0"/>
              <a:t>achine </a:t>
            </a:r>
            <a:r>
              <a:rPr lang="en-US" sz="1800" u="sng" dirty="0" smtClean="0"/>
              <a:t>c</a:t>
            </a:r>
            <a:r>
              <a:rPr lang="en-US" sz="1800" dirty="0" smtClean="0"/>
              <a:t>ode </a:t>
            </a:r>
            <a:r>
              <a:rPr lang="en-US" sz="1800" u="sng" dirty="0" smtClean="0"/>
              <a:t>Ve</a:t>
            </a:r>
            <a:r>
              <a:rPr lang="en-US" sz="1800" dirty="0" smtClean="0"/>
              <a:t>rification </a:t>
            </a:r>
            <a:r>
              <a:rPr lang="en-US" sz="1800" u="sng" dirty="0" smtClean="0"/>
              <a:t>to</a:t>
            </a:r>
            <a:r>
              <a:rPr lang="en-US" sz="1800" dirty="0" smtClean="0"/>
              <a:t>ol)</a:t>
            </a:r>
          </a:p>
          <a:p>
            <a:pPr lvl="1"/>
            <a:r>
              <a:rPr lang="en-US" dirty="0" smtClean="0"/>
              <a:t>Technology transfer to  </a:t>
            </a:r>
            <a:r>
              <a:rPr lang="en-US" dirty="0" err="1" smtClean="0"/>
              <a:t>GrammaTech’s</a:t>
            </a:r>
            <a:r>
              <a:rPr lang="en-US" dirty="0" smtClean="0"/>
              <a:t> DARPA VET project</a:t>
            </a:r>
          </a:p>
          <a:p>
            <a:pPr lvl="2"/>
            <a:r>
              <a:rPr lang="en-US" dirty="0" smtClean="0"/>
              <a:t>Tim Fraser, DARPA VET PM</a:t>
            </a:r>
          </a:p>
          <a:p>
            <a:pPr lvl="2"/>
            <a:r>
              <a:rPr lang="en-US" dirty="0" smtClean="0"/>
              <a:t>Alexey </a:t>
            </a:r>
            <a:r>
              <a:rPr lang="en-US" dirty="0" err="1" smtClean="0"/>
              <a:t>Loginov</a:t>
            </a:r>
            <a:r>
              <a:rPr lang="en-US" dirty="0" smtClean="0"/>
              <a:t>, </a:t>
            </a:r>
            <a:r>
              <a:rPr lang="en-US" dirty="0" err="1" smtClean="0"/>
              <a:t>GrammaTech</a:t>
            </a:r>
            <a:r>
              <a:rPr lang="en-US" dirty="0" smtClean="0"/>
              <a:t> PI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2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</a:t>
            </a:r>
            <a:r>
              <a:rPr lang="en-US" dirty="0" smtClean="0"/>
              <a:t>Work: </a:t>
            </a:r>
            <a:r>
              <a:rPr lang="en-US" dirty="0"/>
              <a:t>Dependences across the 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Aim: Identify pairs of functions that have </a:t>
            </a:r>
            <a:r>
              <a:rPr lang="en-US" dirty="0" smtClean="0"/>
              <a:t>producer </a:t>
            </a:r>
            <a:r>
              <a:rPr lang="en-US" dirty="0"/>
              <a:t>consumer relationships </a:t>
            </a:r>
            <a:r>
              <a:rPr lang="en-US" dirty="0" smtClean="0"/>
              <a:t>mediated </a:t>
            </a:r>
            <a:r>
              <a:rPr lang="en-US" dirty="0"/>
              <a:t>by the OS</a:t>
            </a:r>
          </a:p>
          <a:p>
            <a:pPr lvl="0"/>
            <a:r>
              <a:rPr lang="en-US" dirty="0" smtClean="0"/>
              <a:t>Not identified </a:t>
            </a:r>
            <a:r>
              <a:rPr lang="en-US" dirty="0"/>
              <a:t>by existing </a:t>
            </a:r>
            <a:r>
              <a:rPr lang="en-US" dirty="0" smtClean="0"/>
              <a:t>program-analysis tools</a:t>
            </a:r>
          </a:p>
          <a:p>
            <a:pPr lvl="1"/>
            <a:r>
              <a:rPr lang="en-US" dirty="0" smtClean="0"/>
              <a:t>treat </a:t>
            </a:r>
            <a:r>
              <a:rPr lang="en-US" dirty="0"/>
              <a:t>system calls conservatively (system call exhibits every possible behavior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treat system calls unsoundly </a:t>
            </a:r>
            <a:r>
              <a:rPr lang="en-US" dirty="0"/>
              <a:t>(system call does </a:t>
            </a:r>
            <a:r>
              <a:rPr lang="en-US" dirty="0" smtClean="0"/>
              <a:t>“nothing”)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Dagstuhl Seminar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scenario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DARPA BET IPR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98392" y="1828800"/>
            <a:ext cx="1762897" cy="423424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27222" y="2813219"/>
            <a:ext cx="1696995" cy="947351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07550" y="2809103"/>
            <a:ext cx="1696995" cy="947351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03376" y="4156003"/>
            <a:ext cx="1696995" cy="947351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70476" y="1832916"/>
            <a:ext cx="1762897" cy="423424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31343" y="2075935"/>
            <a:ext cx="1696995" cy="313035"/>
          </a:xfrm>
          <a:prstGeom prst="rect">
            <a:avLst/>
          </a:prstGeom>
          <a:solidFill>
            <a:srgbClr val="C00000">
              <a:alpha val="39000"/>
            </a:srgbClr>
          </a:solidFill>
          <a:ln w="19050">
            <a:solidFill>
              <a:srgbClr val="C00000"/>
            </a:solidFill>
          </a:ln>
          <a:effectLst>
            <a:outerShdw blurRad="50800" sx="1000" sy="1000" algn="ctr" rotWithShape="0"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Dependences across the OS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dirty="0"/>
              <a:t>Why do we need them?</a:t>
            </a:r>
          </a:p>
          <a:p>
            <a:pPr lvl="1"/>
            <a:r>
              <a:rPr lang="en-US" dirty="0"/>
              <a:t>reuse of a component requires extraction and reuse of all component dependences</a:t>
            </a:r>
          </a:p>
          <a:p>
            <a:pPr lvl="1"/>
            <a:r>
              <a:rPr lang="en-US" dirty="0" smtClean="0"/>
              <a:t>must identify </a:t>
            </a:r>
            <a:r>
              <a:rPr lang="en-US" dirty="0"/>
              <a:t>all dependences of a component so that they can be extracted as </a:t>
            </a:r>
            <a:r>
              <a:rPr lang="en-US" dirty="0" smtClean="0"/>
              <a:t>well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en-US" dirty="0"/>
              <a:t>Component B writes to a pipe</a:t>
            </a:r>
          </a:p>
          <a:p>
            <a:pPr lvl="0"/>
            <a:r>
              <a:rPr lang="en-US" dirty="0"/>
              <a:t>Component A reads from the same pipe</a:t>
            </a:r>
          </a:p>
          <a:p>
            <a:pPr lvl="0"/>
            <a:r>
              <a:rPr lang="en-US" dirty="0"/>
              <a:t>If A is extracted and executed, it will block forever</a:t>
            </a:r>
          </a:p>
          <a:p>
            <a:pPr lvl="0"/>
            <a:r>
              <a:rPr lang="en-US" dirty="0"/>
              <a:t>Since </a:t>
            </a:r>
            <a:r>
              <a:rPr lang="en-US" dirty="0" smtClean="0"/>
              <a:t>A </a:t>
            </a:r>
            <a:r>
              <a:rPr lang="en-US" dirty="0"/>
              <a:t>is dependent on </a:t>
            </a:r>
            <a:r>
              <a:rPr lang="en-US" dirty="0" smtClean="0"/>
              <a:t>B, </a:t>
            </a:r>
            <a:r>
              <a:rPr lang="en-US" dirty="0"/>
              <a:t>B should also be extracted and executed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Dagstuhl Seminar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53000" y="3962400"/>
            <a:ext cx="1447800" cy="838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Component</a:t>
            </a:r>
            <a:r>
              <a:rPr lang="en-US" sz="1600" baseline="0" dirty="0" smtClean="0">
                <a:solidFill>
                  <a:schemeClr val="tx1"/>
                </a:solidFill>
              </a:rPr>
              <a:t> 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0200" y="5046733"/>
            <a:ext cx="2514600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 smtClean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Operating</a:t>
            </a:r>
            <a:r>
              <a:rPr lang="en-US" baseline="0" dirty="0" smtClean="0">
                <a:solidFill>
                  <a:schemeClr val="tx1"/>
                </a:solidFill>
              </a:rPr>
              <a:t> System</a:t>
            </a:r>
          </a:p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010400" y="3962400"/>
            <a:ext cx="1447800" cy="838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Component</a:t>
            </a:r>
            <a:r>
              <a:rPr lang="en-US" sz="1600" baseline="0" dirty="0" smtClean="0">
                <a:solidFill>
                  <a:schemeClr val="tx1"/>
                </a:solidFill>
              </a:rPr>
              <a:t> B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Can 11"/>
          <p:cNvSpPr/>
          <p:nvPr/>
        </p:nvSpPr>
        <p:spPr>
          <a:xfrm rot="5400000">
            <a:off x="6581775" y="4686300"/>
            <a:ext cx="171450" cy="11811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Bent Arrow 12"/>
          <p:cNvSpPr/>
          <p:nvPr/>
        </p:nvSpPr>
        <p:spPr>
          <a:xfrm rot="10800000">
            <a:off x="7467600" y="4933949"/>
            <a:ext cx="838200" cy="428625"/>
          </a:xfrm>
          <a:prstGeom prst="bentArrow">
            <a:avLst>
              <a:gd name="adj1" fmla="val 25000"/>
              <a:gd name="adj2" fmla="val 25000"/>
              <a:gd name="adj3" fmla="val 27655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 rot="16200000">
            <a:off x="5216121" y="4695782"/>
            <a:ext cx="428626" cy="904958"/>
          </a:xfrm>
          <a:prstGeom prst="bentArrow">
            <a:avLst>
              <a:gd name="adj1" fmla="val 25000"/>
              <a:gd name="adj2" fmla="val 23820"/>
              <a:gd name="adj3" fmla="val 29939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8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Bit-vector Inequality Domain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Char char="•"/>
            </a:pPr>
            <a:r>
              <a:rPr lang="en-US" dirty="0" smtClean="0"/>
              <a:t>Split inequality into equality using view variables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dirty="0" smtClean="0"/>
              <a:t>For example,                   is changed to </a:t>
            </a:r>
          </a:p>
          <a:p>
            <a:pPr marL="514350" indent="-514350">
              <a:buNone/>
            </a:pPr>
            <a:endParaRPr lang="en-US" sz="2400" dirty="0" smtClean="0"/>
          </a:p>
          <a:p>
            <a:pPr marL="514350" indent="-514350">
              <a:buFont typeface="Arial" pitchFamily="34" charset="0"/>
              <a:buChar char="•"/>
            </a:pPr>
            <a:r>
              <a:rPr lang="en-US" dirty="0" smtClean="0"/>
              <a:t>Use a bit-vector equality domain for equalities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(King-</a:t>
            </a:r>
            <a:r>
              <a:rPr lang="en-US" dirty="0" err="1" smtClean="0"/>
              <a:t>Sondergaard</a:t>
            </a:r>
            <a:r>
              <a:rPr lang="en-US" dirty="0" smtClean="0"/>
              <a:t> 2010; Elder et al. 2011)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95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765815"/>
              </p:ext>
            </p:extLst>
          </p:nvPr>
        </p:nvGraphicFramePr>
        <p:xfrm>
          <a:off x="1025612" y="2611397"/>
          <a:ext cx="2895600" cy="482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4" name="Equation" r:id="rId3" imgW="1091880" imgH="203040" progId="Equation.3">
                  <p:embed/>
                </p:oleObj>
              </mc:Choice>
              <mc:Fallback>
                <p:oleObj name="Equation" r:id="rId3" imgW="1091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612" y="2611397"/>
                        <a:ext cx="2895600" cy="4829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555444"/>
              </p:ext>
            </p:extLst>
          </p:nvPr>
        </p:nvGraphicFramePr>
        <p:xfrm>
          <a:off x="3037703" y="2176848"/>
          <a:ext cx="1295400" cy="412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5" name="Equation" r:id="rId5" imgW="558720" imgH="177480" progId="Equation.3">
                  <p:embed/>
                </p:oleObj>
              </mc:Choice>
              <mc:Fallback>
                <p:oleObj name="Equation" r:id="rId5" imgW="558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7703" y="2176848"/>
                        <a:ext cx="1295400" cy="4121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14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Bit-vector Inequality Domain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(reduced) product of equality domain and interval domain with extra view vocabulary </a:t>
            </a:r>
          </a:p>
          <a:p>
            <a:r>
              <a:rPr lang="en-US" dirty="0" smtClean="0"/>
              <a:t>An element is of the form &lt;E,I&gt; </a:t>
            </a:r>
          </a:p>
          <a:p>
            <a:r>
              <a:rPr lang="en-US" dirty="0" smtClean="0"/>
              <a:t>E is an equality-element over P </a:t>
            </a:r>
            <a:r>
              <a:rPr lang="en-US" dirty="0" smtClean="0">
                <a:sym typeface="Symbol"/>
              </a:rPr>
              <a:t></a:t>
            </a:r>
            <a:r>
              <a:rPr lang="en-US" dirty="0" smtClean="0"/>
              <a:t> S</a:t>
            </a:r>
          </a:p>
          <a:p>
            <a:r>
              <a:rPr lang="en-US" dirty="0" smtClean="0"/>
              <a:t>I is an interval domain element over S</a:t>
            </a:r>
          </a:p>
          <a:p>
            <a:r>
              <a:rPr lang="en-US" dirty="0" smtClean="0"/>
              <a:t>P and S are the set of program and view variables, respectively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Reduce: Improve interval values of view variable using affine relations in equality domain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dirty="0" smtClean="0"/>
              <a:t>For example,</a:t>
            </a:r>
          </a:p>
          <a:p>
            <a:pPr>
              <a:buNone/>
            </a:pPr>
            <a:r>
              <a:rPr lang="en-US" sz="3200" dirty="0" smtClean="0"/>
              <a:t>      </a:t>
            </a:r>
          </a:p>
          <a:p>
            <a:pPr>
              <a:buNone/>
            </a:pPr>
            <a:r>
              <a:rPr lang="en-US" sz="3200" dirty="0" smtClean="0"/>
              <a:t>     </a:t>
            </a:r>
            <a:r>
              <a:rPr lang="en-US" dirty="0" smtClean="0"/>
              <a:t>is reduced to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97</a:t>
            </a:fld>
            <a:endParaRPr lang="en-US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12785"/>
              </p:ext>
            </p:extLst>
          </p:nvPr>
        </p:nvGraphicFramePr>
        <p:xfrm>
          <a:off x="990600" y="3124212"/>
          <a:ext cx="43815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4" name="Equation" r:id="rId3" imgW="2336760" imgH="203040" progId="Equation.3">
                  <p:embed/>
                </p:oleObj>
              </mc:Choice>
              <mc:Fallback>
                <p:oleObj name="Equation" r:id="rId3" imgW="23367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124212"/>
                        <a:ext cx="43815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626351"/>
              </p:ext>
            </p:extLst>
          </p:nvPr>
        </p:nvGraphicFramePr>
        <p:xfrm>
          <a:off x="990600" y="4321104"/>
          <a:ext cx="44529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5" name="Equation" r:id="rId5" imgW="2374560" imgH="203040" progId="Equation.3">
                  <p:embed/>
                </p:oleObj>
              </mc:Choice>
              <mc:Fallback>
                <p:oleObj name="Equation" r:id="rId5" imgW="23745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321104"/>
                        <a:ext cx="445293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700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72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Summaries for each basic block are created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Symbolic abstraction is performed using Bilateral </a:t>
            </a:r>
            <a:r>
              <a:rPr lang="en-US" dirty="0" err="1" smtClean="0"/>
              <a:t>alphaHat</a:t>
            </a:r>
            <a:r>
              <a:rPr lang="en-US" dirty="0" smtClean="0"/>
              <a:t> algorithm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Homogeneous analysis: Same views for every basic block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Heterogeneous analysis: Different views for different basic blocks</a:t>
            </a:r>
          </a:p>
          <a:p>
            <a:pPr lvl="1"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Abstract-Domain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Homogeneous analysis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/>
              <a:t> Meet: Point wise Meet of equality and interval components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/>
              <a:t> Join: </a:t>
            </a:r>
            <a:r>
              <a:rPr lang="en-US" sz="1800" dirty="0" err="1" smtClean="0"/>
              <a:t>Pointwise</a:t>
            </a:r>
            <a:r>
              <a:rPr lang="en-US" sz="1800" dirty="0" smtClean="0"/>
              <a:t> Join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/>
              <a:t> Compose: Keep the same views for the new composed vocabulary, project out the rest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Heterogeneous analysis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/>
              <a:t> Meet: Point wise Meet of Equality and Interval components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/>
              <a:t> Join, Compose: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dirty="0" smtClean="0"/>
              <a:t>heuristic to decide which views to keep in the result: look at the Howell form of the equality component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Homogeneous version working with x86 registers as the variables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0EED-6B89-664A-801E-D3FDD91C7C69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2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2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rgbClr val="C00000"/>
          </a:solidFill>
        </a:ln>
        <a:effectLst>
          <a:outerShdw blurRad="50800" sx="1000" sy="1000" algn="ctr" rotWithShape="0">
            <a:srgbClr val="FFFFFF">
              <a:alpha val="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857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stealth" w="lg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857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stealth" w="lg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857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stealth" w="lg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857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stealth" w="lg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bg1"/>
          </a:solidFill>
          <a:prstDash val="solid"/>
          <a:round/>
          <a:headEnd type="none" w="sm" len="sm"/>
          <a:tailEnd type="stealth" w="lg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bg1"/>
          </a:solidFill>
          <a:prstDash val="solid"/>
          <a:round/>
          <a:headEnd type="none" w="sm" len="sm"/>
          <a:tailEnd type="stealth" w="lg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857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stealth" w="lg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857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stealth" w="lg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1682</TotalTime>
  <Words>13799</Words>
  <Application>Microsoft Office PowerPoint</Application>
  <PresentationFormat>On-screen Show (4:3)</PresentationFormat>
  <Paragraphs>3123</Paragraphs>
  <Slides>188</Slides>
  <Notes>40</Notes>
  <HiddenSlides>29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188</vt:i4>
      </vt:variant>
    </vt:vector>
  </HeadingPairs>
  <TitlesOfParts>
    <vt:vector size="208" baseType="lpstr">
      <vt:lpstr>Arial</vt:lpstr>
      <vt:lpstr>Math B</vt:lpstr>
      <vt:lpstr>Times New Roman</vt:lpstr>
      <vt:lpstr>Consolas</vt:lpstr>
      <vt:lpstr>MS Mincho</vt:lpstr>
      <vt:lpstr>Comic Sans MS</vt:lpstr>
      <vt:lpstr>Cambria</vt:lpstr>
      <vt:lpstr>Symbol</vt:lpstr>
      <vt:lpstr>Calibri</vt:lpstr>
      <vt:lpstr>Courier</vt:lpstr>
      <vt:lpstr>Cambria Math</vt:lpstr>
      <vt:lpstr>Wingdings</vt:lpstr>
      <vt:lpstr>Tahoma</vt:lpstr>
      <vt:lpstr>1_Office Theme</vt:lpstr>
      <vt:lpstr>1_Default Design</vt:lpstr>
      <vt:lpstr>2_Default Design</vt:lpstr>
      <vt:lpstr>3_Default Design</vt:lpstr>
      <vt:lpstr>4_Default Design</vt:lpstr>
      <vt:lpstr>Equation</vt:lpstr>
      <vt:lpstr>Slide</vt:lpstr>
      <vt:lpstr>Recovering Components from Executables [Cooperative Agreement HR0011-12-2-0012]  </vt:lpstr>
      <vt:lpstr>Project Goals</vt:lpstr>
      <vt:lpstr>Project Activities</vt:lpstr>
      <vt:lpstr>Project Activities</vt:lpstr>
      <vt:lpstr>Outline of Talk</vt:lpstr>
      <vt:lpstr>Outline of Talk</vt:lpstr>
      <vt:lpstr>Recovering Class Hierarchies </vt:lpstr>
      <vt:lpstr>Recovering Class Hierarchies</vt:lpstr>
      <vt:lpstr>Key Ideas</vt:lpstr>
      <vt:lpstr>Lego – 2 Phases</vt:lpstr>
      <vt:lpstr>Phase 1: Object-Traces</vt:lpstr>
      <vt:lpstr>Object Traces – How to get them?</vt:lpstr>
      <vt:lpstr>Object-Traces</vt:lpstr>
      <vt:lpstr>Challenges – Blacklisting Methods</vt:lpstr>
      <vt:lpstr>Challenges – Object-address Reuse</vt:lpstr>
      <vt:lpstr>Challenges – Spurious Traces</vt:lpstr>
      <vt:lpstr>Phase 2: Object-Trace Fingerprints</vt:lpstr>
      <vt:lpstr>Finding Class Hierarchies</vt:lpstr>
      <vt:lpstr>Composition Relationships</vt:lpstr>
      <vt:lpstr>Scoring – Ground Truth</vt:lpstr>
      <vt:lpstr>Scoring </vt:lpstr>
      <vt:lpstr>Results</vt:lpstr>
      <vt:lpstr>Results – Destructor copies not provided</vt:lpstr>
      <vt:lpstr>Results – Composition Relationships</vt:lpstr>
      <vt:lpstr>Outline of Talk</vt:lpstr>
      <vt:lpstr>Verifying component properties</vt:lpstr>
      <vt:lpstr>Inductive Invariants</vt:lpstr>
      <vt:lpstr>Abstract Interpretation</vt:lpstr>
      <vt:lpstr>Transformers via reinterpretation</vt:lpstr>
      <vt:lpstr>Transformers via reinterpretation</vt:lpstr>
      <vt:lpstr>Transformers via reinterpretation</vt:lpstr>
      <vt:lpstr>Transformers via reinterpretation</vt:lpstr>
      <vt:lpstr>Transformers via reinterpretation</vt:lpstr>
      <vt:lpstr>Automation of best transformer</vt:lpstr>
      <vt:lpstr>Symbolic Abstract Interpretation</vt:lpstr>
      <vt:lpstr>Symbolic Abstract Interpretation</vt:lpstr>
      <vt:lpstr>Symbolic Abstract Interpretation</vt:lpstr>
      <vt:lpstr>Symbolic abstraction ⇒ best transformer</vt:lpstr>
      <vt:lpstr>Automation of best transformer</vt:lpstr>
      <vt:lpstr>Automation of best transformer</vt:lpstr>
      <vt:lpstr>Algorithm for α ̂(φ)</vt:lpstr>
      <vt:lpstr>RSY algorithm for α ̂(φ)             [VMCAI’04]</vt:lpstr>
      <vt:lpstr>RSY algorithm for α ̂(φ)             [VMCAI’04]</vt:lpstr>
      <vt:lpstr>RSY algorithm for α ̂(φ)             [VMCAI’04]</vt:lpstr>
      <vt:lpstr>RSY algorithm for α ̂(φ)             [VMCAI’04]</vt:lpstr>
      <vt:lpstr>RSY algorithm for α ̂(φ)             [VMCAI’04]</vt:lpstr>
      <vt:lpstr>Bilateral algorithm for α ̂(φ)        [SAS’12]</vt:lpstr>
      <vt:lpstr>Bilateral algorithm for α ̂(φ)        [SAS’12]</vt:lpstr>
      <vt:lpstr>Bilateral algorithm for α ̂(φ)        [SAS’12]</vt:lpstr>
      <vt:lpstr>Bilateral algorithm for α ̂(φ)        [SAS’12]</vt:lpstr>
      <vt:lpstr>Bilateral algorithm for α ̂(φ)        [SAS’12]</vt:lpstr>
      <vt:lpstr>Bilateral algorithm for α ̂(φ)        [SAS’12]</vt:lpstr>
      <vt:lpstr>Symbolic abstraction ⇒ Best inductive invariants</vt:lpstr>
      <vt:lpstr>Combining domains</vt:lpstr>
      <vt:lpstr>Symbolic abstraction ⇒ information exchange</vt:lpstr>
      <vt:lpstr>Symbolic abstraction ⇒ information transfer</vt:lpstr>
      <vt:lpstr>Summary</vt:lpstr>
      <vt:lpstr>Outline of Talk</vt:lpstr>
      <vt:lpstr>Convex Polyhedra [Figures from Halbwachs et al. FMSD97]</vt:lpstr>
      <vt:lpstr>Limitations of convex polyhedra</vt:lpstr>
      <vt:lpstr>Limitations of convex polyhedra </vt:lpstr>
      <vt:lpstr>Problems with Polyhedra</vt:lpstr>
      <vt:lpstr>Bit-vector inequalities (Not so well-behaved . . .)</vt:lpstr>
      <vt:lpstr>Key Idea!</vt:lpstr>
      <vt:lpstr>Bit-Vector Inequality Domain (BVI)</vt:lpstr>
      <vt:lpstr>Bit-Vector Inequality Domain (BVI)</vt:lpstr>
      <vt:lpstr>View Variables</vt:lpstr>
      <vt:lpstr>Symbolic Abstraction</vt:lpstr>
      <vt:lpstr>Preliminary Results</vt:lpstr>
      <vt:lpstr>Heuristics</vt:lpstr>
      <vt:lpstr>Heuristics for view selection</vt:lpstr>
      <vt:lpstr>Handling Memory</vt:lpstr>
      <vt:lpstr>BVMI domain</vt:lpstr>
      <vt:lpstr>Current Status</vt:lpstr>
      <vt:lpstr>Future Work</vt:lpstr>
      <vt:lpstr>Recap</vt:lpstr>
      <vt:lpstr>Outline of Talk</vt:lpstr>
      <vt:lpstr>Partial evaluation of machine code</vt:lpstr>
      <vt:lpstr>Partial evaluation of machine code</vt:lpstr>
      <vt:lpstr>Partial Evaluation – Why?</vt:lpstr>
      <vt:lpstr>Sketch of Method</vt:lpstr>
      <vt:lpstr>Binding-Time Analysis</vt:lpstr>
      <vt:lpstr>Specialization</vt:lpstr>
      <vt:lpstr>Challenges</vt:lpstr>
      <vt:lpstr>Implementation Plans</vt:lpstr>
      <vt:lpstr>Outline of Talk</vt:lpstr>
      <vt:lpstr>Recap of publications/submissions</vt:lpstr>
      <vt:lpstr>Plans for next six months</vt:lpstr>
      <vt:lpstr>PowerPoint Presentation</vt:lpstr>
      <vt:lpstr>Plans for next six months</vt:lpstr>
      <vt:lpstr>PowerPoint Presentation</vt:lpstr>
      <vt:lpstr>Future Work: Dependences across the OS</vt:lpstr>
      <vt:lpstr>Basic scenario</vt:lpstr>
      <vt:lpstr>Dependences across the OS</vt:lpstr>
      <vt:lpstr>Bit-vector Inequality Domain</vt:lpstr>
      <vt:lpstr>Bit-vector Inequality Domain</vt:lpstr>
      <vt:lpstr>Reduce Operation</vt:lpstr>
      <vt:lpstr>Proposed Analysis</vt:lpstr>
      <vt:lpstr>Abstract-Domain Operations</vt:lpstr>
      <vt:lpstr>Heterogeneous Analysis</vt:lpstr>
      <vt:lpstr>Proposed Heuristics </vt:lpstr>
      <vt:lpstr>Incorporating abstract locations</vt:lpstr>
      <vt:lpstr>Widening</vt:lpstr>
      <vt:lpstr>Outline of Talk</vt:lpstr>
      <vt:lpstr>Specialization Slicing</vt:lpstr>
      <vt:lpstr>Specialization Slicing</vt:lpstr>
      <vt:lpstr>System Dependence Graph (SDG)</vt:lpstr>
      <vt:lpstr>Unrolled SDG</vt:lpstr>
      <vt:lpstr>Specialized SDG</vt:lpstr>
      <vt:lpstr>Specialization slice of a recursive program</vt:lpstr>
      <vt:lpstr>Specialization Slicing</vt:lpstr>
      <vt:lpstr>Relatively Few Specialized Procedures</vt:lpstr>
      <vt:lpstr>Specialization vs. Monovariant</vt:lpstr>
      <vt:lpstr>Specialization Slicing</vt:lpstr>
      <vt:lpstr>Algorithm</vt:lpstr>
      <vt:lpstr>Unrolled SDG</vt:lpstr>
      <vt:lpstr>Specialized SDG</vt:lpstr>
      <vt:lpstr>Feature Removal</vt:lpstr>
      <vt:lpstr>Feature Removal</vt:lpstr>
      <vt:lpstr>Unrolled SDG</vt:lpstr>
      <vt:lpstr>Complemented Unrolled SDG</vt:lpstr>
      <vt:lpstr>Complemented Unrolled SDG</vt:lpstr>
      <vt:lpstr>Complemented Unrolled SDG</vt:lpstr>
      <vt:lpstr>Complemented Unrolled SDG</vt:lpstr>
      <vt:lpstr>Complemented Unrolled SDG</vt:lpstr>
      <vt:lpstr>Goal: check format compatibility</vt:lpstr>
      <vt:lpstr>Formats are strings over “types”</vt:lpstr>
      <vt:lpstr>Current work: enhance format spec</vt:lpstr>
      <vt:lpstr>Current work: enhance format spec</vt:lpstr>
      <vt:lpstr>Current work: enhance format spec</vt:lpstr>
      <vt:lpstr>Current work: enhance format spec</vt:lpstr>
      <vt:lpstr>Roadmap: Inference</vt:lpstr>
      <vt:lpstr>Roadmap: Compatibility</vt:lpstr>
      <vt:lpstr>Status</vt:lpstr>
      <vt:lpstr>How we do it</vt:lpstr>
      <vt:lpstr>How we do it</vt:lpstr>
      <vt:lpstr>How we do it</vt:lpstr>
      <vt:lpstr>How we do it</vt:lpstr>
      <vt:lpstr>How we do it</vt:lpstr>
      <vt:lpstr>How we do it</vt:lpstr>
      <vt:lpstr>We use Daikon</vt:lpstr>
      <vt:lpstr>Instrumentation remembers I/O vals</vt:lpstr>
      <vt:lpstr>Instrumentation finds trip counts</vt:lpstr>
      <vt:lpstr>Instrumentation finds trip counts</vt:lpstr>
      <vt:lpstr>Instrumentation finds trip counts</vt:lpstr>
      <vt:lpstr>Instrumentation finds trip counts</vt:lpstr>
      <vt:lpstr>We use Daikon to find I/O equalities</vt:lpstr>
      <vt:lpstr>We model programs as XFAs</vt:lpstr>
      <vt:lpstr>Instrumentation remembers I/O vals</vt:lpstr>
      <vt:lpstr>Instrumentation remembers I/O vals</vt:lpstr>
      <vt:lpstr>Modeling program control flow</vt:lpstr>
      <vt:lpstr>XFA tracks I/O variables</vt:lpstr>
      <vt:lpstr>XFA tracks I/O variables</vt:lpstr>
      <vt:lpstr>XFA tracks I/O variables</vt:lpstr>
      <vt:lpstr>XFA tracks I/O variables</vt:lpstr>
      <vt:lpstr>XFA tracks I/O variables</vt:lpstr>
      <vt:lpstr>XFA tracks I/O variables</vt:lpstr>
      <vt:lpstr>XFA tracks I/O variables</vt:lpstr>
      <vt:lpstr>XFA tracks I/O variables</vt:lpstr>
      <vt:lpstr>XFA tracks trip counts</vt:lpstr>
      <vt:lpstr>XFA tracks trip counts</vt:lpstr>
      <vt:lpstr>XFA tracks trip counts</vt:lpstr>
      <vt:lpstr>Symbolic abstraction: Who cares?</vt:lpstr>
      <vt:lpstr>Symbolic abstraction: Who cares?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“Below” vs. From “Above”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importance of data structures</vt:lpstr>
      <vt:lpstr>Extend WALi to use </vt:lpstr>
      <vt:lpstr>AlphaHat</vt:lpstr>
      <vt:lpstr>Possible-overflow example</vt:lpstr>
      <vt:lpstr>Basic scenario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reps</dc:creator>
  <cp:lastModifiedBy>reps</cp:lastModifiedBy>
  <cp:revision>252</cp:revision>
  <dcterms:created xsi:type="dcterms:W3CDTF">2012-10-12T14:27:34Z</dcterms:created>
  <dcterms:modified xsi:type="dcterms:W3CDTF">2013-05-30T04:00:42Z</dcterms:modified>
</cp:coreProperties>
</file>